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33"/>
  </p:notesMasterIdLst>
  <p:sldIdLst>
    <p:sldId id="258" r:id="rId3"/>
    <p:sldId id="313" r:id="rId4"/>
    <p:sldId id="280" r:id="rId5"/>
    <p:sldId id="286" r:id="rId6"/>
    <p:sldId id="257" r:id="rId7"/>
    <p:sldId id="259" r:id="rId8"/>
    <p:sldId id="262" r:id="rId9"/>
    <p:sldId id="275" r:id="rId10"/>
    <p:sldId id="260" r:id="rId11"/>
    <p:sldId id="282" r:id="rId12"/>
    <p:sldId id="312" r:id="rId13"/>
    <p:sldId id="261" r:id="rId14"/>
    <p:sldId id="284" r:id="rId15"/>
    <p:sldId id="281" r:id="rId16"/>
    <p:sldId id="268" r:id="rId17"/>
    <p:sldId id="270" r:id="rId18"/>
    <p:sldId id="271" r:id="rId19"/>
    <p:sldId id="272" r:id="rId20"/>
    <p:sldId id="274" r:id="rId21"/>
    <p:sldId id="273" r:id="rId22"/>
    <p:sldId id="287" r:id="rId23"/>
    <p:sldId id="277" r:id="rId24"/>
    <p:sldId id="288" r:id="rId25"/>
    <p:sldId id="311" r:id="rId26"/>
    <p:sldId id="307" r:id="rId27"/>
    <p:sldId id="283" r:id="rId28"/>
    <p:sldId id="308" r:id="rId29"/>
    <p:sldId id="285" r:id="rId30"/>
    <p:sldId id="309" r:id="rId31"/>
    <p:sldId id="29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  <p14:sldId id="313"/>
            <p14:sldId id="280"/>
            <p14:sldId id="286"/>
            <p14:sldId id="257"/>
            <p14:sldId id="259"/>
            <p14:sldId id="262"/>
            <p14:sldId id="275"/>
            <p14:sldId id="260"/>
            <p14:sldId id="282"/>
            <p14:sldId id="312"/>
            <p14:sldId id="261"/>
            <p14:sldId id="284"/>
            <p14:sldId id="281"/>
            <p14:sldId id="268"/>
            <p14:sldId id="270"/>
            <p14:sldId id="271"/>
            <p14:sldId id="272"/>
            <p14:sldId id="274"/>
            <p14:sldId id="273"/>
            <p14:sldId id="287"/>
            <p14:sldId id="277"/>
            <p14:sldId id="288"/>
            <p14:sldId id="311"/>
            <p14:sldId id="307"/>
            <p14:sldId id="283"/>
            <p14:sldId id="308"/>
            <p14:sldId id="285"/>
            <p14:sldId id="30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D6"/>
    <a:srgbClr val="CFDBF4"/>
    <a:srgbClr val="9EB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506"/>
  </p:normalViewPr>
  <p:slideViewPr>
    <p:cSldViewPr snapToGrid="0">
      <p:cViewPr varScale="1">
        <p:scale>
          <a:sx n="88" d="100"/>
          <a:sy n="88" d="100"/>
        </p:scale>
        <p:origin x="176" y="1856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OHYUN" userId="01a347c9b367dadc" providerId="LiveId" clId="{8B1BE05A-AFD6-5146-B947-48B350842B1D}"/>
    <pc:docChg chg="undo custSel addSld delSld modSection">
      <pc:chgData name="KIM DOHYUN" userId="01a347c9b367dadc" providerId="LiveId" clId="{8B1BE05A-AFD6-5146-B947-48B350842B1D}" dt="2022-10-04T10:57:06.610" v="7" actId="2696"/>
      <pc:docMkLst>
        <pc:docMk/>
      </pc:docMkLst>
      <pc:sldChg chg="add del">
        <pc:chgData name="KIM DOHYUN" userId="01a347c9b367dadc" providerId="LiveId" clId="{8B1BE05A-AFD6-5146-B947-48B350842B1D}" dt="2022-10-04T10:57:06.610" v="7" actId="2696"/>
        <pc:sldMkLst>
          <pc:docMk/>
          <pc:sldMk cId="1953413565" sldId="283"/>
        </pc:sldMkLst>
      </pc:sldChg>
      <pc:sldChg chg="add del">
        <pc:chgData name="KIM DOHYUN" userId="01a347c9b367dadc" providerId="LiveId" clId="{8B1BE05A-AFD6-5146-B947-48B350842B1D}" dt="2022-10-04T10:57:06.024" v="5" actId="2696"/>
        <pc:sldMkLst>
          <pc:docMk/>
          <pc:sldMk cId="3253920476" sldId="285"/>
        </pc:sldMkLst>
      </pc:sldChg>
      <pc:sldChg chg="add del">
        <pc:chgData name="KIM DOHYUN" userId="01a347c9b367dadc" providerId="LiveId" clId="{8B1BE05A-AFD6-5146-B947-48B350842B1D}" dt="2022-10-04T10:57:06.345" v="6" actId="2696"/>
        <pc:sldMkLst>
          <pc:docMk/>
          <pc:sldMk cId="697306354" sldId="308"/>
        </pc:sldMkLst>
      </pc:sldChg>
      <pc:sldChg chg="add del">
        <pc:chgData name="KIM DOHYUN" userId="01a347c9b367dadc" providerId="LiveId" clId="{8B1BE05A-AFD6-5146-B947-48B350842B1D}" dt="2022-10-04T10:57:05.732" v="4" actId="2696"/>
        <pc:sldMkLst>
          <pc:docMk/>
          <pc:sldMk cId="3142261459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Class</a:t>
            </a:r>
            <a:r>
              <a:rPr lang="en-US" altLang="ko-KR" baseline="0"/>
              <a:t> PT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1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6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56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8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printf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365.sogang.ac.kr/" TargetMode="External"/><Relationship Id="rId2" Type="http://schemas.openxmlformats.org/officeDocument/2006/relationships/hyperlink" Target="http://it.sogang.ac.kr/it/smart02_03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/>
              <a:t>[CSE4070]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2022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altLang="ko-KR" sz="1800" dirty="0"/>
              <a:t>Kyuri Park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>
                <a:ea typeface="HY견고딕" pitchFamily="18" charset="-127"/>
              </a:rPr>
              <a:t>Project #0-2: Pintos Data Structures</a:t>
            </a:r>
            <a:endParaRPr lang="en-US" sz="360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altLang="ko-KR" dirty="0" err="1"/>
              <a:t>Euhyun</a:t>
            </a:r>
            <a:r>
              <a:rPr lang="en-US" altLang="ko-KR" dirty="0"/>
              <a:t> Moon</a:t>
            </a:r>
          </a:p>
        </p:txBody>
      </p:sp>
    </p:spTree>
    <p:extLst>
      <p:ext uri="{BB962C8B-B14F-4D97-AF65-F5344CB8AC3E}">
        <p14:creationId xmlns:p14="http://schemas.microsoft.com/office/powerpoint/2010/main" val="40884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hash_hash_func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*hash,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hash_less_func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*less, void *aux)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Initializes hash table H and sets </a:t>
            </a:r>
            <a:r>
              <a:rPr lang="en-US" altLang="ko-KR" u="sng" dirty="0"/>
              <a:t>hash function HASH</a:t>
            </a:r>
            <a:r>
              <a:rPr lang="en-US" altLang="ko-KR" dirty="0"/>
              <a:t> and </a:t>
            </a:r>
            <a:r>
              <a:rPr lang="en-US" altLang="ko-KR" u="sng" dirty="0"/>
              <a:t>comparison function LESS.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see the example of hash function such as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/>
              <a:t>,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hash_bytes</a:t>
            </a:r>
            <a:r>
              <a:rPr lang="en-US" altLang="ko-KR" dirty="0"/>
              <a:t>, and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hash_string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b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(You have to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hash_int</a:t>
            </a:r>
            <a:r>
              <a:rPr lang="en-US" altLang="ko-KR" sz="1400" b="1" dirty="0">
                <a:solidFill>
                  <a:srgbClr val="FF0000"/>
                </a:solidFill>
              </a:rPr>
              <a:t> function to pass the test.)</a:t>
            </a:r>
            <a:endParaRPr lang="en-US" altLang="ko-KR" b="1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Comparison function LESS is used to compare two hash elements.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hash_apply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hash_action_func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*action)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apply any ACTION function which you made to hast table H.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Used for applying specific function to all elements in hash table. </a:t>
            </a:r>
            <a:br>
              <a:rPr lang="en-US" altLang="ko-KR" dirty="0"/>
            </a:br>
            <a:r>
              <a:rPr lang="en-US" altLang="ko-KR" dirty="0"/>
              <a:t>e.g.) square function.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learn the usage of it from '</a:t>
            </a:r>
            <a:r>
              <a:rPr lang="en-US" altLang="ko-KR" dirty="0" err="1"/>
              <a:t>hash_apply.in</a:t>
            </a:r>
            <a:r>
              <a:rPr lang="en-US" altLang="ko-KR" dirty="0"/>
              <a:t>' and '</a:t>
            </a:r>
            <a:r>
              <a:rPr lang="en-US" altLang="ko-KR" dirty="0" err="1"/>
              <a:t>hash_apply.out</a:t>
            </a:r>
            <a:r>
              <a:rPr lang="en-US" altLang="ko-KR" dirty="0"/>
              <a:t>' in tester directory.</a:t>
            </a:r>
          </a:p>
        </p:txBody>
      </p:sp>
    </p:spTree>
    <p:extLst>
      <p:ext uri="{BB962C8B-B14F-4D97-AF65-F5344CB8AC3E}">
        <p14:creationId xmlns:p14="http://schemas.microsoft.com/office/powerpoint/2010/main" val="341525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Converts pointer to </a:t>
            </a:r>
            <a:r>
              <a:rPr lang="en-US" altLang="ko-KR" dirty="0" err="1"/>
              <a:t>HASH_ELEM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HASH_ELEM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HASH_ELEM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20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</p:spPr>
        <p:txBody>
          <a:bodyPr/>
          <a:lstStyle/>
          <a:p>
            <a:r>
              <a:rPr lang="en-US" altLang="ko-KR" dirty="0"/>
              <a:t>A bit array(or bitmap, in some cases) is an array which stores individual bits</a:t>
            </a:r>
            <a:r>
              <a:rPr lang="ko-KR" altLang="en-US" dirty="0"/>
              <a:t> </a:t>
            </a:r>
            <a:r>
              <a:rPr lang="en-US" altLang="ko-KR" dirty="0"/>
              <a:t>(Boolean values).</a:t>
            </a:r>
          </a:p>
          <a:p>
            <a:r>
              <a:rPr lang="en-US" altLang="ko-KR" dirty="0"/>
              <a:t>A bitmap can reduce the waste of memory space.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40DC-65AB-6941-9F89-51E22B10ACF0}"/>
              </a:ext>
            </a:extLst>
          </p:cNvPr>
          <p:cNvSpPr txBox="1"/>
          <p:nvPr/>
        </p:nvSpPr>
        <p:spPr>
          <a:xfrm>
            <a:off x="838200" y="350164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Usual way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38E59-72BE-C44F-BB91-6B2FA27DF41B}"/>
              </a:ext>
            </a:extLst>
          </p:cNvPr>
          <p:cNvSpPr txBox="1"/>
          <p:nvPr/>
        </p:nvSpPr>
        <p:spPr>
          <a:xfrm>
            <a:off x="4109258" y="350100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Pintos kernel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DF1F1-72F7-294D-991F-036899FF011E}"/>
              </a:ext>
            </a:extLst>
          </p:cNvPr>
          <p:cNvGrpSpPr/>
          <p:nvPr/>
        </p:nvGrpSpPr>
        <p:grpSpPr>
          <a:xfrm>
            <a:off x="6164798" y="2499122"/>
            <a:ext cx="5257803" cy="821124"/>
            <a:chOff x="2317170" y="2602032"/>
            <a:chExt cx="5257803" cy="8211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53C07-1A0E-924F-9DF2-A2A4BE4F665B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DFE8CE-62F7-0E4D-8D48-89945CE11654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D34407-ACA1-5E46-B323-604FBF12F8AB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BC8BC9-6317-504E-A126-F1D5D7353C62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51FE7A-0323-1E44-AA8C-FEA129A8691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9C9323-3FD6-7A43-B44B-FA64ACDD744B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759218-4C3D-864F-8D54-271A4E3C15A9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CE74BE-D6A2-D04F-B243-FC74EE5E6BF3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8B2629-BCF6-224B-B897-83CE5057B98F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C2FB36-EE5A-0A45-8B51-FCFE3A4E813C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89FA30-9375-2641-9276-68C2BCABB823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C6DD08-61A8-BE4D-B386-A39F1118ACF8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AC39B7-5FBC-A141-B78F-13EE17923D8A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C848E1-9C48-8640-B9AC-A3231C8AAD5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4E5150-71AE-5A41-9AC9-AC5F6EAD1DA4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973FB1-F621-574B-967F-EB3E201A5ACE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7E6E15-B391-9A42-8AD0-94C536D71075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1A77ED-CB2F-2345-8816-5441D4F3A285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F42FA6-7A1E-A142-A5DA-D223C28026BB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E577D9-AAEF-0C4A-B2D9-2E228A6D1D5D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ED2E6C-1EA0-114E-ADD6-56AB2DEA45B8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190B40-F3F9-8646-9BD3-9BBA8FEA5D14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4368E5-8E78-9247-AFDF-BF8D7DDEA82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A5E327E4-3B91-0F43-A673-4EA688FF4F1F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9199A7-16A2-3A41-B2ED-E21D1F6308B4}"/>
                </a:ext>
              </a:extLst>
            </p:cNvPr>
            <p:cNvSpPr txBox="1"/>
            <p:nvPr/>
          </p:nvSpPr>
          <p:spPr>
            <a:xfrm>
              <a:off x="4551948" y="3115379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8 Bytes (64 bit)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AFA78B6-7BEA-D74F-B171-30201CB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8" y="3886833"/>
            <a:ext cx="2732126" cy="14636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B4AF563-342C-9649-8C30-6A100CBF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62" y="3862533"/>
            <a:ext cx="4143224" cy="173384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81669B6-16DE-F54F-B09D-375CD218C366}"/>
              </a:ext>
            </a:extLst>
          </p:cNvPr>
          <p:cNvGrpSpPr/>
          <p:nvPr/>
        </p:nvGrpSpPr>
        <p:grpSpPr>
          <a:xfrm>
            <a:off x="398572" y="2493925"/>
            <a:ext cx="5257803" cy="821124"/>
            <a:chOff x="2317170" y="2602032"/>
            <a:chExt cx="5257803" cy="8211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818E60-17CB-504B-843C-C54E6B20DDC9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4574A-D670-684C-A16E-4E87759B9F1D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FBB2B4-D15F-E640-BCE4-157DEB12E9D0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F3B416-49D5-634A-9E94-F34568CB198C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4EAD5A-E6F0-8D45-8C77-780885844ED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722980-E27C-4643-AD0E-43DCE60AC724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82AEDF-A257-A942-9BA4-9AD36705DEFE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8A98ED-4DDF-A141-92E7-B29252445FC7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A5D6FB-BED2-6149-A3BF-4BE17E22B3E3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86C924-1C16-2441-8C62-9ACDB8A54F6F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A3E574-540B-8843-9615-20B013A7B5CC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B4DB9B-6D5D-D744-92AD-C1219688DA4C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9B9C0F-01CC-0C4C-AF2B-06FA96C7CBE2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C39E72-A2E4-F646-B3A1-477C3ABCCD1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DBDFB1-A2AC-8641-A82B-50CB83DE8B50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53F7F1-FAD6-134C-9895-622465FD5C44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B15B70-CF9F-0B4F-BAB9-1AAD45AA2F5B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9AE573-F0AB-C248-AD9A-A19682E37EEF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0586E39-F44C-834D-B69B-D2EE6409BDC5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3A6362-8E10-A44C-8C4D-56D192C88A52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060D76-3629-374C-A72B-C576D218065B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14D84F0-FB05-074B-9B38-31EFE05DCE9A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C97737-781F-F442-A6A5-444504CB5E6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0C57E0F7-9468-0C43-BBE9-C1928B7CD07D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33D969-7D22-D54B-ADE9-BD86A72D6E4F}"/>
                </a:ext>
              </a:extLst>
            </p:cNvPr>
            <p:cNvSpPr txBox="1"/>
            <p:nvPr/>
          </p:nvSpPr>
          <p:spPr>
            <a:xfrm>
              <a:off x="4551948" y="3115379"/>
              <a:ext cx="1820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256</a:t>
              </a:r>
              <a:r>
                <a:rPr lang="en-US" sz="1400" dirty="0"/>
                <a:t> Bytes (</a:t>
              </a:r>
              <a:r>
                <a:rPr lang="en-US" altLang="ko-KR" sz="1400" dirty="0"/>
                <a:t>2048</a:t>
              </a:r>
              <a:r>
                <a:rPr lang="en-US" sz="1400" dirty="0"/>
                <a:t> bit)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A0BB980-42E8-5F49-BACE-2B34047E21BC}"/>
              </a:ext>
            </a:extLst>
          </p:cNvPr>
          <p:cNvSpPr/>
          <p:nvPr/>
        </p:nvSpPr>
        <p:spPr>
          <a:xfrm>
            <a:off x="5735782" y="2562357"/>
            <a:ext cx="360218" cy="300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020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7D882-CA11-F94D-B342-6AAECF6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bitmap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bitmap_create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bit_cnt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Initializes a bitmap of </a:t>
            </a:r>
            <a:r>
              <a:rPr lang="en-US" altLang="ko-KR" dirty="0" err="1"/>
              <a:t>BIT_CNT</a:t>
            </a:r>
            <a:r>
              <a:rPr lang="en-US" altLang="ko-KR" dirty="0"/>
              <a:t> bits and sets all its bits to false.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bitmap_set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idx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Atomically sets the bit numbered IDX in B to VALUE.</a:t>
            </a:r>
          </a:p>
          <a:p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bitmap_count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(const 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start,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Returns the number of bits in B between START and START + CNT, exclusive, that are set to VALUE.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A35DFD-885F-C24E-9FF4-9B1D32703B48}"/>
              </a:ext>
            </a:extLst>
          </p:cNvPr>
          <p:cNvGrpSpPr/>
          <p:nvPr/>
        </p:nvGrpSpPr>
        <p:grpSpPr>
          <a:xfrm>
            <a:off x="1428530" y="4561574"/>
            <a:ext cx="5257803" cy="1085875"/>
            <a:chOff x="3184465" y="4561574"/>
            <a:chExt cx="5257803" cy="1085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AEFDA-A300-7C45-918B-C55F4FD2B091}"/>
                </a:ext>
              </a:extLst>
            </p:cNvPr>
            <p:cNvGrpSpPr/>
            <p:nvPr/>
          </p:nvGrpSpPr>
          <p:grpSpPr>
            <a:xfrm>
              <a:off x="3184465" y="4826325"/>
              <a:ext cx="5257803" cy="821124"/>
              <a:chOff x="2317170" y="2602032"/>
              <a:chExt cx="5257803" cy="82112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EBFDDF-AF94-F947-B627-A07EE9598231}"/>
                  </a:ext>
                </a:extLst>
              </p:cNvPr>
              <p:cNvSpPr/>
              <p:nvPr/>
            </p:nvSpPr>
            <p:spPr>
              <a:xfrm>
                <a:off x="2317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E569B3-E5BB-344F-980D-2D3D95722396}"/>
                  </a:ext>
                </a:extLst>
              </p:cNvPr>
              <p:cNvSpPr/>
              <p:nvPr/>
            </p:nvSpPr>
            <p:spPr>
              <a:xfrm>
                <a:off x="2545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66D0E-665C-7D46-9225-C5531288CF61}"/>
                  </a:ext>
                </a:extLst>
              </p:cNvPr>
              <p:cNvSpPr/>
              <p:nvPr/>
            </p:nvSpPr>
            <p:spPr>
              <a:xfrm>
                <a:off x="2774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97B68A-3EBD-7E41-8A0C-469C508A5FCD}"/>
                  </a:ext>
                </a:extLst>
              </p:cNvPr>
              <p:cNvSpPr/>
              <p:nvPr/>
            </p:nvSpPr>
            <p:spPr>
              <a:xfrm>
                <a:off x="3002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6B53B-0CFE-FA4B-ADE2-443FB7AF9BA9}"/>
                  </a:ext>
                </a:extLst>
              </p:cNvPr>
              <p:cNvSpPr/>
              <p:nvPr/>
            </p:nvSpPr>
            <p:spPr>
              <a:xfrm>
                <a:off x="3231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EE5E3C-6E32-6447-B3BE-37AE1553678D}"/>
                  </a:ext>
                </a:extLst>
              </p:cNvPr>
              <p:cNvSpPr/>
              <p:nvPr/>
            </p:nvSpPr>
            <p:spPr>
              <a:xfrm>
                <a:off x="3460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DBB9FB-F8B8-114C-ADCA-5440A865E7C8}"/>
                  </a:ext>
                </a:extLst>
              </p:cNvPr>
              <p:cNvSpPr/>
              <p:nvPr/>
            </p:nvSpPr>
            <p:spPr>
              <a:xfrm>
                <a:off x="3688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665AB0-336D-4B45-AACC-983D854F0C2D}"/>
                  </a:ext>
                </a:extLst>
              </p:cNvPr>
              <p:cNvSpPr/>
              <p:nvPr/>
            </p:nvSpPr>
            <p:spPr>
              <a:xfrm>
                <a:off x="3917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0285C-C9F5-884B-A30C-C5E8E8730FF4}"/>
                  </a:ext>
                </a:extLst>
              </p:cNvPr>
              <p:cNvSpPr/>
              <p:nvPr/>
            </p:nvSpPr>
            <p:spPr>
              <a:xfrm>
                <a:off x="4145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B41BA8-ABAB-F449-916D-6FC98EA32D74}"/>
                  </a:ext>
                </a:extLst>
              </p:cNvPr>
              <p:cNvSpPr/>
              <p:nvPr/>
            </p:nvSpPr>
            <p:spPr>
              <a:xfrm>
                <a:off x="4374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E5E731-50CE-4C47-A4F3-965B776E088F}"/>
                  </a:ext>
                </a:extLst>
              </p:cNvPr>
              <p:cNvSpPr/>
              <p:nvPr/>
            </p:nvSpPr>
            <p:spPr>
              <a:xfrm>
                <a:off x="4603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6BBC5A-B116-9D4C-8DA0-EF85388957EB}"/>
                  </a:ext>
                </a:extLst>
              </p:cNvPr>
              <p:cNvSpPr/>
              <p:nvPr/>
            </p:nvSpPr>
            <p:spPr>
              <a:xfrm>
                <a:off x="4831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DBFAD3-01F0-5A41-B629-D7F5E0FF4133}"/>
                  </a:ext>
                </a:extLst>
              </p:cNvPr>
              <p:cNvSpPr/>
              <p:nvPr/>
            </p:nvSpPr>
            <p:spPr>
              <a:xfrm>
                <a:off x="5288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D068B3-2992-1A4B-BDE2-080874E8C4E4}"/>
                  </a:ext>
                </a:extLst>
              </p:cNvPr>
              <p:cNvSpPr/>
              <p:nvPr/>
            </p:nvSpPr>
            <p:spPr>
              <a:xfrm>
                <a:off x="5517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F95B0-3399-5443-BA89-0489B3C972ED}"/>
                  </a:ext>
                </a:extLst>
              </p:cNvPr>
              <p:cNvSpPr/>
              <p:nvPr/>
            </p:nvSpPr>
            <p:spPr>
              <a:xfrm>
                <a:off x="5746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AB9A53-64AE-A64F-B592-B1AC079375D7}"/>
                  </a:ext>
                </a:extLst>
              </p:cNvPr>
              <p:cNvSpPr/>
              <p:nvPr/>
            </p:nvSpPr>
            <p:spPr>
              <a:xfrm>
                <a:off x="5974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4AE033-2905-6741-A541-491C447A91F3}"/>
                  </a:ext>
                </a:extLst>
              </p:cNvPr>
              <p:cNvSpPr/>
              <p:nvPr/>
            </p:nvSpPr>
            <p:spPr>
              <a:xfrm>
                <a:off x="6203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9B417F-C4A5-D74A-A4B9-127D68DFEC17}"/>
                  </a:ext>
                </a:extLst>
              </p:cNvPr>
              <p:cNvSpPr/>
              <p:nvPr/>
            </p:nvSpPr>
            <p:spPr>
              <a:xfrm>
                <a:off x="6431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8E411F2-9122-364D-B9B0-401687FD94B0}"/>
                  </a:ext>
                </a:extLst>
              </p:cNvPr>
              <p:cNvSpPr/>
              <p:nvPr/>
            </p:nvSpPr>
            <p:spPr>
              <a:xfrm>
                <a:off x="6660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C74AD4-1742-4847-89A9-1919704A86A6}"/>
                  </a:ext>
                </a:extLst>
              </p:cNvPr>
              <p:cNvSpPr/>
              <p:nvPr/>
            </p:nvSpPr>
            <p:spPr>
              <a:xfrm>
                <a:off x="6889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E56391-3A23-8A41-A405-DCE9E331C968}"/>
                  </a:ext>
                </a:extLst>
              </p:cNvPr>
              <p:cNvSpPr/>
              <p:nvPr/>
            </p:nvSpPr>
            <p:spPr>
              <a:xfrm>
                <a:off x="7117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44E839-AC86-9C48-85D2-EB32C42A8BF7}"/>
                  </a:ext>
                </a:extLst>
              </p:cNvPr>
              <p:cNvSpPr/>
              <p:nvPr/>
            </p:nvSpPr>
            <p:spPr>
              <a:xfrm>
                <a:off x="7346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27927-63DB-FA4A-90A3-3C304489F9EC}"/>
                  </a:ext>
                </a:extLst>
              </p:cNvPr>
              <p:cNvSpPr txBox="1"/>
              <p:nvPr/>
            </p:nvSpPr>
            <p:spPr>
              <a:xfrm>
                <a:off x="5020596" y="2602032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err="1"/>
                  <a:t>ᐧᐧᐧ</a:t>
                </a:r>
                <a:endParaRPr lang="en-US"/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1A1CCFD0-3480-8E43-99FD-1AE2D1AC8977}"/>
                  </a:ext>
                </a:extLst>
              </p:cNvPr>
              <p:cNvSpPr/>
              <p:nvPr/>
            </p:nvSpPr>
            <p:spPr>
              <a:xfrm rot="5400000">
                <a:off x="4831770" y="384467"/>
                <a:ext cx="228600" cy="5257799"/>
              </a:xfrm>
              <a:prstGeom prst="rightBrace">
                <a:avLst>
                  <a:gd name="adj1" fmla="val 8333"/>
                  <a:gd name="adj2" fmla="val 450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553C2E-07D2-464D-B6C1-F7FAEFE1F1E8}"/>
                  </a:ext>
                </a:extLst>
              </p:cNvPr>
              <p:cNvSpPr txBox="1"/>
              <p:nvPr/>
            </p:nvSpPr>
            <p:spPr>
              <a:xfrm>
                <a:off x="4551948" y="3115379"/>
                <a:ext cx="1422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 Bytes (64 bit)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A11A59-126B-6E45-81B0-D688B98BB40C}"/>
                </a:ext>
              </a:extLst>
            </p:cNvPr>
            <p:cNvSpPr txBox="1"/>
            <p:nvPr/>
          </p:nvSpPr>
          <p:spPr>
            <a:xfrm>
              <a:off x="3828916" y="45615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384614-906A-A347-9841-32C29EAC0BDB}"/>
                </a:ext>
              </a:extLst>
            </p:cNvPr>
            <p:cNvSpPr txBox="1"/>
            <p:nvPr/>
          </p:nvSpPr>
          <p:spPr>
            <a:xfrm>
              <a:off x="4765895" y="45693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7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676C38-77F1-874D-B099-7E40BE5CF8CC}"/>
                </a:ext>
              </a:extLst>
            </p:cNvPr>
            <p:cNvSpPr/>
            <p:nvPr/>
          </p:nvSpPr>
          <p:spPr>
            <a:xfrm>
              <a:off x="3870268" y="4826325"/>
              <a:ext cx="914400" cy="3693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06139F-406A-0340-8C5E-0BE8432F14B3}"/>
              </a:ext>
            </a:extLst>
          </p:cNvPr>
          <p:cNvSpPr txBox="1"/>
          <p:nvPr/>
        </p:nvSpPr>
        <p:spPr>
          <a:xfrm>
            <a:off x="7102178" y="4826325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bitmap_count(b, 3, 4, 1) == 1</a:t>
            </a:r>
          </a:p>
        </p:txBody>
      </p:sp>
    </p:spTree>
    <p:extLst>
      <p:ext uri="{BB962C8B-B14F-4D97-AF65-F5344CB8AC3E}">
        <p14:creationId xmlns:p14="http://schemas.microsoft.com/office/powerpoint/2010/main" val="354588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Requirements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27716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Write the interactive program that can check functionalities of list, hash table and bitmap in Pintos kernel</a:t>
            </a:r>
          </a:p>
          <a:p>
            <a:r>
              <a:rPr lang="en-US" altLang="ko-KR" dirty="0"/>
              <a:t>Assumption</a:t>
            </a:r>
          </a:p>
          <a:p>
            <a:pPr lvl="1"/>
            <a:r>
              <a:rPr lang="en-US" altLang="ko-KR" dirty="0"/>
              <a:t>All inputs are from standard input (STDIN).</a:t>
            </a:r>
          </a:p>
          <a:p>
            <a:pPr lvl="1"/>
            <a:r>
              <a:rPr lang="en-US" altLang="ko-KR" dirty="0"/>
              <a:t>All inputs and outputs are lower cases.</a:t>
            </a:r>
          </a:p>
          <a:p>
            <a:pPr lvl="1"/>
            <a:r>
              <a:rPr lang="en-US" altLang="ko-KR" dirty="0"/>
              <a:t>All the types used in the program are integer.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as hash function for hash table.</a:t>
            </a:r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Use </a:t>
            </a:r>
            <a:r>
              <a:rPr lang="en-US" altLang="ko-KR" b="1" dirty="0" err="1">
                <a:solidFill>
                  <a:srgbClr val="C00000"/>
                </a:solidFill>
              </a:rPr>
              <a:t>hash_int</a:t>
            </a:r>
            <a:r>
              <a:rPr lang="en-US" altLang="ko-KR" b="1" dirty="0">
                <a:solidFill>
                  <a:srgbClr val="C00000"/>
                </a:solidFill>
              </a:rPr>
              <a:t>() in given library. (</a:t>
            </a:r>
            <a:r>
              <a:rPr lang="ko-KR" altLang="en-US" b="1" dirty="0">
                <a:solidFill>
                  <a:srgbClr val="C00000"/>
                </a:solidFill>
              </a:rPr>
              <a:t>라이브러리의 </a:t>
            </a:r>
            <a:r>
              <a:rPr lang="en-US" altLang="ko-KR" b="1" dirty="0" err="1">
                <a:solidFill>
                  <a:srgbClr val="C00000"/>
                </a:solidFill>
              </a:rPr>
              <a:t>hash_int</a:t>
            </a:r>
            <a:r>
              <a:rPr lang="en-US" altLang="ko-KR" b="1" dirty="0">
                <a:solidFill>
                  <a:srgbClr val="C00000"/>
                </a:solidFill>
              </a:rPr>
              <a:t>()</a:t>
            </a:r>
            <a:r>
              <a:rPr lang="ko-KR" altLang="en-US" b="1" dirty="0" err="1">
                <a:solidFill>
                  <a:srgbClr val="C00000"/>
                </a:solidFill>
              </a:rPr>
              <a:t>를</a:t>
            </a:r>
            <a:r>
              <a:rPr lang="ko-KR" altLang="en-US" b="1" dirty="0">
                <a:solidFill>
                  <a:srgbClr val="C00000"/>
                </a:solidFill>
              </a:rPr>
              <a:t> 사용할 것</a:t>
            </a:r>
            <a:r>
              <a:rPr lang="en-US" altLang="ko-KR" b="1" dirty="0">
                <a:solidFill>
                  <a:srgbClr val="C00000"/>
                </a:solidFill>
              </a:rPr>
              <a:t>.)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true</a:t>
            </a:r>
            <a:r>
              <a:rPr lang="en-US" altLang="ko-KR" dirty="0"/>
              <a:t> or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false</a:t>
            </a:r>
            <a:r>
              <a:rPr lang="en-US" altLang="ko-KR" dirty="0"/>
              <a:t> when the return type is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Boolean.</a:t>
            </a:r>
          </a:p>
          <a:p>
            <a:pPr lvl="1"/>
            <a:r>
              <a:rPr lang="en-US" altLang="ko-KR" dirty="0"/>
              <a:t>The number of list, hash table and bitmap is less than or equal to 10.</a:t>
            </a:r>
          </a:p>
          <a:p>
            <a:pPr lvl="1"/>
            <a:r>
              <a:rPr lang="en-US" altLang="ko-KR" dirty="0"/>
              <a:t>You can use any function in given source codes and you can implement your own code if it is needed.</a:t>
            </a:r>
          </a:p>
        </p:txBody>
      </p:sp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List of Functions to Implement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You should implement the following functions.</a:t>
            </a:r>
            <a:endParaRPr lang="en-US" altLang="ko-KR" sz="1600" b="1" u="sng" dirty="0">
              <a:solidFill>
                <a:srgbClr val="C00000"/>
              </a:solidFill>
            </a:endParaRPr>
          </a:p>
          <a:p>
            <a:r>
              <a:rPr lang="en-US" altLang="ko-KR" dirty="0"/>
              <a:t>List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list_swap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*a, 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*b)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Two list elements that will be swapped.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None.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Swap two list elements in parameters.</a:t>
            </a:r>
          </a:p>
          <a:p>
            <a:pPr lvl="1"/>
            <a:endParaRPr lang="en-US" altLang="ko-KR" dirty="0"/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list_shuffle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List that will be shuffled.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None.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Shuffle elements of LIST in the parameter.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F33CF-F063-CD47-90C7-BD6F60B4DACE}"/>
              </a:ext>
            </a:extLst>
          </p:cNvPr>
          <p:cNvSpPr/>
          <p:nvPr/>
        </p:nvSpPr>
        <p:spPr>
          <a:xfrm>
            <a:off x="1743973" y="5717689"/>
            <a:ext cx="8704053" cy="4744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Implement </a:t>
            </a:r>
            <a:r>
              <a:rPr lang="en-US" b="1" err="1"/>
              <a:t>list_swap</a:t>
            </a:r>
            <a:r>
              <a:rPr lang="en-US" b="1"/>
              <a:t>() and </a:t>
            </a:r>
            <a:r>
              <a:rPr lang="en-US" b="1" err="1"/>
              <a:t>list_shuffle</a:t>
            </a:r>
            <a:r>
              <a:rPr lang="en-US" b="1"/>
              <a:t>() in </a:t>
            </a:r>
            <a:r>
              <a:rPr lang="en-US" b="1" err="1"/>
              <a:t>list.c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1958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List of Functions to Implement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968318" cy="3950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You should implement the following functions.</a:t>
            </a:r>
            <a:endParaRPr lang="en-US" altLang="ko-KR" sz="1600" b="1" u="sng" dirty="0">
              <a:solidFill>
                <a:srgbClr val="C00000"/>
              </a:solidFill>
            </a:endParaRPr>
          </a:p>
          <a:p>
            <a:r>
              <a:rPr lang="en-US" altLang="ko-KR" dirty="0"/>
              <a:t>Hash table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unsigned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hash_int_2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(int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Integer that will be hashed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Hash value of integer I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Implement this in your own way and describe it in the document.</a:t>
            </a:r>
          </a:p>
          <a:p>
            <a:r>
              <a:rPr lang="en-US" altLang="ko-KR" dirty="0"/>
              <a:t>Bitmap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bitmap *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bitmap_expand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bitmap *bitmap, int size)</a:t>
            </a:r>
            <a:endParaRPr lang="ko-KR" altLang="en-US" dirty="0"/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Parameter:     Bitmap that you want to expand and the size of it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Return value:  Expanded bitmap if succeed, NULL if fail</a:t>
            </a:r>
          </a:p>
          <a:p>
            <a:pPr lvl="1"/>
            <a:r>
              <a:rPr lang="en-US" altLang="ko-KR" dirty="0">
                <a:ea typeface="Hack" panose="020B0609030202020204" pitchFamily="49" charset="0"/>
                <a:cs typeface="Hack" panose="020B0609030202020204" pitchFamily="49" charset="0"/>
              </a:rPr>
              <a:t>Functionality:  Expand the given BITMAP to the SIZE (backward expansion)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3BD23-7416-2840-90EF-0CF65EE5FB7A}"/>
              </a:ext>
            </a:extLst>
          </p:cNvPr>
          <p:cNvSpPr txBox="1"/>
          <p:nvPr/>
        </p:nvSpPr>
        <p:spPr>
          <a:xfrm>
            <a:off x="4366299" y="1507523"/>
            <a:ext cx="72484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※ Do not use this function in your code, </a:t>
            </a:r>
            <a:r>
              <a:rPr lang="en-US" sz="1400" b="1" u="sng" dirty="0">
                <a:solidFill>
                  <a:schemeClr val="accent1"/>
                </a:solidFill>
              </a:rPr>
              <a:t>just implement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hash_int_2</a:t>
            </a:r>
            <a:r>
              <a:rPr lang="en-US" sz="1400" b="1" dirty="0">
                <a:solidFill>
                  <a:schemeClr val="accent1"/>
                </a:solidFill>
              </a:rPr>
              <a:t>() in your code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※ Use </a:t>
            </a:r>
            <a:r>
              <a:rPr lang="en-US" sz="1400" b="1" dirty="0" err="1">
                <a:solidFill>
                  <a:srgbClr val="C00000"/>
                </a:solidFill>
              </a:rPr>
              <a:t>hash_int</a:t>
            </a:r>
            <a:r>
              <a:rPr lang="en-US" sz="1400" b="1" dirty="0">
                <a:solidFill>
                  <a:srgbClr val="C00000"/>
                </a:solidFill>
              </a:rPr>
              <a:t>() as hash function to pass the test program</a:t>
            </a:r>
            <a:br>
              <a:rPr lang="en-US" sz="1400" b="1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   </a:t>
            </a:r>
            <a:r>
              <a:rPr lang="ko-KR" altLang="en-US" sz="1400" b="1" dirty="0">
                <a:solidFill>
                  <a:srgbClr val="C00000"/>
                </a:solidFill>
              </a:rPr>
              <a:t>테스트 프로그램 통과를 위해 </a:t>
            </a:r>
            <a:r>
              <a:rPr lang="en-US" altLang="ko-KR" sz="1400" b="1" dirty="0">
                <a:solidFill>
                  <a:srgbClr val="C00000"/>
                </a:solidFill>
              </a:rPr>
              <a:t>hash function</a:t>
            </a:r>
            <a:r>
              <a:rPr lang="ko-KR" altLang="en-US" sz="1400" b="1" dirty="0">
                <a:solidFill>
                  <a:srgbClr val="C00000"/>
                </a:solidFill>
              </a:rPr>
              <a:t>은 </a:t>
            </a:r>
            <a:r>
              <a:rPr lang="en-US" altLang="ko-KR" sz="1400" b="1" dirty="0" err="1">
                <a:solidFill>
                  <a:srgbClr val="C00000"/>
                </a:solidFill>
              </a:rPr>
              <a:t>hash_int</a:t>
            </a:r>
            <a:r>
              <a:rPr lang="en-US" altLang="ko-KR" sz="1400" b="1" dirty="0">
                <a:solidFill>
                  <a:srgbClr val="C00000"/>
                </a:solidFill>
              </a:rPr>
              <a:t>()</a:t>
            </a:r>
            <a:r>
              <a:rPr lang="ko-KR" altLang="en-US" sz="1400" b="1" dirty="0">
                <a:solidFill>
                  <a:srgbClr val="C00000"/>
                </a:solidFill>
              </a:rPr>
              <a:t>를 사용할 것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9B365-753F-614F-A48D-BF0D044C9061}"/>
              </a:ext>
            </a:extLst>
          </p:cNvPr>
          <p:cNvSpPr/>
          <p:nvPr/>
        </p:nvSpPr>
        <p:spPr>
          <a:xfrm>
            <a:off x="1970332" y="5745480"/>
            <a:ext cx="8704053" cy="4744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Implement hash_int_2() in </a:t>
            </a:r>
            <a:r>
              <a:rPr lang="en-US" b="1" err="1"/>
              <a:t>hash.c</a:t>
            </a:r>
            <a:r>
              <a:rPr lang="en-US" b="1"/>
              <a:t> and </a:t>
            </a:r>
            <a:r>
              <a:rPr lang="en-US" b="1" err="1"/>
              <a:t>bitmap_expand</a:t>
            </a:r>
            <a:r>
              <a:rPr lang="en-US" b="1"/>
              <a:t>() in </a:t>
            </a:r>
            <a:r>
              <a:rPr lang="en-US" b="1" err="1"/>
              <a:t>bitmap.c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676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are only few examples of command used in interactive program you will make.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You should check the tester file (*.in) to see what commands are used for the test.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어떤 명령어가 사용되는지 *</a:t>
            </a:r>
            <a:r>
              <a:rPr lang="en-US" altLang="ko-KR" b="1" dirty="0">
                <a:solidFill>
                  <a:srgbClr val="C00000"/>
                </a:solidFill>
              </a:rPr>
              <a:t>.in </a:t>
            </a:r>
            <a:r>
              <a:rPr lang="ko-KR" altLang="en-US" b="1" dirty="0">
                <a:solidFill>
                  <a:srgbClr val="C00000"/>
                </a:solidFill>
              </a:rPr>
              <a:t>테스터 파일을 통해 직접 확인할 것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list &lt;LIST&gt;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Creates LIST.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</a:t>
            </a:r>
            <a:r>
              <a:rPr lang="en-US" altLang="ko-KR" dirty="0" err="1"/>
              <a:t>hashtable</a:t>
            </a:r>
            <a:r>
              <a:rPr lang="en-US" altLang="ko-KR" dirty="0"/>
              <a:t> &lt;</a:t>
            </a:r>
            <a:r>
              <a:rPr lang="en-US" altLang="ko-KR" dirty="0" err="1"/>
              <a:t>HASH_TABLE</a:t>
            </a:r>
            <a:r>
              <a:rPr lang="en-US" altLang="ko-KR" dirty="0"/>
              <a:t>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Creates </a:t>
            </a:r>
            <a:r>
              <a:rPr lang="en-US" altLang="ko-KR" dirty="0" err="1"/>
              <a:t>HASH_TABLE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create bitmap &lt;BITMAP&gt; &lt;</a:t>
            </a:r>
            <a:r>
              <a:rPr lang="en-US" altLang="ko-KR" dirty="0" err="1"/>
              <a:t>BIT_CNT</a:t>
            </a:r>
            <a:r>
              <a:rPr lang="en-US" altLang="ko-KR" dirty="0"/>
              <a:t>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Creates BITMAP with the size of </a:t>
            </a:r>
            <a:r>
              <a:rPr lang="en-US" altLang="ko-KR" dirty="0" err="1"/>
              <a:t>BIT_CNT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delete &lt;LIST | </a:t>
            </a:r>
            <a:r>
              <a:rPr lang="en-US" altLang="ko-KR" dirty="0" err="1"/>
              <a:t>HASH_TABLE</a:t>
            </a:r>
            <a:r>
              <a:rPr lang="en-US" altLang="ko-KR" dirty="0"/>
              <a:t> | BITMAP&gt;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Deletes the given data structure.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dumpdata</a:t>
            </a:r>
            <a:r>
              <a:rPr lang="en-US" altLang="ko-KR" dirty="0"/>
              <a:t> &lt;LIST | </a:t>
            </a:r>
            <a:r>
              <a:rPr lang="en-US" altLang="ko-KR" dirty="0" err="1"/>
              <a:t>HASH_TABLE</a:t>
            </a:r>
            <a:r>
              <a:rPr lang="en-US" altLang="ko-KR" dirty="0"/>
              <a:t> | BITMAP&gt;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Prints the given data structure to standard out (</a:t>
            </a:r>
            <a:r>
              <a:rPr lang="en-US" altLang="ko-KR" dirty="0" err="1"/>
              <a:t>STDOUT</a:t>
            </a:r>
            <a:r>
              <a:rPr lang="en-US" altLang="ko-KR" dirty="0"/>
              <a:t>)s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quit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Terminates the interactive program.</a:t>
            </a:r>
          </a:p>
        </p:txBody>
      </p:sp>
    </p:spTree>
    <p:extLst>
      <p:ext uri="{BB962C8B-B14F-4D97-AF65-F5344CB8AC3E}">
        <p14:creationId xmlns:p14="http://schemas.microsoft.com/office/powerpoint/2010/main" val="244889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#0-2</a:t>
            </a:r>
            <a:endParaRPr lang="ko-KR" altLang="en-US" b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/>
              <a:t>Example (List)</a:t>
            </a:r>
            <a:endParaRPr lang="ko-KR" altLang="en-US" b="0"/>
          </a:p>
          <a:p>
            <a:endParaRPr lang="en-US" altLang="ko-KR" b="0"/>
          </a:p>
          <a:p>
            <a:endParaRPr lang="ko-KR" altLang="en-US" b="0">
              <a:latin typeface="Tahoma" pitchFamily="34" charset="0"/>
            </a:endParaRP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A70F8836-D6BC-C844-BD26-EED2C68B6CCB}"/>
              </a:ext>
            </a:extLst>
          </p:cNvPr>
          <p:cNvSpPr txBox="1">
            <a:spLocks/>
          </p:cNvSpPr>
          <p:nvPr/>
        </p:nvSpPr>
        <p:spPr>
          <a:xfrm>
            <a:off x="2688389" y="1094123"/>
            <a:ext cx="8081211" cy="2816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altLang="ko-KR">
                <a:solidFill>
                  <a:srgbClr val="FF0000"/>
                </a:solidFill>
              </a:rPr>
              <a:t>Note that this is just the example of the test case. 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You should test your program by yourself or by test program!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4895C-EB3D-F846-B404-CC67F83F3EE5}"/>
              </a:ext>
            </a:extLst>
          </p:cNvPr>
          <p:cNvSpPr txBox="1"/>
          <p:nvPr/>
        </p:nvSpPr>
        <p:spPr>
          <a:xfrm>
            <a:off x="2346385" y="1867495"/>
            <a:ext cx="215187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$ ./</a:t>
            </a:r>
            <a:r>
              <a:rPr lang="en-US" altLang="ko-KR" sz="1600" err="1"/>
              <a:t>testlib</a:t>
            </a:r>
            <a:endParaRPr lang="en-US" altLang="ko-KR" sz="1600"/>
          </a:p>
          <a:p>
            <a:r>
              <a:rPr lang="en-US" sz="1600"/>
              <a:t>create list list1</a:t>
            </a:r>
          </a:p>
          <a:p>
            <a:r>
              <a:rPr lang="en-US" sz="1600" err="1"/>
              <a:t>dumpdata</a:t>
            </a:r>
            <a:r>
              <a:rPr lang="en-US" sz="1600"/>
              <a:t> list1</a:t>
            </a:r>
          </a:p>
          <a:p>
            <a:r>
              <a:rPr lang="en-US" sz="1600" err="1"/>
              <a:t>list_push_front</a:t>
            </a:r>
            <a:r>
              <a:rPr lang="en-US" sz="1600"/>
              <a:t> list1 1</a:t>
            </a:r>
          </a:p>
          <a:p>
            <a:r>
              <a:rPr lang="en-US" sz="1600" err="1"/>
              <a:t>list_push_back</a:t>
            </a:r>
            <a:r>
              <a:rPr lang="en-US" sz="1600"/>
              <a:t> list1 4</a:t>
            </a:r>
          </a:p>
          <a:p>
            <a:r>
              <a:rPr lang="en-US" sz="1600" err="1"/>
              <a:t>list_puch_back</a:t>
            </a:r>
            <a:r>
              <a:rPr lang="en-US" sz="1600"/>
              <a:t> list1 3</a:t>
            </a:r>
          </a:p>
          <a:p>
            <a:r>
              <a:rPr lang="en-US" sz="1600" err="1"/>
              <a:t>dumpdata</a:t>
            </a:r>
            <a:r>
              <a:rPr lang="en-US" sz="1600"/>
              <a:t> list1</a:t>
            </a:r>
          </a:p>
          <a:p>
            <a:r>
              <a:rPr lang="en-US" sz="1600" b="1">
                <a:solidFill>
                  <a:schemeClr val="accent1"/>
                </a:solidFill>
              </a:rPr>
              <a:t>1 4 3</a:t>
            </a:r>
          </a:p>
          <a:p>
            <a:r>
              <a:rPr lang="en-US" sz="1600" err="1"/>
              <a:t>list_max</a:t>
            </a:r>
            <a:r>
              <a:rPr lang="en-US" sz="1600"/>
              <a:t> list1</a:t>
            </a:r>
          </a:p>
          <a:p>
            <a:r>
              <a:rPr lang="en-US" sz="1600" b="1">
                <a:solidFill>
                  <a:schemeClr val="accent1"/>
                </a:solidFill>
              </a:rPr>
              <a:t>4</a:t>
            </a:r>
          </a:p>
          <a:p>
            <a:r>
              <a:rPr lang="en-US" sz="1600" err="1"/>
              <a:t>list_shuffle</a:t>
            </a:r>
            <a:r>
              <a:rPr lang="en-US" sz="1600"/>
              <a:t> list1</a:t>
            </a:r>
          </a:p>
          <a:p>
            <a:r>
              <a:rPr lang="en-US" sz="1600" err="1"/>
              <a:t>dumpdata</a:t>
            </a:r>
            <a:r>
              <a:rPr lang="en-US" sz="1600"/>
              <a:t> list1</a:t>
            </a:r>
          </a:p>
          <a:p>
            <a:r>
              <a:rPr lang="en-US" sz="1600" b="1">
                <a:solidFill>
                  <a:schemeClr val="accent1"/>
                </a:solidFill>
              </a:rPr>
              <a:t>4 1 3</a:t>
            </a:r>
          </a:p>
          <a:p>
            <a:r>
              <a:rPr lang="en-US" sz="1600"/>
              <a:t>quit</a:t>
            </a:r>
          </a:p>
          <a:p>
            <a:r>
              <a:rPr lang="en-US" sz="1600"/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3F7B-A430-ED4D-B388-5D3ADC740EA7}"/>
              </a:ext>
            </a:extLst>
          </p:cNvPr>
          <p:cNvSpPr txBox="1"/>
          <p:nvPr/>
        </p:nvSpPr>
        <p:spPr>
          <a:xfrm>
            <a:off x="4678095" y="2366889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No output yet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0F1CF9-941B-2D47-9EE4-B2677094DE04}"/>
              </a:ext>
            </a:extLst>
          </p:cNvPr>
          <p:cNvCxnSpPr/>
          <p:nvPr/>
        </p:nvCxnSpPr>
        <p:spPr>
          <a:xfrm flipH="1">
            <a:off x="3856008" y="2536166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9CE2D1-92D8-B246-84B8-490DFABD7419}"/>
              </a:ext>
            </a:extLst>
          </p:cNvPr>
          <p:cNvSpPr txBox="1"/>
          <p:nvPr/>
        </p:nvSpPr>
        <p:spPr>
          <a:xfrm>
            <a:off x="4673363" y="3564809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 of '</a:t>
            </a:r>
            <a:r>
              <a:rPr lang="en-US" sz="1600" err="1"/>
              <a:t>dumpdata</a:t>
            </a:r>
            <a:r>
              <a:rPr lang="en-US" sz="1600"/>
              <a:t> list1'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68E6B-C859-9C46-AE2B-8F3570BD4C23}"/>
              </a:ext>
            </a:extLst>
          </p:cNvPr>
          <p:cNvSpPr txBox="1"/>
          <p:nvPr/>
        </p:nvSpPr>
        <p:spPr>
          <a:xfrm>
            <a:off x="4668631" y="4762729"/>
            <a:ext cx="2673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 of '</a:t>
            </a:r>
            <a:r>
              <a:rPr lang="en-US" sz="1600" err="1"/>
              <a:t>dumpdata</a:t>
            </a:r>
            <a:r>
              <a:rPr lang="en-US" sz="1600"/>
              <a:t> list1'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8EE05-AEA5-5D44-8C22-5DDF231E953B}"/>
              </a:ext>
            </a:extLst>
          </p:cNvPr>
          <p:cNvSpPr txBox="1"/>
          <p:nvPr/>
        </p:nvSpPr>
        <p:spPr>
          <a:xfrm>
            <a:off x="4663899" y="4071464"/>
            <a:ext cx="245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 of '</a:t>
            </a:r>
            <a:r>
              <a:rPr lang="en-US" sz="1600" err="1"/>
              <a:t>list_max</a:t>
            </a:r>
            <a:r>
              <a:rPr lang="en-US" sz="1600"/>
              <a:t> list1'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D183F7-54F9-C44E-8D57-DE7DEDA49EBC}"/>
              </a:ext>
            </a:extLst>
          </p:cNvPr>
          <p:cNvCxnSpPr/>
          <p:nvPr/>
        </p:nvCxnSpPr>
        <p:spPr>
          <a:xfrm flipH="1">
            <a:off x="3856008" y="3748087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D7910A-06F4-B34F-A694-21E9CFE06999}"/>
              </a:ext>
            </a:extLst>
          </p:cNvPr>
          <p:cNvCxnSpPr/>
          <p:nvPr/>
        </p:nvCxnSpPr>
        <p:spPr>
          <a:xfrm flipH="1">
            <a:off x="3856008" y="4960008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12782-8BB7-E745-B90B-CC9A60344447}"/>
              </a:ext>
            </a:extLst>
          </p:cNvPr>
          <p:cNvCxnSpPr/>
          <p:nvPr/>
        </p:nvCxnSpPr>
        <p:spPr>
          <a:xfrm flipH="1">
            <a:off x="3856008" y="4240741"/>
            <a:ext cx="82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171" y="92912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1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306" y="357123"/>
            <a:ext cx="1199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</a:t>
            </a:r>
            <a:r>
              <a:rPr sz="2800" spc="5" dirty="0"/>
              <a:t>u</a:t>
            </a:r>
            <a:r>
              <a:rPr sz="2800" spc="-5" dirty="0"/>
              <a:t>tli</a:t>
            </a:r>
            <a:r>
              <a:rPr sz="2800" spc="5" dirty="0"/>
              <a:t>n</a:t>
            </a:r>
            <a:r>
              <a:rPr sz="2800" dirty="0"/>
              <a:t>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163322" y="3019843"/>
            <a:ext cx="4431030" cy="3622675"/>
            <a:chOff x="1163322" y="3019843"/>
            <a:chExt cx="4431030" cy="3622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322" y="3019843"/>
              <a:ext cx="3800942" cy="36224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63320" y="3019843"/>
              <a:ext cx="4431030" cy="3612515"/>
            </a:xfrm>
            <a:custGeom>
              <a:avLst/>
              <a:gdLst/>
              <a:ahLst/>
              <a:cxnLst/>
              <a:rect l="l" t="t" r="r" b="b"/>
              <a:pathLst>
                <a:path w="4431030" h="3612515">
                  <a:moveTo>
                    <a:pt x="2847962" y="3405682"/>
                  </a:moveTo>
                  <a:lnTo>
                    <a:pt x="0" y="3405682"/>
                  </a:lnTo>
                  <a:lnTo>
                    <a:pt x="0" y="3612108"/>
                  </a:lnTo>
                  <a:lnTo>
                    <a:pt x="2847962" y="3612108"/>
                  </a:lnTo>
                  <a:lnTo>
                    <a:pt x="2847962" y="3405682"/>
                  </a:lnTo>
                  <a:close/>
                </a:path>
                <a:path w="4431030" h="3612515">
                  <a:moveTo>
                    <a:pt x="2847962" y="0"/>
                  </a:moveTo>
                  <a:lnTo>
                    <a:pt x="0" y="0"/>
                  </a:lnTo>
                  <a:lnTo>
                    <a:pt x="0" y="206438"/>
                  </a:lnTo>
                  <a:lnTo>
                    <a:pt x="2847962" y="206438"/>
                  </a:lnTo>
                  <a:lnTo>
                    <a:pt x="2847962" y="0"/>
                  </a:lnTo>
                  <a:close/>
                </a:path>
                <a:path w="4431030" h="3612515">
                  <a:moveTo>
                    <a:pt x="4426585" y="508368"/>
                  </a:moveTo>
                  <a:lnTo>
                    <a:pt x="4340860" y="465505"/>
                  </a:lnTo>
                  <a:lnTo>
                    <a:pt x="4340860" y="494080"/>
                  </a:lnTo>
                  <a:lnTo>
                    <a:pt x="1260703" y="494080"/>
                  </a:lnTo>
                  <a:lnTo>
                    <a:pt x="1260690" y="522655"/>
                  </a:lnTo>
                  <a:lnTo>
                    <a:pt x="4340860" y="522655"/>
                  </a:lnTo>
                  <a:lnTo>
                    <a:pt x="4340860" y="551230"/>
                  </a:lnTo>
                  <a:lnTo>
                    <a:pt x="4398010" y="522655"/>
                  </a:lnTo>
                  <a:lnTo>
                    <a:pt x="4426585" y="508368"/>
                  </a:lnTo>
                  <a:close/>
                </a:path>
                <a:path w="4431030" h="3612515">
                  <a:moveTo>
                    <a:pt x="4430903" y="1163891"/>
                  </a:moveTo>
                  <a:lnTo>
                    <a:pt x="4345178" y="1121029"/>
                  </a:lnTo>
                  <a:lnTo>
                    <a:pt x="4345178" y="1149604"/>
                  </a:lnTo>
                  <a:lnTo>
                    <a:pt x="360680" y="1149604"/>
                  </a:lnTo>
                  <a:lnTo>
                    <a:pt x="360680" y="1178179"/>
                  </a:lnTo>
                  <a:lnTo>
                    <a:pt x="4345178" y="1178179"/>
                  </a:lnTo>
                  <a:lnTo>
                    <a:pt x="4345178" y="1206754"/>
                  </a:lnTo>
                  <a:lnTo>
                    <a:pt x="4402328" y="1178179"/>
                  </a:lnTo>
                  <a:lnTo>
                    <a:pt x="4430903" y="11638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38" y="995171"/>
            <a:ext cx="9730105" cy="333692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Malgun Gothic"/>
                <a:cs typeface="Malgun Gothic"/>
              </a:rPr>
              <a:t>Before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we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dive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into</a:t>
            </a:r>
            <a:r>
              <a:rPr sz="2000" spc="-5" dirty="0">
                <a:latin typeface="Malgun Gothic"/>
                <a:cs typeface="Malgun Gothic"/>
              </a:rPr>
              <a:t> Pintos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project,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we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will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practice Pintos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data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structures.</a:t>
            </a:r>
            <a:endParaRPr sz="2000">
              <a:latin typeface="Malgun Gothic"/>
              <a:cs typeface="Malgun Gothic"/>
            </a:endParaRPr>
          </a:p>
          <a:p>
            <a:pPr marL="241300" marR="5080" indent="-228600">
              <a:lnSpc>
                <a:spcPct val="121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Malgun Gothic"/>
                <a:cs typeface="Malgun Gothic"/>
              </a:rPr>
              <a:t>Write</a:t>
            </a:r>
            <a:r>
              <a:rPr sz="2000" dirty="0">
                <a:latin typeface="Malgun Gothic"/>
                <a:cs typeface="Malgun Gothic"/>
              </a:rPr>
              <a:t> the </a:t>
            </a:r>
            <a:r>
              <a:rPr sz="2000" spc="-5" dirty="0">
                <a:latin typeface="Malgun Gothic"/>
                <a:cs typeface="Malgun Gothic"/>
              </a:rPr>
              <a:t>interactive</a:t>
            </a:r>
            <a:r>
              <a:rPr sz="2000" spc="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program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that </a:t>
            </a:r>
            <a:r>
              <a:rPr sz="2000" dirty="0">
                <a:latin typeface="Malgun Gothic"/>
                <a:cs typeface="Malgun Gothic"/>
              </a:rPr>
              <a:t>can check</a:t>
            </a:r>
            <a:r>
              <a:rPr sz="2000" spc="-5" dirty="0">
                <a:latin typeface="Malgun Gothic"/>
                <a:cs typeface="Malgun Gothic"/>
              </a:rPr>
              <a:t> functionalities </a:t>
            </a:r>
            <a:r>
              <a:rPr sz="2000" spc="-20" dirty="0">
                <a:latin typeface="Malgun Gothic"/>
                <a:cs typeface="Malgun Gothic"/>
              </a:rPr>
              <a:t>of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list,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hash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table</a:t>
            </a:r>
            <a:r>
              <a:rPr sz="2000" dirty="0">
                <a:latin typeface="Malgun Gothic"/>
                <a:cs typeface="Malgun Gothic"/>
              </a:rPr>
              <a:t> and </a:t>
            </a:r>
            <a:r>
              <a:rPr sz="2000" spc="-68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bitmap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in</a:t>
            </a:r>
            <a:r>
              <a:rPr sz="200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Pintos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kernel</a:t>
            </a: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Malgun Gothic"/>
                <a:cs typeface="Malgun Gothic"/>
              </a:rPr>
              <a:t>Ex)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list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push</a:t>
            </a:r>
            <a:endParaRPr sz="2000">
              <a:latin typeface="Malgun Gothic"/>
              <a:cs typeface="Malgun Gothic"/>
            </a:endParaRPr>
          </a:p>
          <a:p>
            <a:pPr marL="4768215" marR="3889375" indent="-4445">
              <a:lnSpc>
                <a:spcPct val="238899"/>
              </a:lnSpc>
              <a:spcBef>
                <a:spcPts val="1375"/>
              </a:spcBef>
            </a:pP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nothing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 d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u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p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data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0775" y="5923143"/>
            <a:ext cx="2743835" cy="85725"/>
          </a:xfrm>
          <a:custGeom>
            <a:avLst/>
            <a:gdLst/>
            <a:ahLst/>
            <a:cxnLst/>
            <a:rect l="l" t="t" r="r" b="b"/>
            <a:pathLst>
              <a:path w="2743835" h="85725">
                <a:moveTo>
                  <a:pt x="2657729" y="57149"/>
                </a:moveTo>
                <a:lnTo>
                  <a:pt x="2657729" y="85725"/>
                </a:lnTo>
                <a:lnTo>
                  <a:pt x="2714879" y="57150"/>
                </a:lnTo>
                <a:lnTo>
                  <a:pt x="2657729" y="57149"/>
                </a:lnTo>
                <a:close/>
              </a:path>
              <a:path w="2743835" h="85725">
                <a:moveTo>
                  <a:pt x="2657729" y="28574"/>
                </a:moveTo>
                <a:lnTo>
                  <a:pt x="2657729" y="57149"/>
                </a:lnTo>
                <a:lnTo>
                  <a:pt x="2672016" y="57150"/>
                </a:lnTo>
                <a:lnTo>
                  <a:pt x="2672016" y="28575"/>
                </a:lnTo>
                <a:lnTo>
                  <a:pt x="2657729" y="28574"/>
                </a:lnTo>
                <a:close/>
              </a:path>
              <a:path w="2743835" h="85725">
                <a:moveTo>
                  <a:pt x="2657729" y="0"/>
                </a:moveTo>
                <a:lnTo>
                  <a:pt x="2657729" y="28574"/>
                </a:lnTo>
                <a:lnTo>
                  <a:pt x="2672016" y="28575"/>
                </a:lnTo>
                <a:lnTo>
                  <a:pt x="2672016" y="57150"/>
                </a:lnTo>
                <a:lnTo>
                  <a:pt x="2714881" y="57148"/>
                </a:lnTo>
                <a:lnTo>
                  <a:pt x="2743454" y="42862"/>
                </a:lnTo>
                <a:lnTo>
                  <a:pt x="2657729" y="0"/>
                </a:lnTo>
                <a:close/>
              </a:path>
              <a:path w="2743835" h="85725">
                <a:moveTo>
                  <a:pt x="0" y="28573"/>
                </a:moveTo>
                <a:lnTo>
                  <a:pt x="0" y="57148"/>
                </a:lnTo>
                <a:lnTo>
                  <a:pt x="2657729" y="57149"/>
                </a:lnTo>
                <a:lnTo>
                  <a:pt x="2657729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2969" y="5815076"/>
            <a:ext cx="108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dumpdata</a:t>
            </a:r>
            <a:endParaRPr sz="18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918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Kernel Library source files are in</a:t>
            </a:r>
            <a:r>
              <a:rPr lang="ko-KR" altLang="en-US"/>
              <a:t> </a:t>
            </a:r>
            <a:r>
              <a:rPr lang="en-US" altLang="ko-KR"/>
              <a:t>‘pintos/</a:t>
            </a:r>
            <a:r>
              <a:rPr lang="en-US" altLang="ko-KR" err="1"/>
              <a:t>src</a:t>
            </a:r>
            <a:r>
              <a:rPr lang="en-US" altLang="ko-KR"/>
              <a:t>/lib/kernel’</a:t>
            </a:r>
          </a:p>
          <a:p>
            <a:pPr lvl="1"/>
            <a:r>
              <a:rPr lang="en-US" altLang="ko-KR" err="1"/>
              <a:t>list.h</a:t>
            </a:r>
            <a:r>
              <a:rPr lang="en-US" altLang="ko-KR"/>
              <a:t>, </a:t>
            </a:r>
            <a:r>
              <a:rPr lang="en-US" altLang="ko-KR" err="1"/>
              <a:t>list.c</a:t>
            </a:r>
            <a:r>
              <a:rPr lang="en-US" altLang="ko-KR"/>
              <a:t>, </a:t>
            </a:r>
            <a:r>
              <a:rPr lang="en-US" altLang="ko-KR" err="1"/>
              <a:t>hash.h</a:t>
            </a:r>
            <a:r>
              <a:rPr lang="en-US" altLang="ko-KR"/>
              <a:t>, </a:t>
            </a:r>
            <a:r>
              <a:rPr lang="en-US" altLang="ko-KR" err="1"/>
              <a:t>hash.c</a:t>
            </a:r>
            <a:r>
              <a:rPr lang="en-US" altLang="ko-KR"/>
              <a:t>, </a:t>
            </a:r>
            <a:r>
              <a:rPr lang="en-US" altLang="ko-KR" err="1"/>
              <a:t>bitmap.h</a:t>
            </a:r>
            <a:r>
              <a:rPr lang="en-US" altLang="ko-KR"/>
              <a:t>, </a:t>
            </a:r>
            <a:r>
              <a:rPr lang="en-US" altLang="ko-KR" err="1"/>
              <a:t>bitmap.c</a:t>
            </a:r>
            <a:endParaRPr lang="en-US" altLang="ko-KR"/>
          </a:p>
          <a:p>
            <a:r>
              <a:rPr lang="en-US" altLang="ko-KR"/>
              <a:t>Some files are dependent on Pintos source codes.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You should use the source files in 'lib_hw1.tar.gz' which we provide.</a:t>
            </a:r>
            <a:br>
              <a:rPr lang="en-US" altLang="ko-KR" b="1">
                <a:solidFill>
                  <a:srgbClr val="C00000"/>
                </a:solidFill>
              </a:rPr>
            </a:br>
            <a:r>
              <a:rPr lang="en-US" altLang="ko-KR" b="1">
                <a:solidFill>
                  <a:srgbClr val="C00000"/>
                </a:solidFill>
              </a:rPr>
              <a:t>Don't copy the files from Pintos source code.</a:t>
            </a:r>
            <a:br>
              <a:rPr lang="en-US" altLang="ko-KR" b="1">
                <a:solidFill>
                  <a:srgbClr val="C00000"/>
                </a:solidFill>
              </a:rPr>
            </a:br>
            <a:r>
              <a:rPr lang="ko-KR" altLang="en-US" b="1" err="1">
                <a:solidFill>
                  <a:srgbClr val="C00000"/>
                </a:solidFill>
              </a:rPr>
              <a:t>핀토스</a:t>
            </a:r>
            <a:r>
              <a:rPr lang="ko-KR" altLang="en-US" b="1">
                <a:solidFill>
                  <a:srgbClr val="C00000"/>
                </a:solidFill>
              </a:rPr>
              <a:t> 소스코드에서 카피한 파일을 사용하지 마시오</a:t>
            </a:r>
            <a:r>
              <a:rPr lang="en-US" altLang="ko-KR" b="1">
                <a:solidFill>
                  <a:srgbClr val="C00000"/>
                </a:solidFill>
              </a:rPr>
              <a:t>.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6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Tester Program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use tester program (</a:t>
            </a:r>
            <a:r>
              <a:rPr lang="en-US" altLang="ko-KR" dirty="0" err="1"/>
              <a:t>hw1_tester.sh</a:t>
            </a:r>
            <a:r>
              <a:rPr lang="en-US" altLang="ko-KR" dirty="0"/>
              <a:t>) to test your implementation.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Download </a:t>
            </a:r>
            <a:r>
              <a:rPr lang="en-US" altLang="ko-KR" dirty="0" err="1"/>
              <a:t>os_hw1_tester.tar.gz</a:t>
            </a:r>
            <a:r>
              <a:rPr lang="en-US" altLang="ko-KR" dirty="0"/>
              <a:t> from e-class.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Extract it. </a:t>
            </a:r>
            <a:r>
              <a:rPr lang="en-US" altLang="ko-KR" dirty="0">
                <a:solidFill>
                  <a:schemeClr val="accent1"/>
                </a:solidFill>
              </a:rPr>
              <a:t>($ tar -</a:t>
            </a:r>
            <a:r>
              <a:rPr lang="en-US" altLang="ko-KR" dirty="0" err="1">
                <a:solidFill>
                  <a:schemeClr val="accent1"/>
                </a:solidFill>
              </a:rPr>
              <a:t>zxvf</a:t>
            </a:r>
            <a:r>
              <a:rPr lang="en-US" altLang="ko-KR" dirty="0">
                <a:solidFill>
                  <a:schemeClr val="accent1"/>
                </a:solidFill>
              </a:rPr>
              <a:t> os_hw1_tester.tar.gz).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Go to </a:t>
            </a:r>
            <a:r>
              <a:rPr lang="en-US" altLang="ko-KR" dirty="0" err="1"/>
              <a:t>os_hw1_tester</a:t>
            </a:r>
            <a:r>
              <a:rPr lang="en-US" altLang="ko-KR" dirty="0"/>
              <a:t> directory. </a:t>
            </a:r>
            <a:r>
              <a:rPr lang="en-US" altLang="ko-KR" dirty="0">
                <a:solidFill>
                  <a:schemeClr val="accent1"/>
                </a:solidFill>
              </a:rPr>
              <a:t>($ cd </a:t>
            </a:r>
            <a:r>
              <a:rPr lang="en-US" altLang="ko-KR" dirty="0" err="1">
                <a:solidFill>
                  <a:schemeClr val="accent1"/>
                </a:solidFill>
              </a:rPr>
              <a:t>os_hw1_tester</a:t>
            </a:r>
            <a:r>
              <a:rPr lang="en-US" altLang="ko-KR" dirty="0">
                <a:solidFill>
                  <a:schemeClr val="accent1"/>
                </a:solidFill>
              </a:rPr>
              <a:t>).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Run tester script with your interactive program. </a:t>
            </a:r>
            <a:r>
              <a:rPr lang="en-US" altLang="ko-KR" dirty="0">
                <a:solidFill>
                  <a:schemeClr val="accent1"/>
                </a:solidFill>
              </a:rPr>
              <a:t>($ </a:t>
            </a:r>
            <a:r>
              <a:rPr lang="en-US" altLang="ko-KR" dirty="0" err="1">
                <a:solidFill>
                  <a:schemeClr val="accent1"/>
                </a:solidFill>
              </a:rPr>
              <a:t>sh</a:t>
            </a:r>
            <a:r>
              <a:rPr lang="en-US" altLang="ko-KR" dirty="0">
                <a:solidFill>
                  <a:schemeClr val="accent1"/>
                </a:solidFill>
              </a:rPr>
              <a:t> hw1_tester.sh ../20189999/</a:t>
            </a:r>
            <a:r>
              <a:rPr lang="en-US" altLang="ko-KR" dirty="0" err="1">
                <a:solidFill>
                  <a:schemeClr val="accent1"/>
                </a:solidFill>
              </a:rPr>
              <a:t>testlib</a:t>
            </a:r>
            <a:r>
              <a:rPr lang="en-US" altLang="ko-KR" dirty="0">
                <a:solidFill>
                  <a:schemeClr val="accent1"/>
                </a:solidFill>
              </a:rPr>
              <a:t>).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It will produce </a:t>
            </a:r>
            <a:r>
              <a:rPr lang="en-US" altLang="ko-KR" b="1" dirty="0">
                <a:solidFill>
                  <a:schemeClr val="accent1"/>
                </a:solidFill>
              </a:rPr>
              <a:t>.output </a:t>
            </a:r>
            <a:r>
              <a:rPr lang="en-US" altLang="ko-KR" dirty="0"/>
              <a:t>files which show you the output contents of each test. 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.result </a:t>
            </a:r>
            <a:r>
              <a:rPr lang="en-US" altLang="ko-KR" dirty="0"/>
              <a:t>files will show you the result of each test and </a:t>
            </a:r>
            <a:r>
              <a:rPr lang="en-US" altLang="ko-KR" b="1" dirty="0">
                <a:solidFill>
                  <a:schemeClr val="accent1"/>
                </a:solidFill>
              </a:rPr>
              <a:t>Score.txt </a:t>
            </a:r>
            <a:r>
              <a:rPr lang="en-US" altLang="ko-KR" dirty="0"/>
              <a:t>will show you the total score.</a:t>
            </a:r>
          </a:p>
          <a:p>
            <a:r>
              <a:rPr lang="en-US" altLang="ko-KR" dirty="0"/>
              <a:t>Tips</a:t>
            </a:r>
          </a:p>
          <a:p>
            <a:pPr lvl="1"/>
            <a:r>
              <a:rPr lang="en-US" altLang="ko-KR" dirty="0"/>
              <a:t>You may face that your program is being pended while testing </a:t>
            </a:r>
            <a:r>
              <a:rPr lang="en-US" altLang="ko-KR" dirty="0" err="1"/>
              <a:t>list_swap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Many students failed to swap 0th element and 1st element.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14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AA0B73-66EF-44B9-AAB1-9578AD04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#0-2: Cautions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91075-1429-4619-B668-0EDA3999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use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printf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to print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altLang="ko-KR" dirty="0"/>
              <a:t> type values, use length sub-specifier, such as z, not to harm the length of data.</a:t>
            </a:r>
          </a:p>
          <a:p>
            <a:r>
              <a:rPr lang="en-US" altLang="ko-KR" dirty="0"/>
              <a:t>Ex: </a:t>
            </a:r>
            <a:br>
              <a:rPr lang="en-US" altLang="ko-KR" dirty="0"/>
            </a:br>
            <a:r>
              <a:rPr lang="en-US" altLang="ko-KR" dirty="0" err="1"/>
              <a:t>size_t</a:t>
            </a:r>
            <a:r>
              <a:rPr lang="en-US" altLang="ko-KR" dirty="0"/>
              <a:t> a=10;</a:t>
            </a:r>
            <a:br>
              <a:rPr lang="en-US" altLang="ko-KR" dirty="0"/>
            </a:br>
            <a:r>
              <a:rPr lang="en-US" altLang="ko-KR" dirty="0" err="1"/>
              <a:t>printf</a:t>
            </a:r>
            <a:r>
              <a:rPr lang="en-US" altLang="ko-KR" dirty="0"/>
              <a:t>("%</a:t>
            </a:r>
            <a:r>
              <a:rPr lang="en-US" altLang="ko-KR" dirty="0" err="1"/>
              <a:t>zu</a:t>
            </a:r>
            <a:r>
              <a:rPr lang="en-US" altLang="ko-KR" dirty="0"/>
              <a:t>", a);</a:t>
            </a:r>
          </a:p>
          <a:p>
            <a:r>
              <a:rPr lang="en-US" altLang="ko-KR" dirty="0"/>
              <a:t>Refer the webpage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www.cplusplus.com</a:t>
            </a:r>
            <a:r>
              <a:rPr lang="en-US" dirty="0">
                <a:hlinkClick r:id="rId2"/>
              </a:rPr>
              <a:t>/reference/</a:t>
            </a:r>
            <a:r>
              <a:rPr lang="en-US" dirty="0" err="1">
                <a:hlinkClick r:id="rId2"/>
              </a:rPr>
              <a:t>cstdio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printf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for more.          information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22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 err="1"/>
              <a:t>Makefile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(You will get no point if you do not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Makefile</a:t>
            </a:r>
            <a:r>
              <a:rPr lang="en-US" altLang="ko-KR" sz="1400" b="1" dirty="0">
                <a:solidFill>
                  <a:srgbClr val="FF0000"/>
                </a:solidFill>
              </a:rPr>
              <a:t>).</a:t>
            </a:r>
            <a:endParaRPr lang="en-US" altLang="ko-KR" sz="1400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Provided libraries (given files in </a:t>
            </a:r>
            <a:r>
              <a:rPr lang="en-US" altLang="ko-KR" sz="1400" dirty="0" err="1"/>
              <a:t>lib_hw1</a:t>
            </a:r>
            <a:r>
              <a:rPr lang="en-US" altLang="ko-KR" sz="1400" dirty="0"/>
              <a:t> directory).</a:t>
            </a: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Source code you made.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ko-KR" altLang="en-US" sz="1400" dirty="0"/>
              <a:t> </a:t>
            </a:r>
            <a:r>
              <a:rPr lang="en-US" altLang="ko-KR" sz="1400" dirty="0"/>
              <a:t>(softcopy).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en-US" altLang="ko-KR" sz="1200" dirty="0"/>
              <a:t>Explain briefly all the library functions and functions which you wrote (functionality, parameter, return value)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Form and way to submit </a:t>
            </a:r>
            <a:r>
              <a:rPr lang="en-US" altLang="ko-KR" sz="1600" b="1" dirty="0">
                <a:solidFill>
                  <a:srgbClr val="C00000"/>
                </a:solidFill>
              </a:rPr>
              <a:t>(Check it twice before submission. </a:t>
            </a:r>
            <a:r>
              <a:rPr lang="ko-KR" altLang="en-US" sz="1600" b="1" dirty="0">
                <a:solidFill>
                  <a:srgbClr val="C00000"/>
                </a:solidFill>
              </a:rPr>
              <a:t>제출 전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r>
              <a:rPr lang="ko-KR" altLang="en-US" sz="1600" b="1" dirty="0">
                <a:solidFill>
                  <a:srgbClr val="C00000"/>
                </a:solidFill>
              </a:rPr>
              <a:t> 두 번 이상 확인할 것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Form of the File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document:</a:t>
            </a:r>
            <a:r>
              <a:rPr lang="ko-KR" altLang="en-US" sz="1200" dirty="0"/>
              <a:t> </a:t>
            </a:r>
            <a:r>
              <a:rPr lang="en-US" altLang="ko-KR" sz="1200" b="1" dirty="0"/>
              <a:t>document_[ID].docx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Submission contents should be contained in the directory that has ID as directory name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For example, if your ID is 20189999, </a:t>
            </a:r>
            <a:r>
              <a:rPr lang="en-US" altLang="ko-KR" sz="1200" u="sng" dirty="0" err="1"/>
              <a:t>Makefile</a:t>
            </a:r>
            <a:r>
              <a:rPr lang="en-US" altLang="ko-KR" sz="1200" u="sng" dirty="0"/>
              <a:t>, provided libraries, source code you made, and document file</a:t>
            </a:r>
            <a:r>
              <a:rPr lang="en-US" altLang="ko-KR" sz="1200" dirty="0"/>
              <a:t> should be in '20189999' directory.</a:t>
            </a:r>
            <a:endParaRPr lang="ko-KR" altLang="en-US" sz="12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Compress the 'ID' directory into </a:t>
            </a:r>
            <a:r>
              <a:rPr lang="en-US" altLang="ko-KR" sz="1200" b="1" dirty="0"/>
              <a:t>'</a:t>
            </a:r>
            <a:r>
              <a:rPr lang="en-US" altLang="ko-KR" sz="1200" b="1" dirty="0" err="1"/>
              <a:t>os#0_2</a:t>
            </a:r>
            <a:r>
              <a:rPr lang="en-US" altLang="ko-KR" sz="1200" b="1" dirty="0"/>
              <a:t>_[ID].</a:t>
            </a:r>
            <a:r>
              <a:rPr lang="en-US" altLang="ko-KR" sz="1200" b="1" dirty="0" err="1"/>
              <a:t>tar.gz</a:t>
            </a:r>
            <a:r>
              <a:rPr lang="en-US" altLang="ko-KR" sz="1200" b="1" dirty="0"/>
              <a:t>' 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ko-KR" sz="1200" dirty="0"/>
              <a:t>You should use -</a:t>
            </a:r>
            <a:r>
              <a:rPr lang="en-US" altLang="ko-KR" sz="1200" dirty="0" err="1"/>
              <a:t>zcf</a:t>
            </a:r>
            <a:r>
              <a:rPr lang="en-US" altLang="ko-KR" sz="1200" dirty="0"/>
              <a:t> options for using tar.  e.g.) </a:t>
            </a:r>
            <a:r>
              <a:rPr lang="en-US" altLang="ko-KR" sz="1200" b="1" dirty="0"/>
              <a:t>tar -</a:t>
            </a:r>
            <a:r>
              <a:rPr lang="en-US" altLang="ko-KR" sz="1200" b="1" dirty="0" err="1"/>
              <a:t>zcf</a:t>
            </a:r>
            <a:r>
              <a:rPr lang="en-US" altLang="ko-KR" sz="1200" b="1" dirty="0"/>
              <a:t> os#0_2_20189999.tar.gz 20189999</a:t>
            </a:r>
            <a:endParaRPr lang="ko-KR" altLang="en-US" sz="1200" b="1" dirty="0"/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Way to Submit: Upload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 to e-class</a:t>
            </a:r>
            <a:endParaRPr lang="ko-KR" altLang="en-US" sz="14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C00000"/>
                </a:solidFill>
              </a:rPr>
              <a:t>The name of interactive program (produced by 'make' command) should be "</a:t>
            </a:r>
            <a:r>
              <a:rPr lang="en-US" altLang="ko-KR" sz="1200" b="1" dirty="0" err="1">
                <a:solidFill>
                  <a:srgbClr val="C00000"/>
                </a:solidFill>
              </a:rPr>
              <a:t>testlib</a:t>
            </a:r>
            <a:r>
              <a:rPr lang="en-US" altLang="ko-KR" sz="1200" b="1" dirty="0">
                <a:solidFill>
                  <a:srgbClr val="C00000"/>
                </a:solidFill>
              </a:rPr>
              <a:t>" </a:t>
            </a:r>
            <a:br>
              <a:rPr lang="en-US" altLang="ko-KR" sz="1200" dirty="0"/>
            </a:br>
            <a:r>
              <a:rPr lang="en-US" altLang="ko-KR" sz="1200" dirty="0"/>
              <a:t>(Other name such as </a:t>
            </a:r>
            <a:r>
              <a:rPr lang="en-US" altLang="ko-KR" sz="1200" dirty="0" err="1"/>
              <a:t>a.out</a:t>
            </a:r>
            <a:r>
              <a:rPr lang="en-US" altLang="ko-KR" sz="1200" dirty="0"/>
              <a:t>, output, and main is not allowed)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Do 'make clean' before you compress the directory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No Hardcopy.</a:t>
            </a:r>
            <a:endParaRPr lang="en-US" altLang="ko-KR" sz="1200" dirty="0"/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Due Date: 2022. 10. 4  23:59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(~10/8) and 10% of point will be deducted per day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2B82EF-A806-4689-89BF-B12035327400}"/>
              </a:ext>
            </a:extLst>
          </p:cNvPr>
          <p:cNvSpPr/>
          <p:nvPr/>
        </p:nvSpPr>
        <p:spPr>
          <a:xfrm>
            <a:off x="8364070" y="4592767"/>
            <a:ext cx="3657602" cy="48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</a:t>
            </a:r>
            <a:r>
              <a:rPr lang="ko-KR" altLang="en-US" sz="1400" dirty="0"/>
              <a:t>로 산출되는 실행 파일 이름은 </a:t>
            </a:r>
            <a:br>
              <a:rPr lang="en-US" altLang="ko-KR" sz="1400" dirty="0"/>
            </a:br>
            <a:r>
              <a:rPr lang="en-US" altLang="ko-KR" sz="1400" dirty="0" err="1"/>
              <a:t>testlib</a:t>
            </a:r>
            <a:r>
              <a:rPr lang="ko-KR" altLang="en-US" sz="1400" dirty="0"/>
              <a:t>이어야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A1CA2-8D24-4E38-A8EB-FB93518235AD}"/>
              </a:ext>
            </a:extLst>
          </p:cNvPr>
          <p:cNvSpPr/>
          <p:nvPr/>
        </p:nvSpPr>
        <p:spPr>
          <a:xfrm>
            <a:off x="8364070" y="5155817"/>
            <a:ext cx="3657602" cy="365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압축 전 </a:t>
            </a:r>
            <a:r>
              <a:rPr lang="en-US" altLang="ko-KR" sz="1400" dirty="0"/>
              <a:t>make clean </a:t>
            </a:r>
            <a:r>
              <a:rPr lang="ko-KR" altLang="en-US" sz="1400" dirty="0"/>
              <a:t>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E81F1C88-4B23-594E-8D1B-DB8BC5A3BAC1}"/>
              </a:ext>
            </a:extLst>
          </p:cNvPr>
          <p:cNvSpPr/>
          <p:nvPr/>
        </p:nvSpPr>
        <p:spPr>
          <a:xfrm>
            <a:off x="8364070" y="2934397"/>
            <a:ext cx="3657602" cy="4827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[ID]</a:t>
            </a:r>
            <a:r>
              <a:rPr lang="ko-KR" altLang="en-US" sz="1400" dirty="0"/>
              <a:t> 작성 시 대괄호는 포함하면 안됩니다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20189999 (O), [20189999] (X)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015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05DA3-7940-D741-B216-058CDCD9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395003"/>
          </a:xfrm>
        </p:spPr>
        <p:txBody>
          <a:bodyPr/>
          <a:lstStyle/>
          <a:p>
            <a:r>
              <a:rPr lang="en-US" dirty="0"/>
              <a:t>Score</a:t>
            </a:r>
          </a:p>
          <a:p>
            <a:pPr lvl="1"/>
            <a:r>
              <a:rPr lang="en-US" dirty="0"/>
              <a:t>80% for test cases (implementation) and 20% for documentation.</a:t>
            </a:r>
          </a:p>
          <a:p>
            <a:r>
              <a:rPr lang="en-US" b="1" dirty="0"/>
              <a:t>If compile fails, you will get no point.</a:t>
            </a:r>
          </a:p>
          <a:p>
            <a:r>
              <a:rPr lang="en-US" altLang="ko-KR" b="1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</a:rPr>
              <a:t>Copy will get a penalty (1st time: 0 Point and downgrading, 2nd time: F grade)</a:t>
            </a:r>
            <a:r>
              <a:rPr lang="en-US" altLang="ko-KR" b="0" i="0" dirty="0">
                <a:effectLst/>
                <a:latin typeface="맑은 고딕" panose="020B0503020000020004" pitchFamily="50" charset="-127"/>
              </a:rPr>
              <a:t>​</a:t>
            </a:r>
          </a:p>
          <a:p>
            <a:endParaRPr lang="en-US" dirty="0"/>
          </a:p>
          <a:p>
            <a:r>
              <a:rPr lang="en-US" dirty="0"/>
              <a:t>Word Processor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altLang="ko-KR" b="1" dirty="0"/>
              <a:t>Office 365 (</a:t>
            </a:r>
            <a:r>
              <a:rPr lang="en-US" altLang="ko-KR" b="1" dirty="0" err="1"/>
              <a:t>Sogang</a:t>
            </a:r>
            <a:r>
              <a:rPr lang="en-US" altLang="ko-KR" b="1" dirty="0"/>
              <a:t> Univ.)</a:t>
            </a:r>
            <a:r>
              <a:rPr lang="ko-KR" altLang="en-US" dirty="0"/>
              <a:t> </a:t>
            </a:r>
            <a:r>
              <a:rPr lang="en-US" dirty="0">
                <a:hlinkClick r:id="rId2"/>
              </a:rPr>
              <a:t>http://it.sogang.ac.kr/it/smart02_03.html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http://o365.sogang.ac.kr</a:t>
            </a:r>
            <a:endParaRPr lang="en-US" dirty="0"/>
          </a:p>
          <a:p>
            <a:pPr lvl="1"/>
            <a:r>
              <a:rPr lang="en-US" b="1" dirty="0"/>
              <a:t>Google Docs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https://docs.google.com/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6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2576639" y="3198168"/>
            <a:ext cx="7441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Appendix: Way to Submit Your Work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2212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 to Submit Your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/>
              <a:t>Correct case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en-US" altLang="ko-KR" sz="1400"/>
              <a:t>All the files should be in your 'ID' directory</a:t>
            </a:r>
            <a:endParaRPr lang="ko-KR" altLang="en-US" sz="140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B779A920-F3EE-41DF-AF17-38191EE0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78105-CF38-4434-8B09-8343EA360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4848" y="2023103"/>
            <a:ext cx="6634647" cy="39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1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Incorrect case (1)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'make clean' is not performed in this case (There are *.o and </a:t>
            </a:r>
            <a:r>
              <a:rPr lang="en-US" altLang="ko-KR" sz="1400" dirty="0" err="1"/>
              <a:t>testlib</a:t>
            </a:r>
            <a:r>
              <a:rPr lang="en-US" altLang="ko-KR" sz="1400" dirty="0"/>
              <a:t> files)</a:t>
            </a:r>
            <a:endParaRPr lang="ko-KR" altLang="en-US" sz="1300" dirty="0"/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D2B0481E-C2AF-4733-993D-6938AD17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79B6A-6629-4A99-9845-AEC08BD9D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966" y="2015458"/>
            <a:ext cx="5464470" cy="40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Incorrect case (2)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Library files are in 'lib_hw1' directory in this case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Don't contain libraries in other directory, just contain it in 'ID' directory</a:t>
            </a:r>
            <a:endParaRPr lang="ko-KR" altLang="en-US" sz="12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F5BE1B95-D9ED-42C3-BFB4-8BFA07849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9BA862-1820-48A3-B913-C887A1801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7855" y="2529126"/>
            <a:ext cx="9186683" cy="26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0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Incorrect case 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Source codes are in '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' directory and libraries are in 'lib_hw1'</a:t>
            </a:r>
            <a:endParaRPr lang="ko-KR" altLang="en-US" sz="13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7D3D338-3777-4A24-9F0D-64020021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1F6C4B-0962-7A41-970E-E34E8FF9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7858" y="2116617"/>
            <a:ext cx="9186677" cy="26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Data Structures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69387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Way to Submit Your 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How to use tar (Assume that your ID is 20189999)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Compress: tar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-</a:t>
            </a:r>
            <a:r>
              <a:rPr lang="en-US" altLang="ko-KR" sz="1400" b="1" dirty="0" err="1">
                <a:solidFill>
                  <a:srgbClr val="C00000"/>
                </a:solidFill>
              </a:rPr>
              <a:t>zcvf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os#0_2_20189999.tar.gz 20189999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Extract: tar -</a:t>
            </a:r>
            <a:r>
              <a:rPr lang="en-US" altLang="ko-KR" sz="1400" b="1" dirty="0" err="1">
                <a:solidFill>
                  <a:srgbClr val="C00000"/>
                </a:solidFill>
              </a:rPr>
              <a:t>zxvf</a:t>
            </a:r>
            <a:r>
              <a:rPr lang="en-US" altLang="ko-KR" sz="1400" b="1" dirty="0">
                <a:solidFill>
                  <a:srgbClr val="C00000"/>
                </a:solidFill>
              </a:rPr>
              <a:t> os#0_2_20189999.tar.gz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Don't compress your directory in Windows, compress it in Linux (on CSPRO).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20189999 directory, not os#0_2_20189999</a:t>
            </a:r>
            <a:r>
              <a:rPr lang="en-US" altLang="ko-KR" sz="1400" dirty="0"/>
              <a:t>, should be shown after extracting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If you try 'tar</a:t>
            </a: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en-US" altLang="ko-KR" sz="1400" dirty="0" err="1"/>
              <a:t>zcvf</a:t>
            </a:r>
            <a:r>
              <a:rPr lang="ko-KR" altLang="en-US" sz="1400" dirty="0"/>
              <a:t> </a:t>
            </a:r>
            <a:r>
              <a:rPr lang="en-US" altLang="ko-KR" sz="1400" dirty="0"/>
              <a:t>os#0_2_20189999.tar.gz os#0_2_20189999', you will get os#0_2_20189999 directory after extracting os#0_2_20189999.tar.gz ← </a:t>
            </a:r>
            <a:r>
              <a:rPr lang="en-US" altLang="ko-KR" sz="1400" b="1" dirty="0">
                <a:solidFill>
                  <a:srgbClr val="C00000"/>
                </a:solidFill>
              </a:rPr>
              <a:t>This is wrong case!</a:t>
            </a: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7D3D338-3777-4A24-9F0D-64020021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7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9DF-E271-474D-975A-01895A23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in Pintos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FEC-011C-F540-93FB-9E28111E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2520"/>
            <a:ext cx="10595919" cy="303901"/>
          </a:xfrm>
        </p:spPr>
        <p:txBody>
          <a:bodyPr/>
          <a:lstStyle/>
          <a:p>
            <a:r>
              <a:rPr lang="en-US"/>
              <a:t>Before we dive into Pintos project, we will practice Pintos data structures</a:t>
            </a:r>
            <a:r>
              <a:rPr lang="en-US" altLang="ko-KR"/>
              <a:t>.</a:t>
            </a:r>
            <a:endParaRPr lang="en-US"/>
          </a:p>
          <a:p>
            <a:r>
              <a:rPr lang="en-US"/>
              <a:t>Pintos provides kernel and user libraries</a:t>
            </a:r>
            <a:r>
              <a:rPr lang="en-US" altLang="ko-KR"/>
              <a:t>.</a:t>
            </a:r>
            <a:endParaRPr lang="en-US"/>
          </a:p>
          <a:p>
            <a:r>
              <a:rPr lang="en-US"/>
              <a:t>You can find it in "pintos/</a:t>
            </a:r>
            <a:r>
              <a:rPr lang="en-US" err="1"/>
              <a:t>src</a:t>
            </a:r>
            <a:r>
              <a:rPr lang="en-US"/>
              <a:t>/lib/kernel" and "pintos/</a:t>
            </a:r>
            <a:r>
              <a:rPr lang="en-US" err="1"/>
              <a:t>src</a:t>
            </a:r>
            <a:r>
              <a:rPr lang="en-US"/>
              <a:t>/lib/user"</a:t>
            </a:r>
          </a:p>
          <a:p>
            <a:r>
              <a:rPr lang="en-US"/>
              <a:t>In this project, we will cover data structures of Pintos kernel libraries</a:t>
            </a:r>
            <a:r>
              <a:rPr lang="en-US" altLang="ko-KR"/>
              <a:t>.</a:t>
            </a:r>
            <a:br>
              <a:rPr lang="en-US"/>
            </a:br>
            <a:r>
              <a:rPr lang="en-US"/>
              <a:t>→</a:t>
            </a:r>
            <a:r>
              <a:rPr lang="en-US" b="1">
                <a:solidFill>
                  <a:srgbClr val="C00000"/>
                </a:solidFill>
              </a:rPr>
              <a:t> List, Hash table and Bitmap</a:t>
            </a:r>
          </a:p>
        </p:txBody>
      </p:sp>
    </p:spTree>
    <p:extLst>
      <p:ext uri="{BB962C8B-B14F-4D97-AF65-F5344CB8AC3E}">
        <p14:creationId xmlns:p14="http://schemas.microsoft.com/office/powerpoint/2010/main" val="38671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22520"/>
          </a:xfrm>
        </p:spPr>
        <p:txBody>
          <a:bodyPr/>
          <a:lstStyle/>
          <a:p>
            <a:r>
              <a:rPr lang="en-US" altLang="ko-KR" dirty="0"/>
              <a:t>List in Pintos is a </a:t>
            </a:r>
            <a:r>
              <a:rPr lang="en-US" altLang="ko-KR" b="1" dirty="0"/>
              <a:t>doubly linked list.</a:t>
            </a:r>
          </a:p>
          <a:p>
            <a:r>
              <a:rPr lang="en-US" altLang="ko-KR" dirty="0"/>
              <a:t>It is different from usual list structure.</a:t>
            </a:r>
          </a:p>
          <a:p>
            <a:r>
              <a:rPr lang="en-US" altLang="ko-KR" dirty="0"/>
              <a:t>It splits list element pointers and data.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/>
              <a:t>Each structure that will be a list item must embed a struct </a:t>
            </a:r>
            <a:r>
              <a:rPr lang="en-US" dirty="0" err="1"/>
              <a:t>list_elem</a:t>
            </a:r>
            <a:r>
              <a:rPr lang="en-US" dirty="0"/>
              <a:t> member.</a:t>
            </a:r>
            <a:endParaRPr lang="en-US" altLang="ko-KR" dirty="0"/>
          </a:p>
          <a:p>
            <a:pPr lvl="1"/>
            <a:r>
              <a:rPr lang="en-US" altLang="ko-KR" dirty="0"/>
              <a:t>All the list functions operate on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dirty="0"/>
              <a:t>not the </a:t>
            </a:r>
            <a:r>
              <a:rPr lang="en-US" dirty="0"/>
              <a:t>list item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dirty="0" err="1"/>
              <a:t>list_elem</a:t>
            </a:r>
            <a:r>
              <a:rPr lang="en-US" altLang="ko-KR" dirty="0"/>
              <a:t> structure is given in the source code.</a:t>
            </a:r>
          </a:p>
          <a:p>
            <a:pPr lvl="1"/>
            <a:r>
              <a:rPr lang="en-US" altLang="ko-KR" dirty="0"/>
              <a:t>You must implement new structure that consists of </a:t>
            </a:r>
            <a:r>
              <a:rPr lang="en-US" altLang="ko-KR" dirty="0" err="1"/>
              <a:t>list_elem</a:t>
            </a:r>
            <a:r>
              <a:rPr lang="en-US" altLang="ko-KR" dirty="0"/>
              <a:t> and data.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5</a:t>
            </a:fld>
            <a:endParaRPr lang="ko-KR" altLang="en-US">
              <a:solidFill>
                <a:srgbClr val="8A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4FF8FF-8391-1B41-B142-4ECCCB318D80}"/>
              </a:ext>
            </a:extLst>
          </p:cNvPr>
          <p:cNvGrpSpPr/>
          <p:nvPr/>
        </p:nvGrpSpPr>
        <p:grpSpPr>
          <a:xfrm>
            <a:off x="1821180" y="4896812"/>
            <a:ext cx="8549640" cy="749808"/>
            <a:chOff x="1821180" y="4553712"/>
            <a:chExt cx="8549640" cy="7498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1FF07F-EA93-CA40-B352-69982C3887E1}"/>
                </a:ext>
              </a:extLst>
            </p:cNvPr>
            <p:cNvSpPr/>
            <p:nvPr/>
          </p:nvSpPr>
          <p:spPr>
            <a:xfrm>
              <a:off x="182118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8EAB0E-649C-2242-AD2C-21429EF8E0C9}"/>
                </a:ext>
              </a:extLst>
            </p:cNvPr>
            <p:cNvSpPr/>
            <p:nvPr/>
          </p:nvSpPr>
          <p:spPr>
            <a:xfrm>
              <a:off x="361950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4465ED-8EBC-2C49-83B4-3FC16BF52257}"/>
                </a:ext>
              </a:extLst>
            </p:cNvPr>
            <p:cNvSpPr/>
            <p:nvPr/>
          </p:nvSpPr>
          <p:spPr>
            <a:xfrm>
              <a:off x="541782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0A511-CF03-BA43-85DA-0B8794DCD1D5}"/>
                </a:ext>
              </a:extLst>
            </p:cNvPr>
            <p:cNvSpPr/>
            <p:nvPr/>
          </p:nvSpPr>
          <p:spPr>
            <a:xfrm>
              <a:off x="721614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0904AF-ABD1-DC48-8100-86582429966C}"/>
                </a:ext>
              </a:extLst>
            </p:cNvPr>
            <p:cNvSpPr/>
            <p:nvPr/>
          </p:nvSpPr>
          <p:spPr>
            <a:xfrm>
              <a:off x="901446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tail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A75CD6-8C3D-714E-B789-554952E4E61F}"/>
                </a:ext>
              </a:extLst>
            </p:cNvPr>
            <p:cNvGrpSpPr/>
            <p:nvPr/>
          </p:nvGrpSpPr>
          <p:grpSpPr>
            <a:xfrm>
              <a:off x="3177540" y="4745736"/>
              <a:ext cx="5836920" cy="0"/>
              <a:chOff x="3177540" y="4818888"/>
              <a:chExt cx="5836920" cy="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D18B24-68F7-4145-9D0D-D3CC720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54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C5A4295-AC84-AF4C-8ABA-7912C2B5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86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AE907-690F-E944-B9A1-6E85224D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18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F973DD7-101D-DA4B-91EE-D0DA2FCF5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E132F6-632F-C34F-BA89-60046369DC2C}"/>
                </a:ext>
              </a:extLst>
            </p:cNvPr>
            <p:cNvCxnSpPr>
              <a:cxnSpLocks/>
            </p:cNvCxnSpPr>
            <p:nvPr/>
          </p:nvCxnSpPr>
          <p:spPr>
            <a:xfrm>
              <a:off x="317754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B3D1C3-954D-2C4B-A7DA-FAA975FA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97586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FBCC44-CBBB-9046-BD2D-ECBB8172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064F1E-33B3-304C-BA6B-FCE8246577D6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8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Linked List: Usual way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Linked List: Pintos kernel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B0DD4-8D1A-5147-BF0B-AB8105475B2E}"/>
              </a:ext>
            </a:extLst>
          </p:cNvPr>
          <p:cNvSpPr txBox="1"/>
          <p:nvPr/>
        </p:nvSpPr>
        <p:spPr>
          <a:xfrm>
            <a:off x="6407444" y="5746525"/>
            <a:ext cx="297731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Split the pointer and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2CF0E0-3EB4-DF44-9658-B6C5566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3560154"/>
            <a:ext cx="2827281" cy="1140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2A584E-0B1F-4843-B51E-B9F43E7E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4799283"/>
            <a:ext cx="3331509" cy="1392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0171A4-CA93-2547-91EF-7BD849503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85" y="1594732"/>
            <a:ext cx="2809720" cy="13837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2EAAA-57C7-0243-9FAA-74C7548618B0}"/>
              </a:ext>
            </a:extLst>
          </p:cNvPr>
          <p:cNvGrpSpPr/>
          <p:nvPr/>
        </p:nvGrpSpPr>
        <p:grpSpPr>
          <a:xfrm>
            <a:off x="5813367" y="3371966"/>
            <a:ext cx="1741962" cy="2070124"/>
            <a:chOff x="4693642" y="992000"/>
            <a:chExt cx="1741962" cy="20701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DCA83-4456-ED41-85D6-547247F1BCCB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0CD367-C46A-7641-B52A-B97045CE58B4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B0B4C1-4856-2649-8723-498121ED5010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ABCB9-90E2-8145-8702-A2978BD40AB9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2E3B50-9C58-6641-86A4-5E16FD55814E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D752A7-EAFE-2F40-A20B-20F78FB26CDD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0EF887-56BD-1649-A2D5-678ADC1E9128}"/>
              </a:ext>
            </a:extLst>
          </p:cNvPr>
          <p:cNvGrpSpPr/>
          <p:nvPr/>
        </p:nvGrpSpPr>
        <p:grpSpPr>
          <a:xfrm>
            <a:off x="8193389" y="3390192"/>
            <a:ext cx="1741962" cy="2070124"/>
            <a:chOff x="4693642" y="992000"/>
            <a:chExt cx="1741962" cy="20701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49D371-F86F-E045-924A-E3C682943CAE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5EE51A-5AE2-4D42-BD46-C1F0D528EAB2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DC3AA2-746B-AE4B-98A3-3C585A1165C3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E09698-C390-5F44-B81A-C41C1EFFE984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9B0629-470A-4F40-9258-FEEB7B52C583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2204D5-2B8B-2D4D-8105-30E6BC95B5DC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1083192-3F61-2348-A6C7-3A627827B9A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7446874" y="3871461"/>
            <a:ext cx="1036187" cy="26745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B952FA5-F4B8-2241-9559-C4DE37B0CE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46138" y="3861612"/>
            <a:ext cx="1036185" cy="56364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2A55E0-C4D6-144E-B7AE-511AF6ECC1C3}"/>
              </a:ext>
            </a:extLst>
          </p:cNvPr>
          <p:cNvGrpSpPr/>
          <p:nvPr/>
        </p:nvGrpSpPr>
        <p:grpSpPr>
          <a:xfrm>
            <a:off x="5846205" y="1213792"/>
            <a:ext cx="4121984" cy="1542158"/>
            <a:chOff x="3125074" y="435296"/>
            <a:chExt cx="4121984" cy="15421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67CA2B-ED4D-1041-8215-012AED58232E}"/>
                </a:ext>
              </a:extLst>
            </p:cNvPr>
            <p:cNvSpPr/>
            <p:nvPr/>
          </p:nvSpPr>
          <p:spPr>
            <a:xfrm>
              <a:off x="3125074" y="740952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A72AE6-8EDF-6D44-AE42-95F28F96B87D}"/>
                </a:ext>
              </a:extLst>
            </p:cNvPr>
            <p:cNvSpPr/>
            <p:nvPr/>
          </p:nvSpPr>
          <p:spPr>
            <a:xfrm>
              <a:off x="3414745" y="90459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FFEB5B-3963-ED40-BD9F-9DEB39874E1F}"/>
                </a:ext>
              </a:extLst>
            </p:cNvPr>
            <p:cNvSpPr/>
            <p:nvPr/>
          </p:nvSpPr>
          <p:spPr>
            <a:xfrm>
              <a:off x="3414745" y="1209159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54D363-F6E1-8C43-91B4-6ED89C7BAF7F}"/>
                </a:ext>
              </a:extLst>
            </p:cNvPr>
            <p:cNvSpPr txBox="1"/>
            <p:nvPr/>
          </p:nvSpPr>
          <p:spPr>
            <a:xfrm>
              <a:off x="3548240" y="435296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75CAAE-4143-6F4E-8657-EA9587E53DBF}"/>
                </a:ext>
              </a:extLst>
            </p:cNvPr>
            <p:cNvSpPr/>
            <p:nvPr/>
          </p:nvSpPr>
          <p:spPr>
            <a:xfrm>
              <a:off x="3414745" y="1519649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3E5DA-EBA5-944A-9825-4CF01864346B}"/>
                </a:ext>
              </a:extLst>
            </p:cNvPr>
            <p:cNvSpPr/>
            <p:nvPr/>
          </p:nvSpPr>
          <p:spPr>
            <a:xfrm>
              <a:off x="5505096" y="759178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027B8E-50EB-0F4C-80FB-CD8B1D26480C}"/>
                </a:ext>
              </a:extLst>
            </p:cNvPr>
            <p:cNvSpPr/>
            <p:nvPr/>
          </p:nvSpPr>
          <p:spPr>
            <a:xfrm>
              <a:off x="5794767" y="922821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B8F7EF-5D87-664A-909C-403A26B2FED3}"/>
                </a:ext>
              </a:extLst>
            </p:cNvPr>
            <p:cNvSpPr/>
            <p:nvPr/>
          </p:nvSpPr>
          <p:spPr>
            <a:xfrm>
              <a:off x="5794767" y="122738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67892B-D84B-4C46-9EB0-ED2D375FCCF2}"/>
                </a:ext>
              </a:extLst>
            </p:cNvPr>
            <p:cNvSpPr txBox="1"/>
            <p:nvPr/>
          </p:nvSpPr>
          <p:spPr>
            <a:xfrm>
              <a:off x="5928262" y="453522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D73E5-6464-1147-9A54-90D520E4DEAD}"/>
                </a:ext>
              </a:extLst>
            </p:cNvPr>
            <p:cNvSpPr/>
            <p:nvPr/>
          </p:nvSpPr>
          <p:spPr>
            <a:xfrm>
              <a:off x="5794767" y="1537875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DF44DACD-5E18-4B4C-B1E2-8E52DB10525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4867037" y="740952"/>
              <a:ext cx="927731" cy="33711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C92E8F8A-50DC-AB47-822A-95B65AE4B7C7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4557845" y="759178"/>
              <a:ext cx="927731" cy="60522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C6720E-EF8A-3F4E-A2E5-F8DB174F9C60}"/>
              </a:ext>
            </a:extLst>
          </p:cNvPr>
          <p:cNvSpPr txBox="1"/>
          <p:nvPr/>
        </p:nvSpPr>
        <p:spPr>
          <a:xfrm>
            <a:off x="516658" y="6424365"/>
            <a:ext cx="769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1" dirty="0">
                <a:solidFill>
                  <a:srgbClr val="C00000"/>
                </a:solidFill>
              </a:rPr>
              <a:t>※ 'struct list_item' is not given in the source code, you need to implement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EFC7-A12D-6548-BAC5-1D9A6C12912F}"/>
              </a:ext>
            </a:extLst>
          </p:cNvPr>
          <p:cNvSpPr/>
          <p:nvPr/>
        </p:nvSpPr>
        <p:spPr>
          <a:xfrm>
            <a:off x="1123687" y="4748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b="1" dirty="0">
                <a:solidFill>
                  <a:srgbClr val="C00000"/>
                </a:solidFill>
              </a:rPr>
              <a:t>※ </a:t>
            </a:r>
            <a:endParaRPr lang="en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Initializes LIST as an empty list.</a:t>
            </a:r>
          </a:p>
          <a:p>
            <a:pPr lvl="1"/>
            <a:r>
              <a:rPr lang="en-US" altLang="ko-KR" dirty="0"/>
              <a:t>It should be executed before an element is inserted in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list_begin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Returns the first element of LIST.</a:t>
            </a:r>
          </a:p>
          <a:p>
            <a:pPr lvl="1"/>
            <a:r>
              <a:rPr lang="en-US" altLang="ko-KR" dirty="0"/>
              <a:t>Usually used to iterate the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list_next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Returns the next element of ELEM.</a:t>
            </a:r>
          </a:p>
          <a:p>
            <a:pPr lvl="1"/>
            <a:r>
              <a:rPr lang="en-US" altLang="ko-KR" dirty="0"/>
              <a:t>Usually used to iterate the LIST or search ELEM in the LIST.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81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list_end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Returns the last ELEM in the LIST.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iterate the LIST.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Converts the pointer to </a:t>
            </a:r>
            <a:r>
              <a:rPr lang="en-US" altLang="ko-KR" dirty="0" err="1"/>
              <a:t>LIST_ELEM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LIST_ELEM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LIST_ELEM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6D69D-9FEB-A546-9DB9-4BC36127E768}"/>
              </a:ext>
            </a:extLst>
          </p:cNvPr>
          <p:cNvSpPr txBox="1"/>
          <p:nvPr/>
        </p:nvSpPr>
        <p:spPr>
          <a:xfrm>
            <a:off x="5393901" y="3904033"/>
            <a:ext cx="6631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/* Assume that there already exists a list, </a:t>
            </a:r>
            <a:r>
              <a:rPr lang="en-US" err="1"/>
              <a:t>sample_list</a:t>
            </a:r>
            <a:r>
              <a:rPr lang="en-US"/>
              <a:t> */</a:t>
            </a:r>
          </a:p>
          <a:p>
            <a:r>
              <a:rPr lang="en-US"/>
              <a:t>struct </a:t>
            </a:r>
            <a:r>
              <a:rPr lang="en-US" err="1"/>
              <a:t>list_elem</a:t>
            </a:r>
            <a:r>
              <a:rPr lang="en-US"/>
              <a:t> *e;</a:t>
            </a:r>
          </a:p>
          <a:p>
            <a:r>
              <a:rPr lang="en-US"/>
              <a:t>e = </a:t>
            </a:r>
            <a:r>
              <a:rPr lang="en-US" err="1"/>
              <a:t>list_begin</a:t>
            </a:r>
            <a:r>
              <a:rPr lang="en-US"/>
              <a:t> (&amp;</a:t>
            </a:r>
            <a:r>
              <a:rPr lang="en-US" err="1"/>
              <a:t>sample_list</a:t>
            </a:r>
            <a:r>
              <a:rPr lang="en-US"/>
              <a:t>);</a:t>
            </a:r>
          </a:p>
          <a:p>
            <a:r>
              <a:rPr lang="en-US" b="1">
                <a:solidFill>
                  <a:srgbClr val="C00000"/>
                </a:solidFill>
              </a:rPr>
              <a:t>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 *temp = </a:t>
            </a:r>
            <a:r>
              <a:rPr lang="en-US" b="1" err="1">
                <a:solidFill>
                  <a:srgbClr val="C00000"/>
                </a:solidFill>
              </a:rPr>
              <a:t>list_entry</a:t>
            </a:r>
            <a:r>
              <a:rPr lang="en-US" b="1">
                <a:solidFill>
                  <a:srgbClr val="C00000"/>
                </a:solidFill>
              </a:rPr>
              <a:t>(e, 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, </a:t>
            </a:r>
            <a:r>
              <a:rPr lang="en-US" b="1" err="1">
                <a:solidFill>
                  <a:srgbClr val="C00000"/>
                </a:solidFill>
              </a:rPr>
              <a:t>elem</a:t>
            </a:r>
            <a:r>
              <a:rPr lang="en-US" b="1">
                <a:solidFill>
                  <a:srgbClr val="C00000"/>
                </a:solidFill>
              </a:rPr>
              <a:t>)</a:t>
            </a:r>
          </a:p>
          <a:p>
            <a:r>
              <a:rPr lang="en-US"/>
              <a:t>int </a:t>
            </a:r>
            <a:r>
              <a:rPr lang="en-US" err="1"/>
              <a:t>temp_data</a:t>
            </a:r>
            <a:r>
              <a:rPr lang="en-US"/>
              <a:t> = temp-&gt;data</a:t>
            </a:r>
          </a:p>
          <a:p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By using </a:t>
            </a:r>
            <a:r>
              <a:rPr lang="en-US" b="1" err="1">
                <a:solidFill>
                  <a:schemeClr val="accent1"/>
                </a:solidFill>
              </a:rPr>
              <a:t>list_elem</a:t>
            </a:r>
            <a:r>
              <a:rPr lang="en-US" b="1">
                <a:solidFill>
                  <a:schemeClr val="accent1"/>
                </a:solidFill>
              </a:rPr>
              <a:t>, we can get address of </a:t>
            </a:r>
            <a:r>
              <a:rPr lang="en-US" b="1" err="1">
                <a:solidFill>
                  <a:schemeClr val="accent1"/>
                </a:solidFill>
              </a:rPr>
              <a:t>list_item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D9029-D848-9145-9D3A-8AB822087E29}"/>
              </a:ext>
            </a:extLst>
          </p:cNvPr>
          <p:cNvSpPr txBox="1"/>
          <p:nvPr/>
        </p:nvSpPr>
        <p:spPr>
          <a:xfrm>
            <a:off x="3509710" y="3675700"/>
            <a:ext cx="35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*e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6D2B4E7-5EE3-7641-8B2F-91CC756A6BD8}"/>
              </a:ext>
            </a:extLst>
          </p:cNvPr>
          <p:cNvGrpSpPr/>
          <p:nvPr/>
        </p:nvGrpSpPr>
        <p:grpSpPr>
          <a:xfrm>
            <a:off x="521691" y="3534758"/>
            <a:ext cx="3837911" cy="2718397"/>
            <a:chOff x="521691" y="3412838"/>
            <a:chExt cx="3837911" cy="27183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A8E84-68D9-374B-91FC-5E1FBEF28415}"/>
                </a:ext>
              </a:extLst>
            </p:cNvPr>
            <p:cNvSpPr/>
            <p:nvPr/>
          </p:nvSpPr>
          <p:spPr>
            <a:xfrm>
              <a:off x="2617640" y="4040944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BE723-251F-7549-9BC7-360ECB06A316}"/>
                </a:ext>
              </a:extLst>
            </p:cNvPr>
            <p:cNvSpPr/>
            <p:nvPr/>
          </p:nvSpPr>
          <p:spPr>
            <a:xfrm>
              <a:off x="2706576" y="4209158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217367-C495-0743-B045-0AD8AA29A309}"/>
                </a:ext>
              </a:extLst>
            </p:cNvPr>
            <p:cNvSpPr/>
            <p:nvPr/>
          </p:nvSpPr>
          <p:spPr>
            <a:xfrm>
              <a:off x="2907311" y="4331216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57D45-3D90-0B45-B1B8-59DC34D73AD0}"/>
                </a:ext>
              </a:extLst>
            </p:cNvPr>
            <p:cNvSpPr/>
            <p:nvPr/>
          </p:nvSpPr>
          <p:spPr>
            <a:xfrm>
              <a:off x="2907311" y="4635780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09343F-3BF7-3D43-A11C-6B72530B3EDE}"/>
                </a:ext>
              </a:extLst>
            </p:cNvPr>
            <p:cNvSpPr/>
            <p:nvPr/>
          </p:nvSpPr>
          <p:spPr>
            <a:xfrm>
              <a:off x="2706575" y="5374301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341D11-EBD3-F340-93E4-1E9C87671C2A}"/>
                </a:ext>
              </a:extLst>
            </p:cNvPr>
            <p:cNvGrpSpPr/>
            <p:nvPr/>
          </p:nvGrpSpPr>
          <p:grpSpPr>
            <a:xfrm>
              <a:off x="521691" y="3412838"/>
              <a:ext cx="1741962" cy="2683162"/>
              <a:chOff x="521691" y="3525728"/>
              <a:chExt cx="1741962" cy="26831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29C926-E944-1743-B452-FF476ECCF345}"/>
                  </a:ext>
                </a:extLst>
              </p:cNvPr>
              <p:cNvSpPr/>
              <p:nvPr/>
            </p:nvSpPr>
            <p:spPr>
              <a:xfrm>
                <a:off x="521691" y="3828934"/>
                <a:ext cx="1741962" cy="2379956"/>
              </a:xfrm>
              <a:prstGeom prst="rect">
                <a:avLst/>
              </a:prstGeom>
              <a:solidFill>
                <a:srgbClr val="9EB8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0FFCA0-96D4-FB44-BBCB-5827F4E49BB4}"/>
                  </a:ext>
                </a:extLst>
              </p:cNvPr>
              <p:cNvGrpSpPr/>
              <p:nvPr/>
            </p:nvGrpSpPr>
            <p:grpSpPr>
              <a:xfrm>
                <a:off x="615056" y="3897082"/>
                <a:ext cx="1544572" cy="1098694"/>
                <a:chOff x="610627" y="3997148"/>
                <a:chExt cx="1544572" cy="10986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A23EA3-351E-8A4B-A4A1-D408575D7EBA}"/>
                    </a:ext>
                  </a:extLst>
                </p:cNvPr>
                <p:cNvSpPr/>
                <p:nvPr/>
              </p:nvSpPr>
              <p:spPr>
                <a:xfrm>
                  <a:off x="610627" y="3997148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head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32FD445-F261-F84F-8747-E954420B2C37}"/>
                    </a:ext>
                  </a:extLst>
                </p:cNvPr>
                <p:cNvSpPr/>
                <p:nvPr/>
              </p:nvSpPr>
              <p:spPr>
                <a:xfrm>
                  <a:off x="811362" y="4119206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CAF31BB-D864-B64F-8F1A-90E460A7A3EB}"/>
                    </a:ext>
                  </a:extLst>
                </p:cNvPr>
                <p:cNvSpPr/>
                <p:nvPr/>
              </p:nvSpPr>
              <p:spPr>
                <a:xfrm>
                  <a:off x="811362" y="4423770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647768-BFAC-CE48-985D-85254081991E}"/>
                  </a:ext>
                </a:extLst>
              </p:cNvPr>
              <p:cNvSpPr txBox="1"/>
              <p:nvPr/>
            </p:nvSpPr>
            <p:spPr>
              <a:xfrm>
                <a:off x="832262" y="3525728"/>
                <a:ext cx="1120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err="1"/>
                  <a:t>sample_list</a:t>
                </a:r>
                <a:endParaRPr lang="en-US" sz="1400" b="1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3D83196-535A-9647-9986-4AF4F295EFE5}"/>
                  </a:ext>
                </a:extLst>
              </p:cNvPr>
              <p:cNvGrpSpPr/>
              <p:nvPr/>
            </p:nvGrpSpPr>
            <p:grpSpPr>
              <a:xfrm>
                <a:off x="615056" y="5036775"/>
                <a:ext cx="1544572" cy="1098694"/>
                <a:chOff x="541448" y="4341620"/>
                <a:chExt cx="1544572" cy="109869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5CAB43A-3C8E-4547-8CD4-C5BA79846531}"/>
                    </a:ext>
                  </a:extLst>
                </p:cNvPr>
                <p:cNvSpPr/>
                <p:nvPr/>
              </p:nvSpPr>
              <p:spPr>
                <a:xfrm>
                  <a:off x="541448" y="4341620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tail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393F218-7B3B-9E49-90F0-6507A91D653A}"/>
                    </a:ext>
                  </a:extLst>
                </p:cNvPr>
                <p:cNvSpPr/>
                <p:nvPr/>
              </p:nvSpPr>
              <p:spPr>
                <a:xfrm>
                  <a:off x="742183" y="4463678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00B8F8C-DD85-B64E-B1D5-C4BA4A64F033}"/>
                    </a:ext>
                  </a:extLst>
                </p:cNvPr>
                <p:cNvSpPr/>
                <p:nvPr/>
              </p:nvSpPr>
              <p:spPr>
                <a:xfrm>
                  <a:off x="742183" y="4768242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</p:grp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54942E1-A7C2-9844-9DEE-ED555BB80053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1958891" y="4216743"/>
              <a:ext cx="747684" cy="14931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ED654337-EF84-CE49-8595-33EA6CC43048}"/>
                </a:ext>
              </a:extLst>
            </p:cNvPr>
            <p:cNvCxnSpPr>
              <a:stCxn id="21" idx="1"/>
            </p:cNvCxnSpPr>
            <p:nvPr/>
          </p:nvCxnSpPr>
          <p:spPr>
            <a:xfrm rot="10800000" flipV="1">
              <a:off x="2159629" y="4791027"/>
              <a:ext cx="747683" cy="15524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EE9ADA46-5B75-1B4B-A3F4-225ACD4C5760}"/>
                </a:ext>
              </a:extLst>
            </p:cNvPr>
            <p:cNvCxnSpPr>
              <a:stCxn id="20" idx="1"/>
            </p:cNvCxnSpPr>
            <p:nvPr/>
          </p:nvCxnSpPr>
          <p:spPr>
            <a:xfrm rot="10800000">
              <a:off x="1953083" y="3904595"/>
              <a:ext cx="954229" cy="58186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CD0E24D-9545-FC43-A5F9-4706FBEFAD20}"/>
                </a:ext>
              </a:extLst>
            </p:cNvPr>
            <p:cNvSpPr/>
            <p:nvPr/>
          </p:nvSpPr>
          <p:spPr>
            <a:xfrm>
              <a:off x="1953082" y="4199465"/>
              <a:ext cx="778829" cy="1030766"/>
            </a:xfrm>
            <a:custGeom>
              <a:avLst/>
              <a:gdLst>
                <a:gd name="connsiteX0" fmla="*/ 0 w 745067"/>
                <a:gd name="connsiteY0" fmla="*/ 982134 h 982134"/>
                <a:gd name="connsiteX1" fmla="*/ 417689 w 745067"/>
                <a:gd name="connsiteY1" fmla="*/ 519289 h 982134"/>
                <a:gd name="connsiteX2" fmla="*/ 745067 w 745067"/>
                <a:gd name="connsiteY2" fmla="*/ 0 h 982134"/>
                <a:gd name="connsiteX0" fmla="*/ 0 w 745067"/>
                <a:gd name="connsiteY0" fmla="*/ 982134 h 982134"/>
                <a:gd name="connsiteX1" fmla="*/ 270933 w 745067"/>
                <a:gd name="connsiteY1" fmla="*/ 428978 h 982134"/>
                <a:gd name="connsiteX2" fmla="*/ 745067 w 745067"/>
                <a:gd name="connsiteY2" fmla="*/ 0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982134">
                  <a:moveTo>
                    <a:pt x="0" y="982134"/>
                  </a:moveTo>
                  <a:cubicBezTo>
                    <a:pt x="146755" y="832556"/>
                    <a:pt x="146755" y="592667"/>
                    <a:pt x="270933" y="428978"/>
                  </a:cubicBezTo>
                  <a:cubicBezTo>
                    <a:pt x="395111" y="265289"/>
                    <a:pt x="643467" y="177800"/>
                    <a:pt x="74506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CC0EC5-89F2-B343-864B-6C84F4D990DC}"/>
                </a:ext>
              </a:extLst>
            </p:cNvPr>
            <p:cNvSpPr txBox="1"/>
            <p:nvPr/>
          </p:nvSpPr>
          <p:spPr>
            <a:xfrm>
              <a:off x="2764864" y="5823458"/>
              <a:ext cx="1447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struct </a:t>
              </a:r>
              <a:r>
                <a:rPr lang="en-US" sz="1400" b="1" err="1"/>
                <a:t>list_item</a:t>
              </a:r>
              <a:endParaRPr lang="en-US" sz="1400" b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638D326-D9E6-624D-978F-947D01DCC647}"/>
              </a:ext>
            </a:extLst>
          </p:cNvPr>
          <p:cNvSpPr txBox="1"/>
          <p:nvPr/>
        </p:nvSpPr>
        <p:spPr>
          <a:xfrm>
            <a:off x="4574007" y="387262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*temp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FB26656-7989-3D4D-991C-5D9E13C07740}"/>
              </a:ext>
            </a:extLst>
          </p:cNvPr>
          <p:cNvCxnSpPr>
            <a:stCxn id="96" idx="1"/>
            <a:endCxn id="18" idx="0"/>
          </p:cNvCxnSpPr>
          <p:nvPr/>
        </p:nvCxnSpPr>
        <p:spPr>
          <a:xfrm rot="10800000" flipV="1">
            <a:off x="3488621" y="4026514"/>
            <a:ext cx="1085386" cy="1363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B538002-283A-AB49-9DAD-D3F26D4B6CE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061172" y="3829588"/>
            <a:ext cx="448539" cy="5014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A hash table is a data structure that associates </a:t>
            </a:r>
            <a:r>
              <a:rPr lang="en-US" altLang="ko-KR">
                <a:solidFill>
                  <a:schemeClr val="accent1"/>
                </a:solidFill>
              </a:rPr>
              <a:t>keys</a:t>
            </a:r>
            <a:r>
              <a:rPr lang="en-US" altLang="ko-KR"/>
              <a:t> with </a:t>
            </a:r>
            <a:r>
              <a:rPr lang="en-US" altLang="ko-KR">
                <a:solidFill>
                  <a:schemeClr val="accent1"/>
                </a:solidFill>
              </a:rPr>
              <a:t>values.</a:t>
            </a:r>
          </a:p>
          <a:p>
            <a:pPr>
              <a:lnSpc>
                <a:spcPct val="90000"/>
              </a:lnSpc>
            </a:pPr>
            <a:r>
              <a:rPr lang="en-US" altLang="ko-KR"/>
              <a:t>The primary operation is a lookup.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Given a key, find the corresponding value.</a:t>
            </a:r>
          </a:p>
          <a:p>
            <a:pPr>
              <a:lnSpc>
                <a:spcPct val="90000"/>
              </a:lnSpc>
            </a:pPr>
            <a:r>
              <a:rPr lang="en-US" altLang="ko-KR"/>
              <a:t>It works by transforming the key using a </a:t>
            </a:r>
            <a:r>
              <a:rPr lang="en-US" altLang="ko-KR" b="1">
                <a:solidFill>
                  <a:srgbClr val="C00000"/>
                </a:solidFill>
              </a:rPr>
              <a:t>hash function </a:t>
            </a:r>
            <a:r>
              <a:rPr lang="en-US" altLang="ko-KR"/>
              <a:t>into a hash.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57118D-958D-1847-917F-97E15DD0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4036217"/>
            <a:ext cx="2878140" cy="2250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2972314"/>
            <a:ext cx="3626056" cy="1048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DB2AE6-E9B6-B14F-A1A5-D0814609572D}"/>
              </a:ext>
            </a:extLst>
          </p:cNvPr>
          <p:cNvSpPr/>
          <p:nvPr/>
        </p:nvSpPr>
        <p:spPr>
          <a:xfrm>
            <a:off x="1286061" y="4092713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CE68B-06F6-A94C-9101-6E65949F5A61}"/>
              </a:ext>
            </a:extLst>
          </p:cNvPr>
          <p:cNvSpPr/>
          <p:nvPr/>
        </p:nvSpPr>
        <p:spPr>
          <a:xfrm>
            <a:off x="1286061" y="4682856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A12A4-5586-224C-9DAA-D6A612761AC3}"/>
              </a:ext>
            </a:extLst>
          </p:cNvPr>
          <p:cNvSpPr/>
          <p:nvPr/>
        </p:nvSpPr>
        <p:spPr>
          <a:xfrm>
            <a:off x="1286061" y="5259504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7697B-ED89-FA42-B281-DB6EE900FB51}"/>
              </a:ext>
            </a:extLst>
          </p:cNvPr>
          <p:cNvSpPr txBox="1"/>
          <p:nvPr/>
        </p:nvSpPr>
        <p:spPr>
          <a:xfrm>
            <a:off x="1379009" y="3429000"/>
            <a:ext cx="51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D72E0C-C91F-0445-8868-E23EF9D36834}"/>
              </a:ext>
            </a:extLst>
          </p:cNvPr>
          <p:cNvGrpSpPr/>
          <p:nvPr/>
        </p:nvGrpSpPr>
        <p:grpSpPr>
          <a:xfrm>
            <a:off x="3677372" y="3820778"/>
            <a:ext cx="292444" cy="2306592"/>
            <a:chOff x="4040659" y="3727212"/>
            <a:chExt cx="292444" cy="23065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C73D49-9471-0C4A-8C96-82CBC00EA063}"/>
                </a:ext>
              </a:extLst>
            </p:cNvPr>
            <p:cNvSpPr/>
            <p:nvPr/>
          </p:nvSpPr>
          <p:spPr>
            <a:xfrm>
              <a:off x="4040659" y="372721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345C9D-5032-CD40-96F3-FF79E612A322}"/>
                </a:ext>
              </a:extLst>
            </p:cNvPr>
            <p:cNvSpPr/>
            <p:nvPr/>
          </p:nvSpPr>
          <p:spPr>
            <a:xfrm>
              <a:off x="4040659" y="401553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0AEBD6-0BEE-9646-BC53-E446ACD8F4C4}"/>
                </a:ext>
              </a:extLst>
            </p:cNvPr>
            <p:cNvSpPr/>
            <p:nvPr/>
          </p:nvSpPr>
          <p:spPr>
            <a:xfrm>
              <a:off x="4040659" y="430386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969D4-B5CB-3F46-B182-BE4B0FEA0DFD}"/>
                </a:ext>
              </a:extLst>
            </p:cNvPr>
            <p:cNvSpPr/>
            <p:nvPr/>
          </p:nvSpPr>
          <p:spPr>
            <a:xfrm>
              <a:off x="4040659" y="4592184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17B3E5-B83B-9C48-9DF9-B2DE4B33E96D}"/>
                </a:ext>
              </a:extLst>
            </p:cNvPr>
            <p:cNvSpPr/>
            <p:nvPr/>
          </p:nvSpPr>
          <p:spPr>
            <a:xfrm>
              <a:off x="4040659" y="4880508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238E34-8B69-E348-8390-F342F274847E}"/>
                </a:ext>
              </a:extLst>
            </p:cNvPr>
            <p:cNvSpPr/>
            <p:nvPr/>
          </p:nvSpPr>
          <p:spPr>
            <a:xfrm>
              <a:off x="4040659" y="516883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C720-1DC2-BA48-96C8-AFF1B08D45DB}"/>
                </a:ext>
              </a:extLst>
            </p:cNvPr>
            <p:cNvSpPr/>
            <p:nvPr/>
          </p:nvSpPr>
          <p:spPr>
            <a:xfrm>
              <a:off x="4040659" y="545715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15039E-01B9-034B-A7C6-1E1F8BA56D6F}"/>
                </a:ext>
              </a:extLst>
            </p:cNvPr>
            <p:cNvSpPr/>
            <p:nvPr/>
          </p:nvSpPr>
          <p:spPr>
            <a:xfrm>
              <a:off x="4040659" y="574548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8F5E3E-A189-004B-BCCF-F7FD7ED8AC58}"/>
              </a:ext>
            </a:extLst>
          </p:cNvPr>
          <p:cNvSpPr txBox="1"/>
          <p:nvPr/>
        </p:nvSpPr>
        <p:spPr>
          <a:xfrm>
            <a:off x="5051803" y="342978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Entries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42280E-EF78-F447-A270-B8438C67C34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862095" y="4236875"/>
            <a:ext cx="1815277" cy="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5C66C0-ACC8-F34B-AC80-04218AF70782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862095" y="4827018"/>
            <a:ext cx="1815277" cy="5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D4B54-127D-0042-8C7B-626517D0DD36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1862095" y="5403666"/>
            <a:ext cx="1815277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25B915-7DB1-724A-B546-EE160E07E096}"/>
              </a:ext>
            </a:extLst>
          </p:cNvPr>
          <p:cNvSpPr txBox="1"/>
          <p:nvPr/>
        </p:nvSpPr>
        <p:spPr>
          <a:xfrm>
            <a:off x="2146005" y="45274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f(x)=x/100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C1E21-8137-EE4E-8C25-50926A6E510C}"/>
              </a:ext>
            </a:extLst>
          </p:cNvPr>
          <p:cNvSpPr txBox="1"/>
          <p:nvPr/>
        </p:nvSpPr>
        <p:spPr>
          <a:xfrm>
            <a:off x="3378408" y="3429000"/>
            <a:ext cx="89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Buckets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B87E70-4343-154F-BF37-5C5C9918D642}"/>
              </a:ext>
            </a:extLst>
          </p:cNvPr>
          <p:cNvGrpSpPr/>
          <p:nvPr/>
        </p:nvGrpSpPr>
        <p:grpSpPr>
          <a:xfrm>
            <a:off x="5158333" y="3817884"/>
            <a:ext cx="576034" cy="864972"/>
            <a:chOff x="5179861" y="3729241"/>
            <a:chExt cx="576034" cy="8649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02C5B3-0C6C-454D-8862-CE4B18929D16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C6AD65-C782-3A4B-8F7C-2C209D5208D7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32525-D26B-B646-AEE0-3FE3D3126861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6C0217A-96F1-0B45-A67E-16612302D555}"/>
              </a:ext>
            </a:extLst>
          </p:cNvPr>
          <p:cNvSpPr/>
          <p:nvPr/>
        </p:nvSpPr>
        <p:spPr>
          <a:xfrm>
            <a:off x="4273371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34F8E-F8AD-2740-BDA2-E2FFBE522BDF}"/>
              </a:ext>
            </a:extLst>
          </p:cNvPr>
          <p:cNvSpPr/>
          <p:nvPr/>
        </p:nvSpPr>
        <p:spPr>
          <a:xfrm>
            <a:off x="5950899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414CAC-59EF-F34F-B908-C9CEDB8C6E36}"/>
              </a:ext>
            </a:extLst>
          </p:cNvPr>
          <p:cNvGrpSpPr/>
          <p:nvPr/>
        </p:nvGrpSpPr>
        <p:grpSpPr>
          <a:xfrm>
            <a:off x="5153742" y="5081650"/>
            <a:ext cx="576034" cy="864972"/>
            <a:chOff x="5179861" y="3729241"/>
            <a:chExt cx="576034" cy="8649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2489F3-AD25-CD45-8036-1100A690D79E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BC158A-2AF5-6A41-900A-498B1444605B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prev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376D41-14E7-0C42-99F6-0BDBE8E260D3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500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D705B68-99A2-944D-877B-222A356A3806}"/>
              </a:ext>
            </a:extLst>
          </p:cNvPr>
          <p:cNvSpPr/>
          <p:nvPr/>
        </p:nvSpPr>
        <p:spPr>
          <a:xfrm>
            <a:off x="4268780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BB786-37B7-954B-89C9-589B3742568E}"/>
              </a:ext>
            </a:extLst>
          </p:cNvPr>
          <p:cNvSpPr/>
          <p:nvPr/>
        </p:nvSpPr>
        <p:spPr>
          <a:xfrm>
            <a:off x="6776123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857B58-DF08-0345-B196-BBA98EAA50AD}"/>
              </a:ext>
            </a:extLst>
          </p:cNvPr>
          <p:cNvGrpSpPr/>
          <p:nvPr/>
        </p:nvGrpSpPr>
        <p:grpSpPr>
          <a:xfrm>
            <a:off x="5995290" y="5078756"/>
            <a:ext cx="576034" cy="864972"/>
            <a:chOff x="5179861" y="3729241"/>
            <a:chExt cx="576034" cy="86497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CB7E61-FE04-8C48-B50D-3A0ED3905FC1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5078BC-7563-0D4E-8382-E76D4268364E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41CED6-590F-A743-B107-62B387058046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550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B4E1E-4AF7-C344-A9D0-A978A3316513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3969816" y="4250370"/>
            <a:ext cx="303555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43D063-E988-DE47-9912-60643055AA7B}"/>
              </a:ext>
            </a:extLst>
          </p:cNvPr>
          <p:cNvCxnSpPr>
            <a:stCxn id="40" idx="3"/>
            <a:endCxn id="20" idx="1"/>
          </p:cNvCxnSpPr>
          <p:nvPr/>
        </p:nvCxnSpPr>
        <p:spPr>
          <a:xfrm>
            <a:off x="4917393" y="4250370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9161A9-E77B-E14B-87F9-11C4E0FD8C2F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5734367" y="4250370"/>
            <a:ext cx="21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747FA1-BB39-1C48-99A9-9FEA04EB45C2}"/>
              </a:ext>
            </a:extLst>
          </p:cNvPr>
          <p:cNvCxnSpPr>
            <a:stCxn id="15" idx="3"/>
            <a:endCxn id="44" idx="1"/>
          </p:cNvCxnSpPr>
          <p:nvPr/>
        </p:nvCxnSpPr>
        <p:spPr>
          <a:xfrm>
            <a:off x="3969816" y="5406560"/>
            <a:ext cx="298964" cy="1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4A321-E08D-C34D-8681-872203803718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4912802" y="5514136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0EA957-310A-B048-B2DF-D07651183D1E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5729776" y="5511242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731BA2-2EFB-E743-B1A5-A91C553D91B4}"/>
              </a:ext>
            </a:extLst>
          </p:cNvPr>
          <p:cNvCxnSpPr>
            <a:stCxn id="52" idx="3"/>
            <a:endCxn id="45" idx="1"/>
          </p:cNvCxnSpPr>
          <p:nvPr/>
        </p:nvCxnSpPr>
        <p:spPr>
          <a:xfrm>
            <a:off x="6571324" y="5511242"/>
            <a:ext cx="204799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3932A3-A21B-9F44-9146-CE692958AE17}"/>
              </a:ext>
            </a:extLst>
          </p:cNvPr>
          <p:cNvCxnSpPr>
            <a:stCxn id="53" idx="1"/>
            <a:endCxn id="47" idx="3"/>
          </p:cNvCxnSpPr>
          <p:nvPr/>
        </p:nvCxnSpPr>
        <p:spPr>
          <a:xfrm flipH="1">
            <a:off x="5729776" y="5222918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37EE69D-E7B6-2F42-B0B3-E445B67F4E4A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 rot="10800000" flipV="1">
            <a:off x="4595383" y="3962046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57EABC8-C809-2A46-B8C0-B9DDECD4F1DF}"/>
              </a:ext>
            </a:extLst>
          </p:cNvPr>
          <p:cNvCxnSpPr>
            <a:stCxn id="41" idx="0"/>
            <a:endCxn id="35" idx="3"/>
          </p:cNvCxnSpPr>
          <p:nvPr/>
        </p:nvCxnSpPr>
        <p:spPr>
          <a:xfrm rot="16200000" flipV="1">
            <a:off x="5931558" y="3764855"/>
            <a:ext cx="144162" cy="53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4EAE821-1C14-8F46-B1B1-FEE08D200879}"/>
              </a:ext>
            </a:extLst>
          </p:cNvPr>
          <p:cNvCxnSpPr>
            <a:stCxn id="47" idx="1"/>
            <a:endCxn id="44" idx="0"/>
          </p:cNvCxnSpPr>
          <p:nvPr/>
        </p:nvCxnSpPr>
        <p:spPr>
          <a:xfrm rot="10800000" flipV="1">
            <a:off x="4590792" y="5225812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B48D53A-7958-F640-A61C-8824DF6E9B97}"/>
              </a:ext>
            </a:extLst>
          </p:cNvPr>
          <p:cNvCxnSpPr>
            <a:stCxn id="45" idx="0"/>
            <a:endCxn id="53" idx="3"/>
          </p:cNvCxnSpPr>
          <p:nvPr/>
        </p:nvCxnSpPr>
        <p:spPr>
          <a:xfrm rot="16200000" flipV="1">
            <a:off x="6761201" y="5033041"/>
            <a:ext cx="147056" cy="52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09C7D3-D8E4-4FA1-8547-539E0941A739}"/>
              </a:ext>
            </a:extLst>
          </p:cNvPr>
          <p:cNvSpPr txBox="1"/>
          <p:nvPr/>
        </p:nvSpPr>
        <p:spPr>
          <a:xfrm>
            <a:off x="1121625" y="3133660"/>
            <a:ext cx="359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Assume that key and value are same.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D44C4A-0B46-4597-AB43-0F0CB10752B6}"/>
              </a:ext>
            </a:extLst>
          </p:cNvPr>
          <p:cNvSpPr/>
          <p:nvPr/>
        </p:nvSpPr>
        <p:spPr>
          <a:xfrm>
            <a:off x="4938434" y="3767554"/>
            <a:ext cx="977748" cy="621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A3F75E-18DB-4CC0-8678-2F434A7A8B32}"/>
              </a:ext>
            </a:extLst>
          </p:cNvPr>
          <p:cNvCxnSpPr>
            <a:stCxn id="22" idx="6"/>
            <a:endCxn id="51" idx="1"/>
          </p:cNvCxnSpPr>
          <p:nvPr/>
        </p:nvCxnSpPr>
        <p:spPr>
          <a:xfrm flipV="1">
            <a:off x="5916182" y="3496523"/>
            <a:ext cx="2069020" cy="581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8AED3E7-0110-4A15-B213-32CD71717DCF}"/>
              </a:ext>
            </a:extLst>
          </p:cNvPr>
          <p:cNvSpPr/>
          <p:nvPr/>
        </p:nvSpPr>
        <p:spPr>
          <a:xfrm>
            <a:off x="4974079" y="4412594"/>
            <a:ext cx="977748" cy="2883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74443B-F354-41A6-95B9-51C3F87900D9}"/>
              </a:ext>
            </a:extLst>
          </p:cNvPr>
          <p:cNvSpPr txBox="1"/>
          <p:nvPr/>
        </p:nvSpPr>
        <p:spPr>
          <a:xfrm>
            <a:off x="5886011" y="4397078"/>
            <a:ext cx="200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Need to implement.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Refer struct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list_item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17497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2809</Words>
  <Application>Microsoft Macintosh PowerPoint</Application>
  <PresentationFormat>와이드스크린</PresentationFormat>
  <Paragraphs>425</Paragraphs>
  <Slides>30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Arial MT</vt:lpstr>
      <vt:lpstr>Hack</vt:lpstr>
      <vt:lpstr>Malgun Gothic</vt:lpstr>
      <vt:lpstr>Malgun Gothic</vt:lpstr>
      <vt:lpstr>Arial</vt:lpstr>
      <vt:lpstr>Tahoma</vt:lpstr>
      <vt:lpstr>Wingdings</vt:lpstr>
      <vt:lpstr>2. Body</vt:lpstr>
      <vt:lpstr>3. Blank</vt:lpstr>
      <vt:lpstr>Project #0-2: Pintos Data Structures</vt:lpstr>
      <vt:lpstr>Outline</vt:lpstr>
      <vt:lpstr>PowerPoint 프레젠테이션</vt:lpstr>
      <vt:lpstr>Data Structures in Pintos Kernel</vt:lpstr>
      <vt:lpstr>List</vt:lpstr>
      <vt:lpstr>List</vt:lpstr>
      <vt:lpstr>List Function Analysis</vt:lpstr>
      <vt:lpstr>List Function Analysis</vt:lpstr>
      <vt:lpstr>Hash Table</vt:lpstr>
      <vt:lpstr>Hash Table Function Analysis</vt:lpstr>
      <vt:lpstr>Hash Table Function Analysis</vt:lpstr>
      <vt:lpstr>Bitmap</vt:lpstr>
      <vt:lpstr>Bitmap Function Analysis</vt:lpstr>
      <vt:lpstr>PowerPoint 프레젠테이션</vt:lpstr>
      <vt:lpstr>Project #0-2</vt:lpstr>
      <vt:lpstr>Project #0-2: List of Functions to Implement</vt:lpstr>
      <vt:lpstr>Project #0-2: List of Functions to Implement</vt:lpstr>
      <vt:lpstr>Project #0-2</vt:lpstr>
      <vt:lpstr>Project #0-2</vt:lpstr>
      <vt:lpstr>Project #0-2</vt:lpstr>
      <vt:lpstr>Project #0-2: Tester Program</vt:lpstr>
      <vt:lpstr>Project #0-2: Cautions</vt:lpstr>
      <vt:lpstr>Submission</vt:lpstr>
      <vt:lpstr>Submission</vt:lpstr>
      <vt:lpstr>PowerPoint 프레젠테이션</vt:lpstr>
      <vt:lpstr>Way to Submit Your Work</vt:lpstr>
      <vt:lpstr>Way to Submit Your Work</vt:lpstr>
      <vt:lpstr>Way to Submit Your Work</vt:lpstr>
      <vt:lpstr>Way to Submit Your Work</vt:lpstr>
      <vt:lpstr>Way to Submit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김도현</cp:lastModifiedBy>
  <cp:revision>711</cp:revision>
  <dcterms:created xsi:type="dcterms:W3CDTF">2018-08-21T08:38:57Z</dcterms:created>
  <dcterms:modified xsi:type="dcterms:W3CDTF">2022-10-04T10:57:15Z</dcterms:modified>
</cp:coreProperties>
</file>