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8" r:id="rId2"/>
    <p:sldId id="400" r:id="rId3"/>
    <p:sldId id="402" r:id="rId4"/>
    <p:sldId id="399" r:id="rId5"/>
    <p:sldId id="456" r:id="rId6"/>
    <p:sldId id="459" r:id="rId7"/>
    <p:sldId id="407" r:id="rId8"/>
    <p:sldId id="424" r:id="rId9"/>
    <p:sldId id="408" r:id="rId10"/>
    <p:sldId id="425" r:id="rId11"/>
    <p:sldId id="436" r:id="rId12"/>
    <p:sldId id="460" r:id="rId13"/>
    <p:sldId id="465" r:id="rId14"/>
    <p:sldId id="466" r:id="rId15"/>
    <p:sldId id="467" r:id="rId16"/>
    <p:sldId id="463" r:id="rId17"/>
    <p:sldId id="462" r:id="rId18"/>
    <p:sldId id="464" r:id="rId19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4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E1CA9B"/>
    <a:srgbClr val="FF6600"/>
    <a:srgbClr val="FF99FF"/>
    <a:srgbClr val="FF0000"/>
    <a:srgbClr val="CCFF99"/>
    <a:srgbClr val="CCFFFF"/>
    <a:srgbClr val="99FF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703" autoAdjust="0"/>
  </p:normalViewPr>
  <p:slideViewPr>
    <p:cSldViewPr snapToGrid="0" showGuides="1">
      <p:cViewPr varScale="1">
        <p:scale>
          <a:sx n="69" d="100"/>
          <a:sy n="69" d="100"/>
        </p:scale>
        <p:origin x="1786" y="58"/>
      </p:cViewPr>
      <p:guideLst>
        <p:guide orient="horz" pos="2276"/>
        <p:guide pos="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7351C00F-5328-419B-AFC4-3926C90555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t" anchorCtr="0" compatLnSpc="1">
            <a:prstTxWarp prst="textNoShape">
              <a:avLst/>
            </a:prstTxWarp>
          </a:bodyPr>
          <a:lstStyle>
            <a:lvl1pPr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692BEF29-7190-41CD-B4D4-E21B468DCB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t" anchorCtr="0" compatLnSpc="1">
            <a:prstTxWarp prst="textNoShape">
              <a:avLst/>
            </a:prstTxWarp>
          </a:bodyPr>
          <a:lstStyle>
            <a:lvl1pPr algn="r"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5E0862C5-6852-4F91-B0C0-902FB11A0E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b" anchorCtr="0" compatLnSpc="1">
            <a:prstTxWarp prst="textNoShape">
              <a:avLst/>
            </a:prstTxWarp>
          </a:bodyPr>
          <a:lstStyle>
            <a:lvl1pPr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5AC720BD-E68A-425A-9CA7-DA312D0665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b" anchorCtr="0" compatLnSpc="1">
            <a:prstTxWarp prst="textNoShape">
              <a:avLst/>
            </a:prstTxWarp>
          </a:bodyPr>
          <a:lstStyle>
            <a:lvl1pPr algn="r" defTabSz="962025" eaLnBrk="1" latinLnBrk="1" hangingPunct="1">
              <a:defRPr sz="1300">
                <a:latin typeface="Palatino Linotype" panose="02040502050505030304" pitchFamily="18" charset="0"/>
              </a:defRPr>
            </a:lvl1pPr>
          </a:lstStyle>
          <a:p>
            <a:fld id="{A59D958F-45C8-4DFA-8BDD-6C4E8064C8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363846E6-F894-436E-B080-6421E02825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925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t" anchorCtr="0" compatLnSpc="1">
            <a:prstTxWarp prst="textNoShape">
              <a:avLst/>
            </a:prstTxWarp>
          </a:bodyPr>
          <a:lstStyle>
            <a:lvl1pPr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D45ED1A3-3AB7-45BB-BD97-208D416095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56063" y="0"/>
            <a:ext cx="3001962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t" anchorCtr="0" compatLnSpc="1">
            <a:prstTxWarp prst="textNoShape">
              <a:avLst/>
            </a:prstTxWarp>
          </a:bodyPr>
          <a:lstStyle>
            <a:lvl1pPr algn="r"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6474A11-CA29-4A95-8C75-273650A6F8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95338"/>
            <a:ext cx="509270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2E7C8E27-D3F7-4759-A977-8915978EC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52988"/>
            <a:ext cx="5192712" cy="4616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81BAB259-C536-49E2-9EEE-D98D9F0039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7563"/>
            <a:ext cx="3082925" cy="5572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b" anchorCtr="0" compatLnSpc="1">
            <a:prstTxWarp prst="textNoShape">
              <a:avLst/>
            </a:prstTxWarp>
          </a:bodyPr>
          <a:lstStyle>
            <a:lvl1pPr defTabSz="962025" eaLnBrk="1" latinLnBrk="1" hangingPunct="1">
              <a:defRPr sz="1300">
                <a:latin typeface="Palatino Linotype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003A5DDE-8406-417A-9532-6F4D23EE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063" y="9707563"/>
            <a:ext cx="3001962" cy="5572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41" tIns="48120" rIns="96241" bIns="48120" numCol="1" anchor="b" anchorCtr="0" compatLnSpc="1">
            <a:prstTxWarp prst="textNoShape">
              <a:avLst/>
            </a:prstTxWarp>
          </a:bodyPr>
          <a:lstStyle>
            <a:lvl1pPr algn="r" defTabSz="962025" eaLnBrk="1" latinLnBrk="1" hangingPunct="1">
              <a:defRPr sz="1300">
                <a:latin typeface="Palatino Linotype" panose="02040502050505030304" pitchFamily="18" charset="0"/>
              </a:defRPr>
            </a:lvl1pPr>
          </a:lstStyle>
          <a:p>
            <a:fld id="{52BD4C72-3E1E-41F9-BC91-20F98B90E8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D4C72-3E1E-41F9-BC91-20F98B90E89A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45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D4C72-3E1E-41F9-BC91-20F98B90E89A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71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D4C72-3E1E-41F9-BC91-20F98B90E89A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9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88CDB8-8691-474A-A0F3-E49C4B9802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CC3DA-2422-45AF-BE09-29CEE16581D2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1C65F2-52BD-4F0B-B895-74A985CE6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8336A-7AB8-409E-B8C1-75731B7145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6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F6FF14-4052-4510-896C-E1A9908635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B899F-2B0A-4F0F-AF45-4D858FF5F313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65B972-555D-4C77-9571-E6DB24611E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D8A8C-C9B1-4E91-AEC4-220C3A2D55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1336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2484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9ED98A-B70A-402C-8083-4A5A844E36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9E152-5B04-4AE5-AD6D-B3CCD8C669EE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61B8D1-BB92-461F-8217-D7C5A9C33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1AB62-C424-477E-8917-4BC7E4546B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37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391B6E-371B-4B5B-ADB1-1A9450B395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8EC44-274D-4F74-9BD3-A02C5718426E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5089DF-8013-4235-BB78-1B0EB68785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1DE07-DEB9-4CF2-892F-A615A99F5B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9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F32FF1-FA5D-4FE9-AAB2-B9013F2B3E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0D93C-D670-4F3A-820F-2456C13D334E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BA58FB-AB2D-489C-8828-D6D264F78B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F059A-A1EB-4756-9654-500C3A9F9F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2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FE81AA-86C0-4079-9D32-6672998791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BA7E1-3B06-47A8-A27A-9CAE9E923E01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F19D6F-CCF9-45BC-AE89-A3FF98AE7D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E2776-5BA4-4C03-B555-9C47F43F0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74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0F1182-ED4C-41EB-B4AE-4CD8DC2BD2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06B20-D3FC-45B3-87CA-5C366C347283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4A10B0-6FBD-4ED6-927E-A3B3B7616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335DE-0667-4FB6-BC94-759218DE67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16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D1CC7D-A565-4B7B-A488-ED0013F5D5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3D9BE-0CA6-4BB8-B4F8-34A3B77768F2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8BB40B-992D-438D-A39C-B3A603FD01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9C85B-44A7-4F08-B77D-7705675146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43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6A0AEAB-341A-425B-A366-3E67D52534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4584F-E7AB-47F1-AE88-8C86FD9C4E7C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2ADEA53-91A4-4C3B-B5BE-EACF8F3FDA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FE9EA-2DF4-47B1-A8A2-D3E34CFD5D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9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56A48B-B052-4A46-9AFD-037A82B76B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4EF01-35C5-43AC-AB4B-38575CA0FCF7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097E9-AFB5-449B-AA4D-123C892EC9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1D53D-EE18-48C2-AF19-83AC2927BA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7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7D4854-10D0-4992-B21F-594F83FD99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F680C-2A7D-4F58-91BB-D0F60D22EE05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E8F75-A1B5-464F-A9FA-4F73181E04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5D9A0-E95F-4857-B52B-89D7703C36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4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039D19-935B-4CF3-8C1B-B2336470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EFE08C-7EE6-4FD5-8EA2-42B1E9BE2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53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531372-2B00-46A6-BA54-03D8A1C120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chemeClr val="accent1"/>
                </a:solidFill>
                <a:latin typeface="굴림" panose="020B0600000101010101" pitchFamily="50" charset="-127"/>
              </a:defRPr>
            </a:lvl1pPr>
          </a:lstStyle>
          <a:p>
            <a:fld id="{9CD702F9-3CFA-4A8A-A5C1-27AB14FA3159}" type="slidenum">
              <a:rPr lang="en-US" altLang="ko-KR"/>
              <a:pPr/>
              <a:t>‹#›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129E54-DD08-4A7B-B1DB-128659AEC2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fld id="{9E81D0EF-E8C7-4205-9381-687898B72B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50C5-D7B2-464A-85F8-7A76A2AF8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Synchronous Design Labs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624F4-5D7E-49D1-80E0-AF60F48D0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Kang Yi</a:t>
            </a:r>
          </a:p>
          <a:p>
            <a:endParaRPr lang="en-US" altLang="ko-KR" dirty="0"/>
          </a:p>
          <a:p>
            <a:r>
              <a:rPr lang="en-US" altLang="ko-KR" dirty="0"/>
              <a:t>HGU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F97BA-60B9-45D6-8E21-B58D49725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1CC3DA-2422-45AF-BE09-29CEE16581D2}" type="slidenum">
              <a:rPr lang="en-US" altLang="ko-KR" smtClean="0"/>
              <a:pPr/>
              <a:t>1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</p:spTree>
    <p:extLst>
      <p:ext uri="{BB962C8B-B14F-4D97-AF65-F5344CB8AC3E}">
        <p14:creationId xmlns:p14="http://schemas.microsoft.com/office/powerpoint/2010/main" val="399947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바닥글 개체 틀 3">
            <a:extLst>
              <a:ext uri="{FF2B5EF4-FFF2-40B4-BE49-F238E27FC236}">
                <a16:creationId xmlns:a16="http://schemas.microsoft.com/office/drawing/2014/main" id="{B578AB29-D714-4BE7-AF60-510D4FBF69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3316F-CAEA-47AD-BBB5-DD0E9019FF44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80227" name="Oval 4">
            <a:extLst>
              <a:ext uri="{FF2B5EF4-FFF2-40B4-BE49-F238E27FC236}">
                <a16:creationId xmlns:a16="http://schemas.microsoft.com/office/drawing/2014/main" id="{CB266278-6876-4FF9-A790-AEE44137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4938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S0</a:t>
            </a:r>
          </a:p>
        </p:txBody>
      </p:sp>
      <p:sp>
        <p:nvSpPr>
          <p:cNvPr id="180228" name="Oval 5">
            <a:extLst>
              <a:ext uri="{FF2B5EF4-FFF2-40B4-BE49-F238E27FC236}">
                <a16:creationId xmlns:a16="http://schemas.microsoft.com/office/drawing/2014/main" id="{E75725B6-B8F2-4106-839E-7FB3B3AB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268788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180229" name="Oval 6">
            <a:extLst>
              <a:ext uri="{FF2B5EF4-FFF2-40B4-BE49-F238E27FC236}">
                <a16:creationId xmlns:a16="http://schemas.microsoft.com/office/drawing/2014/main" id="{3337D296-A2DB-438F-AAD6-DEA04B8D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62238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S2/win</a:t>
            </a:r>
          </a:p>
        </p:txBody>
      </p:sp>
      <p:sp>
        <p:nvSpPr>
          <p:cNvPr id="180230" name="Oval 7">
            <a:extLst>
              <a:ext uri="{FF2B5EF4-FFF2-40B4-BE49-F238E27FC236}">
                <a16:creationId xmlns:a16="http://schemas.microsoft.com/office/drawing/2014/main" id="{ED170D41-6EEB-46DB-B7C5-E51713E5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662238"/>
            <a:ext cx="1219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S3/lose</a:t>
            </a:r>
          </a:p>
        </p:txBody>
      </p:sp>
      <p:sp>
        <p:nvSpPr>
          <p:cNvPr id="180231" name="Oval 8">
            <a:extLst>
              <a:ext uri="{FF2B5EF4-FFF2-40B4-BE49-F238E27FC236}">
                <a16:creationId xmlns:a16="http://schemas.microsoft.com/office/drawing/2014/main" id="{5A464E1C-AC0C-444A-968F-F43039C0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38438"/>
            <a:ext cx="1219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180232" name="Oval 9">
            <a:extLst>
              <a:ext uri="{FF2B5EF4-FFF2-40B4-BE49-F238E27FC236}">
                <a16:creationId xmlns:a16="http://schemas.microsoft.com/office/drawing/2014/main" id="{F25E0452-70A1-4F46-8203-B61B3117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64188"/>
            <a:ext cx="1143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S5</a:t>
            </a:r>
          </a:p>
        </p:txBody>
      </p:sp>
      <p:sp>
        <p:nvSpPr>
          <p:cNvPr id="180233" name="Line 10">
            <a:extLst>
              <a:ext uri="{FF2B5EF4-FFF2-40B4-BE49-F238E27FC236}">
                <a16:creationId xmlns:a16="http://schemas.microsoft.com/office/drawing/2014/main" id="{695A579D-2818-4641-B584-ADA18839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135188"/>
            <a:ext cx="0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4" name="Line 11">
            <a:extLst>
              <a:ext uri="{FF2B5EF4-FFF2-40B4-BE49-F238E27FC236}">
                <a16:creationId xmlns:a16="http://schemas.microsoft.com/office/drawing/2014/main" id="{9005E024-7A7E-4612-A3EA-1D2B7CA98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8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5" name="Line 12">
            <a:extLst>
              <a:ext uri="{FF2B5EF4-FFF2-40B4-BE49-F238E27FC236}">
                <a16:creationId xmlns:a16="http://schemas.microsoft.com/office/drawing/2014/main" id="{5EC51693-2E46-41BF-B626-D4298FBEE2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9545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6" name="Line 13">
            <a:extLst>
              <a:ext uri="{FF2B5EF4-FFF2-40B4-BE49-F238E27FC236}">
                <a16:creationId xmlns:a16="http://schemas.microsoft.com/office/drawing/2014/main" id="{58AB2810-083D-4860-A6B7-80EED90DB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1194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7" name="Line 14">
            <a:extLst>
              <a:ext uri="{FF2B5EF4-FFF2-40B4-BE49-F238E27FC236}">
                <a16:creationId xmlns:a16="http://schemas.microsoft.com/office/drawing/2014/main" id="{2C15C7F9-2931-4E4F-9DF2-A12A6502F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11943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8" name="Freeform 16">
            <a:extLst>
              <a:ext uri="{FF2B5EF4-FFF2-40B4-BE49-F238E27FC236}">
                <a16:creationId xmlns:a16="http://schemas.microsoft.com/office/drawing/2014/main" id="{F0BA7F83-712C-461B-BBBA-CF11A72C41C0}"/>
              </a:ext>
            </a:extLst>
          </p:cNvPr>
          <p:cNvSpPr>
            <a:spLocks/>
          </p:cNvSpPr>
          <p:nvPr/>
        </p:nvSpPr>
        <p:spPr bwMode="auto">
          <a:xfrm>
            <a:off x="342900" y="2649538"/>
            <a:ext cx="723900" cy="774700"/>
          </a:xfrm>
          <a:custGeom>
            <a:avLst/>
            <a:gdLst>
              <a:gd name="T0" fmla="*/ 2147483646 w 456"/>
              <a:gd name="T1" fmla="*/ 2147483646 h 488"/>
              <a:gd name="T2" fmla="*/ 2147483646 w 456"/>
              <a:gd name="T3" fmla="*/ 2147483646 h 488"/>
              <a:gd name="T4" fmla="*/ 2147483646 w 456"/>
              <a:gd name="T5" fmla="*/ 2147483646 h 488"/>
              <a:gd name="T6" fmla="*/ 2147483646 w 456"/>
              <a:gd name="T7" fmla="*/ 2147483646 h 488"/>
              <a:gd name="T8" fmla="*/ 2147483646 w 456"/>
              <a:gd name="T9" fmla="*/ 2147483646 h 488"/>
              <a:gd name="T10" fmla="*/ 2147483646 w 456"/>
              <a:gd name="T11" fmla="*/ 2147483646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" h="488">
                <a:moveTo>
                  <a:pt x="456" y="344"/>
                </a:moveTo>
                <a:cubicBezTo>
                  <a:pt x="372" y="416"/>
                  <a:pt x="288" y="488"/>
                  <a:pt x="216" y="488"/>
                </a:cubicBezTo>
                <a:cubicBezTo>
                  <a:pt x="144" y="488"/>
                  <a:pt x="48" y="416"/>
                  <a:pt x="24" y="344"/>
                </a:cubicBezTo>
                <a:cubicBezTo>
                  <a:pt x="0" y="272"/>
                  <a:pt x="24" y="112"/>
                  <a:pt x="72" y="56"/>
                </a:cubicBezTo>
                <a:cubicBezTo>
                  <a:pt x="120" y="0"/>
                  <a:pt x="256" y="0"/>
                  <a:pt x="312" y="8"/>
                </a:cubicBezTo>
                <a:cubicBezTo>
                  <a:pt x="368" y="16"/>
                  <a:pt x="388" y="60"/>
                  <a:pt x="40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9" name="Freeform 17">
            <a:extLst>
              <a:ext uri="{FF2B5EF4-FFF2-40B4-BE49-F238E27FC236}">
                <a16:creationId xmlns:a16="http://schemas.microsoft.com/office/drawing/2014/main" id="{75B74693-6527-47E0-9327-707EE1A3B47B}"/>
              </a:ext>
            </a:extLst>
          </p:cNvPr>
          <p:cNvSpPr>
            <a:spLocks/>
          </p:cNvSpPr>
          <p:nvPr/>
        </p:nvSpPr>
        <p:spPr bwMode="auto">
          <a:xfrm>
            <a:off x="8001000" y="2662238"/>
            <a:ext cx="571500" cy="673100"/>
          </a:xfrm>
          <a:custGeom>
            <a:avLst/>
            <a:gdLst>
              <a:gd name="T0" fmla="*/ 0 w 360"/>
              <a:gd name="T1" fmla="*/ 2147483646 h 424"/>
              <a:gd name="T2" fmla="*/ 2147483646 w 360"/>
              <a:gd name="T3" fmla="*/ 2147483646 h 424"/>
              <a:gd name="T4" fmla="*/ 2147483646 w 360"/>
              <a:gd name="T5" fmla="*/ 2147483646 h 424"/>
              <a:gd name="T6" fmla="*/ 2147483646 w 360"/>
              <a:gd name="T7" fmla="*/ 2147483646 h 424"/>
              <a:gd name="T8" fmla="*/ 2147483646 w 360"/>
              <a:gd name="T9" fmla="*/ 2147483646 h 4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424">
                <a:moveTo>
                  <a:pt x="0" y="104"/>
                </a:moveTo>
                <a:cubicBezTo>
                  <a:pt x="44" y="52"/>
                  <a:pt x="88" y="0"/>
                  <a:pt x="144" y="8"/>
                </a:cubicBezTo>
                <a:cubicBezTo>
                  <a:pt x="200" y="16"/>
                  <a:pt x="312" y="88"/>
                  <a:pt x="336" y="152"/>
                </a:cubicBezTo>
                <a:cubicBezTo>
                  <a:pt x="360" y="216"/>
                  <a:pt x="336" y="360"/>
                  <a:pt x="288" y="392"/>
                </a:cubicBezTo>
                <a:cubicBezTo>
                  <a:pt x="240" y="424"/>
                  <a:pt x="144" y="384"/>
                  <a:pt x="48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40" name="Freeform 18">
            <a:extLst>
              <a:ext uri="{FF2B5EF4-FFF2-40B4-BE49-F238E27FC236}">
                <a16:creationId xmlns:a16="http://schemas.microsoft.com/office/drawing/2014/main" id="{E084273D-27C4-47CB-A4C5-B4471B066013}"/>
              </a:ext>
            </a:extLst>
          </p:cNvPr>
          <p:cNvSpPr>
            <a:spLocks/>
          </p:cNvSpPr>
          <p:nvPr/>
        </p:nvSpPr>
        <p:spPr bwMode="auto">
          <a:xfrm>
            <a:off x="3886200" y="1220788"/>
            <a:ext cx="774700" cy="304800"/>
          </a:xfrm>
          <a:custGeom>
            <a:avLst/>
            <a:gdLst>
              <a:gd name="T0" fmla="*/ 2147483646 w 488"/>
              <a:gd name="T1" fmla="*/ 2147483646 h 240"/>
              <a:gd name="T2" fmla="*/ 2147483646 w 488"/>
              <a:gd name="T3" fmla="*/ 2147483646 h 240"/>
              <a:gd name="T4" fmla="*/ 2147483646 w 488"/>
              <a:gd name="T5" fmla="*/ 0 h 240"/>
              <a:gd name="T6" fmla="*/ 2147483646 w 488"/>
              <a:gd name="T7" fmla="*/ 2147483646 h 240"/>
              <a:gd name="T8" fmla="*/ 2147483646 w 488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8" h="240">
                <a:moveTo>
                  <a:pt x="72" y="240"/>
                </a:moveTo>
                <a:cubicBezTo>
                  <a:pt x="36" y="188"/>
                  <a:pt x="0" y="136"/>
                  <a:pt x="24" y="96"/>
                </a:cubicBezTo>
                <a:cubicBezTo>
                  <a:pt x="48" y="56"/>
                  <a:pt x="144" y="0"/>
                  <a:pt x="216" y="0"/>
                </a:cubicBezTo>
                <a:cubicBezTo>
                  <a:pt x="288" y="0"/>
                  <a:pt x="424" y="56"/>
                  <a:pt x="456" y="96"/>
                </a:cubicBezTo>
                <a:cubicBezTo>
                  <a:pt x="488" y="136"/>
                  <a:pt x="448" y="188"/>
                  <a:pt x="408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41" name="Freeform 19">
            <a:extLst>
              <a:ext uri="{FF2B5EF4-FFF2-40B4-BE49-F238E27FC236}">
                <a16:creationId xmlns:a16="http://schemas.microsoft.com/office/drawing/2014/main" id="{CF8CD770-F76A-4134-AC33-823CC2BE2B45}"/>
              </a:ext>
            </a:extLst>
          </p:cNvPr>
          <p:cNvSpPr>
            <a:spLocks/>
          </p:cNvSpPr>
          <p:nvPr/>
        </p:nvSpPr>
        <p:spPr bwMode="auto">
          <a:xfrm>
            <a:off x="3784600" y="6173788"/>
            <a:ext cx="838200" cy="304800"/>
          </a:xfrm>
          <a:custGeom>
            <a:avLst/>
            <a:gdLst>
              <a:gd name="T0" fmla="*/ 2147483646 w 528"/>
              <a:gd name="T1" fmla="*/ 0 h 248"/>
              <a:gd name="T2" fmla="*/ 2147483646 w 528"/>
              <a:gd name="T3" fmla="*/ 2147483646 h 248"/>
              <a:gd name="T4" fmla="*/ 2147483646 w 528"/>
              <a:gd name="T5" fmla="*/ 2147483646 h 248"/>
              <a:gd name="T6" fmla="*/ 2147483646 w 528"/>
              <a:gd name="T7" fmla="*/ 2147483646 h 248"/>
              <a:gd name="T8" fmla="*/ 2147483646 w 528"/>
              <a:gd name="T9" fmla="*/ 0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248">
                <a:moveTo>
                  <a:pt x="112" y="0"/>
                </a:moveTo>
                <a:cubicBezTo>
                  <a:pt x="56" y="28"/>
                  <a:pt x="0" y="56"/>
                  <a:pt x="16" y="96"/>
                </a:cubicBezTo>
                <a:cubicBezTo>
                  <a:pt x="32" y="136"/>
                  <a:pt x="128" y="232"/>
                  <a:pt x="208" y="240"/>
                </a:cubicBezTo>
                <a:cubicBezTo>
                  <a:pt x="288" y="248"/>
                  <a:pt x="464" y="184"/>
                  <a:pt x="496" y="144"/>
                </a:cubicBezTo>
                <a:cubicBezTo>
                  <a:pt x="528" y="104"/>
                  <a:pt x="464" y="52"/>
                  <a:pt x="4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42" name="Freeform 20">
            <a:extLst>
              <a:ext uri="{FF2B5EF4-FFF2-40B4-BE49-F238E27FC236}">
                <a16:creationId xmlns:a16="http://schemas.microsoft.com/office/drawing/2014/main" id="{308AC876-5023-44E1-878F-58F6255D21AB}"/>
              </a:ext>
            </a:extLst>
          </p:cNvPr>
          <p:cNvSpPr>
            <a:spLocks/>
          </p:cNvSpPr>
          <p:nvPr/>
        </p:nvSpPr>
        <p:spPr bwMode="auto">
          <a:xfrm>
            <a:off x="4419600" y="2509838"/>
            <a:ext cx="431800" cy="330200"/>
          </a:xfrm>
          <a:custGeom>
            <a:avLst/>
            <a:gdLst>
              <a:gd name="T0" fmla="*/ 2147483646 w 272"/>
              <a:gd name="T1" fmla="*/ 2147483646 h 208"/>
              <a:gd name="T2" fmla="*/ 2147483646 w 272"/>
              <a:gd name="T3" fmla="*/ 2147483646 h 208"/>
              <a:gd name="T4" fmla="*/ 2147483646 w 272"/>
              <a:gd name="T5" fmla="*/ 0 h 208"/>
              <a:gd name="T6" fmla="*/ 2147483646 w 272"/>
              <a:gd name="T7" fmla="*/ 2147483646 h 208"/>
              <a:gd name="T8" fmla="*/ 2147483646 w 272"/>
              <a:gd name="T9" fmla="*/ 2147483646 h 208"/>
              <a:gd name="T10" fmla="*/ 2147483646 w 272"/>
              <a:gd name="T11" fmla="*/ 2147483646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2" h="208">
                <a:moveTo>
                  <a:pt x="16" y="144"/>
                </a:moveTo>
                <a:cubicBezTo>
                  <a:pt x="8" y="132"/>
                  <a:pt x="0" y="120"/>
                  <a:pt x="16" y="96"/>
                </a:cubicBezTo>
                <a:cubicBezTo>
                  <a:pt x="32" y="72"/>
                  <a:pt x="72" y="0"/>
                  <a:pt x="112" y="0"/>
                </a:cubicBezTo>
                <a:cubicBezTo>
                  <a:pt x="152" y="0"/>
                  <a:pt x="240" y="64"/>
                  <a:pt x="256" y="96"/>
                </a:cubicBezTo>
                <a:cubicBezTo>
                  <a:pt x="272" y="128"/>
                  <a:pt x="232" y="176"/>
                  <a:pt x="208" y="192"/>
                </a:cubicBezTo>
                <a:cubicBezTo>
                  <a:pt x="184" y="208"/>
                  <a:pt x="148" y="200"/>
                  <a:pt x="112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43" name="Text Box 21">
            <a:extLst>
              <a:ext uri="{FF2B5EF4-FFF2-40B4-BE49-F238E27FC236}">
                <a16:creationId xmlns:a16="http://schemas.microsoft.com/office/drawing/2014/main" id="{F2F79F1E-CDB5-4FB2-8798-E9E4C9CDB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4188"/>
            <a:ext cx="1865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rq’(D</a:t>
            </a:r>
            <a:r>
              <a:rPr lang="en-US" altLang="ko-KR" sz="2000" baseline="-25000">
                <a:latin typeface="Times New Roman" panose="02020603050405020304" pitchFamily="18" charset="0"/>
              </a:rPr>
              <a:t>7 </a:t>
            </a:r>
            <a:r>
              <a:rPr lang="en-US" altLang="ko-KR" sz="2000">
                <a:latin typeface="Times New Roman" panose="02020603050405020304" pitchFamily="18" charset="0"/>
              </a:rPr>
              <a:t>+D</a:t>
            </a:r>
            <a:r>
              <a:rPr lang="en-US" altLang="ko-KR" sz="2000" baseline="-25000">
                <a:latin typeface="Times New Roman" panose="02020603050405020304" pitchFamily="18" charset="0"/>
              </a:rPr>
              <a:t>6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0244" name="Text Box 22">
            <a:extLst>
              <a:ext uri="{FF2B5EF4-FFF2-40B4-BE49-F238E27FC236}">
                <a16:creationId xmlns:a16="http://schemas.microsoft.com/office/drawing/2014/main" id="{5000CDEF-653B-42E9-B497-48D21C087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1563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roll/inc</a:t>
            </a:r>
          </a:p>
        </p:txBody>
      </p:sp>
      <p:sp>
        <p:nvSpPr>
          <p:cNvPr id="180245" name="Text Box 23">
            <a:extLst>
              <a:ext uri="{FF2B5EF4-FFF2-40B4-BE49-F238E27FC236}">
                <a16:creationId xmlns:a16="http://schemas.microsoft.com/office/drawing/2014/main" id="{0D6B7E3C-D725-486A-B6EE-3792A7055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80000"/>
            <a:ext cx="1814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Eq’D</a:t>
            </a:r>
            <a:r>
              <a:rPr lang="en-US" altLang="ko-KR" sz="2000" baseline="-25000">
                <a:latin typeface="Times New Roman" panose="02020603050405020304" pitchFamily="18" charset="0"/>
              </a:rPr>
              <a:t>7</a:t>
            </a:r>
            <a:r>
              <a:rPr lang="en-US" altLang="ko-KR" sz="2000">
                <a:latin typeface="Times New Roman" panose="02020603050405020304" pitchFamily="18" charset="0"/>
              </a:rPr>
              <a:t>’ D</a:t>
            </a:r>
            <a:r>
              <a:rPr lang="en-US" altLang="ko-KR" sz="2000" baseline="-25000">
                <a:latin typeface="Times New Roman" panose="02020603050405020304" pitchFamily="18" charset="0"/>
              </a:rPr>
              <a:t>6</a:t>
            </a:r>
            <a:r>
              <a:rPr lang="en-US" altLang="ko-KR" sz="200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80246" name="Text Box 24">
            <a:extLst>
              <a:ext uri="{FF2B5EF4-FFF2-40B4-BE49-F238E27FC236}">
                <a16:creationId xmlns:a16="http://schemas.microsoft.com/office/drawing/2014/main" id="{96432E91-BED7-4233-BF5F-69C2264A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2435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</a:t>
            </a:r>
          </a:p>
        </p:txBody>
      </p:sp>
      <p:sp>
        <p:nvSpPr>
          <p:cNvPr id="180247" name="Text Box 25">
            <a:extLst>
              <a:ext uri="{FF2B5EF4-FFF2-40B4-BE49-F238E27FC236}">
                <a16:creationId xmlns:a16="http://schemas.microsoft.com/office/drawing/2014/main" id="{F13E914A-BE2F-47E3-AA32-BE5CC1AC8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735388"/>
            <a:ext cx="2211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D</a:t>
            </a:r>
            <a:r>
              <a:rPr lang="en-US" altLang="ko-KR" sz="2000" baseline="-25000">
                <a:latin typeface="Times New Roman" panose="02020603050405020304" pitchFamily="18" charset="0"/>
              </a:rPr>
              <a:t>7</a:t>
            </a:r>
            <a:r>
              <a:rPr lang="en-US" altLang="ko-KR" sz="2000">
                <a:latin typeface="Times New Roman" panose="02020603050405020304" pitchFamily="18" charset="0"/>
              </a:rPr>
              <a:t>’ D</a:t>
            </a:r>
            <a:r>
              <a:rPr lang="en-US" altLang="ko-KR" sz="2000" baseline="-25000">
                <a:latin typeface="Times New Roman" panose="02020603050405020304" pitchFamily="18" charset="0"/>
              </a:rPr>
              <a:t>11</a:t>
            </a:r>
            <a:r>
              <a:rPr lang="en-US" altLang="ko-KR" sz="2000">
                <a:latin typeface="Times New Roman" panose="02020603050405020304" pitchFamily="18" charset="0"/>
              </a:rPr>
              <a:t>’ D</a:t>
            </a:r>
            <a:r>
              <a:rPr lang="en-US" altLang="ko-KR" sz="2000" baseline="-25000">
                <a:latin typeface="Times New Roman" panose="02020603050405020304" pitchFamily="18" charset="0"/>
              </a:rPr>
              <a:t>6</a:t>
            </a:r>
            <a:r>
              <a:rPr lang="en-US" altLang="ko-KR" sz="2000">
                <a:latin typeface="Times New Roman" panose="02020603050405020304" pitchFamily="18" charset="0"/>
              </a:rPr>
              <a:t>’/ld</a:t>
            </a:r>
          </a:p>
        </p:txBody>
      </p:sp>
      <p:sp>
        <p:nvSpPr>
          <p:cNvPr id="180248" name="Text Box 26">
            <a:extLst>
              <a:ext uri="{FF2B5EF4-FFF2-40B4-BE49-F238E27FC236}">
                <a16:creationId xmlns:a16="http://schemas.microsoft.com/office/drawing/2014/main" id="{5C8B8214-6510-4974-B911-8B8E3EA6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48285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roll/inc</a:t>
            </a:r>
          </a:p>
        </p:txBody>
      </p:sp>
      <p:sp>
        <p:nvSpPr>
          <p:cNvPr id="180249" name="Text Box 27">
            <a:extLst>
              <a:ext uri="{FF2B5EF4-FFF2-40B4-BE49-F238E27FC236}">
                <a16:creationId xmlns:a16="http://schemas.microsoft.com/office/drawing/2014/main" id="{BEB45DF6-1B22-4E77-AB09-2B4CB5C9F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1788"/>
            <a:ext cx="922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eq</a:t>
            </a:r>
          </a:p>
        </p:txBody>
      </p:sp>
      <p:sp>
        <p:nvSpPr>
          <p:cNvPr id="180250" name="Text Box 30">
            <a:extLst>
              <a:ext uri="{FF2B5EF4-FFF2-40B4-BE49-F238E27FC236}">
                <a16:creationId xmlns:a16="http://schemas.microsoft.com/office/drawing/2014/main" id="{A2A97BE7-0477-4D52-B78A-836AA3A5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11388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</a:t>
            </a:r>
          </a:p>
        </p:txBody>
      </p:sp>
      <p:sp>
        <p:nvSpPr>
          <p:cNvPr id="180251" name="Text Box 32">
            <a:extLst>
              <a:ext uri="{FF2B5EF4-FFF2-40B4-BE49-F238E27FC236}">
                <a16:creationId xmlns:a16="http://schemas.microsoft.com/office/drawing/2014/main" id="{76B5CEDE-3D75-42BF-B92A-9073B2FE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438525"/>
            <a:ext cx="744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reset’</a:t>
            </a:r>
          </a:p>
        </p:txBody>
      </p:sp>
      <p:sp>
        <p:nvSpPr>
          <p:cNvPr id="180252" name="Text Box 33">
            <a:extLst>
              <a:ext uri="{FF2B5EF4-FFF2-40B4-BE49-F238E27FC236}">
                <a16:creationId xmlns:a16="http://schemas.microsoft.com/office/drawing/2014/main" id="{58222609-704D-4BAD-8410-71D24BBAD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71838"/>
            <a:ext cx="76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reset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180253" name="Text Box 34">
            <a:extLst>
              <a:ext uri="{FF2B5EF4-FFF2-40B4-BE49-F238E27FC236}">
                <a16:creationId xmlns:a16="http://schemas.microsoft.com/office/drawing/2014/main" id="{2421470E-4002-40F3-AE72-91AFA6C3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9245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D</a:t>
            </a:r>
            <a:r>
              <a:rPr lang="en-US" altLang="ko-KR" sz="2000" baseline="-25000">
                <a:latin typeface="Times New Roman" panose="02020603050405020304" pitchFamily="18" charset="0"/>
              </a:rPr>
              <a:t>6</a:t>
            </a:r>
            <a:endParaRPr lang="en-US" altLang="ko-KR" sz="2000">
              <a:latin typeface="Times New Roman" panose="02020603050405020304" pitchFamily="18" charset="0"/>
            </a:endParaRPr>
          </a:p>
        </p:txBody>
      </p:sp>
      <p:sp>
        <p:nvSpPr>
          <p:cNvPr id="180254" name="Text Box 35">
            <a:extLst>
              <a:ext uri="{FF2B5EF4-FFF2-40B4-BE49-F238E27FC236}">
                <a16:creationId xmlns:a16="http://schemas.microsoft.com/office/drawing/2014/main" id="{53B2D70B-338C-4A6B-9991-16CF93FE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5788"/>
            <a:ext cx="161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 (D</a:t>
            </a:r>
            <a:r>
              <a:rPr lang="en-US" altLang="ko-KR" sz="2000" baseline="-25000">
                <a:latin typeface="Times New Roman" panose="02020603050405020304" pitchFamily="18" charset="0"/>
              </a:rPr>
              <a:t>7</a:t>
            </a:r>
            <a:r>
              <a:rPr lang="en-US" altLang="ko-KR" sz="2000">
                <a:latin typeface="Times New Roman" panose="02020603050405020304" pitchFamily="18" charset="0"/>
              </a:rPr>
              <a:t>+D</a:t>
            </a:r>
            <a:r>
              <a:rPr lang="en-US" altLang="ko-KR" sz="2000" baseline="-25000">
                <a:latin typeface="Times New Roman" panose="02020603050405020304" pitchFamily="18" charset="0"/>
              </a:rPr>
              <a:t>11</a:t>
            </a:r>
            <a:r>
              <a:rPr lang="en-US" altLang="ko-KR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0255" name="Text Box 36">
            <a:extLst>
              <a:ext uri="{FF2B5EF4-FFF2-40B4-BE49-F238E27FC236}">
                <a16:creationId xmlns:a16="http://schemas.microsoft.com/office/drawing/2014/main" id="{7EE2F09D-7D7F-4C96-AB92-5D2C1FE62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60938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</a:t>
            </a:r>
          </a:p>
        </p:txBody>
      </p:sp>
      <p:sp>
        <p:nvSpPr>
          <p:cNvPr id="180256" name="Freeform 38">
            <a:extLst>
              <a:ext uri="{FF2B5EF4-FFF2-40B4-BE49-F238E27FC236}">
                <a16:creationId xmlns:a16="http://schemas.microsoft.com/office/drawing/2014/main" id="{D6C24422-294B-47FF-A825-0A95EFAD2259}"/>
              </a:ext>
            </a:extLst>
          </p:cNvPr>
          <p:cNvSpPr>
            <a:spLocks/>
          </p:cNvSpPr>
          <p:nvPr/>
        </p:nvSpPr>
        <p:spPr bwMode="auto">
          <a:xfrm>
            <a:off x="4572000" y="4268788"/>
            <a:ext cx="342900" cy="457200"/>
          </a:xfrm>
          <a:custGeom>
            <a:avLst/>
            <a:gdLst>
              <a:gd name="T0" fmla="*/ 0 w 216"/>
              <a:gd name="T1" fmla="*/ 2147483646 h 344"/>
              <a:gd name="T2" fmla="*/ 2147483646 w 216"/>
              <a:gd name="T3" fmla="*/ 2147483646 h 344"/>
              <a:gd name="T4" fmla="*/ 2147483646 w 216"/>
              <a:gd name="T5" fmla="*/ 2147483646 h 344"/>
              <a:gd name="T6" fmla="*/ 2147483646 w 216"/>
              <a:gd name="T7" fmla="*/ 2147483646 h 344"/>
              <a:gd name="T8" fmla="*/ 2147483646 w 216"/>
              <a:gd name="T9" fmla="*/ 2147483646 h 344"/>
              <a:gd name="T10" fmla="*/ 2147483646 w 216"/>
              <a:gd name="T11" fmla="*/ 2147483646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344">
                <a:moveTo>
                  <a:pt x="0" y="104"/>
                </a:moveTo>
                <a:cubicBezTo>
                  <a:pt x="8" y="60"/>
                  <a:pt x="16" y="16"/>
                  <a:pt x="48" y="8"/>
                </a:cubicBezTo>
                <a:cubicBezTo>
                  <a:pt x="80" y="0"/>
                  <a:pt x="168" y="8"/>
                  <a:pt x="192" y="56"/>
                </a:cubicBezTo>
                <a:cubicBezTo>
                  <a:pt x="216" y="104"/>
                  <a:pt x="208" y="248"/>
                  <a:pt x="192" y="296"/>
                </a:cubicBezTo>
                <a:cubicBezTo>
                  <a:pt x="176" y="344"/>
                  <a:pt x="120" y="344"/>
                  <a:pt x="96" y="344"/>
                </a:cubicBezTo>
                <a:cubicBezTo>
                  <a:pt x="72" y="344"/>
                  <a:pt x="60" y="320"/>
                  <a:pt x="48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57" name="Line 39">
            <a:extLst>
              <a:ext uri="{FF2B5EF4-FFF2-40B4-BE49-F238E27FC236}">
                <a16:creationId xmlns:a16="http://schemas.microsoft.com/office/drawing/2014/main" id="{49ADEBE6-4529-47CA-B05B-D3183851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424238"/>
            <a:ext cx="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58" name="Text Box 45">
            <a:extLst>
              <a:ext uri="{FF2B5EF4-FFF2-40B4-BE49-F238E27FC236}">
                <a16:creationId xmlns:a16="http://schemas.microsoft.com/office/drawing/2014/main" id="{D11B12DE-453D-42E5-B67C-71A9B6423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295400"/>
            <a:ext cx="33512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S0 is an initial state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Times New Roman" panose="02020603050405020304" pitchFamily="18" charset="0"/>
              </a:rPr>
              <a:t>This FSM has Synchronous Reset </a:t>
            </a:r>
          </a:p>
        </p:txBody>
      </p:sp>
      <p:sp>
        <p:nvSpPr>
          <p:cNvPr id="180259" name="Freeform 49">
            <a:extLst>
              <a:ext uri="{FF2B5EF4-FFF2-40B4-BE49-F238E27FC236}">
                <a16:creationId xmlns:a16="http://schemas.microsoft.com/office/drawing/2014/main" id="{46D75916-4445-4D94-8305-213E6D877E2D}"/>
              </a:ext>
            </a:extLst>
          </p:cNvPr>
          <p:cNvSpPr>
            <a:spLocks/>
          </p:cNvSpPr>
          <p:nvPr/>
        </p:nvSpPr>
        <p:spPr bwMode="auto">
          <a:xfrm>
            <a:off x="4818063" y="3443288"/>
            <a:ext cx="2457450" cy="2601912"/>
          </a:xfrm>
          <a:custGeom>
            <a:avLst/>
            <a:gdLst>
              <a:gd name="T0" fmla="*/ 0 w 1549"/>
              <a:gd name="T1" fmla="*/ 2147483646 h 1639"/>
              <a:gd name="T2" fmla="*/ 2147483646 w 1549"/>
              <a:gd name="T3" fmla="*/ 2147483646 h 1639"/>
              <a:gd name="T4" fmla="*/ 2147483646 w 1549"/>
              <a:gd name="T5" fmla="*/ 2147483646 h 1639"/>
              <a:gd name="T6" fmla="*/ 2147483646 w 1549"/>
              <a:gd name="T7" fmla="*/ 2147483646 h 1639"/>
              <a:gd name="T8" fmla="*/ 2147483646 w 1549"/>
              <a:gd name="T9" fmla="*/ 0 h 16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9" h="1639">
                <a:moveTo>
                  <a:pt x="0" y="1639"/>
                </a:moveTo>
                <a:cubicBezTo>
                  <a:pt x="92" y="1617"/>
                  <a:pt x="365" y="1615"/>
                  <a:pt x="552" y="1501"/>
                </a:cubicBezTo>
                <a:cubicBezTo>
                  <a:pt x="739" y="1387"/>
                  <a:pt x="966" y="1152"/>
                  <a:pt x="1120" y="957"/>
                </a:cubicBezTo>
                <a:cubicBezTo>
                  <a:pt x="1274" y="762"/>
                  <a:pt x="1407" y="487"/>
                  <a:pt x="1478" y="328"/>
                </a:cubicBezTo>
                <a:cubicBezTo>
                  <a:pt x="1549" y="169"/>
                  <a:pt x="1534" y="68"/>
                  <a:pt x="154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0260" name="Line 50">
            <a:extLst>
              <a:ext uri="{FF2B5EF4-FFF2-40B4-BE49-F238E27FC236}">
                <a16:creationId xmlns:a16="http://schemas.microsoft.com/office/drawing/2014/main" id="{94E81941-9AA1-4970-BABB-4F691A358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906588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0261" name="Line 51">
            <a:extLst>
              <a:ext uri="{FF2B5EF4-FFF2-40B4-BE49-F238E27FC236}">
                <a16:creationId xmlns:a16="http://schemas.microsoft.com/office/drawing/2014/main" id="{63BEE7D8-CDC8-486C-822C-1F070F8DC2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1754188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0262" name="Text Box 52">
            <a:extLst>
              <a:ext uri="{FF2B5EF4-FFF2-40B4-BE49-F238E27FC236}">
                <a16:creationId xmlns:a16="http://schemas.microsoft.com/office/drawing/2014/main" id="{57EEDE29-CC7E-4E3C-ACCA-10E87F16F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7588"/>
            <a:ext cx="66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reset</a:t>
            </a:r>
          </a:p>
        </p:txBody>
      </p:sp>
      <p:sp>
        <p:nvSpPr>
          <p:cNvPr id="180263" name="Text Box 53">
            <a:extLst>
              <a:ext uri="{FF2B5EF4-FFF2-40B4-BE49-F238E27FC236}">
                <a16:creationId xmlns:a16="http://schemas.microsoft.com/office/drawing/2014/main" id="{4F877849-A106-4313-A214-D1C927C8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58988"/>
            <a:ext cx="66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reset</a:t>
            </a:r>
          </a:p>
        </p:txBody>
      </p:sp>
      <p:sp>
        <p:nvSpPr>
          <p:cNvPr id="180264" name="Text Box 54">
            <a:extLst>
              <a:ext uri="{FF2B5EF4-FFF2-40B4-BE49-F238E27FC236}">
                <a16:creationId xmlns:a16="http://schemas.microsoft.com/office/drawing/2014/main" id="{B3AB7223-9D11-40E8-92CD-045D000A9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15988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</a:rPr>
              <a:t>roll’</a:t>
            </a:r>
          </a:p>
        </p:txBody>
      </p:sp>
      <p:sp>
        <p:nvSpPr>
          <p:cNvPr id="180265" name="Freeform 55">
            <a:extLst>
              <a:ext uri="{FF2B5EF4-FFF2-40B4-BE49-F238E27FC236}">
                <a16:creationId xmlns:a16="http://schemas.microsoft.com/office/drawing/2014/main" id="{1169FDC3-6A62-4917-A181-330C16D5513D}"/>
              </a:ext>
            </a:extLst>
          </p:cNvPr>
          <p:cNvSpPr>
            <a:spLocks/>
          </p:cNvSpPr>
          <p:nvPr/>
        </p:nvSpPr>
        <p:spPr bwMode="auto">
          <a:xfrm>
            <a:off x="1828800" y="3354388"/>
            <a:ext cx="1828800" cy="2600325"/>
          </a:xfrm>
          <a:custGeom>
            <a:avLst/>
            <a:gdLst>
              <a:gd name="T0" fmla="*/ 2147483646 w 1152"/>
              <a:gd name="T1" fmla="*/ 2147483646 h 1638"/>
              <a:gd name="T2" fmla="*/ 2147483646 w 1152"/>
              <a:gd name="T3" fmla="*/ 2147483646 h 1638"/>
              <a:gd name="T4" fmla="*/ 2147483646 w 1152"/>
              <a:gd name="T5" fmla="*/ 2147483646 h 1638"/>
              <a:gd name="T6" fmla="*/ 2147483646 w 1152"/>
              <a:gd name="T7" fmla="*/ 2147483646 h 1638"/>
              <a:gd name="T8" fmla="*/ 0 w 1152"/>
              <a:gd name="T9" fmla="*/ 0 h 16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1638">
                <a:moveTo>
                  <a:pt x="1152" y="1638"/>
                </a:moveTo>
                <a:cubicBezTo>
                  <a:pt x="1090" y="1622"/>
                  <a:pt x="891" y="1606"/>
                  <a:pt x="779" y="1549"/>
                </a:cubicBezTo>
                <a:cubicBezTo>
                  <a:pt x="667" y="1492"/>
                  <a:pt x="585" y="1435"/>
                  <a:pt x="479" y="1297"/>
                </a:cubicBezTo>
                <a:cubicBezTo>
                  <a:pt x="373" y="1159"/>
                  <a:pt x="224" y="936"/>
                  <a:pt x="144" y="720"/>
                </a:cubicBezTo>
                <a:cubicBezTo>
                  <a:pt x="64" y="504"/>
                  <a:pt x="20" y="2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0266" name="Rectangle 56">
            <a:extLst>
              <a:ext uri="{FF2B5EF4-FFF2-40B4-BE49-F238E27FC236}">
                <a16:creationId xmlns:a16="http://schemas.microsoft.com/office/drawing/2014/main" id="{D33D3979-0ECF-4E94-A994-C7D133069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Hints for the Ans (3)</a:t>
            </a:r>
          </a:p>
        </p:txBody>
      </p:sp>
      <p:sp>
        <p:nvSpPr>
          <p:cNvPr id="180267" name="Text Box 57">
            <a:extLst>
              <a:ext uri="{FF2B5EF4-FFF2-40B4-BE49-F238E27FC236}">
                <a16:creationId xmlns:a16="http://schemas.microsoft.com/office/drawing/2014/main" id="{843EA03F-5691-4DCA-90C8-9CADFFA19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3378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chemeClr val="bg1"/>
                </a:solidFill>
              </a:rPr>
              <a:t> The Game Controller</a:t>
            </a:r>
            <a:r>
              <a:rPr lang="en-US" altLang="ko-KR"/>
              <a:t> </a:t>
            </a:r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바닥글 개체 틀 3">
            <a:extLst>
              <a:ext uri="{FF2B5EF4-FFF2-40B4-BE49-F238E27FC236}">
                <a16:creationId xmlns:a16="http://schemas.microsoft.com/office/drawing/2014/main" id="{FE4352B9-8304-483A-B64E-A75A5FD77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97207-0290-4CD6-89E2-1B64759145A7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81251" name="AutoShape 16">
            <a:extLst>
              <a:ext uri="{FF2B5EF4-FFF2-40B4-BE49-F238E27FC236}">
                <a16:creationId xmlns:a16="http://schemas.microsoft.com/office/drawing/2014/main" id="{A202F981-FBEE-4769-84C3-F9AC700D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40000"/>
            <a:ext cx="1981200" cy="2895600"/>
          </a:xfrm>
          <a:prstGeom prst="cloudCallout">
            <a:avLst>
              <a:gd name="adj1" fmla="val -35579"/>
              <a:gd name="adj2" fmla="val 18583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latin typeface="굴림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core logic</a:t>
            </a:r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id="{C7A8F6B6-80E2-43E7-BF94-6C5F69CBB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ko-KR"/>
              <a:t>Hints (Synchronizer Design)</a:t>
            </a:r>
          </a:p>
        </p:txBody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id="{344AF6CB-CF8D-4F43-9240-21F57686E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Sometimes Asynchronous Inputs are unavoidable (e.g. User Inputs: roll)</a:t>
            </a:r>
          </a:p>
          <a:p>
            <a:pPr eaLnBrk="1" hangingPunct="1"/>
            <a:r>
              <a:rPr lang="en-US" altLang="ko-KR" sz="2000" dirty="0"/>
              <a:t>Asynchronous Inputs : Signals from different Clock Domain</a:t>
            </a:r>
          </a:p>
          <a:p>
            <a:pPr eaLnBrk="1" hangingPunct="1"/>
            <a:r>
              <a:rPr lang="en-US" altLang="ko-KR" sz="2000" dirty="0"/>
              <a:t>Synchronizer Objectives : Synchronization &amp; </a:t>
            </a:r>
            <a:r>
              <a:rPr lang="en-US" altLang="ko-KR" sz="2000" dirty="0" err="1"/>
              <a:t>DeBouncing</a:t>
            </a:r>
            <a:endParaRPr lang="en-US" altLang="ko-KR" sz="2000" dirty="0"/>
          </a:p>
        </p:txBody>
      </p:sp>
      <p:sp>
        <p:nvSpPr>
          <p:cNvPr id="181254" name="Rectangle 4">
            <a:extLst>
              <a:ext uri="{FF2B5EF4-FFF2-40B4-BE49-F238E27FC236}">
                <a16:creationId xmlns:a16="http://schemas.microsoft.com/office/drawing/2014/main" id="{A7AF1D2A-4EA5-46ED-BEF6-1EDACA33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30600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55" name="AutoShape 6">
            <a:extLst>
              <a:ext uri="{FF2B5EF4-FFF2-40B4-BE49-F238E27FC236}">
                <a16:creationId xmlns:a16="http://schemas.microsoft.com/office/drawing/2014/main" id="{E59C0295-E5A5-431F-9E43-32919FADBF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4064000"/>
            <a:ext cx="304800" cy="3048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56" name="AutoShape 7">
            <a:extLst>
              <a:ext uri="{FF2B5EF4-FFF2-40B4-BE49-F238E27FC236}">
                <a16:creationId xmlns:a16="http://schemas.microsoft.com/office/drawing/2014/main" id="{92A2C446-9D4D-4EB8-A0F5-2266CCE7C51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10200" y="3987800"/>
            <a:ext cx="304800" cy="3048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57" name="Line 8">
            <a:extLst>
              <a:ext uri="{FF2B5EF4-FFF2-40B4-BE49-F238E27FC236}">
                <a16:creationId xmlns:a16="http://schemas.microsoft.com/office/drawing/2014/main" id="{2789A04E-92BB-42D7-A08C-EEDFF1FDB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673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58" name="Line 9">
            <a:extLst>
              <a:ext uri="{FF2B5EF4-FFF2-40B4-BE49-F238E27FC236}">
                <a16:creationId xmlns:a16="http://schemas.microsoft.com/office/drawing/2014/main" id="{2ADBAD4E-3DAA-4E2B-BD40-0E4C5AF9A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21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59" name="Line 10">
            <a:extLst>
              <a:ext uri="{FF2B5EF4-FFF2-40B4-BE49-F238E27FC236}">
                <a16:creationId xmlns:a16="http://schemas.microsoft.com/office/drawing/2014/main" id="{44FE5691-2A6E-49CF-AB9E-ABC346309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1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0" name="Line 11">
            <a:extLst>
              <a:ext uri="{FF2B5EF4-FFF2-40B4-BE49-F238E27FC236}">
                <a16:creationId xmlns:a16="http://schemas.microsoft.com/office/drawing/2014/main" id="{F29F3463-472B-4AD3-80F3-67DD07608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14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1" name="Line 12">
            <a:extLst>
              <a:ext uri="{FF2B5EF4-FFF2-40B4-BE49-F238E27FC236}">
                <a16:creationId xmlns:a16="http://schemas.microsoft.com/office/drawing/2014/main" id="{9DFAE422-4DFB-4176-A5A5-6A7E1294E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14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2" name="Line 13">
            <a:extLst>
              <a:ext uri="{FF2B5EF4-FFF2-40B4-BE49-F238E27FC236}">
                <a16:creationId xmlns:a16="http://schemas.microsoft.com/office/drawing/2014/main" id="{C238035D-FDF5-4DE6-8E7E-7A1908AB9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8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3" name="Line 14">
            <a:extLst>
              <a:ext uri="{FF2B5EF4-FFF2-40B4-BE49-F238E27FC236}">
                <a16:creationId xmlns:a16="http://schemas.microsoft.com/office/drawing/2014/main" id="{22F6CA7B-C230-4FC7-9AEF-C3245F29A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8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4" name="Line 15">
            <a:extLst>
              <a:ext uri="{FF2B5EF4-FFF2-40B4-BE49-F238E27FC236}">
                <a16:creationId xmlns:a16="http://schemas.microsoft.com/office/drawing/2014/main" id="{0446099F-F474-423D-9C20-6CC594D6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5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65" name="Text Box 17">
            <a:extLst>
              <a:ext uri="{FF2B5EF4-FFF2-40B4-BE49-F238E27FC236}">
                <a16:creationId xmlns:a16="http://schemas.microsoft.com/office/drawing/2014/main" id="{A420CDBA-31F5-4961-969F-EBB71CF01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73600"/>
            <a:ext cx="1090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33CC"/>
                </a:solidFill>
              </a:rPr>
              <a:t>Clock A</a:t>
            </a:r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5393AD2A-4B5D-4559-873B-252D9960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559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181267" name="Text Box 19">
            <a:extLst>
              <a:ext uri="{FF2B5EF4-FFF2-40B4-BE49-F238E27FC236}">
                <a16:creationId xmlns:a16="http://schemas.microsoft.com/office/drawing/2014/main" id="{F7284985-5C9F-4F23-96FB-A37B9491C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rgbClr val="3333CC"/>
                </a:solidFill>
              </a:rPr>
              <a:t>Y</a:t>
            </a:r>
          </a:p>
        </p:txBody>
      </p:sp>
      <p:sp>
        <p:nvSpPr>
          <p:cNvPr id="181268" name="Rectangle 20">
            <a:extLst>
              <a:ext uri="{FF2B5EF4-FFF2-40B4-BE49-F238E27FC236}">
                <a16:creationId xmlns:a16="http://schemas.microsoft.com/office/drawing/2014/main" id="{86CFC2C5-4A4A-4850-B420-BA75B6FE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54400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E35603B9-6951-41E7-B67D-107BF9BA5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73400"/>
            <a:ext cx="182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Asynchronous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Inputs      </a:t>
            </a:r>
            <a:r>
              <a:rPr lang="en-US" altLang="ko-KR" sz="2000" b="1">
                <a:solidFill>
                  <a:srgbClr val="3333CC"/>
                </a:solidFill>
              </a:rPr>
              <a:t>X</a:t>
            </a:r>
          </a:p>
        </p:txBody>
      </p:sp>
      <p:sp>
        <p:nvSpPr>
          <p:cNvPr id="181270" name="Line 22">
            <a:extLst>
              <a:ext uri="{FF2B5EF4-FFF2-40B4-BE49-F238E27FC236}">
                <a16:creationId xmlns:a16="http://schemas.microsoft.com/office/drawing/2014/main" id="{4D2167B6-38AC-47CE-AF57-4E5D6573F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40000"/>
            <a:ext cx="0" cy="27940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71" name="Text Box 23">
            <a:extLst>
              <a:ext uri="{FF2B5EF4-FFF2-40B4-BE49-F238E27FC236}">
                <a16:creationId xmlns:a16="http://schemas.microsoft.com/office/drawing/2014/main" id="{CD53A984-47F4-4D4E-B0A3-6A79A2A7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2514600"/>
            <a:ext cx="2452687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chemeClr val="bg1"/>
                </a:solidFill>
              </a:rPr>
              <a:t>Clock domain A</a:t>
            </a:r>
          </a:p>
        </p:txBody>
      </p:sp>
      <p:sp>
        <p:nvSpPr>
          <p:cNvPr id="181272" name="Text Box 24">
            <a:extLst>
              <a:ext uri="{FF2B5EF4-FFF2-40B4-BE49-F238E27FC236}">
                <a16:creationId xmlns:a16="http://schemas.microsoft.com/office/drawing/2014/main" id="{0DBB140D-B936-49F2-A1E1-370912F3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40000"/>
            <a:ext cx="241776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>
                <a:solidFill>
                  <a:schemeClr val="bg1"/>
                </a:solidFill>
              </a:rPr>
              <a:t>Clock domain B</a:t>
            </a:r>
          </a:p>
        </p:txBody>
      </p:sp>
      <p:sp>
        <p:nvSpPr>
          <p:cNvPr id="181273" name="Rectangle 25">
            <a:extLst>
              <a:ext uri="{FF2B5EF4-FFF2-40B4-BE49-F238E27FC236}">
                <a16:creationId xmlns:a16="http://schemas.microsoft.com/office/drawing/2014/main" id="{6FFD3FEA-9BB9-4C0F-A89A-3799F838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30600"/>
            <a:ext cx="1066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74" name="AutoShape 26">
            <a:extLst>
              <a:ext uri="{FF2B5EF4-FFF2-40B4-BE49-F238E27FC236}">
                <a16:creationId xmlns:a16="http://schemas.microsoft.com/office/drawing/2014/main" id="{B95AB7F3-975E-41C5-BB12-672785DB5A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9600" y="4064000"/>
            <a:ext cx="304800" cy="3048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81275" name="Line 27">
            <a:extLst>
              <a:ext uri="{FF2B5EF4-FFF2-40B4-BE49-F238E27FC236}">
                <a16:creationId xmlns:a16="http://schemas.microsoft.com/office/drawing/2014/main" id="{B92E1851-C33B-45BA-89ED-981D94B40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421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76" name="Line 28">
            <a:extLst>
              <a:ext uri="{FF2B5EF4-FFF2-40B4-BE49-F238E27FC236}">
                <a16:creationId xmlns:a16="http://schemas.microsoft.com/office/drawing/2014/main" id="{F2C5B21A-6E7A-47CE-8B95-0141161F0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1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77" name="Line 29">
            <a:extLst>
              <a:ext uri="{FF2B5EF4-FFF2-40B4-BE49-F238E27FC236}">
                <a16:creationId xmlns:a16="http://schemas.microsoft.com/office/drawing/2014/main" id="{95E5EFE4-EBD6-4036-85EC-58D77F043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90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B159137F-4E39-4F18-AC11-F26255A8A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02200"/>
            <a:ext cx="1049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FF6600"/>
                </a:solidFill>
              </a:rPr>
              <a:t>Clock B</a:t>
            </a:r>
          </a:p>
        </p:txBody>
      </p:sp>
      <p:grpSp>
        <p:nvGrpSpPr>
          <p:cNvPr id="181279" name="Group 31">
            <a:extLst>
              <a:ext uri="{FF2B5EF4-FFF2-40B4-BE49-F238E27FC236}">
                <a16:creationId xmlns:a16="http://schemas.microsoft.com/office/drawing/2014/main" id="{CD7EEC34-D9F8-4B9F-995B-CE2C30B41FB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49850"/>
            <a:ext cx="4083050" cy="1708150"/>
            <a:chOff x="2540" y="1460"/>
            <a:chExt cx="6430" cy="2690"/>
          </a:xfrm>
        </p:grpSpPr>
        <p:grpSp>
          <p:nvGrpSpPr>
            <p:cNvPr id="181282" name="Group 32">
              <a:extLst>
                <a:ext uri="{FF2B5EF4-FFF2-40B4-BE49-F238E27FC236}">
                  <a16:creationId xmlns:a16="http://schemas.microsoft.com/office/drawing/2014/main" id="{5AFF9026-C1F0-4BDF-A2BD-759F3CAA8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2280"/>
              <a:ext cx="3630" cy="610"/>
              <a:chOff x="2530" y="7550"/>
              <a:chExt cx="3490" cy="610"/>
            </a:xfrm>
          </p:grpSpPr>
          <p:sp>
            <p:nvSpPr>
              <p:cNvPr id="181315" name="Line 33">
                <a:extLst>
                  <a:ext uri="{FF2B5EF4-FFF2-40B4-BE49-F238E27FC236}">
                    <a16:creationId xmlns:a16="http://schemas.microsoft.com/office/drawing/2014/main" id="{D168F439-0E4D-4860-B189-A6DF2FBF6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8160"/>
                <a:ext cx="1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6" name="Line 34">
                <a:extLst>
                  <a:ext uri="{FF2B5EF4-FFF2-40B4-BE49-F238E27FC236}">
                    <a16:creationId xmlns:a16="http://schemas.microsoft.com/office/drawing/2014/main" id="{C7F2009F-FF2B-41F8-AE39-D6E2EB472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0" y="7570"/>
                <a:ext cx="100" cy="5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7" name="Line 35">
                <a:extLst>
                  <a:ext uri="{FF2B5EF4-FFF2-40B4-BE49-F238E27FC236}">
                    <a16:creationId xmlns:a16="http://schemas.microsoft.com/office/drawing/2014/main" id="{604F76F8-3BF3-4978-B0D4-42F0390AC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7560"/>
                <a:ext cx="130" cy="2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8" name="Line 36">
                <a:extLst>
                  <a:ext uri="{FF2B5EF4-FFF2-40B4-BE49-F238E27FC236}">
                    <a16:creationId xmlns:a16="http://schemas.microsoft.com/office/drawing/2014/main" id="{418F71D4-EE1F-46CA-97B0-BA95BB3D8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0" y="7560"/>
                <a:ext cx="80" cy="2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9" name="Line 37">
                <a:extLst>
                  <a:ext uri="{FF2B5EF4-FFF2-40B4-BE49-F238E27FC236}">
                    <a16:creationId xmlns:a16="http://schemas.microsoft.com/office/drawing/2014/main" id="{70DB7A14-7C57-4EEA-B79C-F0549079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0" y="7560"/>
                <a:ext cx="15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0" name="Line 38">
                <a:extLst>
                  <a:ext uri="{FF2B5EF4-FFF2-40B4-BE49-F238E27FC236}">
                    <a16:creationId xmlns:a16="http://schemas.microsoft.com/office/drawing/2014/main" id="{BCF2F221-6989-4B91-A2CE-EB470BC82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0" y="7550"/>
                <a:ext cx="5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1" name="Line 39">
                <a:extLst>
                  <a:ext uri="{FF2B5EF4-FFF2-40B4-BE49-F238E27FC236}">
                    <a16:creationId xmlns:a16="http://schemas.microsoft.com/office/drawing/2014/main" id="{4425D3BD-F5EF-45B1-BA83-D58DBF8B6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7550"/>
                <a:ext cx="9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2" name="Line 40">
                <a:extLst>
                  <a:ext uri="{FF2B5EF4-FFF2-40B4-BE49-F238E27FC236}">
                    <a16:creationId xmlns:a16="http://schemas.microsoft.com/office/drawing/2014/main" id="{D15EF9E5-14CE-4B2B-A665-4514BF098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0" y="7550"/>
                <a:ext cx="90" cy="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3" name="Line 41">
                <a:extLst>
                  <a:ext uri="{FF2B5EF4-FFF2-40B4-BE49-F238E27FC236}">
                    <a16:creationId xmlns:a16="http://schemas.microsoft.com/office/drawing/2014/main" id="{A6BA52D2-4A5A-428E-BA8C-DD9DDA197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7550"/>
                <a:ext cx="11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4" name="Line 42">
                <a:extLst>
                  <a:ext uri="{FF2B5EF4-FFF2-40B4-BE49-F238E27FC236}">
                    <a16:creationId xmlns:a16="http://schemas.microsoft.com/office/drawing/2014/main" id="{D0D22619-08AE-4DAC-8612-E684CCFFA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90" y="7560"/>
                <a:ext cx="7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25" name="Line 43">
                <a:extLst>
                  <a:ext uri="{FF2B5EF4-FFF2-40B4-BE49-F238E27FC236}">
                    <a16:creationId xmlns:a16="http://schemas.microsoft.com/office/drawing/2014/main" id="{F9BA6DBA-3086-4679-9912-5588CACAD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0" y="7560"/>
                <a:ext cx="1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1283" name="Group 44">
              <a:extLst>
                <a:ext uri="{FF2B5EF4-FFF2-40B4-BE49-F238E27FC236}">
                  <a16:creationId xmlns:a16="http://schemas.microsoft.com/office/drawing/2014/main" id="{4A142C40-AD06-4A1A-BC23-A69852680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1460"/>
              <a:ext cx="2840" cy="540"/>
              <a:chOff x="6050" y="7670"/>
              <a:chExt cx="2840" cy="540"/>
            </a:xfrm>
          </p:grpSpPr>
          <p:sp>
            <p:nvSpPr>
              <p:cNvPr id="181306" name="Line 45">
                <a:extLst>
                  <a:ext uri="{FF2B5EF4-FFF2-40B4-BE49-F238E27FC236}">
                    <a16:creationId xmlns:a16="http://schemas.microsoft.com/office/drawing/2014/main" id="{0779CF41-2377-45A5-8757-FC1CBC8D1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50" y="8200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7" name="Line 46">
                <a:extLst>
                  <a:ext uri="{FF2B5EF4-FFF2-40B4-BE49-F238E27FC236}">
                    <a16:creationId xmlns:a16="http://schemas.microsoft.com/office/drawing/2014/main" id="{DA211302-D4C1-41CE-85C2-BE6964B62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30" y="7680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8" name="Line 47">
                <a:extLst>
                  <a:ext uri="{FF2B5EF4-FFF2-40B4-BE49-F238E27FC236}">
                    <a16:creationId xmlns:a16="http://schemas.microsoft.com/office/drawing/2014/main" id="{FC678EDC-15CB-4DA4-B4BF-C25C33B76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0" y="7670"/>
                <a:ext cx="7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9" name="Line 48">
                <a:extLst>
                  <a:ext uri="{FF2B5EF4-FFF2-40B4-BE49-F238E27FC236}">
                    <a16:creationId xmlns:a16="http://schemas.microsoft.com/office/drawing/2014/main" id="{AE6CB030-6160-44DA-B11C-2B5E4717D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0" y="7670"/>
                <a:ext cx="0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0" name="Line 49">
                <a:extLst>
                  <a:ext uri="{FF2B5EF4-FFF2-40B4-BE49-F238E27FC236}">
                    <a16:creationId xmlns:a16="http://schemas.microsoft.com/office/drawing/2014/main" id="{4E09BA05-EBC0-4B04-91E5-E005D1A68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0" y="8200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1" name="Line 50">
                <a:extLst>
                  <a:ext uri="{FF2B5EF4-FFF2-40B4-BE49-F238E27FC236}">
                    <a16:creationId xmlns:a16="http://schemas.microsoft.com/office/drawing/2014/main" id="{B774CBB5-AE85-4AE2-B898-D4DF6640C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30" y="7670"/>
                <a:ext cx="0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2" name="Line 51">
                <a:extLst>
                  <a:ext uri="{FF2B5EF4-FFF2-40B4-BE49-F238E27FC236}">
                    <a16:creationId xmlns:a16="http://schemas.microsoft.com/office/drawing/2014/main" id="{3BF5E486-FD6B-4387-AF47-1651AEC98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0" y="7670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3" name="Line 52">
                <a:extLst>
                  <a:ext uri="{FF2B5EF4-FFF2-40B4-BE49-F238E27FC236}">
                    <a16:creationId xmlns:a16="http://schemas.microsoft.com/office/drawing/2014/main" id="{B80C2082-9C71-48A1-8861-189CC9190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" y="767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14" name="Line 53">
                <a:extLst>
                  <a:ext uri="{FF2B5EF4-FFF2-40B4-BE49-F238E27FC236}">
                    <a16:creationId xmlns:a16="http://schemas.microsoft.com/office/drawing/2014/main" id="{94D12D30-DE0A-4C98-9380-7F842B75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" y="8210"/>
                <a:ext cx="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1284" name="Line 54">
              <a:extLst>
                <a:ext uri="{FF2B5EF4-FFF2-40B4-BE49-F238E27FC236}">
                  <a16:creationId xmlns:a16="http://schemas.microsoft.com/office/drawing/2014/main" id="{8E35F36D-BC82-4C6A-992C-BCF4EFBB4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0" y="3480"/>
              <a:ext cx="2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85" name="Line 55">
              <a:extLst>
                <a:ext uri="{FF2B5EF4-FFF2-40B4-BE49-F238E27FC236}">
                  <a16:creationId xmlns:a16="http://schemas.microsoft.com/office/drawing/2014/main" id="{4E636EAD-3867-48EE-984E-DEE7B1AE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3080"/>
              <a:ext cx="41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86" name="Line 56">
              <a:extLst>
                <a:ext uri="{FF2B5EF4-FFF2-40B4-BE49-F238E27FC236}">
                  <a16:creationId xmlns:a16="http://schemas.microsoft.com/office/drawing/2014/main" id="{5108D717-3191-4144-8162-21C10127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3860"/>
              <a:ext cx="27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87" name="Line 57">
              <a:extLst>
                <a:ext uri="{FF2B5EF4-FFF2-40B4-BE49-F238E27FC236}">
                  <a16:creationId xmlns:a16="http://schemas.microsoft.com/office/drawing/2014/main" id="{72A64DAE-5D8F-4217-BD51-C3ABD9970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0" y="3560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88" name="Line 58">
              <a:extLst>
                <a:ext uri="{FF2B5EF4-FFF2-40B4-BE49-F238E27FC236}">
                  <a16:creationId xmlns:a16="http://schemas.microsoft.com/office/drawing/2014/main" id="{72B4DFB7-51E2-4A9C-B5C0-34302AA2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0" y="3580"/>
              <a:ext cx="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89" name="Rectangle 59">
              <a:extLst>
                <a:ext uri="{FF2B5EF4-FFF2-40B4-BE49-F238E27FC236}">
                  <a16:creationId xmlns:a16="http://schemas.microsoft.com/office/drawing/2014/main" id="{776A313A-3CE5-4ED0-BF8C-ED41E7483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3080"/>
              <a:ext cx="1360" cy="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81290" name="Line 60">
              <a:extLst>
                <a:ext uri="{FF2B5EF4-FFF2-40B4-BE49-F238E27FC236}">
                  <a16:creationId xmlns:a16="http://schemas.microsoft.com/office/drawing/2014/main" id="{725680D0-8B0E-4BE3-B139-765CDC766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740"/>
              <a:ext cx="0" cy="2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91" name="Line 61">
              <a:extLst>
                <a:ext uri="{FF2B5EF4-FFF2-40B4-BE49-F238E27FC236}">
                  <a16:creationId xmlns:a16="http://schemas.microsoft.com/office/drawing/2014/main" id="{593C6032-3914-42A1-B15C-54A6DBC9F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0" y="1530"/>
              <a:ext cx="10" cy="2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92" name="Rectangle 62">
              <a:extLst>
                <a:ext uri="{FF2B5EF4-FFF2-40B4-BE49-F238E27FC236}">
                  <a16:creationId xmlns:a16="http://schemas.microsoft.com/office/drawing/2014/main" id="{E335971D-A2A8-491A-BC28-62CCB3A70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3530"/>
              <a:ext cx="1230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Arial" panose="020B0604020202020204" pitchFamily="34" charset="0"/>
              </a:endParaRPr>
            </a:p>
          </p:txBody>
        </p:sp>
        <p:grpSp>
          <p:nvGrpSpPr>
            <p:cNvPr id="181293" name="Group 63">
              <a:extLst>
                <a:ext uri="{FF2B5EF4-FFF2-40B4-BE49-F238E27FC236}">
                  <a16:creationId xmlns:a16="http://schemas.microsoft.com/office/drawing/2014/main" id="{56E0A4A3-E192-4901-8E1D-00167D7F8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0" y="1470"/>
              <a:ext cx="2840" cy="540"/>
              <a:chOff x="6050" y="7670"/>
              <a:chExt cx="2840" cy="540"/>
            </a:xfrm>
          </p:grpSpPr>
          <p:sp>
            <p:nvSpPr>
              <p:cNvPr id="181297" name="Line 64">
                <a:extLst>
                  <a:ext uri="{FF2B5EF4-FFF2-40B4-BE49-F238E27FC236}">
                    <a16:creationId xmlns:a16="http://schemas.microsoft.com/office/drawing/2014/main" id="{DC85D4E0-5329-4B06-A25A-2420A641E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50" y="8200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298" name="Line 65">
                <a:extLst>
                  <a:ext uri="{FF2B5EF4-FFF2-40B4-BE49-F238E27FC236}">
                    <a16:creationId xmlns:a16="http://schemas.microsoft.com/office/drawing/2014/main" id="{7C07F8A4-35A7-4C89-886A-B02F3F911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30" y="7680"/>
                <a:ext cx="0" cy="5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299" name="Line 66">
                <a:extLst>
                  <a:ext uri="{FF2B5EF4-FFF2-40B4-BE49-F238E27FC236}">
                    <a16:creationId xmlns:a16="http://schemas.microsoft.com/office/drawing/2014/main" id="{0F9B2004-1C6E-4CF1-B7D8-F31C5EEFF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0" y="7670"/>
                <a:ext cx="7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0" name="Line 67">
                <a:extLst>
                  <a:ext uri="{FF2B5EF4-FFF2-40B4-BE49-F238E27FC236}">
                    <a16:creationId xmlns:a16="http://schemas.microsoft.com/office/drawing/2014/main" id="{E2C694F8-A914-455C-B39D-15E5C52DC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0" y="7670"/>
                <a:ext cx="0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1" name="Line 68">
                <a:extLst>
                  <a:ext uri="{FF2B5EF4-FFF2-40B4-BE49-F238E27FC236}">
                    <a16:creationId xmlns:a16="http://schemas.microsoft.com/office/drawing/2014/main" id="{6CBCC59E-C92E-4135-AA1B-6A3A9E93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0" y="8200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2" name="Line 69">
                <a:extLst>
                  <a:ext uri="{FF2B5EF4-FFF2-40B4-BE49-F238E27FC236}">
                    <a16:creationId xmlns:a16="http://schemas.microsoft.com/office/drawing/2014/main" id="{4C9D7E79-2A9C-4597-A217-B38D67522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30" y="7670"/>
                <a:ext cx="0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3" name="Line 70">
                <a:extLst>
                  <a:ext uri="{FF2B5EF4-FFF2-40B4-BE49-F238E27FC236}">
                    <a16:creationId xmlns:a16="http://schemas.microsoft.com/office/drawing/2014/main" id="{93D8EB9A-D58E-4F98-9D75-25B37C090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0" y="7670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4" name="Line 71">
                <a:extLst>
                  <a:ext uri="{FF2B5EF4-FFF2-40B4-BE49-F238E27FC236}">
                    <a16:creationId xmlns:a16="http://schemas.microsoft.com/office/drawing/2014/main" id="{D6E93AA4-F499-4CDA-A255-E728F7446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" y="767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305" name="Line 72">
                <a:extLst>
                  <a:ext uri="{FF2B5EF4-FFF2-40B4-BE49-F238E27FC236}">
                    <a16:creationId xmlns:a16="http://schemas.microsoft.com/office/drawing/2014/main" id="{0AE40150-6D00-4B88-954D-D1ECD19B1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" y="8210"/>
                <a:ext cx="2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1294" name="Line 73">
              <a:extLst>
                <a:ext uri="{FF2B5EF4-FFF2-40B4-BE49-F238E27FC236}">
                  <a16:creationId xmlns:a16="http://schemas.microsoft.com/office/drawing/2014/main" id="{1A7CA5C8-0DFE-49E5-AF00-F24813EBF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0" y="1620"/>
              <a:ext cx="10" cy="2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95" name="Line 74">
              <a:extLst>
                <a:ext uri="{FF2B5EF4-FFF2-40B4-BE49-F238E27FC236}">
                  <a16:creationId xmlns:a16="http://schemas.microsoft.com/office/drawing/2014/main" id="{A0334A8B-6B6F-4A1C-A5BB-DCE2C8514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0" y="3530"/>
              <a:ext cx="17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296" name="Line 75">
              <a:extLst>
                <a:ext uri="{FF2B5EF4-FFF2-40B4-BE49-F238E27FC236}">
                  <a16:creationId xmlns:a16="http://schemas.microsoft.com/office/drawing/2014/main" id="{1844E609-902B-403B-9D7E-D58F43ABA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" y="2290"/>
              <a:ext cx="2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1280" name="Text Box 76">
            <a:extLst>
              <a:ext uri="{FF2B5EF4-FFF2-40B4-BE49-F238E27FC236}">
                <a16:creationId xmlns:a16="http://schemas.microsoft.com/office/drawing/2014/main" id="{D29F806A-969D-48FA-AA68-D4B60B13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80088"/>
            <a:ext cx="420688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3333CC"/>
                </a:solidFill>
              </a:rPr>
              <a:t>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3333CC"/>
                </a:solidFill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3333CC"/>
                </a:solidFill>
              </a:rPr>
              <a:t>Y</a:t>
            </a:r>
          </a:p>
        </p:txBody>
      </p:sp>
      <p:sp>
        <p:nvSpPr>
          <p:cNvPr id="181281" name="Text Box 77">
            <a:extLst>
              <a:ext uri="{FF2B5EF4-FFF2-40B4-BE49-F238E27FC236}">
                <a16:creationId xmlns:a16="http://schemas.microsoft.com/office/drawing/2014/main" id="{8F1BE792-D836-482E-9191-D056A17E7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257800"/>
            <a:ext cx="1090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33CC"/>
                </a:solidFill>
              </a:rPr>
              <a:t>Clock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501D-5C2F-451E-98A5-B4F35B1F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Dice Game Lab 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A27BB-665A-4B74-AA66-DB5DE2A3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25352"/>
            <a:ext cx="8915400" cy="1156375"/>
          </a:xfrm>
        </p:spPr>
        <p:txBody>
          <a:bodyPr/>
          <a:lstStyle/>
          <a:p>
            <a:r>
              <a:rPr lang="en-US" altLang="ko-KR" sz="2000" dirty="0"/>
              <a:t>Add Dice0, Dice1, Point, and Sum value output port to the </a:t>
            </a:r>
            <a:r>
              <a:rPr lang="en-US" altLang="ko-KR" sz="2000" dirty="0" err="1"/>
              <a:t>datapath</a:t>
            </a:r>
            <a:endParaRPr lang="en-US" altLang="ko-KR" sz="2000" dirty="0"/>
          </a:p>
          <a:p>
            <a:r>
              <a:rPr lang="en-US" altLang="ko-KR" sz="2000" dirty="0"/>
              <a:t>Add 7segment display to the game top module</a:t>
            </a:r>
          </a:p>
          <a:p>
            <a:r>
              <a:rPr lang="en-US" altLang="ko-KR" sz="2000" dirty="0"/>
              <a:t>Add state indicator with LEDs (Win, Lose, Wait)</a:t>
            </a: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EF450-D335-47F9-8C69-822656397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78EC44-274D-4F74-9BD3-A02C5718426E}" type="slidenum">
              <a:rPr lang="en-US" altLang="ko-KR" smtClean="0"/>
              <a:pPr/>
              <a:t>12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1D7020-D4C9-49BB-AE40-4BB49FC95AD8}"/>
              </a:ext>
            </a:extLst>
          </p:cNvPr>
          <p:cNvSpPr/>
          <p:nvPr/>
        </p:nvSpPr>
        <p:spPr>
          <a:xfrm>
            <a:off x="4060675" y="4547936"/>
            <a:ext cx="4375712" cy="167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datapath</a:t>
            </a:r>
            <a:endParaRPr lang="ko-KR" altLang="en-US" dirty="0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7B95E012-708C-4D0E-B8BF-BBE000B9D59A}"/>
              </a:ext>
            </a:extLst>
          </p:cNvPr>
          <p:cNvSpPr/>
          <p:nvPr/>
        </p:nvSpPr>
        <p:spPr>
          <a:xfrm>
            <a:off x="4810872" y="4042610"/>
            <a:ext cx="385011" cy="505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DF5AD338-8107-49CA-8461-2B58951252E1}"/>
              </a:ext>
            </a:extLst>
          </p:cNvPr>
          <p:cNvSpPr/>
          <p:nvPr/>
        </p:nvSpPr>
        <p:spPr>
          <a:xfrm>
            <a:off x="5500681" y="4018547"/>
            <a:ext cx="385011" cy="505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433A9CF-B827-42DC-820C-F914CBA5E6F6}"/>
              </a:ext>
            </a:extLst>
          </p:cNvPr>
          <p:cNvSpPr/>
          <p:nvPr/>
        </p:nvSpPr>
        <p:spPr>
          <a:xfrm>
            <a:off x="6361449" y="4042610"/>
            <a:ext cx="385011" cy="505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57F19587-5633-4197-8468-2ABE382EDFE2}"/>
              </a:ext>
            </a:extLst>
          </p:cNvPr>
          <p:cNvSpPr/>
          <p:nvPr/>
        </p:nvSpPr>
        <p:spPr>
          <a:xfrm>
            <a:off x="7205154" y="4034362"/>
            <a:ext cx="385011" cy="5053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75969-152C-4E3B-BAB6-BD4D66471619}"/>
              </a:ext>
            </a:extLst>
          </p:cNvPr>
          <p:cNvSpPr txBox="1"/>
          <p:nvPr/>
        </p:nvSpPr>
        <p:spPr>
          <a:xfrm>
            <a:off x="7199703" y="462390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Dice0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D7E13-91F3-421D-9542-750CAF560AC4}"/>
              </a:ext>
            </a:extLst>
          </p:cNvPr>
          <p:cNvSpPr txBox="1"/>
          <p:nvPr/>
        </p:nvSpPr>
        <p:spPr>
          <a:xfrm>
            <a:off x="6253078" y="459984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Dice1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A29B6-33BA-4C75-B5CD-75EA16B38FBD}"/>
              </a:ext>
            </a:extLst>
          </p:cNvPr>
          <p:cNvSpPr txBox="1"/>
          <p:nvPr/>
        </p:nvSpPr>
        <p:spPr>
          <a:xfrm>
            <a:off x="4452221" y="463261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586C9-010F-4083-BF22-FACA502BC6E7}"/>
              </a:ext>
            </a:extLst>
          </p:cNvPr>
          <p:cNvSpPr txBox="1"/>
          <p:nvPr/>
        </p:nvSpPr>
        <p:spPr>
          <a:xfrm>
            <a:off x="5388387" y="459159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3A17D9-8B34-41F2-8B92-812DEA66DFB8}"/>
              </a:ext>
            </a:extLst>
          </p:cNvPr>
          <p:cNvSpPr/>
          <p:nvPr/>
        </p:nvSpPr>
        <p:spPr>
          <a:xfrm>
            <a:off x="1840816" y="4271211"/>
            <a:ext cx="1740671" cy="190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9F76A6-E807-459D-85B4-C7664E32DAA6}"/>
              </a:ext>
            </a:extLst>
          </p:cNvPr>
          <p:cNvSpPr/>
          <p:nvPr/>
        </p:nvSpPr>
        <p:spPr>
          <a:xfrm>
            <a:off x="4060675" y="3227338"/>
            <a:ext cx="4215292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 segment display driver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4300025-9C8F-4468-89CC-9898D2E5F565}"/>
              </a:ext>
            </a:extLst>
          </p:cNvPr>
          <p:cNvSpPr/>
          <p:nvPr/>
        </p:nvSpPr>
        <p:spPr>
          <a:xfrm>
            <a:off x="3581488" y="5053262"/>
            <a:ext cx="517130" cy="332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157A92C1-B0B4-4D58-A1F6-86D7B93A131E}"/>
              </a:ext>
            </a:extLst>
          </p:cNvPr>
          <p:cNvSpPr/>
          <p:nvPr/>
        </p:nvSpPr>
        <p:spPr>
          <a:xfrm>
            <a:off x="3530744" y="5620070"/>
            <a:ext cx="496737" cy="36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79B677E7-38A0-4E38-9100-AFEEC9E411BB}"/>
              </a:ext>
            </a:extLst>
          </p:cNvPr>
          <p:cNvSpPr/>
          <p:nvPr/>
        </p:nvSpPr>
        <p:spPr>
          <a:xfrm>
            <a:off x="2362372" y="3990473"/>
            <a:ext cx="368742" cy="2807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17640-A58B-4665-87BA-C4C0B454D73D}"/>
              </a:ext>
            </a:extLst>
          </p:cNvPr>
          <p:cNvSpPr txBox="1"/>
          <p:nvPr/>
        </p:nvSpPr>
        <p:spPr>
          <a:xfrm>
            <a:off x="2124921" y="429527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E91D26-7148-4657-B129-F34382E19FC1}"/>
              </a:ext>
            </a:extLst>
          </p:cNvPr>
          <p:cNvSpPr/>
          <p:nvPr/>
        </p:nvSpPr>
        <p:spPr>
          <a:xfrm>
            <a:off x="868034" y="3080084"/>
            <a:ext cx="7921280" cy="3320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29D0D-81E0-44D5-942C-C568B2C7708D}"/>
              </a:ext>
            </a:extLst>
          </p:cNvPr>
          <p:cNvCxnSpPr/>
          <p:nvPr/>
        </p:nvCxnSpPr>
        <p:spPr>
          <a:xfrm flipV="1">
            <a:off x="4452221" y="2720898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47B957-AE81-4BFB-8685-20F9D56A5AE3}"/>
              </a:ext>
            </a:extLst>
          </p:cNvPr>
          <p:cNvCxnSpPr/>
          <p:nvPr/>
        </p:nvCxnSpPr>
        <p:spPr>
          <a:xfrm flipV="1">
            <a:off x="4626923" y="2720898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6E8BC4-B51B-4D0C-B0DC-3F73999623A2}"/>
              </a:ext>
            </a:extLst>
          </p:cNvPr>
          <p:cNvCxnSpPr/>
          <p:nvPr/>
        </p:nvCxnSpPr>
        <p:spPr>
          <a:xfrm flipV="1">
            <a:off x="4810872" y="2720898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E93502-137D-42CA-8164-FC10AE8D7EA1}"/>
              </a:ext>
            </a:extLst>
          </p:cNvPr>
          <p:cNvCxnSpPr/>
          <p:nvPr/>
        </p:nvCxnSpPr>
        <p:spPr>
          <a:xfrm flipV="1">
            <a:off x="5339002" y="2720898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1FA93F-D1BD-414C-89F9-A8699A72A092}"/>
              </a:ext>
            </a:extLst>
          </p:cNvPr>
          <p:cNvSpPr txBox="1"/>
          <p:nvPr/>
        </p:nvSpPr>
        <p:spPr>
          <a:xfrm>
            <a:off x="4198204" y="2295069"/>
            <a:ext cx="150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b ,… ,g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EFD413-2038-4B85-A661-758748E7BFF8}"/>
              </a:ext>
            </a:extLst>
          </p:cNvPr>
          <p:cNvCxnSpPr/>
          <p:nvPr/>
        </p:nvCxnSpPr>
        <p:spPr>
          <a:xfrm flipV="1">
            <a:off x="6361449" y="2756734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BB8D07-E331-443D-A2C3-845987C3B525}"/>
              </a:ext>
            </a:extLst>
          </p:cNvPr>
          <p:cNvCxnSpPr/>
          <p:nvPr/>
        </p:nvCxnSpPr>
        <p:spPr>
          <a:xfrm flipV="1">
            <a:off x="7175219" y="2756734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FDF217-0A4F-4CBF-99D6-7F7659366727}"/>
              </a:ext>
            </a:extLst>
          </p:cNvPr>
          <p:cNvCxnSpPr/>
          <p:nvPr/>
        </p:nvCxnSpPr>
        <p:spPr>
          <a:xfrm flipV="1">
            <a:off x="6744279" y="2756734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F8D2B6-DA07-40C5-8452-A4F9B91E643C}"/>
              </a:ext>
            </a:extLst>
          </p:cNvPr>
          <p:cNvCxnSpPr/>
          <p:nvPr/>
        </p:nvCxnSpPr>
        <p:spPr>
          <a:xfrm flipV="1">
            <a:off x="6818649" y="3213934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141E1E-93D9-4E04-AE0E-85BF275020B6}"/>
              </a:ext>
            </a:extLst>
          </p:cNvPr>
          <p:cNvCxnSpPr/>
          <p:nvPr/>
        </p:nvCxnSpPr>
        <p:spPr>
          <a:xfrm flipV="1">
            <a:off x="7550813" y="2720898"/>
            <a:ext cx="0" cy="5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8E0757-3B9C-4AAB-A0F6-249235B40F14}"/>
              </a:ext>
            </a:extLst>
          </p:cNvPr>
          <p:cNvSpPr txBox="1"/>
          <p:nvPr/>
        </p:nvSpPr>
        <p:spPr>
          <a:xfrm>
            <a:off x="6032839" y="2414056"/>
            <a:ext cx="195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AN3 AN2 AN1 AN0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46BF2-E892-487E-8EF9-0915FAE24B2F}"/>
              </a:ext>
            </a:extLst>
          </p:cNvPr>
          <p:cNvSpPr/>
          <p:nvPr/>
        </p:nvSpPr>
        <p:spPr>
          <a:xfrm>
            <a:off x="1676488" y="3389802"/>
            <a:ext cx="1854255" cy="57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C09F72-D7AB-4747-AFBE-8E79079B3B59}"/>
              </a:ext>
            </a:extLst>
          </p:cNvPr>
          <p:cNvCxnSpPr/>
          <p:nvPr/>
        </p:nvCxnSpPr>
        <p:spPr>
          <a:xfrm flipV="1">
            <a:off x="1984918" y="2752610"/>
            <a:ext cx="0" cy="6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BAC297-858B-427D-9C70-C15DFA896E61}"/>
              </a:ext>
            </a:extLst>
          </p:cNvPr>
          <p:cNvCxnSpPr/>
          <p:nvPr/>
        </p:nvCxnSpPr>
        <p:spPr>
          <a:xfrm flipV="1">
            <a:off x="2362372" y="2720898"/>
            <a:ext cx="0" cy="6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98F420-9BE4-447E-80D5-786722F30083}"/>
              </a:ext>
            </a:extLst>
          </p:cNvPr>
          <p:cNvCxnSpPr/>
          <p:nvPr/>
        </p:nvCxnSpPr>
        <p:spPr>
          <a:xfrm flipV="1">
            <a:off x="3271025" y="2761488"/>
            <a:ext cx="0" cy="6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529635-100F-48C3-8ACC-61AA9E91EB12}"/>
              </a:ext>
            </a:extLst>
          </p:cNvPr>
          <p:cNvSpPr txBox="1"/>
          <p:nvPr/>
        </p:nvSpPr>
        <p:spPr>
          <a:xfrm>
            <a:off x="1660603" y="2386562"/>
            <a:ext cx="195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Win Lose Wait Init</a:t>
            </a:r>
            <a:endParaRPr lang="ko-KR" altLang="en-US" sz="16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140567-B60D-40F8-8CED-722658D9CF4F}"/>
              </a:ext>
            </a:extLst>
          </p:cNvPr>
          <p:cNvCxnSpPr/>
          <p:nvPr/>
        </p:nvCxnSpPr>
        <p:spPr>
          <a:xfrm flipV="1">
            <a:off x="2770315" y="2720898"/>
            <a:ext cx="0" cy="6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E5CE086-02A0-4628-8313-4842A8A43878}"/>
              </a:ext>
            </a:extLst>
          </p:cNvPr>
          <p:cNvCxnSpPr>
            <a:cxnSpLocks/>
          </p:cNvCxnSpPr>
          <p:nvPr/>
        </p:nvCxnSpPr>
        <p:spPr>
          <a:xfrm flipV="1">
            <a:off x="622022" y="5053262"/>
            <a:ext cx="1218794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DA3FF2-44D8-488F-BF17-742E7F754193}"/>
              </a:ext>
            </a:extLst>
          </p:cNvPr>
          <p:cNvSpPr txBox="1"/>
          <p:nvPr/>
        </p:nvSpPr>
        <p:spPr>
          <a:xfrm>
            <a:off x="25384" y="4720308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0F02A-B674-4126-BC0E-BF77B0C16115}"/>
              </a:ext>
            </a:extLst>
          </p:cNvPr>
          <p:cNvSpPr/>
          <p:nvPr/>
        </p:nvSpPr>
        <p:spPr>
          <a:xfrm>
            <a:off x="1013568" y="4599845"/>
            <a:ext cx="581236" cy="78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17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4FBB-3A22-49F1-ABA9-504458EA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Candy Vending Machine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B5F5-ABDF-4AF6-A1DE-D873937A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8" y="1219200"/>
            <a:ext cx="4068679" cy="1219218"/>
          </a:xfrm>
        </p:spPr>
        <p:txBody>
          <a:bodyPr/>
          <a:lstStyle/>
          <a:p>
            <a:r>
              <a:rPr lang="en-US" altLang="ko-KR" sz="2000" dirty="0"/>
              <a:t>50</a:t>
            </a:r>
            <a:r>
              <a:rPr lang="ko-KR" altLang="en-US" sz="2000" dirty="0"/>
              <a:t>원</a:t>
            </a:r>
            <a:r>
              <a:rPr lang="en-US" altLang="ko-KR" sz="2000" dirty="0"/>
              <a:t>, 100</a:t>
            </a:r>
            <a:r>
              <a:rPr lang="ko-KR" altLang="en-US" sz="2000" dirty="0"/>
              <a:t>원 동전 사용 가능</a:t>
            </a:r>
            <a:endParaRPr lang="en-US" altLang="ko-KR" sz="2000" dirty="0"/>
          </a:p>
          <a:p>
            <a:r>
              <a:rPr lang="en-US" altLang="ko-KR" sz="2000" dirty="0"/>
              <a:t>Candy</a:t>
            </a:r>
            <a:r>
              <a:rPr lang="ko-KR" altLang="en-US" sz="2000" dirty="0"/>
              <a:t>값</a:t>
            </a:r>
            <a:r>
              <a:rPr lang="en-US" altLang="ko-KR" sz="2000" dirty="0"/>
              <a:t>: 150</a:t>
            </a:r>
            <a:r>
              <a:rPr lang="ko-KR" altLang="en-US" sz="2000" dirty="0"/>
              <a:t>원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200</a:t>
            </a:r>
            <a:r>
              <a:rPr lang="ko-KR" altLang="en-US" sz="2000" dirty="0"/>
              <a:t>원 이상 </a:t>
            </a:r>
            <a:r>
              <a:rPr lang="ko-KR" altLang="en-US" sz="2000" dirty="0" err="1"/>
              <a:t>입력시</a:t>
            </a:r>
            <a:r>
              <a:rPr lang="ko-KR" altLang="en-US" sz="2000" dirty="0"/>
              <a:t> 잔돈 배출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AC0EF-5AE5-4F4F-8969-A3F81B6183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78EC44-274D-4F74-9BD3-A02C5718426E}" type="slidenum">
              <a:rPr lang="en-US" altLang="ko-KR" smtClean="0"/>
              <a:pPr/>
              <a:t>13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101EE5E-E582-43F4-B6B6-9722D045CFDF}"/>
              </a:ext>
            </a:extLst>
          </p:cNvPr>
          <p:cNvSpPr/>
          <p:nvPr/>
        </p:nvSpPr>
        <p:spPr>
          <a:xfrm>
            <a:off x="5940136" y="1101462"/>
            <a:ext cx="1288472" cy="415636"/>
          </a:xfrm>
          <a:prstGeom prst="flowChartTermina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</a:rPr>
              <a:t>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83C07CD3-C6F0-4F03-A1DB-D282D84320E0}"/>
              </a:ext>
            </a:extLst>
          </p:cNvPr>
          <p:cNvSpPr/>
          <p:nvPr/>
        </p:nvSpPr>
        <p:spPr>
          <a:xfrm>
            <a:off x="5746172" y="1773407"/>
            <a:ext cx="1676400" cy="41563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sum </a:t>
            </a:r>
            <a:r>
              <a:rPr lang="en-US" altLang="ko-KR" sz="2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5148F4A-07FA-4915-B9B0-DD76CEA17FFA}"/>
              </a:ext>
            </a:extLst>
          </p:cNvPr>
          <p:cNvSpPr/>
          <p:nvPr/>
        </p:nvSpPr>
        <p:spPr>
          <a:xfrm>
            <a:off x="5746172" y="2438425"/>
            <a:ext cx="1676400" cy="66501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50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원 입력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?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0FE5ED6-71E4-49FF-A8BD-24D768621EBC}"/>
              </a:ext>
            </a:extLst>
          </p:cNvPr>
          <p:cNvSpPr/>
          <p:nvPr/>
        </p:nvSpPr>
        <p:spPr>
          <a:xfrm>
            <a:off x="4246418" y="3075723"/>
            <a:ext cx="1932709" cy="66501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원 입력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?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97B864-C570-4A1D-86D9-982D12B816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584372" y="1517098"/>
            <a:ext cx="0" cy="256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C984BC-25ED-40E0-BB95-DA724DBF6F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84372" y="2189043"/>
            <a:ext cx="0" cy="24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180F45-1EF0-4F28-B729-10AF33774FE4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5212774" y="2770933"/>
            <a:ext cx="533399" cy="3047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0387D749-A33C-417F-AC2F-0F3CF8EE9EDD}"/>
              </a:ext>
            </a:extLst>
          </p:cNvPr>
          <p:cNvSpPr/>
          <p:nvPr/>
        </p:nvSpPr>
        <p:spPr>
          <a:xfrm>
            <a:off x="7228609" y="3262770"/>
            <a:ext cx="1153392" cy="83819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sum </a:t>
            </a:r>
            <a:r>
              <a:rPr lang="en-US" altLang="ko-KR" sz="2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sum+50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46782D4-52F2-4A74-A512-710F042B3739}"/>
              </a:ext>
            </a:extLst>
          </p:cNvPr>
          <p:cNvSpPr/>
          <p:nvPr/>
        </p:nvSpPr>
        <p:spPr>
          <a:xfrm>
            <a:off x="2850572" y="3934715"/>
            <a:ext cx="2140526" cy="50569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sum </a:t>
            </a:r>
            <a:r>
              <a:rPr lang="en-US" altLang="ko-KR" sz="20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sum+100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80E138-A54E-48E8-A910-720F4A4B96AF}"/>
              </a:ext>
            </a:extLst>
          </p:cNvPr>
          <p:cNvCxnSpPr>
            <a:cxnSpLocks/>
            <a:stCxn id="8" idx="1"/>
            <a:endCxn id="21" idx="0"/>
          </p:cNvCxnSpPr>
          <p:nvPr/>
        </p:nvCxnSpPr>
        <p:spPr>
          <a:xfrm rot="10800000" flipV="1">
            <a:off x="3920836" y="3408231"/>
            <a:ext cx="325583" cy="526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6A59523-6AC9-4371-A0E8-94CAF7FAD76B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7422572" y="2770934"/>
            <a:ext cx="382733" cy="4918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662DCC3-C05D-441B-95F9-CAB1F6E38215}"/>
              </a:ext>
            </a:extLst>
          </p:cNvPr>
          <p:cNvSpPr/>
          <p:nvPr/>
        </p:nvSpPr>
        <p:spPr>
          <a:xfrm>
            <a:off x="6816434" y="4675934"/>
            <a:ext cx="228600" cy="2355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4AB41E8-C5DF-43A6-8CEF-82CA77283803}"/>
              </a:ext>
            </a:extLst>
          </p:cNvPr>
          <p:cNvCxnSpPr>
            <a:stCxn id="21" idx="2"/>
            <a:endCxn id="28" idx="2"/>
          </p:cNvCxnSpPr>
          <p:nvPr/>
        </p:nvCxnSpPr>
        <p:spPr>
          <a:xfrm rot="16200000" flipH="1">
            <a:off x="5191988" y="3169251"/>
            <a:ext cx="353293" cy="28955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7B5DFD5-F3AA-4F41-AF1F-B255FDDA592F}"/>
              </a:ext>
            </a:extLst>
          </p:cNvPr>
          <p:cNvCxnSpPr>
            <a:cxnSpLocks/>
          </p:cNvCxnSpPr>
          <p:nvPr/>
        </p:nvCxnSpPr>
        <p:spPr>
          <a:xfrm rot="5400000">
            <a:off x="7093832" y="4087970"/>
            <a:ext cx="692729" cy="7602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EBF83050-A258-4069-A06D-78743228AAFD}"/>
              </a:ext>
            </a:extLst>
          </p:cNvPr>
          <p:cNvSpPr/>
          <p:nvPr/>
        </p:nvSpPr>
        <p:spPr>
          <a:xfrm>
            <a:off x="5964379" y="5133130"/>
            <a:ext cx="1932709" cy="66501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&gt;=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150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872FC49-5F1C-4ABD-AFA0-AE877CF0CED8}"/>
              </a:ext>
            </a:extLst>
          </p:cNvPr>
          <p:cNvCxnSpPr>
            <a:cxnSpLocks/>
            <a:stCxn id="28" idx="4"/>
            <a:endCxn id="35" idx="0"/>
          </p:cNvCxnSpPr>
          <p:nvPr/>
        </p:nvCxnSpPr>
        <p:spPr>
          <a:xfrm>
            <a:off x="6930734" y="4911462"/>
            <a:ext cx="0" cy="22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C892D6CB-0C16-4BD2-9DEA-31A8B82B9E09}"/>
              </a:ext>
            </a:extLst>
          </p:cNvPr>
          <p:cNvSpPr/>
          <p:nvPr/>
        </p:nvSpPr>
        <p:spPr>
          <a:xfrm>
            <a:off x="2438606" y="5638800"/>
            <a:ext cx="1932709" cy="665018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200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44FE10F-C8A0-4FC4-99AF-5002457BB97C}"/>
              </a:ext>
            </a:extLst>
          </p:cNvPr>
          <p:cNvCxnSpPr>
            <a:cxnSpLocks/>
            <a:stCxn id="35" idx="3"/>
            <a:endCxn id="7" idx="0"/>
          </p:cNvCxnSpPr>
          <p:nvPr/>
        </p:nvCxnSpPr>
        <p:spPr>
          <a:xfrm flipH="1" flipV="1">
            <a:off x="6584372" y="2438425"/>
            <a:ext cx="1312716" cy="3027214"/>
          </a:xfrm>
          <a:prstGeom prst="bentConnector4">
            <a:avLst>
              <a:gd name="adj1" fmla="val -51393"/>
              <a:gd name="adj2" fmla="val 105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평행 사변형 48">
            <a:extLst>
              <a:ext uri="{FF2B5EF4-FFF2-40B4-BE49-F238E27FC236}">
                <a16:creationId xmlns:a16="http://schemas.microsoft.com/office/drawing/2014/main" id="{67E17BD0-49FB-4D16-A457-E2AD2AA2068A}"/>
              </a:ext>
            </a:extLst>
          </p:cNvPr>
          <p:cNvSpPr/>
          <p:nvPr/>
        </p:nvSpPr>
        <p:spPr>
          <a:xfrm>
            <a:off x="4081574" y="5230117"/>
            <a:ext cx="1352549" cy="457200"/>
          </a:xfrm>
          <a:prstGeom prst="parallelogram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LED1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F8E1BC4-725C-4B5F-A6AD-8DDA77B1B5AC}"/>
              </a:ext>
            </a:extLst>
          </p:cNvPr>
          <p:cNvCxnSpPr>
            <a:cxnSpLocks/>
          </p:cNvCxnSpPr>
          <p:nvPr/>
        </p:nvCxnSpPr>
        <p:spPr>
          <a:xfrm>
            <a:off x="6174490" y="3394862"/>
            <a:ext cx="751607" cy="12677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FB2A37-FBF1-41C4-BC28-EE80DBDBB53E}"/>
              </a:ext>
            </a:extLst>
          </p:cNvPr>
          <p:cNvSpPr txBox="1"/>
          <p:nvPr/>
        </p:nvSpPr>
        <p:spPr>
          <a:xfrm>
            <a:off x="5313218" y="23300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D5E67-76AF-4ADA-B838-6A61075A4441}"/>
              </a:ext>
            </a:extLst>
          </p:cNvPr>
          <p:cNvSpPr txBox="1"/>
          <p:nvPr/>
        </p:nvSpPr>
        <p:spPr>
          <a:xfrm>
            <a:off x="5990970" y="29384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CEC442-2C9B-48E9-8FFA-02C765519A69}"/>
              </a:ext>
            </a:extLst>
          </p:cNvPr>
          <p:cNvSpPr txBox="1"/>
          <p:nvPr/>
        </p:nvSpPr>
        <p:spPr>
          <a:xfrm>
            <a:off x="7404744" y="234144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92CCCA-DD89-4E3B-838F-35A92F9B05B6}"/>
              </a:ext>
            </a:extLst>
          </p:cNvPr>
          <p:cNvSpPr txBox="1"/>
          <p:nvPr/>
        </p:nvSpPr>
        <p:spPr>
          <a:xfrm>
            <a:off x="3907431" y="30054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5940AB6-409A-4F41-A903-4A2AD8D0F7C3}"/>
              </a:ext>
            </a:extLst>
          </p:cNvPr>
          <p:cNvCxnSpPr>
            <a:cxnSpLocks/>
            <a:stCxn id="49" idx="5"/>
            <a:endCxn id="46" idx="0"/>
          </p:cNvCxnSpPr>
          <p:nvPr/>
        </p:nvCxnSpPr>
        <p:spPr>
          <a:xfrm rot="10800000" flipV="1">
            <a:off x="3404962" y="5458716"/>
            <a:ext cx="733763" cy="180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평행 사변형 73">
            <a:extLst>
              <a:ext uri="{FF2B5EF4-FFF2-40B4-BE49-F238E27FC236}">
                <a16:creationId xmlns:a16="http://schemas.microsoft.com/office/drawing/2014/main" id="{E771112B-564C-4388-AE67-FCF2988F0D63}"/>
              </a:ext>
            </a:extLst>
          </p:cNvPr>
          <p:cNvSpPr/>
          <p:nvPr/>
        </p:nvSpPr>
        <p:spPr>
          <a:xfrm>
            <a:off x="708248" y="5742709"/>
            <a:ext cx="1352549" cy="457200"/>
          </a:xfrm>
          <a:prstGeom prst="parallelogram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LED2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BAE4FCD-8776-40DD-9B01-073935612A31}"/>
              </a:ext>
            </a:extLst>
          </p:cNvPr>
          <p:cNvCxnSpPr>
            <a:cxnSpLocks/>
          </p:cNvCxnSpPr>
          <p:nvPr/>
        </p:nvCxnSpPr>
        <p:spPr>
          <a:xfrm flipH="1">
            <a:off x="2020468" y="5985158"/>
            <a:ext cx="434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32ED2FF-E718-4F51-8624-B358E2D3C259}"/>
              </a:ext>
            </a:extLst>
          </p:cNvPr>
          <p:cNvCxnSpPr>
            <a:stCxn id="35" idx="1"/>
            <a:endCxn id="49" idx="2"/>
          </p:cNvCxnSpPr>
          <p:nvPr/>
        </p:nvCxnSpPr>
        <p:spPr>
          <a:xfrm flipH="1" flipV="1">
            <a:off x="5376973" y="5458717"/>
            <a:ext cx="587406" cy="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4FF1569-3A72-4FCD-B46F-8CAC8E879964}"/>
              </a:ext>
            </a:extLst>
          </p:cNvPr>
          <p:cNvSpPr txBox="1"/>
          <p:nvPr/>
        </p:nvSpPr>
        <p:spPr>
          <a:xfrm>
            <a:off x="5516960" y="50685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E92493-4858-4F4C-9B8B-21704988271B}"/>
              </a:ext>
            </a:extLst>
          </p:cNvPr>
          <p:cNvSpPr txBox="1"/>
          <p:nvPr/>
        </p:nvSpPr>
        <p:spPr>
          <a:xfrm>
            <a:off x="2237948" y="54656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5D4569C-88E8-4A95-9254-4971C3E52D16}"/>
              </a:ext>
            </a:extLst>
          </p:cNvPr>
          <p:cNvSpPr/>
          <p:nvPr/>
        </p:nvSpPr>
        <p:spPr>
          <a:xfrm>
            <a:off x="8756445" y="5624945"/>
            <a:ext cx="228600" cy="2355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1B4CAC-A877-4297-8AED-0DD3260E5F30}"/>
              </a:ext>
            </a:extLst>
          </p:cNvPr>
          <p:cNvCxnSpPr>
            <a:cxnSpLocks/>
          </p:cNvCxnSpPr>
          <p:nvPr/>
        </p:nvCxnSpPr>
        <p:spPr>
          <a:xfrm flipV="1">
            <a:off x="4305215" y="5874322"/>
            <a:ext cx="4499430" cy="1108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6B797F98-6A66-4912-BF4D-B6E4E6A4CE96}"/>
              </a:ext>
            </a:extLst>
          </p:cNvPr>
          <p:cNvCxnSpPr>
            <a:cxnSpLocks/>
            <a:stCxn id="96" idx="0"/>
            <a:endCxn id="6" idx="0"/>
          </p:cNvCxnSpPr>
          <p:nvPr/>
        </p:nvCxnSpPr>
        <p:spPr>
          <a:xfrm rot="16200000" flipV="1">
            <a:off x="5801790" y="2555989"/>
            <a:ext cx="3851538" cy="2286373"/>
          </a:xfrm>
          <a:prstGeom prst="bentConnector3">
            <a:avLst>
              <a:gd name="adj1" fmla="val 103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47CFB1A-32CC-4F05-A540-A108339933AF}"/>
              </a:ext>
            </a:extLst>
          </p:cNvPr>
          <p:cNvSpPr txBox="1"/>
          <p:nvPr/>
        </p:nvSpPr>
        <p:spPr>
          <a:xfrm>
            <a:off x="4387774" y="57864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9D8EA3-F444-4A3E-99E3-00885E60E91B}"/>
              </a:ext>
            </a:extLst>
          </p:cNvPr>
          <p:cNvSpPr txBox="1"/>
          <p:nvPr/>
        </p:nvSpPr>
        <p:spPr>
          <a:xfrm>
            <a:off x="7866026" y="503515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7559C192-7573-4FF5-A038-5126A24A56EC}"/>
              </a:ext>
            </a:extLst>
          </p:cNvPr>
          <p:cNvCxnSpPr/>
          <p:nvPr/>
        </p:nvCxnSpPr>
        <p:spPr>
          <a:xfrm rot="5400000">
            <a:off x="2042828" y="6205622"/>
            <a:ext cx="23682" cy="1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52BBAB5-3C2F-4890-83AD-1B004A9D8466}"/>
              </a:ext>
            </a:extLst>
          </p:cNvPr>
          <p:cNvCxnSpPr>
            <a:stCxn id="74" idx="4"/>
            <a:endCxn id="96" idx="5"/>
          </p:cNvCxnSpPr>
          <p:nvPr/>
        </p:nvCxnSpPr>
        <p:spPr>
          <a:xfrm rot="5400000" flipH="1" flipV="1">
            <a:off x="4981081" y="2229423"/>
            <a:ext cx="373928" cy="7567044"/>
          </a:xfrm>
          <a:prstGeom prst="bentConnector3">
            <a:avLst>
              <a:gd name="adj1" fmla="val -611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A6D4-26CB-4798-9E95-E9C8FA3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Datapath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438E6-0496-4612-A930-26F56F940D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38452" y="6388021"/>
            <a:ext cx="1905000" cy="304800"/>
          </a:xfrm>
        </p:spPr>
        <p:txBody>
          <a:bodyPr/>
          <a:lstStyle/>
          <a:p>
            <a:fld id="{1C78EC44-274D-4F74-9BD3-A02C5718426E}" type="slidenum">
              <a:rPr lang="en-US" altLang="ko-KR" smtClean="0"/>
              <a:pPr/>
              <a:t>14</a:t>
            </a:fld>
            <a:r>
              <a:rPr lang="en-US" altLang="ko-KR" dirty="0"/>
              <a:t>  </a:t>
            </a:r>
            <a:r>
              <a:rPr lang="en-US" altLang="ko-KR" dirty="0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4B6AB094-10E7-49E1-95E9-1C06D1F86A9A}"/>
              </a:ext>
            </a:extLst>
          </p:cNvPr>
          <p:cNvSpPr/>
          <p:nvPr/>
        </p:nvSpPr>
        <p:spPr>
          <a:xfrm>
            <a:off x="4343452" y="3627961"/>
            <a:ext cx="1385454" cy="541093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D4268F43-C9BD-4DCB-A032-512DA4B81470}"/>
              </a:ext>
            </a:extLst>
          </p:cNvPr>
          <p:cNvSpPr/>
          <p:nvPr/>
        </p:nvSpPr>
        <p:spPr>
          <a:xfrm flipV="1">
            <a:off x="4531481" y="2930982"/>
            <a:ext cx="942109" cy="322119"/>
          </a:xfrm>
          <a:prstGeom prst="trapezoid">
            <a:avLst>
              <a:gd name="adj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C7762-2BEB-4224-BC94-3FC848F2E114}"/>
              </a:ext>
            </a:extLst>
          </p:cNvPr>
          <p:cNvSpPr txBox="1"/>
          <p:nvPr/>
        </p:nvSpPr>
        <p:spPr>
          <a:xfrm>
            <a:off x="4668565" y="288092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0 1</a:t>
            </a:r>
            <a:endParaRPr lang="ko-KR" altLang="en-US" dirty="0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0274843-873D-4A5C-B10C-077177951060}"/>
              </a:ext>
            </a:extLst>
          </p:cNvPr>
          <p:cNvSpPr/>
          <p:nvPr/>
        </p:nvSpPr>
        <p:spPr>
          <a:xfrm flipV="1">
            <a:off x="5297482" y="1531332"/>
            <a:ext cx="942109" cy="322119"/>
          </a:xfrm>
          <a:prstGeom prst="trapezoid">
            <a:avLst>
              <a:gd name="adj" fmla="val 4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B49C0-E533-496C-930D-64569CFB9D9D}"/>
              </a:ext>
            </a:extLst>
          </p:cNvPr>
          <p:cNvSpPr txBox="1"/>
          <p:nvPr/>
        </p:nvSpPr>
        <p:spPr>
          <a:xfrm>
            <a:off x="5462202" y="148273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48366D-C712-49C7-872B-3F97DB0E879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036179" y="3296426"/>
            <a:ext cx="2" cy="33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E27772-CD56-436E-97A2-F7633CAABCEA}"/>
              </a:ext>
            </a:extLst>
          </p:cNvPr>
          <p:cNvCxnSpPr>
            <a:cxnSpLocks/>
          </p:cNvCxnSpPr>
          <p:nvPr/>
        </p:nvCxnSpPr>
        <p:spPr>
          <a:xfrm flipH="1">
            <a:off x="5768536" y="1857843"/>
            <a:ext cx="1" cy="295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03AD4A-69A1-4F94-BC26-8D76D4F25AC7}"/>
              </a:ext>
            </a:extLst>
          </p:cNvPr>
          <p:cNvCxnSpPr>
            <a:cxnSpLocks/>
          </p:cNvCxnSpPr>
          <p:nvPr/>
        </p:nvCxnSpPr>
        <p:spPr>
          <a:xfrm flipH="1">
            <a:off x="5291916" y="2567819"/>
            <a:ext cx="10683" cy="3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75B3BD-19A8-4FE8-85D5-9E1477225B3C}"/>
              </a:ext>
            </a:extLst>
          </p:cNvPr>
          <p:cNvCxnSpPr>
            <a:cxnSpLocks/>
          </p:cNvCxnSpPr>
          <p:nvPr/>
        </p:nvCxnSpPr>
        <p:spPr>
          <a:xfrm>
            <a:off x="5573038" y="1317265"/>
            <a:ext cx="0" cy="24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FE8409-0C92-4116-82F0-E4B785345910}"/>
              </a:ext>
            </a:extLst>
          </p:cNvPr>
          <p:cNvCxnSpPr>
            <a:cxnSpLocks/>
          </p:cNvCxnSpPr>
          <p:nvPr/>
        </p:nvCxnSpPr>
        <p:spPr>
          <a:xfrm>
            <a:off x="5964034" y="1317039"/>
            <a:ext cx="0" cy="244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64A6BD-B3BA-42BD-9F37-A1D0F94B6AAC}"/>
              </a:ext>
            </a:extLst>
          </p:cNvPr>
          <p:cNvSpPr txBox="1"/>
          <p:nvPr/>
        </p:nvSpPr>
        <p:spPr>
          <a:xfrm>
            <a:off x="5297482" y="924532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50 100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27A116-508D-4231-BE80-41CB6F19E20E}"/>
              </a:ext>
            </a:extLst>
          </p:cNvPr>
          <p:cNvSpPr txBox="1"/>
          <p:nvPr/>
        </p:nvSpPr>
        <p:spPr>
          <a:xfrm>
            <a:off x="4556180" y="2147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D6099D-B0D7-43C8-96DE-B28A2F874D0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218797" y="1698598"/>
            <a:ext cx="1535112" cy="2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43FE70-0A17-40C6-8529-1655D71A5A3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402009" y="3086404"/>
            <a:ext cx="2431582" cy="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50FDCB1-FD68-40A6-9F49-7190144E92BB}"/>
              </a:ext>
            </a:extLst>
          </p:cNvPr>
          <p:cNvSpPr txBox="1"/>
          <p:nvPr/>
        </p:nvSpPr>
        <p:spPr>
          <a:xfrm>
            <a:off x="7753909" y="1495926"/>
            <a:ext cx="78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BD3E5-BBA9-44AC-A389-9A8EEE98DD5B}"/>
              </a:ext>
            </a:extLst>
          </p:cNvPr>
          <p:cNvSpPr txBox="1"/>
          <p:nvPr/>
        </p:nvSpPr>
        <p:spPr>
          <a:xfrm>
            <a:off x="7876865" y="2820327"/>
            <a:ext cx="78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sel1</a:t>
            </a:r>
            <a:endParaRPr lang="ko-KR" altLang="en-US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410FAD20-DD26-4C4D-BFAC-BA4D639D31CA}"/>
              </a:ext>
            </a:extLst>
          </p:cNvPr>
          <p:cNvSpPr/>
          <p:nvPr/>
        </p:nvSpPr>
        <p:spPr>
          <a:xfrm>
            <a:off x="4988486" y="2154193"/>
            <a:ext cx="963296" cy="44302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ysClr val="windowText" lastClr="000000"/>
                </a:solidFill>
              </a:rPr>
              <a:t>+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9D09D2-8A43-4C76-871A-3E5150DE76D7}"/>
              </a:ext>
            </a:extLst>
          </p:cNvPr>
          <p:cNvCxnSpPr>
            <a:cxnSpLocks/>
          </p:cNvCxnSpPr>
          <p:nvPr/>
        </p:nvCxnSpPr>
        <p:spPr>
          <a:xfrm flipH="1">
            <a:off x="4743372" y="2632263"/>
            <a:ext cx="1" cy="295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C5CE572-2199-4AB6-A1B0-EE98E092E4A0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4149841" y="3016298"/>
            <a:ext cx="2039094" cy="266418"/>
          </a:xfrm>
          <a:prstGeom prst="bentConnector5">
            <a:avLst>
              <a:gd name="adj1" fmla="val -11211"/>
              <a:gd name="adj2" fmla="val -580354"/>
              <a:gd name="adj3" fmla="val 106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9B1265C4-8DB9-422F-8694-8FA71D7D7A62}"/>
              </a:ext>
            </a:extLst>
          </p:cNvPr>
          <p:cNvSpPr/>
          <p:nvPr/>
        </p:nvSpPr>
        <p:spPr>
          <a:xfrm>
            <a:off x="6096790" y="3942179"/>
            <a:ext cx="783569" cy="963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dec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D201984-5C82-488E-B48D-EEC34D5B3A7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032314" y="4389546"/>
            <a:ext cx="1064476" cy="343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8332E7-A474-4997-A6E2-D18574EFE1F0}"/>
              </a:ext>
            </a:extLst>
          </p:cNvPr>
          <p:cNvCxnSpPr>
            <a:cxnSpLocks/>
          </p:cNvCxnSpPr>
          <p:nvPr/>
        </p:nvCxnSpPr>
        <p:spPr>
          <a:xfrm>
            <a:off x="6840984" y="4194172"/>
            <a:ext cx="946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773DD8E-2024-4264-B9AD-9FEE6E836BED}"/>
              </a:ext>
            </a:extLst>
          </p:cNvPr>
          <p:cNvCxnSpPr>
            <a:cxnSpLocks/>
          </p:cNvCxnSpPr>
          <p:nvPr/>
        </p:nvCxnSpPr>
        <p:spPr>
          <a:xfrm>
            <a:off x="6880359" y="4590114"/>
            <a:ext cx="862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9CA415-FB12-459F-A0A8-D5AFCA3CFCE2}"/>
              </a:ext>
            </a:extLst>
          </p:cNvPr>
          <p:cNvSpPr txBox="1"/>
          <p:nvPr/>
        </p:nvSpPr>
        <p:spPr>
          <a:xfrm>
            <a:off x="7787956" y="39610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GE150</a:t>
            </a:r>
            <a:endParaRPr lang="ko-KR" alt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A5E250-D8A6-4C6D-9B3D-5EF172806F3E}"/>
              </a:ext>
            </a:extLst>
          </p:cNvPr>
          <p:cNvSpPr txBox="1"/>
          <p:nvPr/>
        </p:nvSpPr>
        <p:spPr>
          <a:xfrm>
            <a:off x="7817245" y="44226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EQ200</a:t>
            </a:r>
            <a:endParaRPr lang="ko-KR" altLang="en-US" sz="18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BF7B1F-8556-46DC-A4AA-73A00D72C63B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5768537" y="3790277"/>
            <a:ext cx="2048708" cy="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D869478-DA85-4905-ABD1-9869EABC2044}"/>
              </a:ext>
            </a:extLst>
          </p:cNvPr>
          <p:cNvSpPr txBox="1"/>
          <p:nvPr/>
        </p:nvSpPr>
        <p:spPr>
          <a:xfrm>
            <a:off x="7817245" y="3559444"/>
            <a:ext cx="78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ld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14A34494-E1A5-4C4C-B286-A3F3954161B6}"/>
              </a:ext>
            </a:extLst>
          </p:cNvPr>
          <p:cNvSpPr/>
          <p:nvPr/>
        </p:nvSpPr>
        <p:spPr>
          <a:xfrm>
            <a:off x="3214076" y="982318"/>
            <a:ext cx="4311880" cy="563879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0158CB2-DCC8-4D56-A54D-A63EF2E4950C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3046923" y="5081811"/>
            <a:ext cx="1930805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5B0DA3F-67B8-43F9-9614-CEC82E06E086}"/>
              </a:ext>
            </a:extLst>
          </p:cNvPr>
          <p:cNvCxnSpPr>
            <a:cxnSpLocks/>
          </p:cNvCxnSpPr>
          <p:nvPr/>
        </p:nvCxnSpPr>
        <p:spPr>
          <a:xfrm>
            <a:off x="3019458" y="5909388"/>
            <a:ext cx="1918335" cy="36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1CF99D3D-97F5-453A-8305-F44E57E46125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5980850" y="6089047"/>
            <a:ext cx="1852741" cy="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E9589BE-09B1-4A9E-9380-6CFC7D99ECF5}"/>
              </a:ext>
            </a:extLst>
          </p:cNvPr>
          <p:cNvCxnSpPr>
            <a:cxnSpLocks/>
          </p:cNvCxnSpPr>
          <p:nvPr/>
        </p:nvCxnSpPr>
        <p:spPr>
          <a:xfrm>
            <a:off x="6006030" y="5279985"/>
            <a:ext cx="1827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CE72298-40C9-46A2-B0E7-EC657B2C47E0}"/>
              </a:ext>
            </a:extLst>
          </p:cNvPr>
          <p:cNvSpPr txBox="1"/>
          <p:nvPr/>
        </p:nvSpPr>
        <p:spPr>
          <a:xfrm>
            <a:off x="7833591" y="5133441"/>
            <a:ext cx="121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LED1</a:t>
            </a:r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39F9D1E-FE3D-4696-BCEB-4368DCEE8399}"/>
              </a:ext>
            </a:extLst>
          </p:cNvPr>
          <p:cNvSpPr txBox="1"/>
          <p:nvPr/>
        </p:nvSpPr>
        <p:spPr>
          <a:xfrm>
            <a:off x="7833591" y="5870486"/>
            <a:ext cx="121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LED2</a:t>
            </a:r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7D82B2-2755-4408-9295-82FDB3BEADB7}"/>
              </a:ext>
            </a:extLst>
          </p:cNvPr>
          <p:cNvSpPr txBox="1"/>
          <p:nvPr/>
        </p:nvSpPr>
        <p:spPr>
          <a:xfrm>
            <a:off x="1349664" y="5590860"/>
            <a:ext cx="169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LED2_clr</a:t>
            </a:r>
          </a:p>
          <a:p>
            <a:r>
              <a:rPr lang="en-US" altLang="ko-KR" dirty="0"/>
              <a:t>LED2_set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BA5053-4E84-4382-A971-9F0DE005DA29}"/>
              </a:ext>
            </a:extLst>
          </p:cNvPr>
          <p:cNvSpPr txBox="1"/>
          <p:nvPr/>
        </p:nvSpPr>
        <p:spPr>
          <a:xfrm>
            <a:off x="1350044" y="4670868"/>
            <a:ext cx="169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LED1_set</a:t>
            </a:r>
          </a:p>
          <a:p>
            <a:r>
              <a:rPr lang="en-US" altLang="ko-KR" dirty="0"/>
              <a:t>LED1_clr</a:t>
            </a:r>
            <a:endParaRPr lang="ko-KR" altLang="en-US" dirty="0"/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6EF6B813-7424-4DEA-B1EF-969C44ED8B63}"/>
              </a:ext>
            </a:extLst>
          </p:cNvPr>
          <p:cNvSpPr/>
          <p:nvPr/>
        </p:nvSpPr>
        <p:spPr>
          <a:xfrm>
            <a:off x="4964878" y="5595106"/>
            <a:ext cx="1015972" cy="894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D    Q</a:t>
            </a:r>
            <a:endParaRPr lang="ko-KR" altLang="en-US" dirty="0"/>
          </a:p>
        </p:txBody>
      </p: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1C81AB59-8059-4C76-94F2-C9A6F4DAA071}"/>
              </a:ext>
            </a:extLst>
          </p:cNvPr>
          <p:cNvSpPr/>
          <p:nvPr/>
        </p:nvSpPr>
        <p:spPr>
          <a:xfrm>
            <a:off x="4977728" y="4634493"/>
            <a:ext cx="1015972" cy="8946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D    Q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9A4F617-F31F-4618-B50E-38CC6DD7187F}"/>
              </a:ext>
            </a:extLst>
          </p:cNvPr>
          <p:cNvSpPr txBox="1"/>
          <p:nvPr/>
        </p:nvSpPr>
        <p:spPr>
          <a:xfrm>
            <a:off x="5002536" y="3204377"/>
            <a:ext cx="173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Q_in</a:t>
            </a:r>
            <a:endParaRPr lang="ko-KR" altLang="en-US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88125CB-F75C-4740-A1E8-3181BEF061B0}"/>
              </a:ext>
            </a:extLst>
          </p:cNvPr>
          <p:cNvCxnSpPr>
            <a:cxnSpLocks/>
          </p:cNvCxnSpPr>
          <p:nvPr/>
        </p:nvCxnSpPr>
        <p:spPr>
          <a:xfrm flipV="1">
            <a:off x="3046923" y="5314734"/>
            <a:ext cx="1963865" cy="4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EC30530D-2091-4FA0-B05F-EE1222D0078C}"/>
              </a:ext>
            </a:extLst>
          </p:cNvPr>
          <p:cNvCxnSpPr>
            <a:cxnSpLocks/>
          </p:cNvCxnSpPr>
          <p:nvPr/>
        </p:nvCxnSpPr>
        <p:spPr>
          <a:xfrm>
            <a:off x="2874238" y="6194412"/>
            <a:ext cx="20635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115923-2D4A-468B-8012-613D86C08BEA}"/>
              </a:ext>
            </a:extLst>
          </p:cNvPr>
          <p:cNvSpPr txBox="1"/>
          <p:nvPr/>
        </p:nvSpPr>
        <p:spPr>
          <a:xfrm>
            <a:off x="50325" y="1376863"/>
            <a:ext cx="29049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LED1:</a:t>
            </a:r>
            <a:r>
              <a:rPr lang="ko-KR" altLang="en-US" dirty="0"/>
              <a:t> 물건출력</a:t>
            </a:r>
            <a:endParaRPr lang="en-US" altLang="ko-KR" dirty="0"/>
          </a:p>
          <a:p>
            <a:r>
              <a:rPr lang="en-US" altLang="ko-KR" dirty="0"/>
              <a:t>LED2:</a:t>
            </a:r>
            <a:r>
              <a:rPr lang="ko-KR" altLang="en-US" dirty="0"/>
              <a:t> 잔돈출력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GE150: sum&gt;=150</a:t>
            </a:r>
          </a:p>
          <a:p>
            <a:r>
              <a:rPr lang="en-US" altLang="ko-KR" dirty="0"/>
              <a:t>EQ200: sum=200</a:t>
            </a:r>
          </a:p>
          <a:p>
            <a:r>
              <a:rPr lang="en-US" altLang="ko-KR" dirty="0" err="1"/>
              <a:t>ld</a:t>
            </a:r>
            <a:r>
              <a:rPr lang="en-US" altLang="ko-KR" dirty="0"/>
              <a:t>: load sum reg</a:t>
            </a:r>
          </a:p>
          <a:p>
            <a:r>
              <a:rPr lang="en-US" altLang="ko-KR" dirty="0"/>
              <a:t>sel1, sel2 : MUX </a:t>
            </a:r>
            <a:r>
              <a:rPr lang="en-US" altLang="ko-KR" dirty="0" err="1"/>
              <a:t>sel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43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0BAD-44DB-4403-811A-4B676510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2B4615-884B-4266-B5BC-FFB2B7D8CB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6373" y="6481408"/>
            <a:ext cx="1905000" cy="304800"/>
          </a:xfrm>
        </p:spPr>
        <p:txBody>
          <a:bodyPr/>
          <a:lstStyle/>
          <a:p>
            <a:fld id="{1C78EC44-274D-4F74-9BD3-A02C5718426E}" type="slidenum">
              <a:rPr lang="en-US" altLang="ko-KR" smtClean="0"/>
              <a:pPr/>
              <a:t>15</a:t>
            </a:fld>
            <a:r>
              <a:rPr lang="en-US" altLang="ko-KR" dirty="0"/>
              <a:t>  </a:t>
            </a:r>
            <a:r>
              <a:rPr lang="en-US" altLang="ko-KR" dirty="0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5ECC5C-15E2-4B72-A62D-EDEE7230AB99}"/>
              </a:ext>
            </a:extLst>
          </p:cNvPr>
          <p:cNvSpPr/>
          <p:nvPr/>
        </p:nvSpPr>
        <p:spPr>
          <a:xfrm>
            <a:off x="2298188" y="1297858"/>
            <a:ext cx="1365432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S0/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sum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0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757507-6837-46F8-97E1-5D5C958C6F8A}"/>
              </a:ext>
            </a:extLst>
          </p:cNvPr>
          <p:cNvSpPr/>
          <p:nvPr/>
        </p:nvSpPr>
        <p:spPr>
          <a:xfrm>
            <a:off x="1564819" y="2205855"/>
            <a:ext cx="1110981" cy="619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S1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B66EA8-C6FD-4935-A075-AF91785619EC}"/>
              </a:ext>
            </a:extLst>
          </p:cNvPr>
          <p:cNvSpPr/>
          <p:nvPr/>
        </p:nvSpPr>
        <p:spPr>
          <a:xfrm>
            <a:off x="777826" y="3123113"/>
            <a:ext cx="1448717" cy="1216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S2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/sum 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sum+50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17D1FA-A911-4F8C-9FCE-4C336FB54EE3}"/>
              </a:ext>
            </a:extLst>
          </p:cNvPr>
          <p:cNvSpPr/>
          <p:nvPr/>
        </p:nvSpPr>
        <p:spPr>
          <a:xfrm>
            <a:off x="2455825" y="3174915"/>
            <a:ext cx="1594962" cy="1076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S3/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sum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sum+100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78FCB1-C0C1-4BB8-9E52-89C87A099A1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120310" y="1948266"/>
            <a:ext cx="377841" cy="257589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003E44-45D5-4B40-9B73-2D4EC701196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502185" y="2734368"/>
            <a:ext cx="225333" cy="38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2826724-8A52-4CA1-A7F7-1878DB3DB8A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513101" y="2734368"/>
            <a:ext cx="240783" cy="47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FC588C-53C6-434F-AD08-93E99ABAAAC8}"/>
              </a:ext>
            </a:extLst>
          </p:cNvPr>
          <p:cNvSpPr txBox="1"/>
          <p:nvPr/>
        </p:nvSpPr>
        <p:spPr>
          <a:xfrm>
            <a:off x="1844816" y="5900354"/>
            <a:ext cx="116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EQ200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97EE3-53BD-4CE0-960E-E1D75DFCA19A}"/>
              </a:ext>
            </a:extLst>
          </p:cNvPr>
          <p:cNvSpPr txBox="1"/>
          <p:nvPr/>
        </p:nvSpPr>
        <p:spPr>
          <a:xfrm>
            <a:off x="2580960" y="2640416"/>
            <a:ext cx="109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EB851-68F1-48E1-8867-04082826065C}"/>
              </a:ext>
            </a:extLst>
          </p:cNvPr>
          <p:cNvSpPr txBox="1"/>
          <p:nvPr/>
        </p:nvSpPr>
        <p:spPr>
          <a:xfrm>
            <a:off x="812810" y="2538316"/>
            <a:ext cx="90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원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FCEC68-5683-4E1B-8A06-9E07D7F2F385}"/>
              </a:ext>
            </a:extLst>
          </p:cNvPr>
          <p:cNvSpPr/>
          <p:nvPr/>
        </p:nvSpPr>
        <p:spPr>
          <a:xfrm>
            <a:off x="1869923" y="4505326"/>
            <a:ext cx="1110981" cy="626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S4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F02420-2EB8-49ED-A15A-DB6846C8084F}"/>
              </a:ext>
            </a:extLst>
          </p:cNvPr>
          <p:cNvCxnSpPr>
            <a:cxnSpLocks/>
            <a:stCxn id="7" idx="4"/>
            <a:endCxn id="15" idx="1"/>
          </p:cNvCxnSpPr>
          <p:nvPr/>
        </p:nvCxnSpPr>
        <p:spPr>
          <a:xfrm>
            <a:off x="1502185" y="4339806"/>
            <a:ext cx="530437" cy="257226"/>
          </a:xfrm>
          <a:prstGeom prst="straightConnector1">
            <a:avLst/>
          </a:prstGeom>
          <a:ln w="381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B40ACF-92EA-4702-86D9-BA0E23AE0E4D}"/>
              </a:ext>
            </a:extLst>
          </p:cNvPr>
          <p:cNvCxnSpPr>
            <a:cxnSpLocks/>
            <a:stCxn id="8" idx="4"/>
            <a:endCxn id="15" idx="7"/>
          </p:cNvCxnSpPr>
          <p:nvPr/>
        </p:nvCxnSpPr>
        <p:spPr>
          <a:xfrm flipH="1">
            <a:off x="2818205" y="4250961"/>
            <a:ext cx="435101" cy="346071"/>
          </a:xfrm>
          <a:prstGeom prst="straightConnector1">
            <a:avLst/>
          </a:prstGeom>
          <a:ln w="3810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F699798-4439-4889-B591-EDE51812EF92}"/>
              </a:ext>
            </a:extLst>
          </p:cNvPr>
          <p:cNvSpPr/>
          <p:nvPr/>
        </p:nvSpPr>
        <p:spPr>
          <a:xfrm>
            <a:off x="207824" y="5346509"/>
            <a:ext cx="1662099" cy="875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S5/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sum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 0, LED1set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CABD50-8FEC-4DBC-8C1D-1DF606472E5D}"/>
              </a:ext>
            </a:extLst>
          </p:cNvPr>
          <p:cNvCxnSpPr>
            <a:cxnSpLocks/>
            <a:stCxn id="15" idx="3"/>
            <a:endCxn id="18" idx="7"/>
          </p:cNvCxnSpPr>
          <p:nvPr/>
        </p:nvCxnSpPr>
        <p:spPr>
          <a:xfrm flipH="1">
            <a:off x="1626514" y="5039825"/>
            <a:ext cx="406108" cy="434880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84E3924-7D3C-4CE3-922E-C117F0B428A9}"/>
              </a:ext>
            </a:extLst>
          </p:cNvPr>
          <p:cNvSpPr/>
          <p:nvPr/>
        </p:nvSpPr>
        <p:spPr>
          <a:xfrm>
            <a:off x="2753884" y="5459885"/>
            <a:ext cx="1724282" cy="7619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S6/</a:t>
            </a:r>
          </a:p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LED2set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837F39-531E-4DF2-AA31-6EF414D794C5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1869923" y="5784197"/>
            <a:ext cx="883961" cy="56688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829D2A-1E1E-48B0-8E1E-FFEDD5F0654F}"/>
              </a:ext>
            </a:extLst>
          </p:cNvPr>
          <p:cNvSpPr txBox="1"/>
          <p:nvPr/>
        </p:nvSpPr>
        <p:spPr>
          <a:xfrm>
            <a:off x="845073" y="4931476"/>
            <a:ext cx="116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GE150</a:t>
            </a:r>
            <a:endParaRPr lang="ko-KR" altLang="en-US" sz="2000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853B216-BE68-44DF-AC4D-729ADD1A9246}"/>
              </a:ext>
            </a:extLst>
          </p:cNvPr>
          <p:cNvCxnSpPr>
            <a:stCxn id="15" idx="6"/>
          </p:cNvCxnSpPr>
          <p:nvPr/>
        </p:nvCxnSpPr>
        <p:spPr>
          <a:xfrm flipH="1" flipV="1">
            <a:off x="2675800" y="2394877"/>
            <a:ext cx="305104" cy="2423552"/>
          </a:xfrm>
          <a:prstGeom prst="curvedConnector4">
            <a:avLst>
              <a:gd name="adj1" fmla="val -429571"/>
              <a:gd name="adj2" fmla="val 107396"/>
            </a:avLst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2AB521B0-F640-4702-B086-D069AF77E79B}"/>
              </a:ext>
            </a:extLst>
          </p:cNvPr>
          <p:cNvCxnSpPr>
            <a:cxnSpLocks/>
            <a:stCxn id="20" idx="6"/>
            <a:endCxn id="5" idx="6"/>
          </p:cNvCxnSpPr>
          <p:nvPr/>
        </p:nvCxnSpPr>
        <p:spPr>
          <a:xfrm flipH="1" flipV="1">
            <a:off x="3663620" y="1678858"/>
            <a:ext cx="814546" cy="4162027"/>
          </a:xfrm>
          <a:prstGeom prst="curvedConnector3">
            <a:avLst>
              <a:gd name="adj1" fmla="val -28065"/>
            </a:avLst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449029E-91E6-49CD-A709-5978B7BE23DC}"/>
              </a:ext>
            </a:extLst>
          </p:cNvPr>
          <p:cNvSpPr/>
          <p:nvPr/>
        </p:nvSpPr>
        <p:spPr>
          <a:xfrm>
            <a:off x="1805602" y="1726085"/>
            <a:ext cx="2766398" cy="3901440"/>
          </a:xfrm>
          <a:custGeom>
            <a:avLst/>
            <a:gdLst>
              <a:gd name="connsiteX0" fmla="*/ 0 w 2766398"/>
              <a:gd name="connsiteY0" fmla="*/ 3901440 h 3901440"/>
              <a:gd name="connsiteX1" fmla="*/ 1905000 w 2766398"/>
              <a:gd name="connsiteY1" fmla="*/ 3474720 h 3901440"/>
              <a:gd name="connsiteX2" fmla="*/ 2712720 w 2766398"/>
              <a:gd name="connsiteY2" fmla="*/ 2346960 h 3901440"/>
              <a:gd name="connsiteX3" fmla="*/ 2606040 w 2766398"/>
              <a:gd name="connsiteY3" fmla="*/ 990600 h 3901440"/>
              <a:gd name="connsiteX4" fmla="*/ 1920240 w 2766398"/>
              <a:gd name="connsiteY4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6398" h="3901440">
                <a:moveTo>
                  <a:pt x="0" y="3901440"/>
                </a:moveTo>
                <a:cubicBezTo>
                  <a:pt x="726440" y="3817620"/>
                  <a:pt x="1452880" y="3733800"/>
                  <a:pt x="1905000" y="3474720"/>
                </a:cubicBezTo>
                <a:cubicBezTo>
                  <a:pt x="2357120" y="3215640"/>
                  <a:pt x="2595880" y="2760980"/>
                  <a:pt x="2712720" y="2346960"/>
                </a:cubicBezTo>
                <a:cubicBezTo>
                  <a:pt x="2829560" y="1932940"/>
                  <a:pt x="2738120" y="1381760"/>
                  <a:pt x="2606040" y="990600"/>
                </a:cubicBezTo>
                <a:cubicBezTo>
                  <a:pt x="2473960" y="599440"/>
                  <a:pt x="2197100" y="299720"/>
                  <a:pt x="192024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B8974C-65BB-4A41-997A-D2B24624769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2006144" y="1221433"/>
            <a:ext cx="492007" cy="188017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6D09E5-1C00-473A-85F8-374AB570C9E6}"/>
              </a:ext>
            </a:extLst>
          </p:cNvPr>
          <p:cNvSpPr txBox="1"/>
          <p:nvPr/>
        </p:nvSpPr>
        <p:spPr>
          <a:xfrm>
            <a:off x="1223557" y="99060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9EB2BA-060C-4FBB-9360-346DBD611B9F}"/>
              </a:ext>
            </a:extLst>
          </p:cNvPr>
          <p:cNvSpPr/>
          <p:nvPr/>
        </p:nvSpPr>
        <p:spPr>
          <a:xfrm>
            <a:off x="6707475" y="1050131"/>
            <a:ext cx="716866" cy="683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0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BCB1F3-E043-4107-8B45-CECFA62F10CD}"/>
              </a:ext>
            </a:extLst>
          </p:cNvPr>
          <p:cNvCxnSpPr>
            <a:cxnSpLocks/>
            <a:stCxn id="30" idx="4"/>
            <a:endCxn id="38" idx="0"/>
          </p:cNvCxnSpPr>
          <p:nvPr/>
        </p:nvCxnSpPr>
        <p:spPr>
          <a:xfrm flipH="1">
            <a:off x="7039722" y="1733437"/>
            <a:ext cx="26186" cy="971587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204AA3-A92E-4723-ADC3-F92C015709E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364670" y="881921"/>
            <a:ext cx="447788" cy="268278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DAA085-6D84-4FC7-A5D9-AC4308760866}"/>
              </a:ext>
            </a:extLst>
          </p:cNvPr>
          <p:cNvSpPr txBox="1"/>
          <p:nvPr/>
        </p:nvSpPr>
        <p:spPr>
          <a:xfrm>
            <a:off x="5759435" y="33062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6FCE58-7348-4C88-966B-9AA50FF3F06D}"/>
              </a:ext>
            </a:extLst>
          </p:cNvPr>
          <p:cNvSpPr txBox="1"/>
          <p:nvPr/>
        </p:nvSpPr>
        <p:spPr>
          <a:xfrm>
            <a:off x="5772262" y="16990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sm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0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E96751-7688-4D09-A35B-0340509CEFEA}"/>
              </a:ext>
            </a:extLst>
          </p:cNvPr>
          <p:cNvSpPr/>
          <p:nvPr/>
        </p:nvSpPr>
        <p:spPr>
          <a:xfrm>
            <a:off x="6655102" y="2705024"/>
            <a:ext cx="769239" cy="683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1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E044FC8-AD89-45A8-B01F-FDAD414AACA0}"/>
              </a:ext>
            </a:extLst>
          </p:cNvPr>
          <p:cNvSpPr/>
          <p:nvPr/>
        </p:nvSpPr>
        <p:spPr>
          <a:xfrm>
            <a:off x="6707475" y="4126766"/>
            <a:ext cx="627869" cy="683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8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2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84BE414-4CBE-4C77-BB67-C2CFE812D281}"/>
              </a:ext>
            </a:extLst>
          </p:cNvPr>
          <p:cNvSpPr/>
          <p:nvPr/>
        </p:nvSpPr>
        <p:spPr>
          <a:xfrm>
            <a:off x="6364670" y="3080884"/>
            <a:ext cx="354705" cy="1410457"/>
          </a:xfrm>
          <a:custGeom>
            <a:avLst/>
            <a:gdLst>
              <a:gd name="connsiteX0" fmla="*/ 478829 w 509309"/>
              <a:gd name="connsiteY0" fmla="*/ 0 h 1143000"/>
              <a:gd name="connsiteX1" fmla="*/ 113069 w 509309"/>
              <a:gd name="connsiteY1" fmla="*/ 350520 h 1143000"/>
              <a:gd name="connsiteX2" fmla="*/ 6389 w 509309"/>
              <a:gd name="connsiteY2" fmla="*/ 716280 h 1143000"/>
              <a:gd name="connsiteX3" fmla="*/ 265469 w 509309"/>
              <a:gd name="connsiteY3" fmla="*/ 1021080 h 1143000"/>
              <a:gd name="connsiteX4" fmla="*/ 509309 w 509309"/>
              <a:gd name="connsiteY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09" h="1143000">
                <a:moveTo>
                  <a:pt x="478829" y="0"/>
                </a:moveTo>
                <a:cubicBezTo>
                  <a:pt x="335319" y="115570"/>
                  <a:pt x="191809" y="231140"/>
                  <a:pt x="113069" y="350520"/>
                </a:cubicBezTo>
                <a:cubicBezTo>
                  <a:pt x="34329" y="469900"/>
                  <a:pt x="-19011" y="604520"/>
                  <a:pt x="6389" y="716280"/>
                </a:cubicBezTo>
                <a:cubicBezTo>
                  <a:pt x="31789" y="828040"/>
                  <a:pt x="181649" y="949960"/>
                  <a:pt x="265469" y="1021080"/>
                </a:cubicBezTo>
                <a:cubicBezTo>
                  <a:pt x="349289" y="1092200"/>
                  <a:pt x="429299" y="1117600"/>
                  <a:pt x="509309" y="1143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6965DBB8-2C2C-4A8B-AD41-E5379EE812C8}"/>
              </a:ext>
            </a:extLst>
          </p:cNvPr>
          <p:cNvSpPr/>
          <p:nvPr/>
        </p:nvSpPr>
        <p:spPr>
          <a:xfrm flipH="1">
            <a:off x="7376485" y="3065080"/>
            <a:ext cx="444086" cy="1440246"/>
          </a:xfrm>
          <a:custGeom>
            <a:avLst/>
            <a:gdLst>
              <a:gd name="connsiteX0" fmla="*/ 478829 w 509309"/>
              <a:gd name="connsiteY0" fmla="*/ 0 h 1143000"/>
              <a:gd name="connsiteX1" fmla="*/ 113069 w 509309"/>
              <a:gd name="connsiteY1" fmla="*/ 350520 h 1143000"/>
              <a:gd name="connsiteX2" fmla="*/ 6389 w 509309"/>
              <a:gd name="connsiteY2" fmla="*/ 716280 h 1143000"/>
              <a:gd name="connsiteX3" fmla="*/ 265469 w 509309"/>
              <a:gd name="connsiteY3" fmla="*/ 1021080 h 1143000"/>
              <a:gd name="connsiteX4" fmla="*/ 509309 w 509309"/>
              <a:gd name="connsiteY4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09" h="1143000">
                <a:moveTo>
                  <a:pt x="478829" y="0"/>
                </a:moveTo>
                <a:cubicBezTo>
                  <a:pt x="335319" y="115570"/>
                  <a:pt x="191809" y="231140"/>
                  <a:pt x="113069" y="350520"/>
                </a:cubicBezTo>
                <a:cubicBezTo>
                  <a:pt x="34329" y="469900"/>
                  <a:pt x="-19011" y="604520"/>
                  <a:pt x="6389" y="716280"/>
                </a:cubicBezTo>
                <a:cubicBezTo>
                  <a:pt x="31789" y="828040"/>
                  <a:pt x="181649" y="949960"/>
                  <a:pt x="265469" y="1021080"/>
                </a:cubicBezTo>
                <a:cubicBezTo>
                  <a:pt x="349289" y="1092200"/>
                  <a:pt x="429299" y="1117600"/>
                  <a:pt x="509309" y="1143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CD81A4-8D70-4BCA-939B-D468B83C4269}"/>
              </a:ext>
            </a:extLst>
          </p:cNvPr>
          <p:cNvSpPr txBox="1"/>
          <p:nvPr/>
        </p:nvSpPr>
        <p:spPr>
          <a:xfrm>
            <a:off x="7767114" y="3339096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100</a:t>
            </a:r>
            <a:r>
              <a:rPr lang="ko-KR" altLang="en-US" sz="1800" dirty="0"/>
              <a:t>원</a:t>
            </a:r>
            <a:r>
              <a:rPr lang="en-US" altLang="ko-KR" sz="1800" dirty="0"/>
              <a:t>/</a:t>
            </a:r>
          </a:p>
          <a:p>
            <a:r>
              <a:rPr lang="en-US" altLang="ko-KR" sz="1800" dirty="0"/>
              <a:t>sum</a:t>
            </a:r>
            <a:r>
              <a:rPr lang="en-US" altLang="ko-KR" sz="1800" dirty="0">
                <a:sym typeface="Wingdings" panose="05000000000000000000" pitchFamily="2" charset="2"/>
              </a:rPr>
              <a:t></a:t>
            </a:r>
          </a:p>
          <a:p>
            <a:r>
              <a:rPr lang="en-US" altLang="ko-KR" sz="1800" dirty="0"/>
              <a:t>sum+100</a:t>
            </a:r>
            <a:endParaRPr lang="ko-KR" alt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E3502-15BC-4593-9AB3-EC4B34CD4BBD}"/>
              </a:ext>
            </a:extLst>
          </p:cNvPr>
          <p:cNvSpPr txBox="1"/>
          <p:nvPr/>
        </p:nvSpPr>
        <p:spPr>
          <a:xfrm>
            <a:off x="5508193" y="329437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50</a:t>
            </a:r>
            <a:r>
              <a:rPr lang="ko-KR" altLang="en-US" sz="1800" dirty="0"/>
              <a:t>원</a:t>
            </a:r>
            <a:r>
              <a:rPr lang="en-US" altLang="ko-KR" sz="1800" dirty="0"/>
              <a:t>/</a:t>
            </a:r>
          </a:p>
          <a:p>
            <a:r>
              <a:rPr lang="en-US" altLang="ko-KR" sz="1800" dirty="0"/>
              <a:t>sum</a:t>
            </a:r>
            <a:r>
              <a:rPr lang="en-US" altLang="ko-KR" sz="1800" dirty="0">
                <a:sym typeface="Wingdings" panose="05000000000000000000" pitchFamily="2" charset="2"/>
              </a:rPr>
              <a:t></a:t>
            </a:r>
          </a:p>
          <a:p>
            <a:r>
              <a:rPr lang="en-US" altLang="ko-KR" sz="1800" dirty="0"/>
              <a:t>sum+50</a:t>
            </a:r>
            <a:endParaRPr lang="ko-KR" alt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EB927-CDE6-424D-8615-16C0DA3D807E}"/>
              </a:ext>
            </a:extLst>
          </p:cNvPr>
          <p:cNvSpPr txBox="1"/>
          <p:nvPr/>
        </p:nvSpPr>
        <p:spPr>
          <a:xfrm>
            <a:off x="5512895" y="4991756"/>
            <a:ext cx="1368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GE150, GE200’/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LED1_set</a:t>
            </a:r>
            <a:endParaRPr lang="ko-KR" altLang="en-US" sz="18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DD75060-DF2D-4F66-9965-10146D705C78}"/>
              </a:ext>
            </a:extLst>
          </p:cNvPr>
          <p:cNvSpPr/>
          <p:nvPr/>
        </p:nvSpPr>
        <p:spPr>
          <a:xfrm>
            <a:off x="7205301" y="1466495"/>
            <a:ext cx="1581896" cy="3404142"/>
          </a:xfrm>
          <a:custGeom>
            <a:avLst/>
            <a:gdLst>
              <a:gd name="connsiteX0" fmla="*/ 289560 w 1620464"/>
              <a:gd name="connsiteY0" fmla="*/ 1980823 h 2047841"/>
              <a:gd name="connsiteX1" fmla="*/ 1188720 w 1620464"/>
              <a:gd name="connsiteY1" fmla="*/ 2011303 h 2047841"/>
              <a:gd name="connsiteX2" fmla="*/ 1615440 w 1620464"/>
              <a:gd name="connsiteY2" fmla="*/ 1538863 h 2047841"/>
              <a:gd name="connsiteX3" fmla="*/ 1356360 w 1620464"/>
              <a:gd name="connsiteY3" fmla="*/ 517783 h 2047841"/>
              <a:gd name="connsiteX4" fmla="*/ 426720 w 1620464"/>
              <a:gd name="connsiteY4" fmla="*/ 14863 h 2047841"/>
              <a:gd name="connsiteX5" fmla="*/ 0 w 1620464"/>
              <a:gd name="connsiteY5" fmla="*/ 182503 h 2047841"/>
              <a:gd name="connsiteX0" fmla="*/ 0 w 1330904"/>
              <a:gd name="connsiteY0" fmla="*/ 2103285 h 2170303"/>
              <a:gd name="connsiteX1" fmla="*/ 899160 w 1330904"/>
              <a:gd name="connsiteY1" fmla="*/ 2133765 h 2170303"/>
              <a:gd name="connsiteX2" fmla="*/ 1325880 w 1330904"/>
              <a:gd name="connsiteY2" fmla="*/ 1661325 h 2170303"/>
              <a:gd name="connsiteX3" fmla="*/ 1066800 w 1330904"/>
              <a:gd name="connsiteY3" fmla="*/ 640245 h 2170303"/>
              <a:gd name="connsiteX4" fmla="*/ 137160 w 1330904"/>
              <a:gd name="connsiteY4" fmla="*/ 137325 h 2170303"/>
              <a:gd name="connsiteX5" fmla="*/ 259080 w 1330904"/>
              <a:gd name="connsiteY5" fmla="*/ 48857 h 2170303"/>
              <a:gd name="connsiteX0" fmla="*/ 0 w 1328467"/>
              <a:gd name="connsiteY0" fmla="*/ 2096800 h 2163818"/>
              <a:gd name="connsiteX1" fmla="*/ 899160 w 1328467"/>
              <a:gd name="connsiteY1" fmla="*/ 2127280 h 2163818"/>
              <a:gd name="connsiteX2" fmla="*/ 1325880 w 1328467"/>
              <a:gd name="connsiteY2" fmla="*/ 1654840 h 2163818"/>
              <a:gd name="connsiteX3" fmla="*/ 1066800 w 1328467"/>
              <a:gd name="connsiteY3" fmla="*/ 633760 h 2163818"/>
              <a:gd name="connsiteX4" fmla="*/ 838200 w 1328467"/>
              <a:gd name="connsiteY4" fmla="*/ 162854 h 2163818"/>
              <a:gd name="connsiteX5" fmla="*/ 259080 w 1328467"/>
              <a:gd name="connsiteY5" fmla="*/ 42372 h 2163818"/>
              <a:gd name="connsiteX0" fmla="*/ 0 w 1367208"/>
              <a:gd name="connsiteY0" fmla="*/ 2097369 h 2164387"/>
              <a:gd name="connsiteX1" fmla="*/ 899160 w 1367208"/>
              <a:gd name="connsiteY1" fmla="*/ 2127849 h 2164387"/>
              <a:gd name="connsiteX2" fmla="*/ 1325880 w 1367208"/>
              <a:gd name="connsiteY2" fmla="*/ 1655409 h 2164387"/>
              <a:gd name="connsiteX3" fmla="*/ 1295400 w 1367208"/>
              <a:gd name="connsiteY3" fmla="*/ 655672 h 2164387"/>
              <a:gd name="connsiteX4" fmla="*/ 838200 w 1367208"/>
              <a:gd name="connsiteY4" fmla="*/ 163423 h 2164387"/>
              <a:gd name="connsiteX5" fmla="*/ 259080 w 1367208"/>
              <a:gd name="connsiteY5" fmla="*/ 42941 h 2164387"/>
              <a:gd name="connsiteX0" fmla="*/ 0 w 1581896"/>
              <a:gd name="connsiteY0" fmla="*/ 2097369 h 2162811"/>
              <a:gd name="connsiteX1" fmla="*/ 899160 w 1581896"/>
              <a:gd name="connsiteY1" fmla="*/ 2127849 h 2162811"/>
              <a:gd name="connsiteX2" fmla="*/ 1569720 w 1581896"/>
              <a:gd name="connsiteY2" fmla="*/ 1676752 h 2162811"/>
              <a:gd name="connsiteX3" fmla="*/ 1295400 w 1581896"/>
              <a:gd name="connsiteY3" fmla="*/ 655672 h 2162811"/>
              <a:gd name="connsiteX4" fmla="*/ 838200 w 1581896"/>
              <a:gd name="connsiteY4" fmla="*/ 163423 h 2162811"/>
              <a:gd name="connsiteX5" fmla="*/ 259080 w 1581896"/>
              <a:gd name="connsiteY5" fmla="*/ 42941 h 216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896" h="2162811">
                <a:moveTo>
                  <a:pt x="0" y="2097369"/>
                </a:moveTo>
                <a:cubicBezTo>
                  <a:pt x="339090" y="2149439"/>
                  <a:pt x="637540" y="2197952"/>
                  <a:pt x="899160" y="2127849"/>
                </a:cubicBezTo>
                <a:cubicBezTo>
                  <a:pt x="1160780" y="2057746"/>
                  <a:pt x="1503680" y="1922115"/>
                  <a:pt x="1569720" y="1676752"/>
                </a:cubicBezTo>
                <a:cubicBezTo>
                  <a:pt x="1635760" y="1431389"/>
                  <a:pt x="1417320" y="907893"/>
                  <a:pt x="1295400" y="655672"/>
                </a:cubicBezTo>
                <a:cubicBezTo>
                  <a:pt x="1173480" y="403451"/>
                  <a:pt x="1010920" y="265545"/>
                  <a:pt x="838200" y="163423"/>
                </a:cubicBezTo>
                <a:cubicBezTo>
                  <a:pt x="665480" y="61301"/>
                  <a:pt x="359410" y="-68819"/>
                  <a:pt x="259080" y="42941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70BD443-8B73-4B6F-B192-98A1A81715FF}"/>
              </a:ext>
            </a:extLst>
          </p:cNvPr>
          <p:cNvSpPr/>
          <p:nvPr/>
        </p:nvSpPr>
        <p:spPr>
          <a:xfrm>
            <a:off x="5089708" y="1445611"/>
            <a:ext cx="1791575" cy="3491647"/>
          </a:xfrm>
          <a:custGeom>
            <a:avLst/>
            <a:gdLst>
              <a:gd name="connsiteX0" fmla="*/ 1629668 w 1629668"/>
              <a:gd name="connsiteY0" fmla="*/ 2672250 h 2920381"/>
              <a:gd name="connsiteX1" fmla="*/ 1081028 w 1629668"/>
              <a:gd name="connsiteY1" fmla="*/ 2916090 h 2920381"/>
              <a:gd name="connsiteX2" fmla="*/ 166628 w 1629668"/>
              <a:gd name="connsiteY2" fmla="*/ 2489370 h 2920381"/>
              <a:gd name="connsiteX3" fmla="*/ 14228 w 1629668"/>
              <a:gd name="connsiteY3" fmla="*/ 1712130 h 2920381"/>
              <a:gd name="connsiteX4" fmla="*/ 349508 w 1629668"/>
              <a:gd name="connsiteY4" fmla="*/ 264330 h 2920381"/>
              <a:gd name="connsiteX5" fmla="*/ 1568708 w 1629668"/>
              <a:gd name="connsiteY5" fmla="*/ 5250 h 2920381"/>
              <a:gd name="connsiteX0" fmla="*/ 1629668 w 1629668"/>
              <a:gd name="connsiteY0" fmla="*/ 2759945 h 3008076"/>
              <a:gd name="connsiteX1" fmla="*/ 1081028 w 1629668"/>
              <a:gd name="connsiteY1" fmla="*/ 3003785 h 3008076"/>
              <a:gd name="connsiteX2" fmla="*/ 166628 w 1629668"/>
              <a:gd name="connsiteY2" fmla="*/ 2577065 h 3008076"/>
              <a:gd name="connsiteX3" fmla="*/ 14228 w 1629668"/>
              <a:gd name="connsiteY3" fmla="*/ 1799825 h 3008076"/>
              <a:gd name="connsiteX4" fmla="*/ 349508 w 1629668"/>
              <a:gd name="connsiteY4" fmla="*/ 352025 h 3008076"/>
              <a:gd name="connsiteX5" fmla="*/ 1309628 w 1629668"/>
              <a:gd name="connsiteY5" fmla="*/ 1505 h 3008076"/>
              <a:gd name="connsiteX0" fmla="*/ 1369530 w 1369530"/>
              <a:gd name="connsiteY0" fmla="*/ 2926382 h 3041192"/>
              <a:gd name="connsiteX1" fmla="*/ 1081028 w 1369530"/>
              <a:gd name="connsiteY1" fmla="*/ 3003785 h 3041192"/>
              <a:gd name="connsiteX2" fmla="*/ 166628 w 1369530"/>
              <a:gd name="connsiteY2" fmla="*/ 2577065 h 3041192"/>
              <a:gd name="connsiteX3" fmla="*/ 14228 w 1369530"/>
              <a:gd name="connsiteY3" fmla="*/ 1799825 h 3041192"/>
              <a:gd name="connsiteX4" fmla="*/ 349508 w 1369530"/>
              <a:gd name="connsiteY4" fmla="*/ 352025 h 3041192"/>
              <a:gd name="connsiteX5" fmla="*/ 1309628 w 1369530"/>
              <a:gd name="connsiteY5" fmla="*/ 1505 h 3041192"/>
              <a:gd name="connsiteX0" fmla="*/ 1456243 w 1456243"/>
              <a:gd name="connsiteY0" fmla="*/ 2820468 h 3013817"/>
              <a:gd name="connsiteX1" fmla="*/ 1081028 w 1456243"/>
              <a:gd name="connsiteY1" fmla="*/ 3003785 h 3013817"/>
              <a:gd name="connsiteX2" fmla="*/ 166628 w 1456243"/>
              <a:gd name="connsiteY2" fmla="*/ 2577065 h 3013817"/>
              <a:gd name="connsiteX3" fmla="*/ 14228 w 1456243"/>
              <a:gd name="connsiteY3" fmla="*/ 1799825 h 3013817"/>
              <a:gd name="connsiteX4" fmla="*/ 349508 w 1456243"/>
              <a:gd name="connsiteY4" fmla="*/ 352025 h 3013817"/>
              <a:gd name="connsiteX5" fmla="*/ 1309628 w 1456243"/>
              <a:gd name="connsiteY5" fmla="*/ 1505 h 30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6243" h="3013817">
                <a:moveTo>
                  <a:pt x="1456243" y="2820468"/>
                </a:moveTo>
                <a:cubicBezTo>
                  <a:pt x="1303843" y="2957628"/>
                  <a:pt x="1295964" y="3044352"/>
                  <a:pt x="1081028" y="3003785"/>
                </a:cubicBezTo>
                <a:cubicBezTo>
                  <a:pt x="866092" y="2963218"/>
                  <a:pt x="344428" y="2777725"/>
                  <a:pt x="166628" y="2577065"/>
                </a:cubicBezTo>
                <a:cubicBezTo>
                  <a:pt x="-11172" y="2376405"/>
                  <a:pt x="-16252" y="2170665"/>
                  <a:pt x="14228" y="1799825"/>
                </a:cubicBezTo>
                <a:cubicBezTo>
                  <a:pt x="44708" y="1428985"/>
                  <a:pt x="133608" y="651745"/>
                  <a:pt x="349508" y="352025"/>
                </a:cubicBezTo>
                <a:cubicBezTo>
                  <a:pt x="565408" y="52305"/>
                  <a:pt x="829568" y="-11195"/>
                  <a:pt x="1309628" y="150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57D65-E8FF-44FE-8CF0-6D3EDCAF7EEF}"/>
              </a:ext>
            </a:extLst>
          </p:cNvPr>
          <p:cNvSpPr txBox="1"/>
          <p:nvPr/>
        </p:nvSpPr>
        <p:spPr>
          <a:xfrm>
            <a:off x="7425145" y="4981221"/>
            <a:ext cx="136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GE150, GE200/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LED1_set,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LED2_set</a:t>
            </a:r>
            <a:endParaRPr lang="ko-KR" altLang="en-US" sz="18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8375AE5-689C-46E3-9A96-53C94173A893}"/>
              </a:ext>
            </a:extLst>
          </p:cNvPr>
          <p:cNvCxnSpPr>
            <a:stCxn id="40" idx="0"/>
            <a:endCxn id="38" idx="4"/>
          </p:cNvCxnSpPr>
          <p:nvPr/>
        </p:nvCxnSpPr>
        <p:spPr>
          <a:xfrm flipV="1">
            <a:off x="7021410" y="3388330"/>
            <a:ext cx="18312" cy="738436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15F128-E88E-4057-A014-9F49EF141783}"/>
              </a:ext>
            </a:extLst>
          </p:cNvPr>
          <p:cNvSpPr txBox="1"/>
          <p:nvPr/>
        </p:nvSpPr>
        <p:spPr>
          <a:xfrm>
            <a:off x="6491045" y="3473636"/>
            <a:ext cx="114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GE150’, GE200/</a:t>
            </a:r>
            <a:r>
              <a:rPr lang="en-US" altLang="ko-KR" sz="1800" dirty="0">
                <a:sym typeface="Wingdings" panose="05000000000000000000" pitchFamily="2" charset="2"/>
              </a:rPr>
              <a:t>-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80AF6FEC-C56D-45FA-852B-924FBC247942}"/>
              </a:ext>
            </a:extLst>
          </p:cNvPr>
          <p:cNvSpPr/>
          <p:nvPr/>
        </p:nvSpPr>
        <p:spPr>
          <a:xfrm>
            <a:off x="7159083" y="2389247"/>
            <a:ext cx="543809" cy="554675"/>
          </a:xfrm>
          <a:custGeom>
            <a:avLst/>
            <a:gdLst>
              <a:gd name="connsiteX0" fmla="*/ 0 w 543809"/>
              <a:gd name="connsiteY0" fmla="*/ 309348 h 554675"/>
              <a:gd name="connsiteX1" fmla="*/ 89210 w 543809"/>
              <a:gd name="connsiteY1" fmla="*/ 19416 h 554675"/>
              <a:gd name="connsiteX2" fmla="*/ 490654 w 543809"/>
              <a:gd name="connsiteY2" fmla="*/ 64021 h 554675"/>
              <a:gd name="connsiteX3" fmla="*/ 512956 w 543809"/>
              <a:gd name="connsiteY3" fmla="*/ 365104 h 554675"/>
              <a:gd name="connsiteX4" fmla="*/ 245327 w 543809"/>
              <a:gd name="connsiteY4" fmla="*/ 554675 h 5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09" h="554675">
                <a:moveTo>
                  <a:pt x="0" y="309348"/>
                </a:moveTo>
                <a:cubicBezTo>
                  <a:pt x="3717" y="184826"/>
                  <a:pt x="7434" y="60304"/>
                  <a:pt x="89210" y="19416"/>
                </a:cubicBezTo>
                <a:cubicBezTo>
                  <a:pt x="170986" y="-21472"/>
                  <a:pt x="420030" y="6406"/>
                  <a:pt x="490654" y="64021"/>
                </a:cubicBezTo>
                <a:cubicBezTo>
                  <a:pt x="561278" y="121636"/>
                  <a:pt x="553844" y="283328"/>
                  <a:pt x="512956" y="365104"/>
                </a:cubicBezTo>
                <a:cubicBezTo>
                  <a:pt x="472068" y="446880"/>
                  <a:pt x="358697" y="500777"/>
                  <a:pt x="245327" y="5546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489F914-F5FA-4AED-8D68-B24E95EC3F92}"/>
              </a:ext>
            </a:extLst>
          </p:cNvPr>
          <p:cNvSpPr/>
          <p:nvPr/>
        </p:nvSpPr>
        <p:spPr>
          <a:xfrm rot="17926659">
            <a:off x="1413724" y="1846953"/>
            <a:ext cx="543809" cy="554675"/>
          </a:xfrm>
          <a:custGeom>
            <a:avLst/>
            <a:gdLst>
              <a:gd name="connsiteX0" fmla="*/ 0 w 543809"/>
              <a:gd name="connsiteY0" fmla="*/ 309348 h 554675"/>
              <a:gd name="connsiteX1" fmla="*/ 89210 w 543809"/>
              <a:gd name="connsiteY1" fmla="*/ 19416 h 554675"/>
              <a:gd name="connsiteX2" fmla="*/ 490654 w 543809"/>
              <a:gd name="connsiteY2" fmla="*/ 64021 h 554675"/>
              <a:gd name="connsiteX3" fmla="*/ 512956 w 543809"/>
              <a:gd name="connsiteY3" fmla="*/ 365104 h 554675"/>
              <a:gd name="connsiteX4" fmla="*/ 245327 w 543809"/>
              <a:gd name="connsiteY4" fmla="*/ 554675 h 5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09" h="554675">
                <a:moveTo>
                  <a:pt x="0" y="309348"/>
                </a:moveTo>
                <a:cubicBezTo>
                  <a:pt x="3717" y="184826"/>
                  <a:pt x="7434" y="60304"/>
                  <a:pt x="89210" y="19416"/>
                </a:cubicBezTo>
                <a:cubicBezTo>
                  <a:pt x="170986" y="-21472"/>
                  <a:pt x="420030" y="6406"/>
                  <a:pt x="490654" y="64021"/>
                </a:cubicBezTo>
                <a:cubicBezTo>
                  <a:pt x="561278" y="121636"/>
                  <a:pt x="553844" y="283328"/>
                  <a:pt x="512956" y="365104"/>
                </a:cubicBezTo>
                <a:cubicBezTo>
                  <a:pt x="472068" y="446880"/>
                  <a:pt x="358697" y="500777"/>
                  <a:pt x="245327" y="554675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88CAA3-4C2F-4C91-B6DD-A79E6D453B4D}"/>
              </a:ext>
            </a:extLst>
          </p:cNvPr>
          <p:cNvSpPr txBox="1"/>
          <p:nvPr/>
        </p:nvSpPr>
        <p:spPr>
          <a:xfrm flipH="1">
            <a:off x="7247826" y="1934712"/>
            <a:ext cx="106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input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489800-8809-4F31-BD2A-7A491980FF9C}"/>
              </a:ext>
            </a:extLst>
          </p:cNvPr>
          <p:cNvSpPr txBox="1"/>
          <p:nvPr/>
        </p:nvSpPr>
        <p:spPr>
          <a:xfrm flipH="1">
            <a:off x="819421" y="1473615"/>
            <a:ext cx="106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input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0A52-9AC7-457D-A401-48CB92075F35}"/>
              </a:ext>
            </a:extLst>
          </p:cNvPr>
          <p:cNvSpPr txBox="1"/>
          <p:nvPr/>
        </p:nvSpPr>
        <p:spPr>
          <a:xfrm>
            <a:off x="4181989" y="6345358"/>
            <a:ext cx="3710311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LED1clr, LED2clr</a:t>
            </a:r>
            <a:r>
              <a:rPr lang="ko-KR" altLang="en-US" dirty="0">
                <a:solidFill>
                  <a:schemeClr val="bg1"/>
                </a:solidFill>
              </a:rPr>
              <a:t> 신호는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5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0858E-14AE-42E1-B666-BE10C24F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n-bit Add &amp; Shift Multiplier</a:t>
            </a:r>
            <a:r>
              <a:rPr lang="ko-KR" altLang="en-US" dirty="0"/>
              <a:t> </a:t>
            </a:r>
            <a:r>
              <a:rPr lang="en-US" altLang="ko-KR" dirty="0"/>
              <a:t>Lab (v1)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1EB5C-1B29-4F7E-A5D9-B88FDC12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56819"/>
            <a:ext cx="7374673" cy="515712"/>
          </a:xfrm>
        </p:spPr>
        <p:txBody>
          <a:bodyPr/>
          <a:lstStyle/>
          <a:p>
            <a:r>
              <a:rPr lang="en-US" altLang="ko-KR" dirty="0"/>
              <a:t>Product(A) </a:t>
            </a:r>
            <a:r>
              <a:rPr lang="en-US" altLang="ko-KR" dirty="0">
                <a:sym typeface="Wingdings" panose="05000000000000000000" pitchFamily="2" charset="2"/>
              </a:rPr>
              <a:t> </a:t>
            </a:r>
            <a:r>
              <a:rPr lang="en-US" altLang="ko-KR" dirty="0"/>
              <a:t> Multiplicand(B) * Multiplier(Q)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0EFD6-BBB2-435A-AF43-AE7E7EBA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1" y="3626662"/>
            <a:ext cx="5883057" cy="2917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564C9-9647-4C6A-B939-82C2B98CD998}"/>
              </a:ext>
            </a:extLst>
          </p:cNvPr>
          <p:cNvSpPr txBox="1"/>
          <p:nvPr/>
        </p:nvSpPr>
        <p:spPr>
          <a:xfrm>
            <a:off x="4157246" y="21080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79B3A-E1CE-44F5-95A0-5EF9755E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02" y="1772531"/>
            <a:ext cx="2839498" cy="48568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40081A-570D-4F5D-B4B6-99E4D7B12167}"/>
              </a:ext>
            </a:extLst>
          </p:cNvPr>
          <p:cNvSpPr/>
          <p:nvPr/>
        </p:nvSpPr>
        <p:spPr>
          <a:xfrm>
            <a:off x="1185687" y="1825286"/>
            <a:ext cx="3549832" cy="16037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5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Multiplicand (B=9)       1001</a:t>
            </a:r>
          </a:p>
          <a:p>
            <a:pPr>
              <a:lnSpc>
                <a:spcPts val="15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Multiplier(Q=11)     x   1011</a:t>
            </a:r>
          </a:p>
          <a:p>
            <a:pPr>
              <a:lnSpc>
                <a:spcPts val="1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---------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     1001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    1001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   0000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  1001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                  ---------</a:t>
            </a:r>
          </a:p>
          <a:p>
            <a:pPr>
              <a:lnSpc>
                <a:spcPts val="12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Product(A:99)         1100011</a:t>
            </a:r>
            <a:endParaRPr lang="ko-KR" altLang="en-US" sz="16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F114C-3185-42CF-8BB1-6C7AF9A027CF}"/>
              </a:ext>
            </a:extLst>
          </p:cNvPr>
          <p:cNvSpPr txBox="1"/>
          <p:nvPr/>
        </p:nvSpPr>
        <p:spPr>
          <a:xfrm>
            <a:off x="3679903" y="5866569"/>
            <a:ext cx="1672682" cy="307777"/>
          </a:xfrm>
          <a:prstGeom prst="rect">
            <a:avLst/>
          </a:prstGeom>
          <a:solidFill>
            <a:srgbClr val="E1CA9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Q(multiplier): 1011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31BB5-1E06-431C-AB2C-60DF7DF18197}"/>
              </a:ext>
            </a:extLst>
          </p:cNvPr>
          <p:cNvSpPr txBox="1"/>
          <p:nvPr/>
        </p:nvSpPr>
        <p:spPr>
          <a:xfrm>
            <a:off x="1185686" y="3886041"/>
            <a:ext cx="2784147" cy="307777"/>
          </a:xfrm>
          <a:prstGeom prst="rect">
            <a:avLst/>
          </a:prstGeom>
          <a:solidFill>
            <a:srgbClr val="E1CA9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B(multiplicand): 1001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CF130-F91C-4CA6-8780-C0DBAE400A5A}"/>
              </a:ext>
            </a:extLst>
          </p:cNvPr>
          <p:cNvSpPr txBox="1"/>
          <p:nvPr/>
        </p:nvSpPr>
        <p:spPr>
          <a:xfrm>
            <a:off x="665356" y="5866568"/>
            <a:ext cx="2784147" cy="307777"/>
          </a:xfrm>
          <a:prstGeom prst="rect">
            <a:avLst/>
          </a:prstGeom>
          <a:solidFill>
            <a:srgbClr val="E1CA9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A(Product): 0000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663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0858E-14AE-42E1-B666-BE10C24F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n-bit Add &amp; Shift Multiplier</a:t>
            </a:r>
            <a:r>
              <a:rPr lang="ko-KR" altLang="en-US" dirty="0"/>
              <a:t> </a:t>
            </a:r>
            <a:r>
              <a:rPr lang="en-US" altLang="ko-KR" dirty="0"/>
              <a:t>Lab (v2)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1EB5C-1B29-4F7E-A5D9-B88FDC12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2793380" cy="609600"/>
          </a:xfrm>
        </p:spPr>
        <p:txBody>
          <a:bodyPr/>
          <a:lstStyle/>
          <a:p>
            <a:r>
              <a:rPr lang="en-US" altLang="ko-KR" dirty="0"/>
              <a:t>{N, Q}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 </a:t>
            </a:r>
            <a:r>
              <a:rPr lang="en-US" altLang="ko-KR" dirty="0"/>
              <a:t> A * B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D2CAA379-E5BF-45AC-AAF4-32F5296D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45" y="1483112"/>
            <a:ext cx="3870983" cy="5075124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B2731387-19EC-4DBA-B741-EF493C0DC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/>
          <a:stretch/>
        </p:blipFill>
        <p:spPr>
          <a:xfrm>
            <a:off x="156982" y="2937785"/>
            <a:ext cx="5729996" cy="3486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122375B-1613-4CB9-B9B9-BC310113C884}"/>
              </a:ext>
            </a:extLst>
          </p:cNvPr>
          <p:cNvSpPr txBox="1"/>
          <p:nvPr/>
        </p:nvSpPr>
        <p:spPr>
          <a:xfrm>
            <a:off x="156982" y="2937785"/>
            <a:ext cx="160602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datapath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524BDC2B-5FC7-4B8C-B2F2-DD7168D0D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95" y="1051053"/>
            <a:ext cx="3870983" cy="18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6DE1-EBFF-4A42-B228-E04C8ECA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034"/>
            <a:ext cx="7772400" cy="762000"/>
          </a:xfrm>
        </p:spPr>
        <p:txBody>
          <a:bodyPr/>
          <a:lstStyle/>
          <a:p>
            <a:r>
              <a:rPr lang="en-US" altLang="ko-KR" dirty="0"/>
              <a:t>Multiplier Extension Lab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CEF2B-74DD-4DBB-8E30-FB258749FC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78EC44-274D-4F74-9BD3-A02C5718426E}" type="slidenum">
              <a:rPr lang="en-US" altLang="ko-KR" smtClean="0"/>
              <a:pPr/>
              <a:t>18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443EDC-172F-4218-8F1D-8EC8BC5B0352}"/>
              </a:ext>
            </a:extLst>
          </p:cNvPr>
          <p:cNvSpPr/>
          <p:nvPr/>
        </p:nvSpPr>
        <p:spPr>
          <a:xfrm>
            <a:off x="4684584" y="4719905"/>
            <a:ext cx="3668751" cy="153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Multiplier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2BBF20-9594-4ED1-B9DC-0991FE1A06E0}"/>
              </a:ext>
            </a:extLst>
          </p:cNvPr>
          <p:cNvCxnSpPr>
            <a:cxnSpLocks/>
          </p:cNvCxnSpPr>
          <p:nvPr/>
        </p:nvCxnSpPr>
        <p:spPr>
          <a:xfrm>
            <a:off x="3868475" y="5250697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C7797-3EA9-4CB0-9C7A-144DAE544B89}"/>
              </a:ext>
            </a:extLst>
          </p:cNvPr>
          <p:cNvCxnSpPr>
            <a:cxnSpLocks/>
          </p:cNvCxnSpPr>
          <p:nvPr/>
        </p:nvCxnSpPr>
        <p:spPr>
          <a:xfrm flipH="1">
            <a:off x="3881697" y="5846380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7C0C3A-4644-4E4B-8650-DD3D6F23CE05}"/>
              </a:ext>
            </a:extLst>
          </p:cNvPr>
          <p:cNvSpPr txBox="1"/>
          <p:nvPr/>
        </p:nvSpPr>
        <p:spPr>
          <a:xfrm>
            <a:off x="4694904" y="505789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8E755-8613-4DE8-8098-C0C6A5B57F48}"/>
              </a:ext>
            </a:extLst>
          </p:cNvPr>
          <p:cNvSpPr txBox="1"/>
          <p:nvPr/>
        </p:nvSpPr>
        <p:spPr>
          <a:xfrm>
            <a:off x="4660803" y="560409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4F8B3D-7FDA-4B7C-9FF7-21DD74FC6397}"/>
              </a:ext>
            </a:extLst>
          </p:cNvPr>
          <p:cNvSpPr/>
          <p:nvPr/>
        </p:nvSpPr>
        <p:spPr>
          <a:xfrm>
            <a:off x="1597700" y="4851516"/>
            <a:ext cx="2263696" cy="137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main_ctrl</a:t>
            </a:r>
            <a:endParaRPr lang="ko-KR" altLang="en-US" dirty="0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42436E5E-6CD8-4857-8442-37DCFBB40761}"/>
              </a:ext>
            </a:extLst>
          </p:cNvPr>
          <p:cNvSpPr/>
          <p:nvPr/>
        </p:nvSpPr>
        <p:spPr>
          <a:xfrm>
            <a:off x="7438886" y="4226183"/>
            <a:ext cx="486092" cy="488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59394-D6EF-4B9E-AA7C-5DF25E9B06CD}"/>
              </a:ext>
            </a:extLst>
          </p:cNvPr>
          <p:cNvSpPr txBox="1"/>
          <p:nvPr/>
        </p:nvSpPr>
        <p:spPr>
          <a:xfrm>
            <a:off x="6950856" y="4674553"/>
            <a:ext cx="1245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</a:t>
            </a:r>
          </a:p>
          <a:p>
            <a:r>
              <a:rPr lang="en-US" altLang="ko-KR" dirty="0"/>
              <a:t>(A,Q)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C44EBF-15BB-4565-A4AC-4CE96922E48B}"/>
              </a:ext>
            </a:extLst>
          </p:cNvPr>
          <p:cNvSpPr/>
          <p:nvPr/>
        </p:nvSpPr>
        <p:spPr>
          <a:xfrm>
            <a:off x="4799568" y="2283542"/>
            <a:ext cx="3950184" cy="63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7segment display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CF637-CB9E-40B0-94CF-C4763B0A8A80}"/>
              </a:ext>
            </a:extLst>
          </p:cNvPr>
          <p:cNvSpPr txBox="1"/>
          <p:nvPr/>
        </p:nvSpPr>
        <p:spPr>
          <a:xfrm>
            <a:off x="5084535" y="47021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F8E0F-A8F8-4758-BABA-4E41BDE608F1}"/>
              </a:ext>
            </a:extLst>
          </p:cNvPr>
          <p:cNvSpPr txBox="1"/>
          <p:nvPr/>
        </p:nvSpPr>
        <p:spPr>
          <a:xfrm>
            <a:off x="6113450" y="47165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B03CA7-3EB0-4F7E-90A2-8A85EE6EA651}"/>
              </a:ext>
            </a:extLst>
          </p:cNvPr>
          <p:cNvSpPr/>
          <p:nvPr/>
        </p:nvSpPr>
        <p:spPr>
          <a:xfrm>
            <a:off x="3455051" y="3132066"/>
            <a:ext cx="1126274" cy="48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 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273342-5583-4531-B2A5-307B77B21F7C}"/>
              </a:ext>
            </a:extLst>
          </p:cNvPr>
          <p:cNvSpPr/>
          <p:nvPr/>
        </p:nvSpPr>
        <p:spPr>
          <a:xfrm>
            <a:off x="1666783" y="3160312"/>
            <a:ext cx="1466854" cy="48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 X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47B1D47-EE91-457A-9A64-E84C29C73A00}"/>
              </a:ext>
            </a:extLst>
          </p:cNvPr>
          <p:cNvCxnSpPr>
            <a:stCxn id="27" idx="2"/>
            <a:endCxn id="24" idx="0"/>
          </p:cNvCxnSpPr>
          <p:nvPr/>
        </p:nvCxnSpPr>
        <p:spPr>
          <a:xfrm rot="16200000" flipH="1">
            <a:off x="4613573" y="3021758"/>
            <a:ext cx="1099417" cy="2290187"/>
          </a:xfrm>
          <a:prstGeom prst="bentConnector3">
            <a:avLst>
              <a:gd name="adj1" fmla="val 297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75BBD27-8078-48C5-AE94-378D8F584CD9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3311455" y="2734145"/>
            <a:ext cx="1056760" cy="28792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003E29F-664E-4F5D-BA76-68BFF213BDAF}"/>
              </a:ext>
            </a:extLst>
          </p:cNvPr>
          <p:cNvCxnSpPr/>
          <p:nvPr/>
        </p:nvCxnSpPr>
        <p:spPr>
          <a:xfrm flipV="1">
            <a:off x="5279460" y="3617142"/>
            <a:ext cx="0" cy="609041"/>
          </a:xfrm>
          <a:prstGeom prst="straightConnector1">
            <a:avLst/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A4BF261-4584-4CD2-8E03-6AE94DF9B0F5}"/>
              </a:ext>
            </a:extLst>
          </p:cNvPr>
          <p:cNvCxnSpPr>
            <a:cxnSpLocks/>
          </p:cNvCxnSpPr>
          <p:nvPr/>
        </p:nvCxnSpPr>
        <p:spPr>
          <a:xfrm flipV="1">
            <a:off x="6296437" y="3580203"/>
            <a:ext cx="0" cy="330260"/>
          </a:xfrm>
          <a:prstGeom prst="straightConnector1">
            <a:avLst/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9BB4D9E-C1EB-41D6-A989-5B55C0AEBCC2}"/>
              </a:ext>
            </a:extLst>
          </p:cNvPr>
          <p:cNvCxnSpPr/>
          <p:nvPr/>
        </p:nvCxnSpPr>
        <p:spPr>
          <a:xfrm flipV="1">
            <a:off x="1983722" y="3675520"/>
            <a:ext cx="0" cy="141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5836083-CB34-4E0E-8C84-34805E4E53C7}"/>
              </a:ext>
            </a:extLst>
          </p:cNvPr>
          <p:cNvCxnSpPr>
            <a:cxnSpLocks/>
          </p:cNvCxnSpPr>
          <p:nvPr/>
        </p:nvCxnSpPr>
        <p:spPr>
          <a:xfrm flipV="1">
            <a:off x="3707065" y="3600035"/>
            <a:ext cx="0" cy="9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E043938B-661D-4D69-8FFF-BE27C10D2BF0}"/>
              </a:ext>
            </a:extLst>
          </p:cNvPr>
          <p:cNvSpPr/>
          <p:nvPr/>
        </p:nvSpPr>
        <p:spPr>
          <a:xfrm>
            <a:off x="2122393" y="1871078"/>
            <a:ext cx="342707" cy="1256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31A03D5-8AFE-421F-ADDD-9AA64E367F69}"/>
              </a:ext>
            </a:extLst>
          </p:cNvPr>
          <p:cNvSpPr/>
          <p:nvPr/>
        </p:nvSpPr>
        <p:spPr>
          <a:xfrm>
            <a:off x="3759176" y="1861585"/>
            <a:ext cx="392426" cy="1256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쪽 52">
            <a:extLst>
              <a:ext uri="{FF2B5EF4-FFF2-40B4-BE49-F238E27FC236}">
                <a16:creationId xmlns:a16="http://schemas.microsoft.com/office/drawing/2014/main" id="{2F8697E8-A230-473D-8DA1-7E00FE8379CD}"/>
              </a:ext>
            </a:extLst>
          </p:cNvPr>
          <p:cNvSpPr/>
          <p:nvPr/>
        </p:nvSpPr>
        <p:spPr>
          <a:xfrm>
            <a:off x="7586686" y="1860254"/>
            <a:ext cx="669073" cy="434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위쪽 59">
            <a:extLst>
              <a:ext uri="{FF2B5EF4-FFF2-40B4-BE49-F238E27FC236}">
                <a16:creationId xmlns:a16="http://schemas.microsoft.com/office/drawing/2014/main" id="{E92DB1E0-01EC-4480-9B61-3A3BE7888264}"/>
              </a:ext>
            </a:extLst>
          </p:cNvPr>
          <p:cNvSpPr/>
          <p:nvPr/>
        </p:nvSpPr>
        <p:spPr>
          <a:xfrm>
            <a:off x="5868885" y="1854725"/>
            <a:ext cx="669073" cy="434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A41AF3-44BA-4DBD-9BD3-22286253509D}"/>
              </a:ext>
            </a:extLst>
          </p:cNvPr>
          <p:cNvSpPr txBox="1"/>
          <p:nvPr/>
        </p:nvSpPr>
        <p:spPr>
          <a:xfrm>
            <a:off x="5656197" y="1534935"/>
            <a:ext cx="107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 ~ CG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5E73FA-14D8-48B8-9DEF-C0D61318A188}"/>
              </a:ext>
            </a:extLst>
          </p:cNvPr>
          <p:cNvSpPr txBox="1"/>
          <p:nvPr/>
        </p:nvSpPr>
        <p:spPr>
          <a:xfrm>
            <a:off x="7176455" y="1532524"/>
            <a:ext cx="1573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AN[7]~ AN[0]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B30D8D-CB18-4770-9774-96C12AC10511}"/>
              </a:ext>
            </a:extLst>
          </p:cNvPr>
          <p:cNvSpPr txBox="1"/>
          <p:nvPr/>
        </p:nvSpPr>
        <p:spPr>
          <a:xfrm>
            <a:off x="1696342" y="1459126"/>
            <a:ext cx="121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SW7~SW4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588B8B-E8E7-4D25-846A-ABE49B9E7730}"/>
              </a:ext>
            </a:extLst>
          </p:cNvPr>
          <p:cNvSpPr txBox="1"/>
          <p:nvPr/>
        </p:nvSpPr>
        <p:spPr>
          <a:xfrm>
            <a:off x="3280828" y="1437331"/>
            <a:ext cx="121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SW3~SW0</a:t>
            </a:r>
            <a:endParaRPr lang="ko-KR" altLang="en-US" sz="16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0D1B561-9DB1-4D8C-A830-6F5C67836354}"/>
              </a:ext>
            </a:extLst>
          </p:cNvPr>
          <p:cNvCxnSpPr>
            <a:cxnSpLocks/>
            <a:stCxn id="128" idx="3"/>
            <a:endCxn id="14" idx="1"/>
          </p:cNvCxnSpPr>
          <p:nvPr/>
        </p:nvCxnSpPr>
        <p:spPr>
          <a:xfrm>
            <a:off x="1036954" y="5539995"/>
            <a:ext cx="560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64D519-5822-487A-A72F-1960C3DE8B49}"/>
              </a:ext>
            </a:extLst>
          </p:cNvPr>
          <p:cNvSpPr/>
          <p:nvPr/>
        </p:nvSpPr>
        <p:spPr>
          <a:xfrm>
            <a:off x="5903145" y="3258462"/>
            <a:ext cx="1016374" cy="3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cvBCD4</a:t>
            </a:r>
            <a:endParaRPr lang="ko-KR" altLang="en-US" sz="18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3D3B588-12A0-491B-96F4-190563207A4A}"/>
              </a:ext>
            </a:extLst>
          </p:cNvPr>
          <p:cNvCxnSpPr>
            <a:cxnSpLocks/>
          </p:cNvCxnSpPr>
          <p:nvPr/>
        </p:nvCxnSpPr>
        <p:spPr>
          <a:xfrm flipV="1">
            <a:off x="8037297" y="2922880"/>
            <a:ext cx="0" cy="987583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99F5EB9-CC87-4033-A8F0-17991FF32724}"/>
              </a:ext>
            </a:extLst>
          </p:cNvPr>
          <p:cNvCxnSpPr>
            <a:cxnSpLocks/>
          </p:cNvCxnSpPr>
          <p:nvPr/>
        </p:nvCxnSpPr>
        <p:spPr>
          <a:xfrm flipV="1">
            <a:off x="8408379" y="2922880"/>
            <a:ext cx="0" cy="987583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4EBF4E2-44C1-485E-9F64-6B848F2499CF}"/>
              </a:ext>
            </a:extLst>
          </p:cNvPr>
          <p:cNvSpPr txBox="1"/>
          <p:nvPr/>
        </p:nvSpPr>
        <p:spPr>
          <a:xfrm>
            <a:off x="175683" y="4467974"/>
            <a:ext cx="94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BTN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3660B07-EC0A-4FE4-9934-FCD48C6886A7}"/>
              </a:ext>
            </a:extLst>
          </p:cNvPr>
          <p:cNvCxnSpPr>
            <a:cxnSpLocks/>
          </p:cNvCxnSpPr>
          <p:nvPr/>
        </p:nvCxnSpPr>
        <p:spPr>
          <a:xfrm flipV="1">
            <a:off x="5048326" y="4291313"/>
            <a:ext cx="470801" cy="21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DF329FD-E7F1-4E5E-9B9A-31BC9072B81E}"/>
              </a:ext>
            </a:extLst>
          </p:cNvPr>
          <p:cNvCxnSpPr>
            <a:cxnSpLocks/>
          </p:cNvCxnSpPr>
          <p:nvPr/>
        </p:nvCxnSpPr>
        <p:spPr>
          <a:xfrm flipV="1">
            <a:off x="6037281" y="4250952"/>
            <a:ext cx="470801" cy="21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967BB4-10DC-46FB-A9FA-2B7393FD7726}"/>
              </a:ext>
            </a:extLst>
          </p:cNvPr>
          <p:cNvSpPr txBox="1"/>
          <p:nvPr/>
        </p:nvSpPr>
        <p:spPr>
          <a:xfrm>
            <a:off x="4701885" y="4194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4745B6-8E67-4807-AA2A-5A9F3E5E2574}"/>
              </a:ext>
            </a:extLst>
          </p:cNvPr>
          <p:cNvSpPr txBox="1"/>
          <p:nvPr/>
        </p:nvSpPr>
        <p:spPr>
          <a:xfrm>
            <a:off x="5735657" y="4202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3BA387D-38B5-4089-9F57-065E420BF578}"/>
              </a:ext>
            </a:extLst>
          </p:cNvPr>
          <p:cNvGrpSpPr/>
          <p:nvPr/>
        </p:nvGrpSpPr>
        <p:grpSpPr>
          <a:xfrm>
            <a:off x="5339300" y="966737"/>
            <a:ext cx="255801" cy="460371"/>
            <a:chOff x="5451335" y="1139570"/>
            <a:chExt cx="356243" cy="48382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16C993B-2B22-4572-B5FD-3B54945F34D8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D45FDC1-1274-4687-B342-63F56C74FC09}"/>
                </a:ext>
              </a:extLst>
            </p:cNvPr>
            <p:cNvCxnSpPr>
              <a:stCxn id="81" idx="1"/>
              <a:endCxn id="81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6D5E8C4-D08B-4919-85D3-546CA94E454E}"/>
              </a:ext>
            </a:extLst>
          </p:cNvPr>
          <p:cNvGrpSpPr/>
          <p:nvPr/>
        </p:nvGrpSpPr>
        <p:grpSpPr>
          <a:xfrm>
            <a:off x="5664401" y="966738"/>
            <a:ext cx="255801" cy="460371"/>
            <a:chOff x="5451335" y="1139570"/>
            <a:chExt cx="356243" cy="483828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53F1E8-5547-4525-BE16-A544D04151E0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2434523-8F6F-4F87-A94F-55E1FD2712ED}"/>
                </a:ext>
              </a:extLst>
            </p:cNvPr>
            <p:cNvCxnSpPr>
              <a:stCxn id="86" idx="1"/>
              <a:endCxn id="86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973B622-276C-4EDF-A4D0-71B1ECC6B461}"/>
              </a:ext>
            </a:extLst>
          </p:cNvPr>
          <p:cNvGrpSpPr/>
          <p:nvPr/>
        </p:nvGrpSpPr>
        <p:grpSpPr>
          <a:xfrm>
            <a:off x="6195573" y="974948"/>
            <a:ext cx="255801" cy="460371"/>
            <a:chOff x="5451335" y="1139570"/>
            <a:chExt cx="356243" cy="48382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AB537D15-FBE0-4DF0-85EE-F463F17F458A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D5D4B1A-7ED9-4581-91E0-BB1E9B3DC7F6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4493722-8D23-41D8-B262-9AED5B73E252}"/>
              </a:ext>
            </a:extLst>
          </p:cNvPr>
          <p:cNvGrpSpPr/>
          <p:nvPr/>
        </p:nvGrpSpPr>
        <p:grpSpPr>
          <a:xfrm>
            <a:off x="6520674" y="974949"/>
            <a:ext cx="255801" cy="460371"/>
            <a:chOff x="5451335" y="1139570"/>
            <a:chExt cx="356243" cy="48382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F6D19C2-CF8A-4B9E-9331-DC4E4EF6C850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4585054-007F-48B8-98A8-F63B52FDC167}"/>
                </a:ext>
              </a:extLst>
            </p:cNvPr>
            <p:cNvCxnSpPr>
              <a:stCxn id="92" idx="1"/>
              <a:endCxn id="92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F5C6327-DB54-49A3-A9FE-933098D8C24D}"/>
              </a:ext>
            </a:extLst>
          </p:cNvPr>
          <p:cNvGrpSpPr/>
          <p:nvPr/>
        </p:nvGrpSpPr>
        <p:grpSpPr>
          <a:xfrm>
            <a:off x="7232875" y="973356"/>
            <a:ext cx="255801" cy="460371"/>
            <a:chOff x="5451335" y="1139570"/>
            <a:chExt cx="356243" cy="48382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90506D9-3BB4-44D0-93A8-F1DE779C8253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64AAF4B-8B89-4A7E-A1B0-0DCF895B38B6}"/>
                </a:ext>
              </a:extLst>
            </p:cNvPr>
            <p:cNvCxnSpPr>
              <a:stCxn id="95" idx="1"/>
              <a:endCxn id="95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554E4F1-2CD2-46B2-B178-CC2845ED7AB2}"/>
              </a:ext>
            </a:extLst>
          </p:cNvPr>
          <p:cNvGrpSpPr/>
          <p:nvPr/>
        </p:nvGrpSpPr>
        <p:grpSpPr>
          <a:xfrm>
            <a:off x="7557976" y="973357"/>
            <a:ext cx="255801" cy="460371"/>
            <a:chOff x="5451335" y="1139570"/>
            <a:chExt cx="356243" cy="483828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CDCC150-5AF4-4B41-9B55-05D6E837B621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B6A6B54-2C52-4097-B2B4-CB492D02ED0D}"/>
                </a:ext>
              </a:extLst>
            </p:cNvPr>
            <p:cNvCxnSpPr>
              <a:stCxn id="98" idx="1"/>
              <a:endCxn id="98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0A2B7C0-E107-499F-A8F8-4AF6F016E4E2}"/>
              </a:ext>
            </a:extLst>
          </p:cNvPr>
          <p:cNvGrpSpPr/>
          <p:nvPr/>
        </p:nvGrpSpPr>
        <p:grpSpPr>
          <a:xfrm>
            <a:off x="7876450" y="973355"/>
            <a:ext cx="255801" cy="460371"/>
            <a:chOff x="5451335" y="1139570"/>
            <a:chExt cx="356243" cy="48382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67D8B3E-0558-4379-9A5A-0D8A767B2F60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DBA915C-7340-43C4-BEDF-46930EF56EB0}"/>
                </a:ext>
              </a:extLst>
            </p:cNvPr>
            <p:cNvCxnSpPr>
              <a:stCxn id="101" idx="1"/>
              <a:endCxn id="101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894356-0ED9-4BA3-98EF-8EF83AC2BCEE}"/>
              </a:ext>
            </a:extLst>
          </p:cNvPr>
          <p:cNvGrpSpPr/>
          <p:nvPr/>
        </p:nvGrpSpPr>
        <p:grpSpPr>
          <a:xfrm>
            <a:off x="8201551" y="973356"/>
            <a:ext cx="255801" cy="460371"/>
            <a:chOff x="5451335" y="1139570"/>
            <a:chExt cx="356243" cy="48382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7A9D360-0123-4635-BB5F-4B01E7D1A8C4}"/>
                </a:ext>
              </a:extLst>
            </p:cNvPr>
            <p:cNvSpPr/>
            <p:nvPr/>
          </p:nvSpPr>
          <p:spPr>
            <a:xfrm>
              <a:off x="5451335" y="1139570"/>
              <a:ext cx="356243" cy="483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D3AA799-7BCB-4FA3-915C-922D07E628CB}"/>
                </a:ext>
              </a:extLst>
            </p:cNvPr>
            <p:cNvCxnSpPr>
              <a:stCxn id="104" idx="1"/>
              <a:endCxn id="104" idx="3"/>
            </p:cNvCxnSpPr>
            <p:nvPr/>
          </p:nvCxnSpPr>
          <p:spPr>
            <a:xfrm>
              <a:off x="5451335" y="1381484"/>
              <a:ext cx="3562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ED7ADF0-91A2-430B-A3E3-775D7342B1CB}"/>
              </a:ext>
            </a:extLst>
          </p:cNvPr>
          <p:cNvSpPr/>
          <p:nvPr/>
        </p:nvSpPr>
        <p:spPr>
          <a:xfrm>
            <a:off x="6999746" y="3749198"/>
            <a:ext cx="1545373" cy="54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bin2BCD255</a:t>
            </a:r>
            <a:endParaRPr lang="ko-KR" altLang="en-US" sz="18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B0738CC-6D41-43BE-9D4D-EEFC3089B4F4}"/>
              </a:ext>
            </a:extLst>
          </p:cNvPr>
          <p:cNvSpPr/>
          <p:nvPr/>
        </p:nvSpPr>
        <p:spPr>
          <a:xfrm>
            <a:off x="4701885" y="3268658"/>
            <a:ext cx="1075186" cy="3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cvBCD4</a:t>
            </a:r>
            <a:endParaRPr lang="ko-KR" altLang="en-US" sz="18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FEF4B2B-77D8-4DCD-AA89-DF766444A47F}"/>
              </a:ext>
            </a:extLst>
          </p:cNvPr>
          <p:cNvCxnSpPr>
            <a:cxnSpLocks/>
          </p:cNvCxnSpPr>
          <p:nvPr/>
        </p:nvCxnSpPr>
        <p:spPr>
          <a:xfrm flipV="1">
            <a:off x="6338903" y="2859251"/>
            <a:ext cx="0" cy="409407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1DBEEAA-1669-4F46-AE2E-5CE5B4DBCF4E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239478" y="2906337"/>
            <a:ext cx="15701" cy="36232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4AFAAEA-4287-4F8B-807D-A3B7F1198D8D}"/>
              </a:ext>
            </a:extLst>
          </p:cNvPr>
          <p:cNvCxnSpPr>
            <a:cxnSpLocks/>
          </p:cNvCxnSpPr>
          <p:nvPr/>
        </p:nvCxnSpPr>
        <p:spPr>
          <a:xfrm flipV="1">
            <a:off x="7662406" y="2906338"/>
            <a:ext cx="0" cy="8709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86A523E-A113-4261-A114-A6CE26BA7CC7}"/>
              </a:ext>
            </a:extLst>
          </p:cNvPr>
          <p:cNvCxnSpPr>
            <a:cxnSpLocks/>
          </p:cNvCxnSpPr>
          <p:nvPr/>
        </p:nvCxnSpPr>
        <p:spPr>
          <a:xfrm flipV="1">
            <a:off x="7328855" y="2924270"/>
            <a:ext cx="0" cy="44155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6896C0E-3596-480C-9187-2227B2724A22}"/>
              </a:ext>
            </a:extLst>
          </p:cNvPr>
          <p:cNvSpPr txBox="1"/>
          <p:nvPr/>
        </p:nvSpPr>
        <p:spPr>
          <a:xfrm>
            <a:off x="7149948" y="3332933"/>
            <a:ext cx="33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A50383-B067-4B1C-9CD4-213114210720}"/>
              </a:ext>
            </a:extLst>
          </p:cNvPr>
          <p:cNvSpPr/>
          <p:nvPr/>
        </p:nvSpPr>
        <p:spPr>
          <a:xfrm>
            <a:off x="195699" y="5358834"/>
            <a:ext cx="841255" cy="3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sync</a:t>
            </a:r>
            <a:endParaRPr lang="ko-KR" altLang="en-US" sz="18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C33BA92-7E38-4BFE-BB78-E970072177DF}"/>
              </a:ext>
            </a:extLst>
          </p:cNvPr>
          <p:cNvCxnSpPr>
            <a:cxnSpLocks/>
            <a:stCxn id="73" idx="2"/>
            <a:endCxn id="128" idx="0"/>
          </p:cNvCxnSpPr>
          <p:nvPr/>
        </p:nvCxnSpPr>
        <p:spPr>
          <a:xfrm flipH="1">
            <a:off x="616327" y="4929639"/>
            <a:ext cx="33283" cy="42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E05FD07C-799C-417A-8CD8-172AD0AE8ACE}"/>
              </a:ext>
            </a:extLst>
          </p:cNvPr>
          <p:cNvCxnSpPr>
            <a:cxnSpLocks/>
            <a:stCxn id="14" idx="2"/>
            <a:endCxn id="106" idx="3"/>
          </p:cNvCxnSpPr>
          <p:nvPr/>
        </p:nvCxnSpPr>
        <p:spPr>
          <a:xfrm rot="5400000" flipH="1" flipV="1">
            <a:off x="4533522" y="2216878"/>
            <a:ext cx="2207622" cy="5815571"/>
          </a:xfrm>
          <a:prstGeom prst="bentConnector4">
            <a:avLst>
              <a:gd name="adj1" fmla="val -10355"/>
              <a:gd name="adj2" fmla="val 103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AC09505-8D29-40DB-86DD-EA01BB0CD0EF}"/>
              </a:ext>
            </a:extLst>
          </p:cNvPr>
          <p:cNvSpPr txBox="1"/>
          <p:nvPr/>
        </p:nvSpPr>
        <p:spPr>
          <a:xfrm>
            <a:off x="2005525" y="5908276"/>
            <a:ext cx="155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bin2BCD_start</a:t>
            </a:r>
            <a:endParaRPr lang="ko-KR" altLang="en-US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3E01ADD-1610-4332-AA87-860D7CCEB102}"/>
              </a:ext>
            </a:extLst>
          </p:cNvPr>
          <p:cNvSpPr txBox="1"/>
          <p:nvPr/>
        </p:nvSpPr>
        <p:spPr>
          <a:xfrm>
            <a:off x="1714252" y="4878061"/>
            <a:ext cx="89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Ld_in</a:t>
            </a:r>
            <a:endParaRPr lang="ko-KR" altLang="en-US" sz="16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2D49BB9-B051-46D3-B996-ACBCDB94A123}"/>
              </a:ext>
            </a:extLst>
          </p:cNvPr>
          <p:cNvCxnSpPr>
            <a:cxnSpLocks/>
          </p:cNvCxnSpPr>
          <p:nvPr/>
        </p:nvCxnSpPr>
        <p:spPr>
          <a:xfrm flipV="1">
            <a:off x="1975208" y="4536525"/>
            <a:ext cx="1723343" cy="1654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822DF54-B9B2-42D5-92C1-8109B35F208B}"/>
              </a:ext>
            </a:extLst>
          </p:cNvPr>
          <p:cNvSpPr txBox="1"/>
          <p:nvPr/>
        </p:nvSpPr>
        <p:spPr>
          <a:xfrm>
            <a:off x="1598022" y="5514528"/>
            <a:ext cx="53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go</a:t>
            </a:r>
            <a:endParaRPr lang="ko-KR" alt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E5A6BE3-6B42-4277-B627-58E6A59A5CC1}"/>
              </a:ext>
            </a:extLst>
          </p:cNvPr>
          <p:cNvSpPr txBox="1"/>
          <p:nvPr/>
        </p:nvSpPr>
        <p:spPr>
          <a:xfrm>
            <a:off x="3050070" y="5093482"/>
            <a:ext cx="96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multiply</a:t>
            </a:r>
            <a:endParaRPr lang="ko-KR" altLang="en-US" sz="16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1B287F5-5E53-4B0E-9B51-00893E81840B}"/>
              </a:ext>
            </a:extLst>
          </p:cNvPr>
          <p:cNvSpPr txBox="1"/>
          <p:nvPr/>
        </p:nvSpPr>
        <p:spPr>
          <a:xfrm>
            <a:off x="3385564" y="5654280"/>
            <a:ext cx="96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stop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84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바닥글 개체 틀 3">
            <a:extLst>
              <a:ext uri="{FF2B5EF4-FFF2-40B4-BE49-F238E27FC236}">
                <a16:creationId xmlns:a16="http://schemas.microsoft.com/office/drawing/2014/main" id="{5058A36D-02E5-48ED-ADE1-AAE811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C1DBB8-19A5-4AA5-B812-8372EBD69E9A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9F2F7FD3-9A04-45A4-81D6-E9FA658B4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/>
              <a:t>Traffic Light Controller Example</a:t>
            </a:r>
          </a:p>
        </p:txBody>
      </p:sp>
      <p:grpSp>
        <p:nvGrpSpPr>
          <p:cNvPr id="173061" name="Group 22">
            <a:extLst>
              <a:ext uri="{FF2B5EF4-FFF2-40B4-BE49-F238E27FC236}">
                <a16:creationId xmlns:a16="http://schemas.microsoft.com/office/drawing/2014/main" id="{B5383C63-30B8-44AF-AF33-2E97A5F2EB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419600"/>
            <a:ext cx="3179763" cy="1930400"/>
            <a:chOff x="2966" y="944"/>
            <a:chExt cx="2003" cy="1216"/>
          </a:xfrm>
        </p:grpSpPr>
        <p:sp>
          <p:nvSpPr>
            <p:cNvPr id="173086" name="Text Box 11">
              <a:extLst>
                <a:ext uri="{FF2B5EF4-FFF2-40B4-BE49-F238E27FC236}">
                  <a16:creationId xmlns:a16="http://schemas.microsoft.com/office/drawing/2014/main" id="{BE5D9045-0C49-4234-A904-AAB10BA40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944"/>
              <a:ext cx="2003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anose="020B0600000101010101" pitchFamily="50" charset="-127"/>
                </a:rPr>
                <a:t>     </a:t>
              </a:r>
              <a:r>
                <a:rPr lang="en-US" altLang="ko-KR"/>
                <a:t>highway farmway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S0 Green        Red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S1 Yellow      Red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S2 Red           Green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S3 Red           Yellow</a:t>
              </a:r>
            </a:p>
          </p:txBody>
        </p:sp>
        <p:sp>
          <p:nvSpPr>
            <p:cNvPr id="173087" name="Line 20">
              <a:extLst>
                <a:ext uri="{FF2B5EF4-FFF2-40B4-BE49-F238E27FC236}">
                  <a16:creationId xmlns:a16="http://schemas.microsoft.com/office/drawing/2014/main" id="{43E5AE0D-D4A2-49F4-8EE0-D397361DB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088" name="Line 21">
              <a:extLst>
                <a:ext uri="{FF2B5EF4-FFF2-40B4-BE49-F238E27FC236}">
                  <a16:creationId xmlns:a16="http://schemas.microsoft.com/office/drawing/2014/main" id="{A15987BB-3466-4F71-B437-E4CFDCCB1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9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3062" name="Line 24">
            <a:extLst>
              <a:ext uri="{FF2B5EF4-FFF2-40B4-BE49-F238E27FC236}">
                <a16:creationId xmlns:a16="http://schemas.microsoft.com/office/drawing/2014/main" id="{0C829CB8-E325-450B-88E5-2D105943F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99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3" name="Line 25">
            <a:extLst>
              <a:ext uri="{FF2B5EF4-FFF2-40B4-BE49-F238E27FC236}">
                <a16:creationId xmlns:a16="http://schemas.microsoft.com/office/drawing/2014/main" id="{A37FFFF5-607D-4C79-8043-2BD9877EB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82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4" name="Line 26">
            <a:extLst>
              <a:ext uri="{FF2B5EF4-FFF2-40B4-BE49-F238E27FC236}">
                <a16:creationId xmlns:a16="http://schemas.microsoft.com/office/drawing/2014/main" id="{BDA3EF1E-EF85-446F-BF7A-66FF865C2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14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5" name="Line 27">
            <a:extLst>
              <a:ext uri="{FF2B5EF4-FFF2-40B4-BE49-F238E27FC236}">
                <a16:creationId xmlns:a16="http://schemas.microsoft.com/office/drawing/2014/main" id="{3B9D6F99-F23C-4AB6-8CA0-C3675FAE9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6" name="Line 28">
            <a:extLst>
              <a:ext uri="{FF2B5EF4-FFF2-40B4-BE49-F238E27FC236}">
                <a16:creationId xmlns:a16="http://schemas.microsoft.com/office/drawing/2014/main" id="{9B4AA3D4-5DDD-4E18-AE33-AF89FDC8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9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7" name="Line 29">
            <a:extLst>
              <a:ext uri="{FF2B5EF4-FFF2-40B4-BE49-F238E27FC236}">
                <a16:creationId xmlns:a16="http://schemas.microsoft.com/office/drawing/2014/main" id="{5BA6EA85-44ED-44D8-9485-89F6BACD8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8" name="Line 30">
            <a:extLst>
              <a:ext uri="{FF2B5EF4-FFF2-40B4-BE49-F238E27FC236}">
                <a16:creationId xmlns:a16="http://schemas.microsoft.com/office/drawing/2014/main" id="{A93BA2A3-E9E9-41A1-B70B-87CD9D69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69" name="Line 31">
            <a:extLst>
              <a:ext uri="{FF2B5EF4-FFF2-40B4-BE49-F238E27FC236}">
                <a16:creationId xmlns:a16="http://schemas.microsoft.com/office/drawing/2014/main" id="{16AE62BF-31F7-41BE-915E-EB7E9D434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0" name="Text Box 32">
            <a:extLst>
              <a:ext uri="{FF2B5EF4-FFF2-40B4-BE49-F238E27FC236}">
                <a16:creationId xmlns:a16="http://schemas.microsoft.com/office/drawing/2014/main" id="{16814E7B-3418-42E2-94B9-C391DEF7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i="1"/>
              <a:t>highway</a:t>
            </a:r>
          </a:p>
        </p:txBody>
      </p:sp>
      <p:sp>
        <p:nvSpPr>
          <p:cNvPr id="173071" name="Text Box 33">
            <a:extLst>
              <a:ext uri="{FF2B5EF4-FFF2-40B4-BE49-F238E27FC236}">
                <a16:creationId xmlns:a16="http://schemas.microsoft.com/office/drawing/2014/main" id="{78E7344C-FB5F-4DE0-B841-9CCC174C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0"/>
            <a:ext cx="48895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i="1"/>
              <a:t>farmway</a:t>
            </a:r>
          </a:p>
        </p:txBody>
      </p:sp>
      <p:sp>
        <p:nvSpPr>
          <p:cNvPr id="173072" name="Rectangle 35">
            <a:extLst>
              <a:ext uri="{FF2B5EF4-FFF2-40B4-BE49-F238E27FC236}">
                <a16:creationId xmlns:a16="http://schemas.microsoft.com/office/drawing/2014/main" id="{893DBF51-4F18-413C-9AD3-7319B5C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1752600" cy="1447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Traffic_light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controller</a:t>
            </a:r>
          </a:p>
        </p:txBody>
      </p:sp>
      <p:sp>
        <p:nvSpPr>
          <p:cNvPr id="173073" name="Line 36">
            <a:extLst>
              <a:ext uri="{FF2B5EF4-FFF2-40B4-BE49-F238E27FC236}">
                <a16:creationId xmlns:a16="http://schemas.microsoft.com/office/drawing/2014/main" id="{067992E0-62E0-4EA1-9544-6CB9E08BE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4" name="Line 37">
            <a:extLst>
              <a:ext uri="{FF2B5EF4-FFF2-40B4-BE49-F238E27FC236}">
                <a16:creationId xmlns:a16="http://schemas.microsoft.com/office/drawing/2014/main" id="{1902CDEA-1C78-4943-ADD8-FC331012F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5" name="Line 38">
            <a:extLst>
              <a:ext uri="{FF2B5EF4-FFF2-40B4-BE49-F238E27FC236}">
                <a16:creationId xmlns:a16="http://schemas.microsoft.com/office/drawing/2014/main" id="{0E8AD61E-2948-4EEC-8696-F67CBAE84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6" name="Text Box 39">
            <a:extLst>
              <a:ext uri="{FF2B5EF4-FFF2-40B4-BE49-F238E27FC236}">
                <a16:creationId xmlns:a16="http://schemas.microsoft.com/office/drawing/2014/main" id="{8C40868D-2445-4129-A885-F828E35AB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00200"/>
            <a:ext cx="57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clk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</a:p>
        </p:txBody>
      </p:sp>
      <p:sp>
        <p:nvSpPr>
          <p:cNvPr id="173077" name="Line 41">
            <a:extLst>
              <a:ext uri="{FF2B5EF4-FFF2-40B4-BE49-F238E27FC236}">
                <a16:creationId xmlns:a16="http://schemas.microsoft.com/office/drawing/2014/main" id="{49494018-7BEF-43AC-B400-95E45B70A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752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8" name="Line 42">
            <a:extLst>
              <a:ext uri="{FF2B5EF4-FFF2-40B4-BE49-F238E27FC236}">
                <a16:creationId xmlns:a16="http://schemas.microsoft.com/office/drawing/2014/main" id="{BFC2779F-A97D-4FBC-A797-C40AFBB05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514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79" name="Text Box 43">
            <a:extLst>
              <a:ext uri="{FF2B5EF4-FFF2-40B4-BE49-F238E27FC236}">
                <a16:creationId xmlns:a16="http://schemas.microsoft.com/office/drawing/2014/main" id="{4129E9DD-9452-4359-B462-E3A1A362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1524000"/>
            <a:ext cx="78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hwy</a:t>
            </a:r>
          </a:p>
        </p:txBody>
      </p:sp>
      <p:sp>
        <p:nvSpPr>
          <p:cNvPr id="173080" name="Text Box 44">
            <a:extLst>
              <a:ext uri="{FF2B5EF4-FFF2-40B4-BE49-F238E27FC236}">
                <a16:creationId xmlns:a16="http://schemas.microsoft.com/office/drawing/2014/main" id="{AB9530AA-8D0F-42F7-883E-D2359ADE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2286000"/>
            <a:ext cx="85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fwy</a:t>
            </a:r>
          </a:p>
        </p:txBody>
      </p:sp>
      <p:sp>
        <p:nvSpPr>
          <p:cNvPr id="173081" name="Oval 45">
            <a:extLst>
              <a:ext uri="{FF2B5EF4-FFF2-40B4-BE49-F238E27FC236}">
                <a16:creationId xmlns:a16="http://schemas.microsoft.com/office/drawing/2014/main" id="{A787571C-5146-43C8-90D6-B259E4B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</a:p>
        </p:txBody>
      </p:sp>
      <p:sp>
        <p:nvSpPr>
          <p:cNvPr id="173082" name="Oval 46">
            <a:extLst>
              <a:ext uri="{FF2B5EF4-FFF2-40B4-BE49-F238E27FC236}">
                <a16:creationId xmlns:a16="http://schemas.microsoft.com/office/drawing/2014/main" id="{D0AF290D-E8A3-4EAA-9C1F-4C9D52FF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00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x</a:t>
            </a:r>
          </a:p>
        </p:txBody>
      </p:sp>
      <p:sp>
        <p:nvSpPr>
          <p:cNvPr id="173083" name="AutoShape 47">
            <a:extLst>
              <a:ext uri="{FF2B5EF4-FFF2-40B4-BE49-F238E27FC236}">
                <a16:creationId xmlns:a16="http://schemas.microsoft.com/office/drawing/2014/main" id="{96A0C8E5-FB02-4FB5-8A5C-0E8B79BE73E4}"/>
              </a:ext>
            </a:extLst>
          </p:cNvPr>
          <p:cNvSpPr>
            <a:spLocks/>
          </p:cNvSpPr>
          <p:nvPr/>
        </p:nvSpPr>
        <p:spPr bwMode="auto">
          <a:xfrm>
            <a:off x="4284663" y="2968625"/>
            <a:ext cx="3944937" cy="609600"/>
          </a:xfrm>
          <a:prstGeom prst="borderCallout2">
            <a:avLst>
              <a:gd name="adj1" fmla="val 18750"/>
              <a:gd name="adj2" fmla="val -1931"/>
              <a:gd name="adj3" fmla="val 18750"/>
              <a:gd name="adj4" fmla="val -18343"/>
              <a:gd name="adj5" fmla="val -197657"/>
              <a:gd name="adj6" fmla="val -35356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X : sensor that indicates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if there is a traffic in the farmway</a:t>
            </a:r>
          </a:p>
        </p:txBody>
      </p:sp>
      <p:sp>
        <p:nvSpPr>
          <p:cNvPr id="173084" name="Line 48">
            <a:extLst>
              <a:ext uri="{FF2B5EF4-FFF2-40B4-BE49-F238E27FC236}">
                <a16:creationId xmlns:a16="http://schemas.microsoft.com/office/drawing/2014/main" id="{0EE10A70-6D4A-489A-97AE-544886D289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2667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3085" name="Text Box 49">
            <a:extLst>
              <a:ext uri="{FF2B5EF4-FFF2-40B4-BE49-F238E27FC236}">
                <a16:creationId xmlns:a16="http://schemas.microsoft.com/office/drawing/2014/main" id="{36B786A0-290B-4710-A158-8C18B788F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4083050"/>
            <a:ext cx="383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u="sng"/>
              <a:t>Output Table (Moore type)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910153-92CA-4251-9E6C-597EBA2B86C0}"/>
              </a:ext>
            </a:extLst>
          </p:cNvPr>
          <p:cNvGrpSpPr/>
          <p:nvPr/>
        </p:nvGrpSpPr>
        <p:grpSpPr>
          <a:xfrm>
            <a:off x="144463" y="2895600"/>
            <a:ext cx="3284537" cy="3713163"/>
            <a:chOff x="144463" y="2895600"/>
            <a:chExt cx="3284537" cy="3713163"/>
          </a:xfrm>
        </p:grpSpPr>
        <p:grpSp>
          <p:nvGrpSpPr>
            <p:cNvPr id="173060" name="Group 23">
              <a:extLst>
                <a:ext uri="{FF2B5EF4-FFF2-40B4-BE49-F238E27FC236}">
                  <a16:creationId xmlns:a16="http://schemas.microsoft.com/office/drawing/2014/main" id="{F63CE4AC-0EBE-43EB-B6A1-5E46806C1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2895600"/>
              <a:ext cx="2590800" cy="3713163"/>
              <a:chOff x="480" y="704"/>
              <a:chExt cx="1632" cy="2339"/>
            </a:xfrm>
          </p:grpSpPr>
          <p:sp>
            <p:nvSpPr>
              <p:cNvPr id="173089" name="Oval 4">
                <a:extLst>
                  <a:ext uri="{FF2B5EF4-FFF2-40B4-BE49-F238E27FC236}">
                    <a16:creationId xmlns:a16="http://schemas.microsoft.com/office/drawing/2014/main" id="{0C7F0920-3F02-458E-8426-C8BB4C44A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576" cy="528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>
                    <a:latin typeface="굴림" panose="020B0600000101010101" pitchFamily="50" charset="-127"/>
                  </a:rPr>
                  <a:t>S0</a:t>
                </a:r>
              </a:p>
            </p:txBody>
          </p:sp>
          <p:sp>
            <p:nvSpPr>
              <p:cNvPr id="173090" name="Oval 6">
                <a:extLst>
                  <a:ext uri="{FF2B5EF4-FFF2-40B4-BE49-F238E27FC236}">
                    <a16:creationId xmlns:a16="http://schemas.microsoft.com/office/drawing/2014/main" id="{92484FA2-2F6B-4B52-A499-212C93939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576" cy="528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>
                    <a:latin typeface="굴림" panose="020B0600000101010101" pitchFamily="50" charset="-127"/>
                  </a:rPr>
                  <a:t>S2</a:t>
                </a:r>
              </a:p>
            </p:txBody>
          </p:sp>
          <p:sp>
            <p:nvSpPr>
              <p:cNvPr id="173091" name="Oval 7">
                <a:extLst>
                  <a:ext uri="{FF2B5EF4-FFF2-40B4-BE49-F238E27FC236}">
                    <a16:creationId xmlns:a16="http://schemas.microsoft.com/office/drawing/2014/main" id="{E8A7CDB2-A6A2-4564-921C-BC1F4B4C1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76" cy="528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>
                    <a:latin typeface="굴림" panose="020B0600000101010101" pitchFamily="50" charset="-127"/>
                  </a:rPr>
                  <a:t>S1</a:t>
                </a:r>
              </a:p>
            </p:txBody>
          </p:sp>
          <p:sp>
            <p:nvSpPr>
              <p:cNvPr id="173092" name="Oval 8">
                <a:extLst>
                  <a:ext uri="{FF2B5EF4-FFF2-40B4-BE49-F238E27FC236}">
                    <a16:creationId xmlns:a16="http://schemas.microsoft.com/office/drawing/2014/main" id="{43CB7D40-37EB-4F39-BE60-3FDDA886B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064"/>
                <a:ext cx="576" cy="528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>
                    <a:latin typeface="굴림" panose="020B0600000101010101" pitchFamily="50" charset="-127"/>
                  </a:rPr>
                  <a:t>S3</a:t>
                </a:r>
              </a:p>
            </p:txBody>
          </p:sp>
          <p:sp>
            <p:nvSpPr>
              <p:cNvPr id="173093" name="Freeform 9">
                <a:extLst>
                  <a:ext uri="{FF2B5EF4-FFF2-40B4-BE49-F238E27FC236}">
                    <a16:creationId xmlns:a16="http://schemas.microsoft.com/office/drawing/2014/main" id="{4EFE18C4-C28F-4499-B8C0-01583AF71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912"/>
                <a:ext cx="441" cy="304"/>
              </a:xfrm>
              <a:custGeom>
                <a:avLst/>
                <a:gdLst>
                  <a:gd name="T0" fmla="*/ 105 w 441"/>
                  <a:gd name="T1" fmla="*/ 304 h 304"/>
                  <a:gd name="T2" fmla="*/ 9 w 441"/>
                  <a:gd name="T3" fmla="*/ 167 h 304"/>
                  <a:gd name="T4" fmla="*/ 162 w 441"/>
                  <a:gd name="T5" fmla="*/ 20 h 304"/>
                  <a:gd name="T6" fmla="*/ 365 w 441"/>
                  <a:gd name="T7" fmla="*/ 44 h 304"/>
                  <a:gd name="T8" fmla="*/ 438 w 441"/>
                  <a:gd name="T9" fmla="*/ 166 h 304"/>
                  <a:gd name="T10" fmla="*/ 345 w 441"/>
                  <a:gd name="T11" fmla="*/ 263 h 3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1" h="304">
                    <a:moveTo>
                      <a:pt x="105" y="304"/>
                    </a:moveTo>
                    <a:cubicBezTo>
                      <a:pt x="89" y="283"/>
                      <a:pt x="0" y="214"/>
                      <a:pt x="9" y="167"/>
                    </a:cubicBezTo>
                    <a:cubicBezTo>
                      <a:pt x="18" y="120"/>
                      <a:pt x="103" y="40"/>
                      <a:pt x="162" y="20"/>
                    </a:cubicBezTo>
                    <a:cubicBezTo>
                      <a:pt x="221" y="0"/>
                      <a:pt x="319" y="20"/>
                      <a:pt x="365" y="44"/>
                    </a:cubicBezTo>
                    <a:cubicBezTo>
                      <a:pt x="411" y="68"/>
                      <a:pt x="441" y="130"/>
                      <a:pt x="438" y="166"/>
                    </a:cubicBezTo>
                    <a:cubicBezTo>
                      <a:pt x="435" y="202"/>
                      <a:pt x="365" y="243"/>
                      <a:pt x="345" y="26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094" name="Line 10">
                <a:extLst>
                  <a:ext uri="{FF2B5EF4-FFF2-40B4-BE49-F238E27FC236}">
                    <a16:creationId xmlns:a16="http://schemas.microsoft.com/office/drawing/2014/main" id="{F86D65D5-3130-4D8A-9504-6681DC0EC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095" name="Text Box 12">
                <a:extLst>
                  <a:ext uri="{FF2B5EF4-FFF2-40B4-BE49-F238E27FC236}">
                    <a16:creationId xmlns:a16="http://schemas.microsoft.com/office/drawing/2014/main" id="{018C80B6-7BAE-4FDA-A32F-119C08206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" y="70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dirty="0"/>
                  <a:t>X=0</a:t>
                </a:r>
              </a:p>
            </p:txBody>
          </p:sp>
          <p:sp>
            <p:nvSpPr>
              <p:cNvPr id="173096" name="Text Box 13">
                <a:extLst>
                  <a:ext uri="{FF2B5EF4-FFF2-40B4-BE49-F238E27FC236}">
                    <a16:creationId xmlns:a16="http://schemas.microsoft.com/office/drawing/2014/main" id="{46546951-6614-4176-AAE3-40BC477DC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123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/>
                  <a:t>X=1</a:t>
                </a:r>
              </a:p>
            </p:txBody>
          </p:sp>
          <p:sp>
            <p:nvSpPr>
              <p:cNvPr id="173097" name="Freeform 14">
                <a:extLst>
                  <a:ext uri="{FF2B5EF4-FFF2-40B4-BE49-F238E27FC236}">
                    <a16:creationId xmlns:a16="http://schemas.microsoft.com/office/drawing/2014/main" id="{E61858FB-E444-4B9C-9AD6-23BCA9F8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2496"/>
                <a:ext cx="421" cy="310"/>
              </a:xfrm>
              <a:custGeom>
                <a:avLst/>
                <a:gdLst>
                  <a:gd name="T0" fmla="*/ 63 w 421"/>
                  <a:gd name="T1" fmla="*/ 0 h 310"/>
                  <a:gd name="T2" fmla="*/ 3 w 421"/>
                  <a:gd name="T3" fmla="*/ 124 h 310"/>
                  <a:gd name="T4" fmla="*/ 84 w 421"/>
                  <a:gd name="T5" fmla="*/ 254 h 310"/>
                  <a:gd name="T6" fmla="*/ 239 w 421"/>
                  <a:gd name="T7" fmla="*/ 303 h 310"/>
                  <a:gd name="T8" fmla="*/ 352 w 421"/>
                  <a:gd name="T9" fmla="*/ 295 h 310"/>
                  <a:gd name="T10" fmla="*/ 417 w 421"/>
                  <a:gd name="T11" fmla="*/ 230 h 310"/>
                  <a:gd name="T12" fmla="*/ 376 w 421"/>
                  <a:gd name="T13" fmla="*/ 108 h 3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1" h="310">
                    <a:moveTo>
                      <a:pt x="63" y="0"/>
                    </a:moveTo>
                    <a:cubicBezTo>
                      <a:pt x="53" y="21"/>
                      <a:pt x="0" y="82"/>
                      <a:pt x="3" y="124"/>
                    </a:cubicBezTo>
                    <a:cubicBezTo>
                      <a:pt x="6" y="166"/>
                      <a:pt x="45" y="224"/>
                      <a:pt x="84" y="254"/>
                    </a:cubicBezTo>
                    <a:cubicBezTo>
                      <a:pt x="123" y="284"/>
                      <a:pt x="194" y="296"/>
                      <a:pt x="239" y="303"/>
                    </a:cubicBezTo>
                    <a:cubicBezTo>
                      <a:pt x="284" y="310"/>
                      <a:pt x="322" y="307"/>
                      <a:pt x="352" y="295"/>
                    </a:cubicBezTo>
                    <a:cubicBezTo>
                      <a:pt x="382" y="283"/>
                      <a:pt x="413" y="261"/>
                      <a:pt x="417" y="230"/>
                    </a:cubicBezTo>
                    <a:cubicBezTo>
                      <a:pt x="421" y="199"/>
                      <a:pt x="385" y="133"/>
                      <a:pt x="376" y="1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098" name="Line 15">
                <a:extLst>
                  <a:ext uri="{FF2B5EF4-FFF2-40B4-BE49-F238E27FC236}">
                    <a16:creationId xmlns:a16="http://schemas.microsoft.com/office/drawing/2014/main" id="{14E31841-7AF9-41D1-94D0-25B30659B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099" name="Line 16">
                <a:extLst>
                  <a:ext uri="{FF2B5EF4-FFF2-40B4-BE49-F238E27FC236}">
                    <a16:creationId xmlns:a16="http://schemas.microsoft.com/office/drawing/2014/main" id="{F049F0BE-4917-4025-B8D5-E357FADF4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100" name="Line 17">
                <a:extLst>
                  <a:ext uri="{FF2B5EF4-FFF2-40B4-BE49-F238E27FC236}">
                    <a16:creationId xmlns:a16="http://schemas.microsoft.com/office/drawing/2014/main" id="{BF3EBEA7-CEEC-4083-B699-62F553801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68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101" name="Text Box 18">
                <a:extLst>
                  <a:ext uri="{FF2B5EF4-FFF2-40B4-BE49-F238E27FC236}">
                    <a16:creationId xmlns:a16="http://schemas.microsoft.com/office/drawing/2014/main" id="{4119F938-BE30-40E2-BC9B-9A8308C35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755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/>
                  <a:t>X=1</a:t>
                </a:r>
              </a:p>
            </p:txBody>
          </p:sp>
          <p:sp>
            <p:nvSpPr>
              <p:cNvPr id="173102" name="Text Box 19">
                <a:extLst>
                  <a:ext uri="{FF2B5EF4-FFF2-40B4-BE49-F238E27FC236}">
                    <a16:creationId xmlns:a16="http://schemas.microsoft.com/office/drawing/2014/main" id="{912E3A6C-62F4-4D68-968E-254B1332D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035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Palatino Linotype" panose="0204050205050503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/>
                  <a:t>X=0</a:t>
                </a:r>
              </a:p>
            </p:txBody>
          </p:sp>
        </p:grp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87B5B60-8675-41B3-8B06-335AC9950FA5}"/>
                </a:ext>
              </a:extLst>
            </p:cNvPr>
            <p:cNvCxnSpPr>
              <a:endCxn id="173089" idx="2"/>
            </p:cNvCxnSpPr>
            <p:nvPr/>
          </p:nvCxnSpPr>
          <p:spPr>
            <a:xfrm>
              <a:off x="512956" y="3560763"/>
              <a:ext cx="325244" cy="465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A3C4FC90-4EB7-4CF4-A38C-91C6CB6E3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63" y="3164682"/>
              <a:ext cx="792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dirty="0"/>
                <a:t>start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바닥글 개체 틀 3">
            <a:extLst>
              <a:ext uri="{FF2B5EF4-FFF2-40B4-BE49-F238E27FC236}">
                <a16:creationId xmlns:a16="http://schemas.microsoft.com/office/drawing/2014/main" id="{2CFF7610-0754-4E59-9F44-A74A8E596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A92791-2A53-4C69-8AFA-CAE73C44CF87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9ED1D370-401D-4504-BB64-B6DA10DC9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ko-KR" sz="3200"/>
              <a:t>Traffic Light Controller Verilog Source</a:t>
            </a:r>
          </a:p>
        </p:txBody>
      </p:sp>
      <p:sp>
        <p:nvSpPr>
          <p:cNvPr id="174084" name="Text Box 4">
            <a:extLst>
              <a:ext uri="{FF2B5EF4-FFF2-40B4-BE49-F238E27FC236}">
                <a16:creationId xmlns:a16="http://schemas.microsoft.com/office/drawing/2014/main" id="{7654C8F0-07E3-4601-B14B-00A7004B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90600"/>
            <a:ext cx="3778250" cy="507831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// traffic light definition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YELLOW 2’d0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RED          2’d1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GREEN    2’d2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// state assignment definition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S0 2’b00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S1 2’b01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S2 2’b10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`define S3 2’b11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module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sig_controller</a:t>
            </a:r>
            <a:r>
              <a:rPr lang="en-US" altLang="ko-KR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(</a:t>
            </a:r>
            <a:r>
              <a:rPr lang="en-US" altLang="ko-KR" sz="2000" dirty="0" err="1"/>
              <a:t>hwy,fwy</a:t>
            </a:r>
            <a:r>
              <a:rPr lang="en-US" altLang="ko-KR" sz="2000" dirty="0"/>
              <a:t>, X, </a:t>
            </a:r>
            <a:r>
              <a:rPr lang="en-US" altLang="ko-KR" sz="2000" dirty="0" err="1"/>
              <a:t>clk,rst</a:t>
            </a:r>
            <a:r>
              <a:rPr lang="en-US" altLang="ko-KR" sz="2000" dirty="0"/>
              <a:t>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output</a:t>
            </a:r>
            <a:r>
              <a:rPr lang="en-US" altLang="ko-KR" sz="2000" dirty="0"/>
              <a:t> [1:0] </a:t>
            </a:r>
            <a:r>
              <a:rPr lang="en-US" altLang="ko-KR" sz="2000" dirty="0" err="1"/>
              <a:t>hwy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fwy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reg</a:t>
            </a:r>
            <a:r>
              <a:rPr lang="en-US" altLang="ko-KR" sz="2000" dirty="0"/>
              <a:t> [1:0] </a:t>
            </a:r>
            <a:r>
              <a:rPr lang="en-US" altLang="ko-KR" sz="2000" dirty="0" err="1"/>
              <a:t>hwy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fwy</a:t>
            </a:r>
            <a:r>
              <a:rPr lang="en-US" altLang="ko-KR" sz="2000" dirty="0"/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input</a:t>
            </a:r>
            <a:r>
              <a:rPr lang="en-US" altLang="ko-KR" sz="2000" dirty="0"/>
              <a:t> X,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reg</a:t>
            </a:r>
            <a:r>
              <a:rPr lang="en-US" altLang="ko-KR" sz="2000" dirty="0"/>
              <a:t> [1:0] cs, </a:t>
            </a:r>
            <a:r>
              <a:rPr lang="en-US" altLang="ko-KR" sz="2000" dirty="0" err="1"/>
              <a:t>nst</a:t>
            </a:r>
            <a:r>
              <a:rPr lang="en-US" altLang="ko-KR" sz="2000" dirty="0"/>
              <a:t> ; // state variable</a:t>
            </a:r>
          </a:p>
        </p:txBody>
      </p:sp>
      <p:sp>
        <p:nvSpPr>
          <p:cNvPr id="174085" name="Text Box 5">
            <a:extLst>
              <a:ext uri="{FF2B5EF4-FFF2-40B4-BE49-F238E27FC236}">
                <a16:creationId xmlns:a16="http://schemas.microsoft.com/office/drawing/2014/main" id="{8DE0241F-B814-4A72-835D-25B42E49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1519238"/>
            <a:ext cx="4429125" cy="45243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always</a:t>
            </a:r>
            <a:r>
              <a:rPr lang="en-US" altLang="ko-KR" sz="1600" dirty="0">
                <a:solidFill>
                  <a:srgbClr val="FF0000"/>
                </a:solidFill>
              </a:rPr>
              <a:t> @(</a:t>
            </a:r>
            <a:r>
              <a:rPr lang="en-US" altLang="ko-KR" sz="1600" b="1" dirty="0" err="1">
                <a:solidFill>
                  <a:srgbClr val="FF0000"/>
                </a:solidFill>
              </a:rPr>
              <a:t>posedge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clk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or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posedge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rst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if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rst</a:t>
            </a:r>
            <a:r>
              <a:rPr lang="en-US" altLang="ko-KR" sz="1600" dirty="0">
                <a:solidFill>
                  <a:srgbClr val="FF0000"/>
                </a:solidFill>
              </a:rPr>
              <a:t>) cs &lt;= `S0;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</a:rPr>
              <a:t>els</a:t>
            </a:r>
            <a:r>
              <a:rPr lang="en-US" altLang="ko-KR" sz="1600" dirty="0">
                <a:solidFill>
                  <a:srgbClr val="FF0000"/>
                </a:solidFill>
              </a:rPr>
              <a:t>e  </a:t>
            </a:r>
            <a:r>
              <a:rPr lang="en-US" altLang="ko-KR" sz="1600" b="1" dirty="0">
                <a:solidFill>
                  <a:srgbClr val="FF0000"/>
                </a:solidFill>
              </a:rPr>
              <a:t>cs &lt;= </a:t>
            </a:r>
            <a:r>
              <a:rPr lang="en-US" altLang="ko-KR" sz="1600" b="1" dirty="0" err="1">
                <a:solidFill>
                  <a:srgbClr val="FF0000"/>
                </a:solidFill>
              </a:rPr>
              <a:t>nst</a:t>
            </a:r>
            <a:r>
              <a:rPr lang="en-US" altLang="ko-KR" sz="1600" b="1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/>
              <a:t>always</a:t>
            </a:r>
            <a:r>
              <a:rPr lang="en-US" altLang="ko-KR" sz="1600" dirty="0"/>
              <a:t> @(cs </a:t>
            </a:r>
            <a:r>
              <a:rPr lang="en-US" altLang="ko-KR" sz="1600" b="1" dirty="0"/>
              <a:t>or</a:t>
            </a:r>
            <a:r>
              <a:rPr lang="en-US" altLang="ko-KR" sz="1600" dirty="0"/>
              <a:t> x) </a:t>
            </a:r>
            <a:r>
              <a:rPr lang="en-US" altLang="ko-KR" sz="1600" b="1" dirty="0"/>
              <a:t>case</a:t>
            </a:r>
            <a:r>
              <a:rPr lang="en-US" altLang="ko-KR" sz="1600" dirty="0"/>
              <a:t> (cs)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`S0 : if(X)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`S1; else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`S1 :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`S2 : if(X)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`S2; else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`S3 : </a:t>
            </a:r>
            <a:r>
              <a:rPr lang="en-US" altLang="ko-KR" sz="1600" dirty="0" err="1"/>
              <a:t>nst</a:t>
            </a:r>
            <a:r>
              <a:rPr lang="en-US" altLang="ko-KR" sz="1600" dirty="0"/>
              <a:t> = `S0;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</a:t>
            </a:r>
            <a:r>
              <a:rPr lang="en-US" altLang="ko-KR" sz="1600" b="1" dirty="0" err="1"/>
              <a:t>endcase</a:t>
            </a:r>
            <a:endParaRPr lang="en-US" altLang="ko-KR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/>
              <a:t>always</a:t>
            </a:r>
            <a:r>
              <a:rPr lang="en-US" altLang="ko-KR" sz="1600" dirty="0"/>
              <a:t> @(cs)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case</a:t>
            </a:r>
            <a:r>
              <a:rPr lang="en-US" altLang="ko-KR" sz="1600" dirty="0"/>
              <a:t> (cs)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`S0 : begin 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 = `GREEN;   </a:t>
            </a:r>
            <a:r>
              <a:rPr lang="en-US" altLang="ko-KR" sz="1600" dirty="0" err="1"/>
              <a:t>fwy</a:t>
            </a:r>
            <a:r>
              <a:rPr lang="en-US" altLang="ko-KR" sz="1600" dirty="0"/>
              <a:t> = `RED;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`S1 : begin 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 = `YELLOW; </a:t>
            </a:r>
            <a:r>
              <a:rPr lang="en-US" altLang="ko-KR" sz="1600" dirty="0" err="1"/>
              <a:t>fwy</a:t>
            </a:r>
            <a:r>
              <a:rPr lang="en-US" altLang="ko-KR" sz="1600" dirty="0"/>
              <a:t> = `RED;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`S2 : begin 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 = `RED; </a:t>
            </a:r>
            <a:r>
              <a:rPr lang="en-US" altLang="ko-KR" sz="1600" dirty="0" err="1"/>
              <a:t>fwy</a:t>
            </a:r>
            <a:r>
              <a:rPr lang="en-US" altLang="ko-KR" sz="1600" dirty="0"/>
              <a:t> = `GREEN;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`S3 : begin 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 = `RED; </a:t>
            </a:r>
            <a:r>
              <a:rPr lang="en-US" altLang="ko-KR" sz="1600" dirty="0" err="1"/>
              <a:t>fwy</a:t>
            </a:r>
            <a:r>
              <a:rPr lang="en-US" altLang="ko-KR" sz="1600" dirty="0"/>
              <a:t> = `YELLOW;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/>
              <a:t>  </a:t>
            </a:r>
            <a:r>
              <a:rPr lang="en-US" altLang="ko-KR" sz="1600" b="1" dirty="0" err="1"/>
              <a:t>endcase</a:t>
            </a:r>
            <a:endParaRPr lang="en-US" altLang="ko-KR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 err="1"/>
              <a:t>endmodule</a:t>
            </a:r>
            <a:endParaRPr lang="en-US" altLang="ko-KR" sz="1600" b="1" dirty="0"/>
          </a:p>
        </p:txBody>
      </p:sp>
      <p:sp>
        <p:nvSpPr>
          <p:cNvPr id="174086" name="AutoShape 7">
            <a:extLst>
              <a:ext uri="{FF2B5EF4-FFF2-40B4-BE49-F238E27FC236}">
                <a16:creationId xmlns:a16="http://schemas.microsoft.com/office/drawing/2014/main" id="{4DA8AD48-0688-4B09-9419-D7048B8E515D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152400" cy="1431925"/>
          </a:xfrm>
          <a:prstGeom prst="leftBrace">
            <a:avLst>
              <a:gd name="adj1" fmla="val 1082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4087" name="AutoShape 8">
            <a:extLst>
              <a:ext uri="{FF2B5EF4-FFF2-40B4-BE49-F238E27FC236}">
                <a16:creationId xmlns:a16="http://schemas.microsoft.com/office/drawing/2014/main" id="{16AD155B-EF21-4B46-AEDE-7CD58F3471EE}"/>
              </a:ext>
            </a:extLst>
          </p:cNvPr>
          <p:cNvSpPr>
            <a:spLocks/>
          </p:cNvSpPr>
          <p:nvPr/>
        </p:nvSpPr>
        <p:spPr bwMode="auto">
          <a:xfrm>
            <a:off x="4419600" y="2509838"/>
            <a:ext cx="93663" cy="1147762"/>
          </a:xfrm>
          <a:prstGeom prst="leftBrace">
            <a:avLst>
              <a:gd name="adj1" fmla="val 832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4088" name="AutoShape 9">
            <a:extLst>
              <a:ext uri="{FF2B5EF4-FFF2-40B4-BE49-F238E27FC236}">
                <a16:creationId xmlns:a16="http://schemas.microsoft.com/office/drawing/2014/main" id="{8D5408A4-7FD1-476F-8A40-35E04129F914}"/>
              </a:ext>
            </a:extLst>
          </p:cNvPr>
          <p:cNvSpPr>
            <a:spLocks/>
          </p:cNvSpPr>
          <p:nvPr/>
        </p:nvSpPr>
        <p:spPr bwMode="auto">
          <a:xfrm>
            <a:off x="4338638" y="15875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4089" name="Text Box 10">
            <a:extLst>
              <a:ext uri="{FF2B5EF4-FFF2-40B4-BE49-F238E27FC236}">
                <a16:creationId xmlns:a16="http://schemas.microsoft.com/office/drawing/2014/main" id="{2FD0BA65-59A5-4495-BC11-9309BEBB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420938"/>
            <a:ext cx="492125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Next state</a:t>
            </a:r>
          </a:p>
        </p:txBody>
      </p:sp>
      <p:sp>
        <p:nvSpPr>
          <p:cNvPr id="174090" name="Text Box 11">
            <a:extLst>
              <a:ext uri="{FF2B5EF4-FFF2-40B4-BE49-F238E27FC236}">
                <a16:creationId xmlns:a16="http://schemas.microsoft.com/office/drawing/2014/main" id="{FCA46B63-D9DD-4BD2-8813-C324982B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3962400"/>
            <a:ext cx="4921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/>
              <a:t>FSM Output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바닥글 개체 틀 3">
            <a:extLst>
              <a:ext uri="{FF2B5EF4-FFF2-40B4-BE49-F238E27FC236}">
                <a16:creationId xmlns:a16="http://schemas.microsoft.com/office/drawing/2014/main" id="{9813B65F-2B0B-4043-95AA-66A8A216C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2835F-E6FE-47DD-B025-DCB6B3E27C23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B31EBD66-4B1E-40BD-A201-2E1A18508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Testbench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320B7536-3E34-4797-A1F2-96C21EAC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6248400" cy="5257800"/>
          </a:xfrm>
          <a:solidFill>
            <a:srgbClr val="CCFF99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module testbench;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reg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reg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,X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wire [1:0] </a:t>
            </a:r>
            <a:r>
              <a:rPr lang="en-US" altLang="ko-KR" sz="2000" dirty="0" err="1"/>
              <a:t>hwy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fwy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module </a:t>
            </a:r>
            <a:r>
              <a:rPr lang="en-US" altLang="ko-KR" sz="2000" dirty="0" err="1"/>
              <a:t>sig_controller</a:t>
            </a:r>
            <a:r>
              <a:rPr lang="en-US" altLang="ko-KR" sz="2000" dirty="0"/>
              <a:t>  (</a:t>
            </a:r>
            <a:r>
              <a:rPr lang="en-US" altLang="ko-KR" sz="2000" dirty="0" err="1"/>
              <a:t>hwy,fwy</a:t>
            </a:r>
            <a:r>
              <a:rPr lang="en-US" altLang="ko-KR" sz="2000" dirty="0"/>
              <a:t>, X, </a:t>
            </a:r>
            <a:r>
              <a:rPr lang="en-US" altLang="ko-KR" sz="2000" dirty="0" err="1"/>
              <a:t>clk,rst</a:t>
            </a:r>
            <a:r>
              <a:rPr lang="en-US" altLang="ko-KR" sz="2000" dirty="0"/>
              <a:t>)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initial forever #5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 = ~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; // or always #</a:t>
            </a:r>
            <a:r>
              <a:rPr lang="ko-KR" altLang="en-US" sz="2000" dirty="0"/>
              <a:t>５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 = ~ 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initial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#10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= 0;  X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#40 X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#20 X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#10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#10 </a:t>
            </a:r>
            <a:r>
              <a:rPr lang="en-US" altLang="ko-KR" sz="2000" dirty="0" err="1"/>
              <a:t>rst</a:t>
            </a:r>
            <a:r>
              <a:rPr lang="en-US" altLang="ko-KR" sz="2000" dirty="0"/>
              <a:t> 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#20 $stop;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err="1"/>
              <a:t>endmodule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53DDE-85AF-4B9B-9DAD-97C5B0AA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5849073" cy="762000"/>
          </a:xfrm>
        </p:spPr>
        <p:txBody>
          <a:bodyPr/>
          <a:lstStyle/>
          <a:p>
            <a:r>
              <a:rPr lang="en-US" altLang="ko-KR" dirty="0"/>
              <a:t>TLC Lab Block Diagram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3C690E-5F6B-4CDD-92D8-B1A96AAC7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78EC44-274D-4F74-9BD3-A02C5718426E}" type="slidenum">
              <a:rPr lang="en-US" altLang="ko-KR" smtClean="0"/>
              <a:pPr/>
              <a:t>5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FF127B-F6A9-4BF7-9710-FAB349001712}"/>
              </a:ext>
            </a:extLst>
          </p:cNvPr>
          <p:cNvSpPr/>
          <p:nvPr/>
        </p:nvSpPr>
        <p:spPr>
          <a:xfrm>
            <a:off x="3212340" y="3049029"/>
            <a:ext cx="4299630" cy="171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TLC FSM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AF337-2A8F-4890-A11C-0425FA029D68}"/>
              </a:ext>
            </a:extLst>
          </p:cNvPr>
          <p:cNvSpPr/>
          <p:nvPr/>
        </p:nvSpPr>
        <p:spPr>
          <a:xfrm>
            <a:off x="1094170" y="5210057"/>
            <a:ext cx="5514696" cy="8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clock enable generator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D0447-1D98-4064-8769-DEA4ADB8CAE1}"/>
              </a:ext>
            </a:extLst>
          </p:cNvPr>
          <p:cNvSpPr txBox="1"/>
          <p:nvPr/>
        </p:nvSpPr>
        <p:spPr>
          <a:xfrm>
            <a:off x="1181100" y="521005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100Hz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B2BEB-1DDE-45EC-805F-58CFBE4DBD37}"/>
              </a:ext>
            </a:extLst>
          </p:cNvPr>
          <p:cNvSpPr txBox="1"/>
          <p:nvPr/>
        </p:nvSpPr>
        <p:spPr>
          <a:xfrm>
            <a:off x="3212340" y="527083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0.5Hz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DA1D98-7B89-4DBD-BDD1-E29A4A73DFD8}"/>
              </a:ext>
            </a:extLst>
          </p:cNvPr>
          <p:cNvCxnSpPr>
            <a:cxnSpLocks/>
          </p:cNvCxnSpPr>
          <p:nvPr/>
        </p:nvCxnSpPr>
        <p:spPr>
          <a:xfrm flipV="1">
            <a:off x="4831660" y="6135714"/>
            <a:ext cx="0" cy="21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989AD-2D71-49CF-A73A-253633AAA4DF}"/>
              </a:ext>
            </a:extLst>
          </p:cNvPr>
          <p:cNvSpPr/>
          <p:nvPr/>
        </p:nvSpPr>
        <p:spPr>
          <a:xfrm>
            <a:off x="5752339" y="1866626"/>
            <a:ext cx="1713053" cy="76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Color_LED</a:t>
            </a:r>
            <a:endParaRPr lang="en-US" altLang="ko-KR" dirty="0"/>
          </a:p>
          <a:p>
            <a:pPr algn="ctr"/>
            <a:r>
              <a:rPr lang="en-US" altLang="ko-KR" dirty="0"/>
              <a:t>Driver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777FEE-6155-499C-8DD9-150CB91B25FA}"/>
              </a:ext>
            </a:extLst>
          </p:cNvPr>
          <p:cNvSpPr/>
          <p:nvPr/>
        </p:nvSpPr>
        <p:spPr>
          <a:xfrm>
            <a:off x="681787" y="3240106"/>
            <a:ext cx="1905000" cy="13287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Debounce</a:t>
            </a:r>
          </a:p>
          <a:p>
            <a:pPr algn="ctr"/>
            <a:r>
              <a:rPr lang="en-US" altLang="ko-KR" dirty="0"/>
              <a:t>&amp;</a:t>
            </a:r>
            <a:r>
              <a:rPr lang="en-US" altLang="ko-KR" dirty="0" err="1"/>
              <a:t>pulse_gen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C448E4-2616-47A0-B8E3-17EA3D189FF9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586787" y="3904484"/>
            <a:ext cx="62555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A3F25F-F22C-4686-872C-17C38BC9FD9F}"/>
              </a:ext>
            </a:extLst>
          </p:cNvPr>
          <p:cNvSpPr/>
          <p:nvPr/>
        </p:nvSpPr>
        <p:spPr>
          <a:xfrm>
            <a:off x="3304953" y="1889847"/>
            <a:ext cx="1713053" cy="76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Color_LED</a:t>
            </a:r>
            <a:endParaRPr lang="en-US" altLang="ko-KR" dirty="0"/>
          </a:p>
          <a:p>
            <a:pPr algn="ctr"/>
            <a:r>
              <a:rPr lang="en-US" altLang="ko-KR" dirty="0"/>
              <a:t>Driver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BD3BA2-1AD1-4263-9854-2110406442F3}"/>
              </a:ext>
            </a:extLst>
          </p:cNvPr>
          <p:cNvCxnSpPr/>
          <p:nvPr/>
        </p:nvCxnSpPr>
        <p:spPr>
          <a:xfrm flipV="1">
            <a:off x="3707026" y="4759939"/>
            <a:ext cx="0" cy="4501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8387C3-BEE4-4B11-AE61-922AA7BCE147}"/>
              </a:ext>
            </a:extLst>
          </p:cNvPr>
          <p:cNvCxnSpPr>
            <a:cxnSpLocks/>
          </p:cNvCxnSpPr>
          <p:nvPr/>
        </p:nvCxnSpPr>
        <p:spPr>
          <a:xfrm flipV="1">
            <a:off x="1509765" y="4614141"/>
            <a:ext cx="0" cy="595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130E52-C177-407D-B6CD-54CE71FE8C47}"/>
              </a:ext>
            </a:extLst>
          </p:cNvPr>
          <p:cNvSpPr txBox="1"/>
          <p:nvPr/>
        </p:nvSpPr>
        <p:spPr>
          <a:xfrm>
            <a:off x="1181100" y="414313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0F5A8-DB76-4669-B8FD-4AA3D20882AF}"/>
              </a:ext>
            </a:extLst>
          </p:cNvPr>
          <p:cNvSpPr txBox="1"/>
          <p:nvPr/>
        </p:nvSpPr>
        <p:spPr>
          <a:xfrm>
            <a:off x="3443171" y="43210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1AF229-16A5-49CE-BAF3-1915F08E7D15}"/>
              </a:ext>
            </a:extLst>
          </p:cNvPr>
          <p:cNvSpPr txBox="1"/>
          <p:nvPr/>
        </p:nvSpPr>
        <p:spPr>
          <a:xfrm>
            <a:off x="7306023" y="609020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100MHzClk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F723F3-AFDB-47A8-9E5D-41733DB7D568}"/>
              </a:ext>
            </a:extLst>
          </p:cNvPr>
          <p:cNvCxnSpPr>
            <a:cxnSpLocks/>
          </p:cNvCxnSpPr>
          <p:nvPr/>
        </p:nvCxnSpPr>
        <p:spPr>
          <a:xfrm flipV="1">
            <a:off x="6957867" y="4770469"/>
            <a:ext cx="0" cy="159227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84D010-4D41-40A9-B249-FD71E1955076}"/>
              </a:ext>
            </a:extLst>
          </p:cNvPr>
          <p:cNvCxnSpPr>
            <a:cxnSpLocks/>
          </p:cNvCxnSpPr>
          <p:nvPr/>
        </p:nvCxnSpPr>
        <p:spPr>
          <a:xfrm>
            <a:off x="4831660" y="6362744"/>
            <a:ext cx="2483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E5EFC4-E355-4AC5-994F-5F14620899F0}"/>
              </a:ext>
            </a:extLst>
          </p:cNvPr>
          <p:cNvCxnSpPr>
            <a:cxnSpLocks/>
          </p:cNvCxnSpPr>
          <p:nvPr/>
        </p:nvCxnSpPr>
        <p:spPr>
          <a:xfrm flipH="1" flipV="1">
            <a:off x="2013995" y="4925095"/>
            <a:ext cx="4943872" cy="59903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20C7D6-A5F7-45C5-A717-4A4FF7195F0E}"/>
              </a:ext>
            </a:extLst>
          </p:cNvPr>
          <p:cNvCxnSpPr>
            <a:cxnSpLocks/>
          </p:cNvCxnSpPr>
          <p:nvPr/>
        </p:nvCxnSpPr>
        <p:spPr>
          <a:xfrm flipV="1">
            <a:off x="2013995" y="4568862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24526702-7BD2-4DC6-BC10-5C91638D6EC1}"/>
              </a:ext>
            </a:extLst>
          </p:cNvPr>
          <p:cNvSpPr/>
          <p:nvPr/>
        </p:nvSpPr>
        <p:spPr>
          <a:xfrm>
            <a:off x="3970880" y="2610439"/>
            <a:ext cx="381201" cy="423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BECE93FE-5540-41C0-9BFC-4F104EEE2F49}"/>
              </a:ext>
            </a:extLst>
          </p:cNvPr>
          <p:cNvSpPr/>
          <p:nvPr/>
        </p:nvSpPr>
        <p:spPr>
          <a:xfrm>
            <a:off x="6458673" y="2634326"/>
            <a:ext cx="381201" cy="4231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32DD1A-7D65-4636-8292-F569DFBC4196}"/>
              </a:ext>
            </a:extLst>
          </p:cNvPr>
          <p:cNvSpPr txBox="1"/>
          <p:nvPr/>
        </p:nvSpPr>
        <p:spPr>
          <a:xfrm>
            <a:off x="3897625" y="303824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hwy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5FD66-EE8A-4FBE-90A3-A722CEAEECF8}"/>
              </a:ext>
            </a:extLst>
          </p:cNvPr>
          <p:cNvSpPr txBox="1"/>
          <p:nvPr/>
        </p:nvSpPr>
        <p:spPr>
          <a:xfrm>
            <a:off x="6436168" y="30035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fwy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F29798-6D4E-41A0-A981-EC6053825EB5}"/>
              </a:ext>
            </a:extLst>
          </p:cNvPr>
          <p:cNvSpPr txBox="1"/>
          <p:nvPr/>
        </p:nvSpPr>
        <p:spPr>
          <a:xfrm>
            <a:off x="-81016" y="3904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BTN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B6C4BBD-2BA4-45BC-AC8B-7FEE869D847C}"/>
              </a:ext>
            </a:extLst>
          </p:cNvPr>
          <p:cNvCxnSpPr>
            <a:stCxn id="45" idx="0"/>
            <a:endCxn id="12" idx="1"/>
          </p:cNvCxnSpPr>
          <p:nvPr/>
        </p:nvCxnSpPr>
        <p:spPr>
          <a:xfrm>
            <a:off x="319094" y="3904484"/>
            <a:ext cx="362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9F4628-A3B0-4D0B-A078-DD17A199A29C}"/>
              </a:ext>
            </a:extLst>
          </p:cNvPr>
          <p:cNvSpPr txBox="1"/>
          <p:nvPr/>
        </p:nvSpPr>
        <p:spPr>
          <a:xfrm>
            <a:off x="2636677" y="38593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2E75FD-A641-4BBA-88CB-5773CC32BEFF}"/>
              </a:ext>
            </a:extLst>
          </p:cNvPr>
          <p:cNvCxnSpPr>
            <a:cxnSpLocks/>
          </p:cNvCxnSpPr>
          <p:nvPr/>
        </p:nvCxnSpPr>
        <p:spPr>
          <a:xfrm flipV="1">
            <a:off x="3559215" y="1486940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DBB1332-CA78-4571-8196-26F046596A5A}"/>
              </a:ext>
            </a:extLst>
          </p:cNvPr>
          <p:cNvCxnSpPr>
            <a:cxnSpLocks/>
          </p:cNvCxnSpPr>
          <p:nvPr/>
        </p:nvCxnSpPr>
        <p:spPr>
          <a:xfrm flipV="1">
            <a:off x="4485931" y="1486940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0F33D16-9034-40A0-83D3-49F9F5A23B94}"/>
              </a:ext>
            </a:extLst>
          </p:cNvPr>
          <p:cNvCxnSpPr>
            <a:cxnSpLocks/>
          </p:cNvCxnSpPr>
          <p:nvPr/>
        </p:nvCxnSpPr>
        <p:spPr>
          <a:xfrm flipV="1">
            <a:off x="3980525" y="1510161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B322823-FA5B-4034-B1F2-00429501D23E}"/>
              </a:ext>
            </a:extLst>
          </p:cNvPr>
          <p:cNvSpPr txBox="1"/>
          <p:nvPr/>
        </p:nvSpPr>
        <p:spPr>
          <a:xfrm>
            <a:off x="3304953" y="1043418"/>
            <a:ext cx="171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  G1  B1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1A225DD-ABA0-4A06-BBAD-32B858A4EF6E}"/>
              </a:ext>
            </a:extLst>
          </p:cNvPr>
          <p:cNvCxnSpPr>
            <a:cxnSpLocks/>
          </p:cNvCxnSpPr>
          <p:nvPr/>
        </p:nvCxnSpPr>
        <p:spPr>
          <a:xfrm flipV="1">
            <a:off x="6053183" y="1419060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D98A028-2029-480B-A115-A95D0FC6B318}"/>
              </a:ext>
            </a:extLst>
          </p:cNvPr>
          <p:cNvCxnSpPr>
            <a:cxnSpLocks/>
          </p:cNvCxnSpPr>
          <p:nvPr/>
        </p:nvCxnSpPr>
        <p:spPr>
          <a:xfrm flipV="1">
            <a:off x="6979899" y="1419060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0D726C-C351-48DE-87B1-06E21BF02264}"/>
              </a:ext>
            </a:extLst>
          </p:cNvPr>
          <p:cNvCxnSpPr>
            <a:cxnSpLocks/>
          </p:cNvCxnSpPr>
          <p:nvPr/>
        </p:nvCxnSpPr>
        <p:spPr>
          <a:xfrm flipV="1">
            <a:off x="6474493" y="1442281"/>
            <a:ext cx="0" cy="37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A43678-CBD6-407C-AFE2-A0C139E37345}"/>
              </a:ext>
            </a:extLst>
          </p:cNvPr>
          <p:cNvSpPr txBox="1"/>
          <p:nvPr/>
        </p:nvSpPr>
        <p:spPr>
          <a:xfrm>
            <a:off x="5798921" y="975538"/>
            <a:ext cx="171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R2  G2  B2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B5C4A-8617-49F8-9B97-3F8CC94C5B4E}"/>
              </a:ext>
            </a:extLst>
          </p:cNvPr>
          <p:cNvSpPr txBox="1"/>
          <p:nvPr/>
        </p:nvSpPr>
        <p:spPr>
          <a:xfrm>
            <a:off x="1358173" y="1141920"/>
            <a:ext cx="19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Yellow=R+G</a:t>
            </a:r>
          </a:p>
          <a:p>
            <a:r>
              <a:rPr lang="en-US" altLang="ko-KR" sz="1600" dirty="0"/>
              <a:t>Red=R</a:t>
            </a:r>
          </a:p>
          <a:p>
            <a:r>
              <a:rPr lang="en-US" altLang="ko-KR" sz="1600" dirty="0"/>
              <a:t>Green=G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88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87335-747C-4305-8746-DC249F66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83" y="376098"/>
            <a:ext cx="7772400" cy="762000"/>
          </a:xfrm>
        </p:spPr>
        <p:txBody>
          <a:bodyPr/>
          <a:lstStyle/>
          <a:p>
            <a:r>
              <a:rPr lang="en-US" altLang="ko-KR" dirty="0"/>
              <a:t>Making FSM Slow-down </a:t>
            </a:r>
            <a:br>
              <a:rPr lang="en-US" altLang="ko-KR" dirty="0"/>
            </a:br>
            <a:r>
              <a:rPr lang="en-US" altLang="ko-KR" dirty="0"/>
              <a:t>by using clock enable for </a:t>
            </a:r>
            <a:br>
              <a:rPr lang="en-US" altLang="ko-KR" dirty="0"/>
            </a:br>
            <a:r>
              <a:rPr lang="en-US" altLang="ko-KR" dirty="0"/>
              <a:t>state register update control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297ED-18FC-47AC-8A54-A856B4EBF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78EC44-274D-4F74-9BD3-A02C5718426E}" type="slidenum">
              <a:rPr lang="en-US" altLang="ko-KR" smtClean="0"/>
              <a:pPr/>
              <a:t>6</a:t>
            </a:fld>
            <a:r>
              <a:rPr lang="en-US" altLang="ko-KR"/>
              <a:t>  </a:t>
            </a:r>
            <a:r>
              <a:rPr lang="en-US" altLang="ko-KR"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0B499-6A26-41E2-B549-D0BE32C3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436" y="2697415"/>
            <a:ext cx="1600200" cy="150766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Compute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Next state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</a:rPr>
              <a:t>조합회로</a:t>
            </a:r>
            <a:r>
              <a:rPr lang="en-US" altLang="ko-KR" dirty="0"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453FC-2B96-417F-9CFE-6551B723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36" y="2697415"/>
            <a:ext cx="1447800" cy="228413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State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AB37D3B-A5ED-46F6-B5B6-462DAD1C2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636" y="3078416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A6C7C2B-1B37-4B11-8863-AE8416C2C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2572" y="3465007"/>
            <a:ext cx="658813" cy="10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F2EE2CD-7D62-4AA2-9CF0-60CB7AEE8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036" y="2890704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8355B64-E27F-4344-9824-2FCBDE24D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9634" y="2128704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AD77CA4-382C-4DF3-8EE4-B21455774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036" y="2143572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E42F16C-5DA0-4111-9561-439EDAAAF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606" y="2139855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1C388C6-7960-4EE4-8400-1388436AB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036" y="320665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B947B-50E9-482E-B309-5B77A8B6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435" y="2621216"/>
            <a:ext cx="1502521" cy="2360334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Compute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output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</a:rPr>
              <a:t>조합회로</a:t>
            </a:r>
            <a:r>
              <a:rPr lang="en-US" altLang="ko-KR" dirty="0"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08E87D1-B834-4506-8823-DA9712DA3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956" y="3252009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08067CC-A020-429A-B995-75D4907DD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72" y="3173814"/>
            <a:ext cx="88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input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EACE246-03F5-475E-955B-EFDEB0DF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973" y="2641854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output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04B4760-2C75-4480-B518-C2B1A8270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356" y="1735621"/>
            <a:ext cx="202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Current state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D2E4992-019F-45D2-9D6A-52193F9A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636" y="2621216"/>
            <a:ext cx="87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굴림" panose="020B0600000101010101" pitchFamily="50" charset="-127"/>
              </a:rPr>
              <a:t>Next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굴림" panose="020B0600000101010101" pitchFamily="50" charset="-127"/>
              </a:rPr>
              <a:t>state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4AA0A9FA-E273-42B0-9513-4503E786F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0122" y="4759910"/>
            <a:ext cx="2529692" cy="346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D828392-A56C-4757-8514-9B492606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21396"/>
            <a:ext cx="17876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100MHzClk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3866E5B3-113E-4DFB-914E-9A0D011F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12" y="4049438"/>
            <a:ext cx="1141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</a:rPr>
              <a:t>enable</a:t>
            </a: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B394D0D0-67F6-4C49-91E8-07B5D5114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4964" y="4353032"/>
            <a:ext cx="3044850" cy="101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177455EC-36C9-4646-9595-1A2BC917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652" y="4049438"/>
            <a:ext cx="5357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b="1" dirty="0" err="1">
                <a:solidFill>
                  <a:srgbClr val="FF0000"/>
                </a:solidFill>
                <a:latin typeface="굴림" panose="020B0600000101010101" pitchFamily="50" charset="-127"/>
              </a:rPr>
              <a:t>ce</a:t>
            </a:r>
            <a:endParaRPr lang="en-US" altLang="ko-KR" b="1" dirty="0">
              <a:solidFill>
                <a:srgbClr val="FF0000"/>
              </a:solidFill>
              <a:latin typeface="굴림" panose="020B0600000101010101" pitchFamily="50" charset="-127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F9557422-CCC0-4BDF-856E-AA87E076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499" y="279034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D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037E555-5D63-45D3-B2C6-DF1C37A3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323" y="2924022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>
                <a:latin typeface="굴림" panose="020B0600000101010101" pitchFamily="50" charset="-127"/>
              </a:rPr>
              <a:t>Q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FFCF142-1AE6-494F-B5BB-2995776FD466}"/>
              </a:ext>
            </a:extLst>
          </p:cNvPr>
          <p:cNvSpPr/>
          <p:nvPr/>
        </p:nvSpPr>
        <p:spPr>
          <a:xfrm rot="5400000">
            <a:off x="4544644" y="4654154"/>
            <a:ext cx="290435" cy="2115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64CEFF99-D409-4527-BAF3-1813E1C6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12" y="5194113"/>
            <a:ext cx="5453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dirty="0" err="1">
                <a:latin typeface="굴림" panose="020B0600000101010101" pitchFamily="50" charset="-127"/>
              </a:rPr>
              <a:t>rst</a:t>
            </a:r>
            <a:endParaRPr lang="en-US" altLang="ko-KR" dirty="0">
              <a:latin typeface="굴림" panose="020B0600000101010101" pitchFamily="50" charset="-127"/>
            </a:endParaRP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62EFBE4-A24E-4021-B324-39B712C22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8273" y="5486144"/>
            <a:ext cx="4132146" cy="26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F2F0FC-FC7C-4E3B-86BC-6CBCA8EA2398}"/>
              </a:ext>
            </a:extLst>
          </p:cNvPr>
          <p:cNvCxnSpPr>
            <a:cxnSpLocks/>
            <a:stCxn id="6" idx="2"/>
            <a:endCxn id="29" idx="1"/>
          </p:cNvCxnSpPr>
          <p:nvPr/>
        </p:nvCxnSpPr>
        <p:spPr>
          <a:xfrm>
            <a:off x="5305136" y="4981550"/>
            <a:ext cx="25283" cy="504594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바닥글 개체 틀 3">
            <a:extLst>
              <a:ext uri="{FF2B5EF4-FFF2-40B4-BE49-F238E27FC236}">
                <a16:creationId xmlns:a16="http://schemas.microsoft.com/office/drawing/2014/main" id="{B39110E8-51C8-4FC0-BDBF-797C177C7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BDBD27-BD01-4FA5-8CC4-B2194EE48FB1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E8AD2BCF-AAB2-4493-8FB2-EE256300F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Exercises</a:t>
            </a:r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BC4B4106-C26A-456A-857F-D679461A0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57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2000"/>
              <a:t>Design a Dice Game Machine. The game is played with 2 dices. The controller  inputs are X, clock, and reset. The outputs are Win, Lose,  Dice0[2:0], and Dice1[1:0]. The Flowchart for the game is as follows.</a:t>
            </a:r>
          </a:p>
        </p:txBody>
      </p:sp>
      <p:sp>
        <p:nvSpPr>
          <p:cNvPr id="177157" name="AutoShape 4">
            <a:extLst>
              <a:ext uri="{FF2B5EF4-FFF2-40B4-BE49-F238E27FC236}">
                <a16:creationId xmlns:a16="http://schemas.microsoft.com/office/drawing/2014/main" id="{56FCE89B-EB75-4D94-9554-E20CDDB0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6670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Sum = 6</a:t>
            </a:r>
          </a:p>
        </p:txBody>
      </p:sp>
      <p:sp>
        <p:nvSpPr>
          <p:cNvPr id="177158" name="AutoShape 5">
            <a:extLst>
              <a:ext uri="{FF2B5EF4-FFF2-40B4-BE49-F238E27FC236}">
                <a16:creationId xmlns:a16="http://schemas.microsoft.com/office/drawing/2014/main" id="{160C9DBC-4B34-4429-8956-7D4568D9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1981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Point &lt;= sum</a:t>
            </a:r>
          </a:p>
        </p:txBody>
      </p:sp>
      <p:sp>
        <p:nvSpPr>
          <p:cNvPr id="177159" name="AutoShape 6">
            <a:extLst>
              <a:ext uri="{FF2B5EF4-FFF2-40B4-BE49-F238E27FC236}">
                <a16:creationId xmlns:a16="http://schemas.microsoft.com/office/drawing/2014/main" id="{0114CB67-FB0F-4D22-99C1-9D039A1D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38400"/>
            <a:ext cx="22860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Roll two dices</a:t>
            </a:r>
          </a:p>
        </p:txBody>
      </p:sp>
      <p:sp>
        <p:nvSpPr>
          <p:cNvPr id="177160" name="AutoShape 7">
            <a:extLst>
              <a:ext uri="{FF2B5EF4-FFF2-40B4-BE49-F238E27FC236}">
                <a16:creationId xmlns:a16="http://schemas.microsoft.com/office/drawing/2014/main" id="{BFFFA120-9A97-4A7C-8F7C-E4017806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2667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Sum = 7 or 11</a:t>
            </a:r>
          </a:p>
        </p:txBody>
      </p:sp>
      <p:sp>
        <p:nvSpPr>
          <p:cNvPr id="177161" name="Text Box 8">
            <a:extLst>
              <a:ext uri="{FF2B5EF4-FFF2-40B4-BE49-F238E27FC236}">
                <a16:creationId xmlns:a16="http://schemas.microsoft.com/office/drawing/2014/main" id="{339EF858-8646-4654-B004-9F396FE89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31750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Yes</a:t>
            </a:r>
          </a:p>
        </p:txBody>
      </p:sp>
      <p:sp>
        <p:nvSpPr>
          <p:cNvPr id="177162" name="Text Box 9">
            <a:extLst>
              <a:ext uri="{FF2B5EF4-FFF2-40B4-BE49-F238E27FC236}">
                <a16:creationId xmlns:a16="http://schemas.microsoft.com/office/drawing/2014/main" id="{EA6E8B11-3256-4B4E-830C-9B9EADEE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92563"/>
            <a:ext cx="60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No</a:t>
            </a:r>
          </a:p>
        </p:txBody>
      </p:sp>
      <p:sp>
        <p:nvSpPr>
          <p:cNvPr id="177163" name="Text Box 10">
            <a:extLst>
              <a:ext uri="{FF2B5EF4-FFF2-40B4-BE49-F238E27FC236}">
                <a16:creationId xmlns:a16="http://schemas.microsoft.com/office/drawing/2014/main" id="{B3E79E06-AFD0-4ED0-BA54-6EFC9F02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66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Yes</a:t>
            </a:r>
          </a:p>
        </p:txBody>
      </p:sp>
      <p:sp>
        <p:nvSpPr>
          <p:cNvPr id="177164" name="Text Box 11">
            <a:extLst>
              <a:ext uri="{FF2B5EF4-FFF2-40B4-BE49-F238E27FC236}">
                <a16:creationId xmlns:a16="http://schemas.microsoft.com/office/drawing/2014/main" id="{DBD3B14B-50E5-468D-992E-40D23114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373563"/>
            <a:ext cx="60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No</a:t>
            </a:r>
          </a:p>
        </p:txBody>
      </p:sp>
      <p:sp>
        <p:nvSpPr>
          <p:cNvPr id="177165" name="AutoShape 12">
            <a:extLst>
              <a:ext uri="{FF2B5EF4-FFF2-40B4-BE49-F238E27FC236}">
                <a16:creationId xmlns:a16="http://schemas.microsoft.com/office/drawing/2014/main" id="{B7528A50-25A0-4995-A914-F8BC8BAA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22860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Roll two dices</a:t>
            </a:r>
          </a:p>
        </p:txBody>
      </p:sp>
      <p:sp>
        <p:nvSpPr>
          <p:cNvPr id="177166" name="AutoShape 13">
            <a:extLst>
              <a:ext uri="{FF2B5EF4-FFF2-40B4-BE49-F238E27FC236}">
                <a16:creationId xmlns:a16="http://schemas.microsoft.com/office/drawing/2014/main" id="{33B1BDF6-AC21-489B-99C5-A2366581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26670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Sum = 7 or 6</a:t>
            </a:r>
          </a:p>
        </p:txBody>
      </p:sp>
      <p:sp>
        <p:nvSpPr>
          <p:cNvPr id="177167" name="AutoShape 14">
            <a:extLst>
              <a:ext uri="{FF2B5EF4-FFF2-40B4-BE49-F238E27FC236}">
                <a16:creationId xmlns:a16="http://schemas.microsoft.com/office/drawing/2014/main" id="{60D24D1E-BF31-43E4-9F4D-8A034BE5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76800"/>
            <a:ext cx="2667000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Sum = Point</a:t>
            </a:r>
          </a:p>
        </p:txBody>
      </p:sp>
      <p:sp>
        <p:nvSpPr>
          <p:cNvPr id="177168" name="AutoShape 15">
            <a:extLst>
              <a:ext uri="{FF2B5EF4-FFF2-40B4-BE49-F238E27FC236}">
                <a16:creationId xmlns:a16="http://schemas.microsoft.com/office/drawing/2014/main" id="{2E4ADDA1-4584-45A7-B5AB-698E1932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38800"/>
            <a:ext cx="17526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lose</a:t>
            </a:r>
          </a:p>
        </p:txBody>
      </p:sp>
      <p:cxnSp>
        <p:nvCxnSpPr>
          <p:cNvPr id="177169" name="AutoShape 16">
            <a:extLst>
              <a:ext uri="{FF2B5EF4-FFF2-40B4-BE49-F238E27FC236}">
                <a16:creationId xmlns:a16="http://schemas.microsoft.com/office/drawing/2014/main" id="{876389DD-37AC-4352-8CD6-BC134EE227C5}"/>
              </a:ext>
            </a:extLst>
          </p:cNvPr>
          <p:cNvCxnSpPr>
            <a:cxnSpLocks noChangeShapeType="1"/>
            <a:stCxn id="177157" idx="3"/>
            <a:endCxn id="177158" idx="1"/>
          </p:cNvCxnSpPr>
          <p:nvPr/>
        </p:nvCxnSpPr>
        <p:spPr bwMode="auto">
          <a:xfrm flipV="1">
            <a:off x="3505200" y="2590800"/>
            <a:ext cx="1828800" cy="213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0" name="AutoShape 17">
            <a:extLst>
              <a:ext uri="{FF2B5EF4-FFF2-40B4-BE49-F238E27FC236}">
                <a16:creationId xmlns:a16="http://schemas.microsoft.com/office/drawing/2014/main" id="{5458CA28-CA34-46A2-BEAF-10C1F6BD6CF4}"/>
              </a:ext>
            </a:extLst>
          </p:cNvPr>
          <p:cNvCxnSpPr>
            <a:cxnSpLocks noChangeShapeType="1"/>
            <a:stCxn id="177159" idx="2"/>
            <a:endCxn id="177160" idx="0"/>
          </p:cNvCxnSpPr>
          <p:nvPr/>
        </p:nvCxnSpPr>
        <p:spPr bwMode="auto">
          <a:xfrm flipH="1">
            <a:off x="2171700" y="2971800"/>
            <a:ext cx="381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1" name="AutoShape 18">
            <a:extLst>
              <a:ext uri="{FF2B5EF4-FFF2-40B4-BE49-F238E27FC236}">
                <a16:creationId xmlns:a16="http://schemas.microsoft.com/office/drawing/2014/main" id="{C3401566-D748-4DA3-94BD-699D605DDBE8}"/>
              </a:ext>
            </a:extLst>
          </p:cNvPr>
          <p:cNvCxnSpPr>
            <a:cxnSpLocks noChangeShapeType="1"/>
            <a:stCxn id="177160" idx="2"/>
            <a:endCxn id="177157" idx="0"/>
          </p:cNvCxnSpPr>
          <p:nvPr/>
        </p:nvCxnSpPr>
        <p:spPr bwMode="auto">
          <a:xfrm>
            <a:off x="21717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2" name="AutoShape 19">
            <a:extLst>
              <a:ext uri="{FF2B5EF4-FFF2-40B4-BE49-F238E27FC236}">
                <a16:creationId xmlns:a16="http://schemas.microsoft.com/office/drawing/2014/main" id="{F2C35F94-A6A4-46E7-B857-58A9EB8B4368}"/>
              </a:ext>
            </a:extLst>
          </p:cNvPr>
          <p:cNvCxnSpPr>
            <a:cxnSpLocks noChangeShapeType="1"/>
            <a:stCxn id="177157" idx="2"/>
            <a:endCxn id="177168" idx="0"/>
          </p:cNvCxnSpPr>
          <p:nvPr/>
        </p:nvCxnSpPr>
        <p:spPr bwMode="auto">
          <a:xfrm>
            <a:off x="2171700" y="5105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3" name="AutoShape 20">
            <a:extLst>
              <a:ext uri="{FF2B5EF4-FFF2-40B4-BE49-F238E27FC236}">
                <a16:creationId xmlns:a16="http://schemas.microsoft.com/office/drawing/2014/main" id="{BF4D7A1B-0497-4761-AA2C-943DAA4DCE5E}"/>
              </a:ext>
            </a:extLst>
          </p:cNvPr>
          <p:cNvCxnSpPr>
            <a:cxnSpLocks noChangeShapeType="1"/>
            <a:stCxn id="177158" idx="2"/>
            <a:endCxn id="177165" idx="0"/>
          </p:cNvCxnSpPr>
          <p:nvPr/>
        </p:nvCxnSpPr>
        <p:spPr bwMode="auto">
          <a:xfrm>
            <a:off x="6324600" y="2895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4" name="AutoShape 21">
            <a:extLst>
              <a:ext uri="{FF2B5EF4-FFF2-40B4-BE49-F238E27FC236}">
                <a16:creationId xmlns:a16="http://schemas.microsoft.com/office/drawing/2014/main" id="{7E610420-D8C3-471D-8CFF-D047AFD8F10A}"/>
              </a:ext>
            </a:extLst>
          </p:cNvPr>
          <p:cNvCxnSpPr>
            <a:cxnSpLocks noChangeShapeType="1"/>
            <a:stCxn id="177165" idx="2"/>
            <a:endCxn id="177166" idx="0"/>
          </p:cNvCxnSpPr>
          <p:nvPr/>
        </p:nvCxnSpPr>
        <p:spPr bwMode="auto">
          <a:xfrm>
            <a:off x="6324600" y="3810000"/>
            <a:ext cx="381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75" name="AutoShape 22">
            <a:extLst>
              <a:ext uri="{FF2B5EF4-FFF2-40B4-BE49-F238E27FC236}">
                <a16:creationId xmlns:a16="http://schemas.microsoft.com/office/drawing/2014/main" id="{1FE8642A-6980-466C-9E10-B270DD80BB73}"/>
              </a:ext>
            </a:extLst>
          </p:cNvPr>
          <p:cNvCxnSpPr>
            <a:cxnSpLocks noChangeShapeType="1"/>
            <a:stCxn id="177166" idx="2"/>
            <a:endCxn id="177167" idx="0"/>
          </p:cNvCxnSpPr>
          <p:nvPr/>
        </p:nvCxnSpPr>
        <p:spPr bwMode="auto">
          <a:xfrm>
            <a:off x="6362700" y="4648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76" name="AutoShape 23">
            <a:extLst>
              <a:ext uri="{FF2B5EF4-FFF2-40B4-BE49-F238E27FC236}">
                <a16:creationId xmlns:a16="http://schemas.microsoft.com/office/drawing/2014/main" id="{4ABDE36C-90CB-4F12-9735-C14114CF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38800"/>
            <a:ext cx="1447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win</a:t>
            </a:r>
          </a:p>
        </p:txBody>
      </p:sp>
      <p:cxnSp>
        <p:nvCxnSpPr>
          <p:cNvPr id="177177" name="AutoShape 24">
            <a:extLst>
              <a:ext uri="{FF2B5EF4-FFF2-40B4-BE49-F238E27FC236}">
                <a16:creationId xmlns:a16="http://schemas.microsoft.com/office/drawing/2014/main" id="{EE6738D2-E196-41F8-9A20-EF7C15151485}"/>
              </a:ext>
            </a:extLst>
          </p:cNvPr>
          <p:cNvCxnSpPr>
            <a:cxnSpLocks noChangeShapeType="1"/>
            <a:stCxn id="177160" idx="3"/>
            <a:endCxn id="177176" idx="0"/>
          </p:cNvCxnSpPr>
          <p:nvPr/>
        </p:nvCxnSpPr>
        <p:spPr bwMode="auto">
          <a:xfrm>
            <a:off x="3505200" y="3619500"/>
            <a:ext cx="723900" cy="2019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78" name="AutoShape 26">
            <a:extLst>
              <a:ext uri="{FF2B5EF4-FFF2-40B4-BE49-F238E27FC236}">
                <a16:creationId xmlns:a16="http://schemas.microsoft.com/office/drawing/2014/main" id="{A4B92A5F-A286-42C3-A7F8-ABB5F554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1295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win</a:t>
            </a:r>
          </a:p>
        </p:txBody>
      </p:sp>
      <p:cxnSp>
        <p:nvCxnSpPr>
          <p:cNvPr id="177179" name="AutoShape 27">
            <a:extLst>
              <a:ext uri="{FF2B5EF4-FFF2-40B4-BE49-F238E27FC236}">
                <a16:creationId xmlns:a16="http://schemas.microsoft.com/office/drawing/2014/main" id="{71054D1D-DF5C-4F01-8765-5FDA5DA87D27}"/>
              </a:ext>
            </a:extLst>
          </p:cNvPr>
          <p:cNvCxnSpPr>
            <a:cxnSpLocks noChangeShapeType="1"/>
            <a:stCxn id="177167" idx="2"/>
            <a:endCxn id="177178" idx="0"/>
          </p:cNvCxnSpPr>
          <p:nvPr/>
        </p:nvCxnSpPr>
        <p:spPr bwMode="auto">
          <a:xfrm>
            <a:off x="6362700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80" name="AutoShape 28">
            <a:extLst>
              <a:ext uri="{FF2B5EF4-FFF2-40B4-BE49-F238E27FC236}">
                <a16:creationId xmlns:a16="http://schemas.microsoft.com/office/drawing/2014/main" id="{4B5F3334-153C-4E29-9E50-E3552C0D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91200"/>
            <a:ext cx="12192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lose</a:t>
            </a:r>
          </a:p>
        </p:txBody>
      </p:sp>
      <p:cxnSp>
        <p:nvCxnSpPr>
          <p:cNvPr id="177181" name="AutoShape 29">
            <a:extLst>
              <a:ext uri="{FF2B5EF4-FFF2-40B4-BE49-F238E27FC236}">
                <a16:creationId xmlns:a16="http://schemas.microsoft.com/office/drawing/2014/main" id="{75F5AF64-D0D0-4140-BB68-37F39AA62454}"/>
              </a:ext>
            </a:extLst>
          </p:cNvPr>
          <p:cNvCxnSpPr>
            <a:cxnSpLocks noChangeShapeType="1"/>
            <a:stCxn id="177166" idx="3"/>
            <a:endCxn id="177180" idx="0"/>
          </p:cNvCxnSpPr>
          <p:nvPr/>
        </p:nvCxnSpPr>
        <p:spPr bwMode="auto">
          <a:xfrm>
            <a:off x="7696200" y="4343400"/>
            <a:ext cx="457200" cy="1447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182" name="AutoShape 30">
            <a:extLst>
              <a:ext uri="{FF2B5EF4-FFF2-40B4-BE49-F238E27FC236}">
                <a16:creationId xmlns:a16="http://schemas.microsoft.com/office/drawing/2014/main" id="{00FEC5FA-1E73-41F0-B764-B82119D1F053}"/>
              </a:ext>
            </a:extLst>
          </p:cNvPr>
          <p:cNvCxnSpPr>
            <a:cxnSpLocks noChangeShapeType="1"/>
            <a:stCxn id="177167" idx="3"/>
            <a:endCxn id="177165" idx="3"/>
          </p:cNvCxnSpPr>
          <p:nvPr/>
        </p:nvCxnSpPr>
        <p:spPr bwMode="auto">
          <a:xfrm flipH="1" flipV="1">
            <a:off x="7467600" y="3505200"/>
            <a:ext cx="228600" cy="1676400"/>
          </a:xfrm>
          <a:prstGeom prst="bent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5615D8A1-A83A-45DA-923D-DA1F7D9D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92563"/>
            <a:ext cx="66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Yes</a:t>
            </a:r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221C1092-F0D6-4778-B929-95F399C2F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64163"/>
            <a:ext cx="66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Yes</a:t>
            </a:r>
          </a:p>
        </p:txBody>
      </p:sp>
      <p:sp>
        <p:nvSpPr>
          <p:cNvPr id="177185" name="Text Box 33">
            <a:extLst>
              <a:ext uri="{FF2B5EF4-FFF2-40B4-BE49-F238E27FC236}">
                <a16:creationId xmlns:a16="http://schemas.microsoft.com/office/drawing/2014/main" id="{859A16D4-A9D5-4C5F-AFF5-92340530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00600"/>
            <a:ext cx="60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/>
              <a:t>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바닥글 개체 틀 3">
            <a:extLst>
              <a:ext uri="{FF2B5EF4-FFF2-40B4-BE49-F238E27FC236}">
                <a16:creationId xmlns:a16="http://schemas.microsoft.com/office/drawing/2014/main" id="{D4412698-D427-44C9-90E4-653AB05BA8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24C94-966E-430F-9CEA-D5305A2B6371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4B38BA18-26C4-4DC3-87BB-599666C1B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/>
              <a:t>Hints for the Ans (1)</a:t>
            </a:r>
          </a:p>
        </p:txBody>
      </p:sp>
      <p:sp>
        <p:nvSpPr>
          <p:cNvPr id="178180" name="AutoShape 4">
            <a:extLst>
              <a:ext uri="{FF2B5EF4-FFF2-40B4-BE49-F238E27FC236}">
                <a16:creationId xmlns:a16="http://schemas.microsoft.com/office/drawing/2014/main" id="{A86848A1-3889-46AF-A6BD-07F839CA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81" name="AutoShape 6">
            <a:extLst>
              <a:ext uri="{FF2B5EF4-FFF2-40B4-BE49-F238E27FC236}">
                <a16:creationId xmlns:a16="http://schemas.microsoft.com/office/drawing/2014/main" id="{695FDA21-6D94-42B0-AF6C-BBBE2559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48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82" name="AutoShape 7">
            <a:extLst>
              <a:ext uri="{FF2B5EF4-FFF2-40B4-BE49-F238E27FC236}">
                <a16:creationId xmlns:a16="http://schemas.microsoft.com/office/drawing/2014/main" id="{A5982477-5838-47F5-A2C9-47FBD732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83" name="Text Box 8">
            <a:extLst>
              <a:ext uri="{FF2B5EF4-FFF2-40B4-BE49-F238E27FC236}">
                <a16:creationId xmlns:a16="http://schemas.microsoft.com/office/drawing/2014/main" id="{9410B756-1C28-469B-8AC7-4B4304F7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648200"/>
            <a:ext cx="674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win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lose</a:t>
            </a:r>
          </a:p>
        </p:txBody>
      </p:sp>
      <p:sp>
        <p:nvSpPr>
          <p:cNvPr id="178184" name="Text Box 9">
            <a:extLst>
              <a:ext uri="{FF2B5EF4-FFF2-40B4-BE49-F238E27FC236}">
                <a16:creationId xmlns:a16="http://schemas.microsoft.com/office/drawing/2014/main" id="{2F261D4D-DCEF-48C3-82EB-CCE4BE66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86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clk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Reset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roll</a:t>
            </a:r>
          </a:p>
        </p:txBody>
      </p:sp>
      <p:sp>
        <p:nvSpPr>
          <p:cNvPr id="178185" name="AutoShape 10">
            <a:extLst>
              <a:ext uri="{FF2B5EF4-FFF2-40B4-BE49-F238E27FC236}">
                <a16:creationId xmlns:a16="http://schemas.microsoft.com/office/drawing/2014/main" id="{0BA57745-599C-4CBE-AE11-34954375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86" name="AutoShape 11">
            <a:extLst>
              <a:ext uri="{FF2B5EF4-FFF2-40B4-BE49-F238E27FC236}">
                <a16:creationId xmlns:a16="http://schemas.microsoft.com/office/drawing/2014/main" id="{2630A79C-3E25-47E0-8200-145CE91F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87" name="Rectangle 12">
            <a:extLst>
              <a:ext uri="{FF2B5EF4-FFF2-40B4-BE49-F238E27FC236}">
                <a16:creationId xmlns:a16="http://schemas.microsoft.com/office/drawing/2014/main" id="{2E37EA52-DF52-4FB7-A106-2A2A1583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3505200" cy="1524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Dice game</a:t>
            </a:r>
          </a:p>
        </p:txBody>
      </p:sp>
      <p:sp>
        <p:nvSpPr>
          <p:cNvPr id="178188" name="Text Box 13">
            <a:extLst>
              <a:ext uri="{FF2B5EF4-FFF2-40B4-BE49-F238E27FC236}">
                <a16:creationId xmlns:a16="http://schemas.microsoft.com/office/drawing/2014/main" id="{7459F418-8963-400D-887D-03DCE2A4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2073275"/>
            <a:ext cx="673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win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lose</a:t>
            </a:r>
          </a:p>
        </p:txBody>
      </p:sp>
      <p:sp>
        <p:nvSpPr>
          <p:cNvPr id="178189" name="AutoShape 14">
            <a:extLst>
              <a:ext uri="{FF2B5EF4-FFF2-40B4-BE49-F238E27FC236}">
                <a16:creationId xmlns:a16="http://schemas.microsoft.com/office/drawing/2014/main" id="{88693BE6-ACC7-4CD0-8858-7418DFE9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90" name="AutoShape 15">
            <a:extLst>
              <a:ext uri="{FF2B5EF4-FFF2-40B4-BE49-F238E27FC236}">
                <a16:creationId xmlns:a16="http://schemas.microsoft.com/office/drawing/2014/main" id="{CD3C93E7-AB76-4A3A-9322-0F7BFB14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91" name="AutoShape 16">
            <a:extLst>
              <a:ext uri="{FF2B5EF4-FFF2-40B4-BE49-F238E27FC236}">
                <a16:creationId xmlns:a16="http://schemas.microsoft.com/office/drawing/2014/main" id="{3A79D1AB-F26F-4D99-9A61-A2BDBADF8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78192" name="Rectangle 17">
            <a:extLst>
              <a:ext uri="{FF2B5EF4-FFF2-40B4-BE49-F238E27FC236}">
                <a16:creationId xmlns:a16="http://schemas.microsoft.com/office/drawing/2014/main" id="{985792E2-646D-4037-8EA8-598626E7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524000" cy="1752600"/>
          </a:xfrm>
          <a:prstGeom prst="rect">
            <a:avLst/>
          </a:prstGeom>
          <a:solidFill>
            <a:srgbClr val="FF9933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  <a:contourClr>
              <a:srgbClr val="FF993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</a:rPr>
              <a:t>controller</a:t>
            </a:r>
          </a:p>
        </p:txBody>
      </p:sp>
      <p:sp>
        <p:nvSpPr>
          <p:cNvPr id="178193" name="Line 18">
            <a:extLst>
              <a:ext uri="{FF2B5EF4-FFF2-40B4-BE49-F238E27FC236}">
                <a16:creationId xmlns:a16="http://schemas.microsoft.com/office/drawing/2014/main" id="{68606E78-A2BF-416C-8E8B-3443B872B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94" name="Line 19">
            <a:extLst>
              <a:ext uri="{FF2B5EF4-FFF2-40B4-BE49-F238E27FC236}">
                <a16:creationId xmlns:a16="http://schemas.microsoft.com/office/drawing/2014/main" id="{EE659838-04F3-42AE-A820-687C64714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95" name="Line 20">
            <a:extLst>
              <a:ext uri="{FF2B5EF4-FFF2-40B4-BE49-F238E27FC236}">
                <a16:creationId xmlns:a16="http://schemas.microsoft.com/office/drawing/2014/main" id="{1AF3A509-0110-431E-A14C-0466A2F512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96" name="Line 21">
            <a:extLst>
              <a:ext uri="{FF2B5EF4-FFF2-40B4-BE49-F238E27FC236}">
                <a16:creationId xmlns:a16="http://schemas.microsoft.com/office/drawing/2014/main" id="{141B2764-B1FF-48B6-8F3C-97BF4A59AF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71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97" name="Text Box 22">
            <a:extLst>
              <a:ext uri="{FF2B5EF4-FFF2-40B4-BE49-F238E27FC236}">
                <a16:creationId xmlns:a16="http://schemas.microsoft.com/office/drawing/2014/main" id="{73F8A9F4-D8B5-4053-92A9-9C87CB21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67200"/>
            <a:ext cx="83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D</a:t>
            </a:r>
            <a:r>
              <a:rPr lang="en-US" altLang="ko-KR" baseline="-25000">
                <a:latin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D</a:t>
            </a:r>
            <a:r>
              <a:rPr lang="en-US" altLang="ko-KR" baseline="-25000">
                <a:latin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D</a:t>
            </a:r>
            <a:r>
              <a:rPr lang="en-US" altLang="ko-KR" baseline="-25000">
                <a:latin typeface="Times New Roman" panose="02020603050405020304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ld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inc</a:t>
            </a:r>
          </a:p>
        </p:txBody>
      </p:sp>
      <p:sp>
        <p:nvSpPr>
          <p:cNvPr id="178198" name="Line 23">
            <a:extLst>
              <a:ext uri="{FF2B5EF4-FFF2-40B4-BE49-F238E27FC236}">
                <a16:creationId xmlns:a16="http://schemas.microsoft.com/office/drawing/2014/main" id="{9CC895DF-F984-4162-8618-FBF0D4CF0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199" name="Text Box 24">
            <a:extLst>
              <a:ext uri="{FF2B5EF4-FFF2-40B4-BE49-F238E27FC236}">
                <a16:creationId xmlns:a16="http://schemas.microsoft.com/office/drawing/2014/main" id="{4D200CD5-5F4B-40BB-A649-AB5523AA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0080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reset  roll</a:t>
            </a:r>
          </a:p>
        </p:txBody>
      </p:sp>
      <p:sp>
        <p:nvSpPr>
          <p:cNvPr id="178200" name="Line 25">
            <a:extLst>
              <a:ext uri="{FF2B5EF4-FFF2-40B4-BE49-F238E27FC236}">
                <a16:creationId xmlns:a16="http://schemas.microsoft.com/office/drawing/2014/main" id="{6B086B87-9DF9-4CBB-8A73-909FF0397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324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1" name="Line 26">
            <a:extLst>
              <a:ext uri="{FF2B5EF4-FFF2-40B4-BE49-F238E27FC236}">
                <a16:creationId xmlns:a16="http://schemas.microsoft.com/office/drawing/2014/main" id="{26DBE78C-4B6F-4745-9E7C-E8C17EA94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213" y="5943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2" name="Line 27">
            <a:extLst>
              <a:ext uri="{FF2B5EF4-FFF2-40B4-BE49-F238E27FC236}">
                <a16:creationId xmlns:a16="http://schemas.microsoft.com/office/drawing/2014/main" id="{4C29B0AF-1AE4-4DDE-8B3E-185BE7267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3" name="Line 28">
            <a:extLst>
              <a:ext uri="{FF2B5EF4-FFF2-40B4-BE49-F238E27FC236}">
                <a16:creationId xmlns:a16="http://schemas.microsoft.com/office/drawing/2014/main" id="{B36BDEFF-C160-47C3-9508-85B620828B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3413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4" name="Text Box 29">
            <a:extLst>
              <a:ext uri="{FF2B5EF4-FFF2-40B4-BE49-F238E27FC236}">
                <a16:creationId xmlns:a16="http://schemas.microsoft.com/office/drawing/2014/main" id="{A068AFC2-4563-4AB9-8135-24B50E358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5562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clock</a:t>
            </a:r>
          </a:p>
        </p:txBody>
      </p:sp>
      <p:sp>
        <p:nvSpPr>
          <p:cNvPr id="178205" name="Line 30">
            <a:extLst>
              <a:ext uri="{FF2B5EF4-FFF2-40B4-BE49-F238E27FC236}">
                <a16:creationId xmlns:a16="http://schemas.microsoft.com/office/drawing/2014/main" id="{F0312A31-C5AD-4C6E-8B38-7B9F4E14E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276600"/>
            <a:ext cx="213360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6" name="Line 31">
            <a:extLst>
              <a:ext uri="{FF2B5EF4-FFF2-40B4-BE49-F238E27FC236}">
                <a16:creationId xmlns:a16="http://schemas.microsoft.com/office/drawing/2014/main" id="{C11CDB9B-0A79-4867-A368-D451BEB0D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29000"/>
            <a:ext cx="19812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7" name="Line 32">
            <a:extLst>
              <a:ext uri="{FF2B5EF4-FFF2-40B4-BE49-F238E27FC236}">
                <a16:creationId xmlns:a16="http://schemas.microsoft.com/office/drawing/2014/main" id="{A7B49AEB-D74F-4FB3-B26E-DD5A706D9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08" name="Text Box 33">
            <a:extLst>
              <a:ext uri="{FF2B5EF4-FFF2-40B4-BE49-F238E27FC236}">
                <a16:creationId xmlns:a16="http://schemas.microsoft.com/office/drawing/2014/main" id="{469049B3-02A9-4A85-ABD9-D848857A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927475"/>
            <a:ext cx="46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latin typeface="Times New Roman" panose="02020603050405020304" pitchFamily="18" charset="0"/>
              </a:rPr>
              <a:t>eq</a:t>
            </a:r>
          </a:p>
        </p:txBody>
      </p:sp>
      <p:sp>
        <p:nvSpPr>
          <p:cNvPr id="178209" name="Rectangle 34">
            <a:extLst>
              <a:ext uri="{FF2B5EF4-FFF2-40B4-BE49-F238E27FC236}">
                <a16:creationId xmlns:a16="http://schemas.microsoft.com/office/drawing/2014/main" id="{C507B518-9E3D-47ED-B1D2-093C3367C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1524000" cy="1524000"/>
          </a:xfrm>
          <a:prstGeom prst="rect">
            <a:avLst/>
          </a:prstGeom>
          <a:solidFill>
            <a:srgbClr val="FF6699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  <a:contourClr>
              <a:srgbClr val="FF66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</a:rPr>
              <a:t>datapath</a:t>
            </a:r>
          </a:p>
        </p:txBody>
      </p:sp>
      <p:sp>
        <p:nvSpPr>
          <p:cNvPr id="178210" name="Text Box 35">
            <a:extLst>
              <a:ext uri="{FF2B5EF4-FFF2-40B4-BE49-F238E27FC236}">
                <a16:creationId xmlns:a16="http://schemas.microsoft.com/office/drawing/2014/main" id="{885674B5-5DD3-4935-9947-F7AF3F8B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14400"/>
            <a:ext cx="4167188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>
                <a:solidFill>
                  <a:schemeClr val="bg1"/>
                </a:solidFill>
              </a:rPr>
              <a:t> The Top-Level Submodules</a:t>
            </a:r>
            <a:endParaRPr lang="en-US" altLang="ko-KR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178211" name="Line 36">
            <a:extLst>
              <a:ext uri="{FF2B5EF4-FFF2-40B4-BE49-F238E27FC236}">
                <a16:creationId xmlns:a16="http://schemas.microsoft.com/office/drawing/2014/main" id="{D3457CC3-5597-4DDA-9E2A-EB3526FE4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12" name="Rectangle 37">
            <a:extLst>
              <a:ext uri="{FF2B5EF4-FFF2-40B4-BE49-F238E27FC236}">
                <a16:creationId xmlns:a16="http://schemas.microsoft.com/office/drawing/2014/main" id="{067C58D5-5307-4ED3-9136-F0038C04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</a:rPr>
              <a:t>Synchronizer</a:t>
            </a:r>
          </a:p>
        </p:txBody>
      </p:sp>
      <p:sp>
        <p:nvSpPr>
          <p:cNvPr id="178213" name="Line 38">
            <a:extLst>
              <a:ext uri="{FF2B5EF4-FFF2-40B4-BE49-F238E27FC236}">
                <a16:creationId xmlns:a16="http://schemas.microsoft.com/office/drawing/2014/main" id="{87260444-76FF-4DBF-928B-0AE66A8EF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14" name="Line 39">
            <a:extLst>
              <a:ext uri="{FF2B5EF4-FFF2-40B4-BE49-F238E27FC236}">
                <a16:creationId xmlns:a16="http://schemas.microsoft.com/office/drawing/2014/main" id="{8CDA576A-BDA7-46EF-9A36-3FD4E1074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33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15" name="Line 40">
            <a:extLst>
              <a:ext uri="{FF2B5EF4-FFF2-40B4-BE49-F238E27FC236}">
                <a16:creationId xmlns:a16="http://schemas.microsoft.com/office/drawing/2014/main" id="{FF86420B-DD8C-4662-A695-D22690F5E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8216" name="Text Box 41">
            <a:extLst>
              <a:ext uri="{FF2B5EF4-FFF2-40B4-BE49-F238E27FC236}">
                <a16:creationId xmlns:a16="http://schemas.microsoft.com/office/drawing/2014/main" id="{02F9A59E-F396-48E6-B58A-2E267AF5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roll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바닥글 개체 틀 3">
            <a:extLst>
              <a:ext uri="{FF2B5EF4-FFF2-40B4-BE49-F238E27FC236}">
                <a16:creationId xmlns:a16="http://schemas.microsoft.com/office/drawing/2014/main" id="{0E9006C3-C2E4-45AE-ABEA-01208A4E4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3BDC9-AEE7-46A8-9F17-A39D227039D5}" type="slidenum"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ko-KR" sz="1400">
                <a:solidFill>
                  <a:schemeClr val="accent1"/>
                </a:solidFill>
                <a:latin typeface="굴림" panose="020B0600000101010101" pitchFamily="50" charset="-127"/>
              </a:rPr>
              <a:t>  </a:t>
            </a:r>
            <a:r>
              <a:rPr lang="en-US" altLang="ko-KR" sz="1400">
                <a:solidFill>
                  <a:schemeClr val="accent1"/>
                </a:solidFill>
                <a:latin typeface="Garamond" panose="02020404030301010803" pitchFamily="18" charset="0"/>
              </a:rPr>
              <a:t>Kang Yi, HGU</a:t>
            </a: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3C11E1DC-E8C7-489C-8B3E-F22D14B4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ko-KR"/>
              <a:t>Hints for the Ans (2)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A7990CF6-843B-4800-8A77-8D41781DD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14400"/>
            <a:ext cx="5033963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>
                <a:solidFill>
                  <a:schemeClr val="bg1"/>
                </a:solidFill>
              </a:rPr>
              <a:t> The Datapath and Control Signals</a:t>
            </a:r>
            <a:endParaRPr lang="en-US" altLang="ko-KR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grpSp>
        <p:nvGrpSpPr>
          <p:cNvPr id="179205" name="Group 42">
            <a:extLst>
              <a:ext uri="{FF2B5EF4-FFF2-40B4-BE49-F238E27FC236}">
                <a16:creationId xmlns:a16="http://schemas.microsoft.com/office/drawing/2014/main" id="{51B9BA89-D4F2-4593-8009-9406D898EDB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676400"/>
            <a:ext cx="3435350" cy="1541463"/>
            <a:chOff x="3552" y="1200"/>
            <a:chExt cx="2164" cy="971"/>
          </a:xfrm>
        </p:grpSpPr>
        <p:sp>
          <p:nvSpPr>
            <p:cNvPr id="179240" name="Rectangle 30">
              <a:extLst>
                <a:ext uri="{FF2B5EF4-FFF2-40B4-BE49-F238E27FC236}">
                  <a16:creationId xmlns:a16="http://schemas.microsoft.com/office/drawing/2014/main" id="{6B788021-8325-4584-A878-1B3B10CB1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00"/>
              <a:ext cx="912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Game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controller</a:t>
              </a:r>
            </a:p>
          </p:txBody>
        </p:sp>
        <p:sp>
          <p:nvSpPr>
            <p:cNvPr id="179241" name="Line 31">
              <a:extLst>
                <a:ext uri="{FF2B5EF4-FFF2-40B4-BE49-F238E27FC236}">
                  <a16:creationId xmlns:a16="http://schemas.microsoft.com/office/drawing/2014/main" id="{4C1FAA83-6FA6-4EA1-82A2-4FB02DB0D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2" name="Line 32">
              <a:extLst>
                <a:ext uri="{FF2B5EF4-FFF2-40B4-BE49-F238E27FC236}">
                  <a16:creationId xmlns:a16="http://schemas.microsoft.com/office/drawing/2014/main" id="{7376FFB0-B8B9-4014-96BF-7EFDAB761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3" name="Line 33">
              <a:extLst>
                <a:ext uri="{FF2B5EF4-FFF2-40B4-BE49-F238E27FC236}">
                  <a16:creationId xmlns:a16="http://schemas.microsoft.com/office/drawing/2014/main" id="{4DDCB599-8164-47B5-A39B-08B0C30F1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4" name="Line 34">
              <a:extLst>
                <a:ext uri="{FF2B5EF4-FFF2-40B4-BE49-F238E27FC236}">
                  <a16:creationId xmlns:a16="http://schemas.microsoft.com/office/drawing/2014/main" id="{5390986B-224D-4F27-8D23-A7810F5C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5" name="Line 35">
              <a:extLst>
                <a:ext uri="{FF2B5EF4-FFF2-40B4-BE49-F238E27FC236}">
                  <a16:creationId xmlns:a16="http://schemas.microsoft.com/office/drawing/2014/main" id="{C6E8A108-14A6-4595-931D-C962830D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6" name="Line 36">
              <a:extLst>
                <a:ext uri="{FF2B5EF4-FFF2-40B4-BE49-F238E27FC236}">
                  <a16:creationId xmlns:a16="http://schemas.microsoft.com/office/drawing/2014/main" id="{19269E80-3F31-4629-933A-E74AA1432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7" name="Line 37">
              <a:extLst>
                <a:ext uri="{FF2B5EF4-FFF2-40B4-BE49-F238E27FC236}">
                  <a16:creationId xmlns:a16="http://schemas.microsoft.com/office/drawing/2014/main" id="{068BEBA2-0800-4EBE-9509-21B4247C4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8" name="Text Box 38">
              <a:extLst>
                <a:ext uri="{FF2B5EF4-FFF2-40B4-BE49-F238E27FC236}">
                  <a16:creationId xmlns:a16="http://schemas.microsoft.com/office/drawing/2014/main" id="{2E58EF21-4426-46AC-9903-BBCF2A32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48"/>
              <a:ext cx="371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D7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D11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D6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eq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roll</a:t>
              </a:r>
            </a:p>
          </p:txBody>
        </p:sp>
        <p:sp>
          <p:nvSpPr>
            <p:cNvPr id="179249" name="Line 39">
              <a:extLst>
                <a:ext uri="{FF2B5EF4-FFF2-40B4-BE49-F238E27FC236}">
                  <a16:creationId xmlns:a16="http://schemas.microsoft.com/office/drawing/2014/main" id="{9EC40FA7-03B7-47BE-9D47-9FB66479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50" name="Text Box 40">
              <a:extLst>
                <a:ext uri="{FF2B5EF4-FFF2-40B4-BE49-F238E27FC236}">
                  <a16:creationId xmlns:a16="http://schemas.microsoft.com/office/drawing/2014/main" id="{3652BC66-FF68-45C8-B862-3CFA00DA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296"/>
              <a:ext cx="48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loadP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Inc1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win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/>
                <a:t>lose</a:t>
              </a:r>
            </a:p>
          </p:txBody>
        </p:sp>
        <p:sp>
          <p:nvSpPr>
            <p:cNvPr id="179251" name="Line 41">
              <a:extLst>
                <a:ext uri="{FF2B5EF4-FFF2-40B4-BE49-F238E27FC236}">
                  <a16:creationId xmlns:a16="http://schemas.microsoft.com/office/drawing/2014/main" id="{DC60161F-3313-4418-A7BD-0D49A9EC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9206" name="Group 50">
            <a:extLst>
              <a:ext uri="{FF2B5EF4-FFF2-40B4-BE49-F238E27FC236}">
                <a16:creationId xmlns:a16="http://schemas.microsoft.com/office/drawing/2014/main" id="{89A58825-027F-4CDB-B3FB-4C5AA93E62D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133600"/>
            <a:ext cx="8261350" cy="4267200"/>
            <a:chOff x="144" y="1344"/>
            <a:chExt cx="5204" cy="2688"/>
          </a:xfrm>
        </p:grpSpPr>
        <p:sp>
          <p:nvSpPr>
            <p:cNvPr id="179209" name="Rectangle 5">
              <a:extLst>
                <a:ext uri="{FF2B5EF4-FFF2-40B4-BE49-F238E27FC236}">
                  <a16:creationId xmlns:a16="http://schemas.microsoft.com/office/drawing/2014/main" id="{6949EA50-8884-4B68-BAF9-4B86DDE4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1008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Dice0</a:t>
              </a:r>
            </a:p>
          </p:txBody>
        </p:sp>
        <p:sp>
          <p:nvSpPr>
            <p:cNvPr id="179210" name="Rectangle 6">
              <a:extLst>
                <a:ext uri="{FF2B5EF4-FFF2-40B4-BE49-F238E27FC236}">
                  <a16:creationId xmlns:a16="http://schemas.microsoft.com/office/drawing/2014/main" id="{BF8A786D-252D-4905-B2E6-138C7C8D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36"/>
              <a:ext cx="912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Dice1</a:t>
              </a:r>
            </a:p>
          </p:txBody>
        </p:sp>
        <p:sp>
          <p:nvSpPr>
            <p:cNvPr id="179211" name="Rectangle 7">
              <a:extLst>
                <a:ext uri="{FF2B5EF4-FFF2-40B4-BE49-F238E27FC236}">
                  <a16:creationId xmlns:a16="http://schemas.microsoft.com/office/drawing/2014/main" id="{1B2291F0-883A-4137-BAD3-D95B7E660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52"/>
              <a:ext cx="1824" cy="52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3-bit Adder</a:t>
              </a:r>
            </a:p>
          </p:txBody>
        </p:sp>
        <p:sp>
          <p:nvSpPr>
            <p:cNvPr id="179212" name="Line 8">
              <a:extLst>
                <a:ext uri="{FF2B5EF4-FFF2-40B4-BE49-F238E27FC236}">
                  <a16:creationId xmlns:a16="http://schemas.microsoft.com/office/drawing/2014/main" id="{5A7D9474-E6BB-47B4-AA16-4D60B9ABB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3" name="Line 9">
              <a:extLst>
                <a:ext uri="{FF2B5EF4-FFF2-40B4-BE49-F238E27FC236}">
                  <a16:creationId xmlns:a16="http://schemas.microsoft.com/office/drawing/2014/main" id="{EA8694FB-EA0B-4D25-8DC4-3A6A36F82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4" name="Rectangle 10">
              <a:extLst>
                <a:ext uri="{FF2B5EF4-FFF2-40B4-BE49-F238E27FC236}">
                  <a16:creationId xmlns:a16="http://schemas.microsoft.com/office/drawing/2014/main" id="{EA3CB1BE-B503-4A81-B643-C74FAA994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177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Decoder</a:t>
              </a:r>
            </a:p>
          </p:txBody>
        </p:sp>
        <p:sp>
          <p:nvSpPr>
            <p:cNvPr id="179215" name="Line 11">
              <a:extLst>
                <a:ext uri="{FF2B5EF4-FFF2-40B4-BE49-F238E27FC236}">
                  <a16:creationId xmlns:a16="http://schemas.microsoft.com/office/drawing/2014/main" id="{AB3DAE41-7B7D-43CE-BB0E-FB593D1A4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3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6" name="Line 12">
              <a:extLst>
                <a:ext uri="{FF2B5EF4-FFF2-40B4-BE49-F238E27FC236}">
                  <a16:creationId xmlns:a16="http://schemas.microsoft.com/office/drawing/2014/main" id="{5B6D5BB8-F200-4D91-9B50-25189D58F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7" name="Line 13">
              <a:extLst>
                <a:ext uri="{FF2B5EF4-FFF2-40B4-BE49-F238E27FC236}">
                  <a16:creationId xmlns:a16="http://schemas.microsoft.com/office/drawing/2014/main" id="{88AE56C8-1CB4-413C-A206-E14612CAE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37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8" name="Text Box 14">
              <a:extLst>
                <a:ext uri="{FF2B5EF4-FFF2-40B4-BE49-F238E27FC236}">
                  <a16:creationId xmlns:a16="http://schemas.microsoft.com/office/drawing/2014/main" id="{511DEAD0-CB1E-49D2-BE5A-E28EA29C9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216"/>
              <a:ext cx="4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/>
                <a:t>D7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/>
                <a:t>D11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/>
                <a:t>D6</a:t>
              </a:r>
            </a:p>
          </p:txBody>
        </p:sp>
        <p:sp>
          <p:nvSpPr>
            <p:cNvPr id="179219" name="Line 15">
              <a:extLst>
                <a:ext uri="{FF2B5EF4-FFF2-40B4-BE49-F238E27FC236}">
                  <a16:creationId xmlns:a16="http://schemas.microsoft.com/office/drawing/2014/main" id="{9D64E26E-EF28-4744-8C51-52B14A816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0" name="Rectangle 16">
              <a:extLst>
                <a:ext uri="{FF2B5EF4-FFF2-40B4-BE49-F238E27FC236}">
                  <a16:creationId xmlns:a16="http://schemas.microsoft.com/office/drawing/2014/main" id="{04C1134D-7ACB-4B32-A6FE-61E579CE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1296" cy="3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Point Reg</a:t>
              </a:r>
            </a:p>
          </p:txBody>
        </p:sp>
        <p:sp>
          <p:nvSpPr>
            <p:cNvPr id="179221" name="Line 17">
              <a:extLst>
                <a:ext uri="{FF2B5EF4-FFF2-40B4-BE49-F238E27FC236}">
                  <a16:creationId xmlns:a16="http://schemas.microsoft.com/office/drawing/2014/main" id="{1E1454CE-C802-4261-947E-D8192C56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2" name="Rectangle 19">
              <a:extLst>
                <a:ext uri="{FF2B5EF4-FFF2-40B4-BE49-F238E27FC236}">
                  <a16:creationId xmlns:a16="http://schemas.microsoft.com/office/drawing/2014/main" id="{F933F007-77D1-4C5B-ABDA-4472010E5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1344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comparator</a:t>
              </a:r>
            </a:p>
          </p:txBody>
        </p:sp>
        <p:sp>
          <p:nvSpPr>
            <p:cNvPr id="179223" name="Line 20">
              <a:extLst>
                <a:ext uri="{FF2B5EF4-FFF2-40B4-BE49-F238E27FC236}">
                  <a16:creationId xmlns:a16="http://schemas.microsoft.com/office/drawing/2014/main" id="{50EC4905-C470-4012-BE65-F34E53976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4" name="Line 21">
              <a:extLst>
                <a:ext uri="{FF2B5EF4-FFF2-40B4-BE49-F238E27FC236}">
                  <a16:creationId xmlns:a16="http://schemas.microsoft.com/office/drawing/2014/main" id="{4CE49552-1C50-40D7-B4AF-3328CB9D4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5" name="Text Box 22">
              <a:extLst>
                <a:ext uri="{FF2B5EF4-FFF2-40B4-BE49-F238E27FC236}">
                  <a16:creationId xmlns:a16="http://schemas.microsoft.com/office/drawing/2014/main" id="{0B1A8102-A045-4585-8465-E91FDCEAD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336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eq</a:t>
              </a:r>
            </a:p>
          </p:txBody>
        </p:sp>
        <p:sp>
          <p:nvSpPr>
            <p:cNvPr id="179226" name="Line 23">
              <a:extLst>
                <a:ext uri="{FF2B5EF4-FFF2-40B4-BE49-F238E27FC236}">
                  <a16:creationId xmlns:a16="http://schemas.microsoft.com/office/drawing/2014/main" id="{C8CD21EB-1AAE-4B96-B9A2-E2F6DA765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9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7" name="Line 24">
              <a:extLst>
                <a:ext uri="{FF2B5EF4-FFF2-40B4-BE49-F238E27FC236}">
                  <a16:creationId xmlns:a16="http://schemas.microsoft.com/office/drawing/2014/main" id="{802AF363-74AD-4EDD-8CC0-243455290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8" name="Line 25">
              <a:extLst>
                <a:ext uri="{FF2B5EF4-FFF2-40B4-BE49-F238E27FC236}">
                  <a16:creationId xmlns:a16="http://schemas.microsoft.com/office/drawing/2014/main" id="{36F0DED7-3BE8-4019-BEF4-175EF4ED9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29" name="Line 26">
              <a:extLst>
                <a:ext uri="{FF2B5EF4-FFF2-40B4-BE49-F238E27FC236}">
                  <a16:creationId xmlns:a16="http://schemas.microsoft.com/office/drawing/2014/main" id="{72414825-7418-46CE-98A8-AEA72C7FC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0" name="Text Box 27">
              <a:extLst>
                <a:ext uri="{FF2B5EF4-FFF2-40B4-BE49-F238E27FC236}">
                  <a16:creationId xmlns:a16="http://schemas.microsoft.com/office/drawing/2014/main" id="{973B0275-AA24-4C9E-9B75-877BF6E20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3152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loadP</a:t>
              </a:r>
            </a:p>
          </p:txBody>
        </p:sp>
        <p:sp>
          <p:nvSpPr>
            <p:cNvPr id="179231" name="Text Box 28">
              <a:extLst>
                <a:ext uri="{FF2B5EF4-FFF2-40B4-BE49-F238E27FC236}">
                  <a16:creationId xmlns:a16="http://schemas.microsoft.com/office/drawing/2014/main" id="{AB82A588-CDF0-4237-91F6-534C9FE4E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536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inc1</a:t>
              </a:r>
            </a:p>
          </p:txBody>
        </p:sp>
        <p:sp>
          <p:nvSpPr>
            <p:cNvPr id="179232" name="Text Box 29">
              <a:extLst>
                <a:ext uri="{FF2B5EF4-FFF2-40B4-BE49-F238E27FC236}">
                  <a16:creationId xmlns:a16="http://schemas.microsoft.com/office/drawing/2014/main" id="{CDA6AA23-BBCA-4944-8756-F0105613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inc2</a:t>
              </a:r>
            </a:p>
          </p:txBody>
        </p:sp>
        <p:sp>
          <p:nvSpPr>
            <p:cNvPr id="179233" name="Line 43">
              <a:extLst>
                <a:ext uri="{FF2B5EF4-FFF2-40B4-BE49-F238E27FC236}">
                  <a16:creationId xmlns:a16="http://schemas.microsoft.com/office/drawing/2014/main" id="{2B37266A-AB26-49C0-9723-3491AB03E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44"/>
              <a:ext cx="0" cy="26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4" name="Line 44">
              <a:extLst>
                <a:ext uri="{FF2B5EF4-FFF2-40B4-BE49-F238E27FC236}">
                  <a16:creationId xmlns:a16="http://schemas.microsoft.com/office/drawing/2014/main" id="{5EDFDB76-102A-4D4A-9A52-1AA80A239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08"/>
              <a:ext cx="0" cy="18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5" name="Line 45">
              <a:extLst>
                <a:ext uri="{FF2B5EF4-FFF2-40B4-BE49-F238E27FC236}">
                  <a16:creationId xmlns:a16="http://schemas.microsoft.com/office/drawing/2014/main" id="{03488320-EDCF-4B1A-975E-948AB5E93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44"/>
              <a:ext cx="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6" name="Line 46">
              <a:extLst>
                <a:ext uri="{FF2B5EF4-FFF2-40B4-BE49-F238E27FC236}">
                  <a16:creationId xmlns:a16="http://schemas.microsoft.com/office/drawing/2014/main" id="{651915B4-137D-4E5B-A76B-835E850238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68" y="0"/>
              <a:ext cx="0" cy="26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7" name="Line 47">
              <a:extLst>
                <a:ext uri="{FF2B5EF4-FFF2-40B4-BE49-F238E27FC236}">
                  <a16:creationId xmlns:a16="http://schemas.microsoft.com/office/drawing/2014/main" id="{4572ACD6-776E-498C-8FBE-B8FB8E9E85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88" y="1968"/>
              <a:ext cx="0" cy="41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8" name="Line 48">
              <a:extLst>
                <a:ext uri="{FF2B5EF4-FFF2-40B4-BE49-F238E27FC236}">
                  <a16:creationId xmlns:a16="http://schemas.microsoft.com/office/drawing/2014/main" id="{8F3D0134-B308-4BD4-9C31-FCDB76CE9E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32" y="1488"/>
              <a:ext cx="0" cy="14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9" name="Text Box 49">
              <a:extLst>
                <a:ext uri="{FF2B5EF4-FFF2-40B4-BE49-F238E27FC236}">
                  <a16:creationId xmlns:a16="http://schemas.microsoft.com/office/drawing/2014/main" id="{EC273C9D-7730-4645-8EC4-8B0292365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744"/>
              <a:ext cx="1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Palatino Linotype" panose="0204050205050503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/>
                <a:t>Dice Game Datapath</a:t>
              </a:r>
            </a:p>
          </p:txBody>
        </p:sp>
      </p:grpSp>
      <p:sp>
        <p:nvSpPr>
          <p:cNvPr id="179207" name="Line 51">
            <a:extLst>
              <a:ext uri="{FF2B5EF4-FFF2-40B4-BE49-F238E27FC236}">
                <a16:creationId xmlns:a16="http://schemas.microsoft.com/office/drawing/2014/main" id="{4B3C8521-E73F-408F-B65C-EB3C21E62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86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9208" name="Text Box 52">
            <a:extLst>
              <a:ext uri="{FF2B5EF4-FFF2-40B4-BE49-F238E27FC236}">
                <a16:creationId xmlns:a16="http://schemas.microsoft.com/office/drawing/2014/main" id="{CB74F27F-3080-4023-8DED-9C55CE2E1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Palatino Linotype" panose="0204050205050503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/>
              <a:t>clk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Palatino Linotype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16272</TotalTime>
  <Words>1357</Words>
  <Application>Microsoft Office PowerPoint</Application>
  <PresentationFormat>화면 슬라이드 쇼(4:3)</PresentationFormat>
  <Paragraphs>429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HY헤드라인M</vt:lpstr>
      <vt:lpstr>굴림</vt:lpstr>
      <vt:lpstr>Arial</vt:lpstr>
      <vt:lpstr>Consolas</vt:lpstr>
      <vt:lpstr>Garamond</vt:lpstr>
      <vt:lpstr>Palatino Linotype</vt:lpstr>
      <vt:lpstr>Times New Roman</vt:lpstr>
      <vt:lpstr>Wingdings</vt:lpstr>
      <vt:lpstr>기본 디자인</vt:lpstr>
      <vt:lpstr>Synchronous Design Labs</vt:lpstr>
      <vt:lpstr>Traffic Light Controller Example</vt:lpstr>
      <vt:lpstr>Traffic Light Controller Verilog Source</vt:lpstr>
      <vt:lpstr>Testbench</vt:lpstr>
      <vt:lpstr>TLC Lab Block Diagram</vt:lpstr>
      <vt:lpstr>Making FSM Slow-down  by using clock enable for  state register update control</vt:lpstr>
      <vt:lpstr>Exercises</vt:lpstr>
      <vt:lpstr>Hints for the Ans (1)</vt:lpstr>
      <vt:lpstr>Hints for the Ans (2)</vt:lpstr>
      <vt:lpstr>Hints for the Ans (3)</vt:lpstr>
      <vt:lpstr>Hints (Synchronizer Design)</vt:lpstr>
      <vt:lpstr>Dice Game Lab Extension</vt:lpstr>
      <vt:lpstr>Candy Vending Machine</vt:lpstr>
      <vt:lpstr>Datapath</vt:lpstr>
      <vt:lpstr>Controller</vt:lpstr>
      <vt:lpstr>n-bit Add &amp; Shift Multiplier Lab (v1)</vt:lpstr>
      <vt:lpstr>n-bit Add &amp; Shift Multiplier Lab (v2)</vt:lpstr>
      <vt:lpstr>Multiplier Extension Lab</vt:lpstr>
    </vt:vector>
  </TitlesOfParts>
  <Company>handong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directives</dc:title>
  <dc:creator>KangYi</dc:creator>
  <cp:lastModifiedBy>이강/10078</cp:lastModifiedBy>
  <cp:revision>169</cp:revision>
  <dcterms:created xsi:type="dcterms:W3CDTF">2002-05-18T06:29:43Z</dcterms:created>
  <dcterms:modified xsi:type="dcterms:W3CDTF">2024-11-04T01:25:24Z</dcterms:modified>
</cp:coreProperties>
</file>