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1" r:id="rId5"/>
    <p:sldId id="308" r:id="rId6"/>
    <p:sldId id="309" r:id="rId7"/>
    <p:sldId id="310" r:id="rId8"/>
    <p:sldId id="311" r:id="rId9"/>
    <p:sldId id="260" r:id="rId10"/>
    <p:sldId id="259" r:id="rId11"/>
    <p:sldId id="316" r:id="rId12"/>
    <p:sldId id="262" r:id="rId13"/>
    <p:sldId id="314" r:id="rId14"/>
    <p:sldId id="269" r:id="rId15"/>
    <p:sldId id="268" r:id="rId16"/>
    <p:sldId id="271" r:id="rId17"/>
    <p:sldId id="270" r:id="rId18"/>
    <p:sldId id="274" r:id="rId19"/>
    <p:sldId id="275" r:id="rId20"/>
    <p:sldId id="277" r:id="rId21"/>
    <p:sldId id="291" r:id="rId22"/>
    <p:sldId id="292" r:id="rId23"/>
    <p:sldId id="313" r:id="rId24"/>
    <p:sldId id="278" r:id="rId25"/>
    <p:sldId id="284" r:id="rId26"/>
    <p:sldId id="285" r:id="rId27"/>
    <p:sldId id="286" r:id="rId28"/>
    <p:sldId id="287" r:id="rId29"/>
    <p:sldId id="289" r:id="rId30"/>
    <p:sldId id="293" r:id="rId31"/>
    <p:sldId id="294" r:id="rId32"/>
    <p:sldId id="295" r:id="rId33"/>
    <p:sldId id="299" r:id="rId34"/>
    <p:sldId id="300" r:id="rId35"/>
    <p:sldId id="301" r:id="rId36"/>
    <p:sldId id="315" r:id="rId37"/>
    <p:sldId id="304" r:id="rId38"/>
    <p:sldId id="307" r:id="rId39"/>
    <p:sldId id="306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0"/>
    <p:restoredTop sz="93710"/>
  </p:normalViewPr>
  <p:slideViewPr>
    <p:cSldViewPr snapToGrid="0" snapToObjects="1">
      <p:cViewPr>
        <p:scale>
          <a:sx n="100" d="100"/>
          <a:sy n="100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4E7AB-4008-3147-9ED0-9F0B38F876BA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C36C3-EBD4-B648-BBAD-2792A78D12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526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5F5D-683F-5C4B-B4FD-DE767705323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AA9F-08CD-3E42-A4B5-580187CF58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7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B3DA-D2BC-8242-853C-F458A7A9844D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B0D1-554C-7342-9336-FBB344BB2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tiff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LLSMF2018 – ELEC</a:t>
            </a:r>
            <a:br>
              <a:rPr lang="fr-FR" dirty="0" smtClean="0"/>
            </a:br>
            <a:r>
              <a:rPr lang="fr-FR" dirty="0" smtClean="0"/>
              <a:t>Cours 4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Complément d’information préalable à l’utilisation du kit MRK</a:t>
            </a:r>
          </a:p>
          <a:p>
            <a:r>
              <a:rPr lang="fr-FR" smtClean="0"/>
              <a:t>2017-2018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2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Timers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fournies par la librairie </a:t>
            </a:r>
            <a:r>
              <a:rPr lang="fr-FR" dirty="0" err="1" smtClean="0"/>
              <a:t>interrupts.h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fr-FR" dirty="0">
                <a:latin typeface="Consolas" charset="0"/>
                <a:ea typeface="Consolas" charset="0"/>
                <a:cs typeface="Consolas" charset="0"/>
              </a:rPr>
            </a:b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initTimer1(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short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period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, char </a:t>
            </a:r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fr-F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initTimer2(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short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period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, char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fr-F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timer1InterruptEnable(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fr-F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timer2InterruptEnable(</a:t>
            </a:r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endParaRPr lang="fr-FR" sz="2000" dirty="0" smtClean="0"/>
          </a:p>
          <a:p>
            <a:r>
              <a:rPr lang="fr-FR" dirty="0" smtClean="0"/>
              <a:t>À compléter dans le fichier </a:t>
            </a:r>
            <a:r>
              <a:rPr lang="fr-FR" dirty="0" err="1" smtClean="0"/>
              <a:t>main.c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timer1Interrupt(</a:t>
            </a:r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fr-F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timer2Interrupt(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fr-FR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Commande des moteurs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ea typeface="Consolas" charset="0"/>
                <a:cs typeface="Consolas" charset="0"/>
              </a:rPr>
              <a:t>Nouvelles fonctions fournies par la librairie </a:t>
            </a:r>
            <a:r>
              <a:rPr lang="fr-FR" sz="2400" dirty="0" err="1" smtClean="0">
                <a:ea typeface="Consolas" charset="0"/>
                <a:cs typeface="Consolas" charset="0"/>
              </a:rPr>
              <a:t>motor.h</a:t>
            </a:r>
            <a:r>
              <a:rPr lang="fr-FR" sz="2400" dirty="0" smtClean="0">
                <a:ea typeface="Consolas" charset="0"/>
                <a:cs typeface="Consolas" charset="0"/>
              </a:rPr>
              <a:t>:</a:t>
            </a:r>
          </a:p>
          <a:p>
            <a:endParaRPr lang="fr-FR" sz="2400" dirty="0" smtClean="0">
              <a:ea typeface="Consolas" charset="0"/>
              <a:cs typeface="Consolas" charset="0"/>
            </a:endParaRPr>
          </a:p>
          <a:p>
            <a:pPr lvl="1"/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initMotors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lvl="1"/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initPWM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fr-F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setMotor1Direction(</a:t>
            </a:r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short direction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setMotor2Direction(</a:t>
            </a:r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short direction);</a:t>
            </a:r>
          </a:p>
          <a:p>
            <a:pPr lvl="1"/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setMotor1Enable(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short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enable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setMotor2Enable(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short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enable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setPWMDC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DC1,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DC2);</a:t>
            </a:r>
          </a:p>
          <a:p>
            <a:pPr lvl="1"/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disablePWM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fr-F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fr-F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fr-FR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6"/>
            <a:ext cx="7886700" cy="1325563"/>
          </a:xfrm>
        </p:spPr>
        <p:txBody>
          <a:bodyPr/>
          <a:lstStyle/>
          <a:p>
            <a:r>
              <a:rPr lang="fr-FR" dirty="0" smtClean="0"/>
              <a:t>Conversion digital - analogique (MLI)</a:t>
            </a:r>
            <a:endParaRPr lang="fr-FR" dirty="0"/>
          </a:p>
        </p:txBody>
      </p:sp>
      <p:pic>
        <p:nvPicPr>
          <p:cNvPr id="36866" name="Picture 2" descr="ésultats de recherche d'images pour « pwm »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782094"/>
            <a:ext cx="45339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</a:t>
            </a:r>
            <a:r>
              <a:rPr lang="fr-FR" dirty="0" smtClean="0"/>
              <a:t>digital </a:t>
            </a:r>
            <a:r>
              <a:rPr lang="fr-FR" dirty="0"/>
              <a:t>- analogique (MLI)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Interruption haute fréquence (p. ex. </a:t>
            </a:r>
            <a:r>
              <a:rPr lang="fr-FR" dirty="0"/>
              <a:t>2</a:t>
            </a:r>
            <a:r>
              <a:rPr lang="fr-FR" dirty="0" smtClean="0"/>
              <a:t>kHz) </a:t>
            </a:r>
          </a:p>
          <a:p>
            <a:r>
              <a:rPr lang="fr-FR" dirty="0" err="1" smtClean="0"/>
              <a:t>pwm</a:t>
            </a:r>
            <a:r>
              <a:rPr lang="fr-FR" dirty="0" smtClean="0"/>
              <a:t> est une variable qui donne le rapport cyclique à appliqué en %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timer1Interrupt(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){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intCount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++;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if(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intCount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== 100){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inCount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pwm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!= 0)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moteurXEnable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(1); // on allume 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intCount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pwm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moteurXEnable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(0); // on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éteind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fr-FR" dirty="0" smtClean="0">
                <a:ea typeface="Consolas" charset="0"/>
                <a:cs typeface="Consolas" charset="0"/>
              </a:rPr>
              <a:t>Résolution : 1%</a:t>
            </a:r>
          </a:p>
          <a:p>
            <a:r>
              <a:rPr lang="fr-FR" dirty="0" smtClean="0">
                <a:ea typeface="Consolas" charset="0"/>
                <a:cs typeface="Consolas" charset="0"/>
              </a:rPr>
              <a:t>Période : 1/(10kHz/100) = 10 ms = 1/100 s</a:t>
            </a:r>
          </a:p>
        </p:txBody>
      </p:sp>
    </p:spTree>
    <p:extLst>
      <p:ext uri="{BB962C8B-B14F-4D97-AF65-F5344CB8AC3E}">
        <p14:creationId xmlns:p14="http://schemas.microsoft.com/office/powerpoint/2010/main" val="20500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Définition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régulation</a:t>
            </a:r>
            <a:r>
              <a:rPr lang="en-US" dirty="0"/>
              <a:t> </a:t>
            </a:r>
            <a:r>
              <a:rPr lang="en-US" dirty="0" err="1" smtClean="0"/>
              <a:t>concerne</a:t>
            </a:r>
            <a:r>
              <a:rPr lang="en-US" dirty="0" smtClean="0"/>
              <a:t> les </a:t>
            </a:r>
            <a:r>
              <a:rPr lang="en-US" dirty="0" err="1" smtClean="0"/>
              <a:t>moyens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oeuvre </a:t>
            </a:r>
            <a:r>
              <a:rPr lang="en-US" dirty="0"/>
              <a:t>pour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smtClean="0"/>
              <a:t>grandeur physique </a:t>
            </a:r>
            <a:r>
              <a:rPr lang="en-US" dirty="0" err="1" smtClean="0"/>
              <a:t>essentielle</a:t>
            </a:r>
            <a:r>
              <a:rPr lang="en-US" dirty="0" smtClean="0"/>
              <a:t> </a:t>
            </a:r>
            <a:r>
              <a:rPr lang="en-US" dirty="0" err="1"/>
              <a:t>égale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désirée</a:t>
            </a:r>
            <a:r>
              <a:rPr lang="en-US" dirty="0"/>
              <a:t>, </a:t>
            </a:r>
            <a:r>
              <a:rPr lang="en-US" dirty="0" err="1"/>
              <a:t>appelée</a:t>
            </a:r>
            <a:r>
              <a:rPr lang="en-US" dirty="0"/>
              <a:t> </a:t>
            </a:r>
            <a:r>
              <a:rPr lang="en-US" b="1" dirty="0" err="1"/>
              <a:t>consigne</a:t>
            </a:r>
            <a:r>
              <a:rPr lang="en-US" dirty="0"/>
              <a:t>, par action sur </a:t>
            </a:r>
            <a:r>
              <a:rPr lang="en-US" dirty="0" err="1"/>
              <a:t>une</a:t>
            </a:r>
            <a:r>
              <a:rPr lang="en-US" dirty="0"/>
              <a:t> grandeur </a:t>
            </a:r>
            <a:r>
              <a:rPr lang="en-US" dirty="0" err="1" smtClean="0"/>
              <a:t>réglante</a:t>
            </a:r>
            <a:r>
              <a:rPr lang="en-US" dirty="0" smtClean="0"/>
              <a:t>, </a:t>
            </a:r>
            <a:r>
              <a:rPr lang="en-US" dirty="0" err="1" smtClean="0"/>
              <a:t>appelée</a:t>
            </a:r>
            <a:r>
              <a:rPr lang="en-US" dirty="0" smtClean="0"/>
              <a:t> </a:t>
            </a:r>
            <a:r>
              <a:rPr lang="en-US" b="1" dirty="0" err="1" smtClean="0"/>
              <a:t>commande</a:t>
            </a:r>
            <a:r>
              <a:rPr lang="en-US" dirty="0" smtClean="0"/>
              <a:t>, </a:t>
            </a:r>
            <a:r>
              <a:rPr lang="en-US" dirty="0"/>
              <a:t>et </a:t>
            </a:r>
            <a:r>
              <a:rPr lang="en-US" dirty="0" err="1"/>
              <a:t>ce</a:t>
            </a:r>
            <a:r>
              <a:rPr lang="en-US" dirty="0"/>
              <a:t>, </a:t>
            </a:r>
            <a:r>
              <a:rPr lang="en-US" dirty="0" err="1"/>
              <a:t>malgré</a:t>
            </a:r>
            <a:r>
              <a:rPr lang="en-US" dirty="0"/>
              <a:t> </a:t>
            </a:r>
            <a:r>
              <a:rPr lang="en-US" dirty="0" err="1"/>
              <a:t>l'influence</a:t>
            </a:r>
            <a:r>
              <a:rPr lang="en-US" dirty="0"/>
              <a:t> des </a:t>
            </a:r>
            <a:r>
              <a:rPr lang="en-US" dirty="0" smtClean="0"/>
              <a:t>grandeurs </a:t>
            </a:r>
            <a:r>
              <a:rPr lang="en-US" dirty="0" err="1"/>
              <a:t>perturbatrices</a:t>
            </a:r>
            <a:r>
              <a:rPr lang="en-US" dirty="0"/>
              <a:t> du </a:t>
            </a:r>
            <a:r>
              <a:rPr lang="en-US" dirty="0" err="1"/>
              <a:t>système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08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Exemples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Température d’un bâtiment</a:t>
            </a:r>
          </a:p>
          <a:p>
            <a:r>
              <a:rPr lang="fr-FR" dirty="0"/>
              <a:t>Niveau d’oxygène, de CO2, </a:t>
            </a:r>
            <a:r>
              <a:rPr lang="fr-FR" dirty="0" smtClean="0"/>
              <a:t>d’humidité, </a:t>
            </a:r>
            <a:r>
              <a:rPr lang="is-IS" dirty="0" smtClean="0"/>
              <a:t>…</a:t>
            </a:r>
            <a:endParaRPr lang="fr-FR" dirty="0" smtClean="0"/>
          </a:p>
          <a:p>
            <a:r>
              <a:rPr lang="fr-FR" dirty="0"/>
              <a:t>Vitesse d’un véhicule (</a:t>
            </a:r>
            <a:r>
              <a:rPr lang="fr-FR" dirty="0" err="1"/>
              <a:t>cruise</a:t>
            </a:r>
            <a:r>
              <a:rPr lang="fr-FR" dirty="0"/>
              <a:t> control</a:t>
            </a:r>
            <a:r>
              <a:rPr lang="fr-FR" dirty="0" smtClean="0"/>
              <a:t>)</a:t>
            </a:r>
          </a:p>
          <a:p>
            <a:r>
              <a:rPr lang="fr-FR" dirty="0"/>
              <a:t>Puissance produite par une centrale électrique </a:t>
            </a:r>
          </a:p>
          <a:p>
            <a:r>
              <a:rPr lang="fr-FR" dirty="0" smtClean="0"/>
              <a:t>Position d’une machine </a:t>
            </a:r>
          </a:p>
          <a:p>
            <a:r>
              <a:rPr lang="fr-FR" dirty="0" smtClean="0"/>
              <a:t>Stabilité d’un hélicoptère</a:t>
            </a:r>
          </a:p>
          <a:p>
            <a:r>
              <a:rPr lang="fr-FR" dirty="0" smtClean="0"/>
              <a:t>Niveau d’eau dans un bassin</a:t>
            </a:r>
          </a:p>
        </p:txBody>
      </p:sp>
      <p:pic>
        <p:nvPicPr>
          <p:cNvPr id="1026" name="Picture 2" descr="ésultats de recherche d'images pour « équilibre chat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5380928"/>
            <a:ext cx="1346199" cy="12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sultats de recherche d'images pour « robot bipède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25" y="5398390"/>
            <a:ext cx="1739900" cy="13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01" y="5398390"/>
            <a:ext cx="1962096" cy="1305685"/>
          </a:xfrm>
          <a:prstGeom prst="rect">
            <a:avLst/>
          </a:prstGeom>
        </p:spPr>
      </p:pic>
      <p:pic>
        <p:nvPicPr>
          <p:cNvPr id="1032" name="Picture 8" descr="ésultats de recherche d'images pour « lévitation magnétique 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47" y="4691125"/>
            <a:ext cx="151205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ésultats de recherche d'images pour « robot bipède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75" y="5380928"/>
            <a:ext cx="1739900" cy="13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9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635454" y="2676939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Système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2054087" y="3491948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2794" y="314249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810737" y="3122616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586606" y="3472070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71109" y="1908658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1109" y="1948214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Perturbations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9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92017" y="2716696"/>
            <a:ext cx="4359965" cy="388288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8139" y="4267201"/>
            <a:ext cx="1543878" cy="132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1808" y="39111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93" y="3911121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64805" y="4280453"/>
            <a:ext cx="1412185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88565" y="23473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44209" y="1987826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44209" y="2027382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Perturbations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4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8139" y="4267201"/>
            <a:ext cx="1543878" cy="132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1808" y="39111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93" y="3911121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64805" y="4280453"/>
            <a:ext cx="1412185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1558" y="429039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ON/OFF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825697" y="4290392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Température</a:t>
            </a:r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43366" y="3794560"/>
            <a:ext cx="476728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97540" y="4353143"/>
            <a:ext cx="636104" cy="6627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ésultats de recherche d'images pour « home Boiler 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8"/>
          <a:stretch/>
        </p:blipFill>
        <p:spPr bwMode="auto">
          <a:xfrm>
            <a:off x="2496505" y="3341931"/>
            <a:ext cx="1400209" cy="19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ésultats de recherche d'images pour « radiateu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5" y="5592150"/>
            <a:ext cx="905258" cy="9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ésultats de recherche d'images pour « radiateu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5" y="3341931"/>
            <a:ext cx="905258" cy="9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ésultats de recherche d'images pour « radiateu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5" y="4467040"/>
            <a:ext cx="905258" cy="9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ésultats de recherche d'images pour « temperature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36" y="3952977"/>
            <a:ext cx="760969" cy="76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392017" y="2716696"/>
            <a:ext cx="4359965" cy="388288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8565" y="23473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942827" y="4919669"/>
            <a:ext cx="476728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70000" y="6044779"/>
            <a:ext cx="476728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44209" y="1987826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4209" y="2027382"/>
            <a:ext cx="229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Température extérieur</a:t>
            </a:r>
            <a:br>
              <a:rPr lang="fr-FR" dirty="0" smtClean="0"/>
            </a:br>
            <a:r>
              <a:rPr lang="fr-FR" dirty="0" smtClean="0"/>
              <a:t>Humidité, 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8139" y="4267201"/>
            <a:ext cx="1543878" cy="132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1808" y="39111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93" y="3911121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64805" y="4280453"/>
            <a:ext cx="1412185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1558" y="4290392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Puissance </a:t>
            </a:r>
            <a:br>
              <a:rPr lang="fr-FR" dirty="0" smtClean="0"/>
            </a:br>
            <a:r>
              <a:rPr lang="fr-FR" dirty="0" smtClean="0"/>
              <a:t>(Watt)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825697" y="4290392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Température</a:t>
            </a:r>
            <a:endParaRPr lang="fr-FR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43366" y="3794560"/>
            <a:ext cx="476728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7540" y="4353143"/>
            <a:ext cx="636104" cy="6627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ésultats de recherche d'images pour « home Boiler 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8"/>
          <a:stretch/>
        </p:blipFill>
        <p:spPr bwMode="auto">
          <a:xfrm>
            <a:off x="2496505" y="3341931"/>
            <a:ext cx="1400209" cy="19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ésultats de recherche d'images pour « radiateu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5" y="5592150"/>
            <a:ext cx="905258" cy="9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ésultats de recherche d'images pour « radiateu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5" y="3341931"/>
            <a:ext cx="905258" cy="9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ésultats de recherche d'images pour « radiateu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5" y="4467040"/>
            <a:ext cx="905258" cy="9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ésultats de recherche d'images pour « temperature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36" y="3952977"/>
            <a:ext cx="760969" cy="76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392017" y="2716696"/>
            <a:ext cx="4359965" cy="388288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88565" y="23473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42827" y="4919669"/>
            <a:ext cx="476728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70000" y="6044779"/>
            <a:ext cx="476728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44209" y="1987826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44209" y="2027382"/>
            <a:ext cx="229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Température extérieur</a:t>
            </a:r>
            <a:br>
              <a:rPr lang="fr-FR" dirty="0" smtClean="0"/>
            </a:br>
            <a:r>
              <a:rPr lang="fr-FR" dirty="0" smtClean="0"/>
              <a:t>Humidité, 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2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périphériques du processeur 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77" y="1825625"/>
            <a:ext cx="7020646" cy="4351338"/>
          </a:xfrm>
        </p:spPr>
      </p:pic>
    </p:spTree>
    <p:extLst>
      <p:ext uri="{BB962C8B-B14F-4D97-AF65-F5344CB8AC3E}">
        <p14:creationId xmlns:p14="http://schemas.microsoft.com/office/powerpoint/2010/main" val="10560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8139" y="4267201"/>
            <a:ext cx="1543878" cy="132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1808" y="39111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93" y="3911121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64805" y="4280453"/>
            <a:ext cx="1412185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1558" y="4290392"/>
            <a:ext cx="86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Pédale </a:t>
            </a:r>
            <a:br>
              <a:rPr lang="fr-FR" dirty="0" smtClean="0"/>
            </a:br>
            <a:r>
              <a:rPr lang="fr-FR" dirty="0" smtClean="0"/>
              <a:t>de gaz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825697" y="4290392"/>
            <a:ext cx="85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br>
              <a:rPr lang="fr-FR" dirty="0" smtClean="0"/>
            </a:br>
            <a:r>
              <a:rPr lang="fr-FR" dirty="0" smtClean="0"/>
              <a:t>(km/h)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64" y="4936723"/>
            <a:ext cx="1125725" cy="839964"/>
          </a:xfrm>
          <a:prstGeom prst="rect">
            <a:avLst/>
          </a:prstGeom>
        </p:spPr>
      </p:pic>
      <p:pic>
        <p:nvPicPr>
          <p:cNvPr id="8198" name="Picture 6" descr="ésultats de recherche d'images pour « transmission ca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62" y="3507973"/>
            <a:ext cx="37719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392017" y="2716696"/>
            <a:ext cx="4359965" cy="388288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44209" y="1987826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44209" y="2027382"/>
            <a:ext cx="2960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Frottements aérodynamiques</a:t>
            </a:r>
            <a:br>
              <a:rPr lang="fr-FR" dirty="0" smtClean="0"/>
            </a:br>
            <a:r>
              <a:rPr lang="fr-FR" dirty="0" smtClean="0"/>
              <a:t> et autres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6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8139" y="4267201"/>
            <a:ext cx="1543878" cy="132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1808" y="39111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93" y="3911121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64805" y="4280453"/>
            <a:ext cx="1412185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1558" y="4290392"/>
            <a:ext cx="9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Tension</a:t>
            </a:r>
            <a:br>
              <a:rPr lang="fr-FR" dirty="0" smtClean="0"/>
            </a:br>
            <a:r>
              <a:rPr lang="fr-FR" dirty="0" smtClean="0"/>
              <a:t>(Volts)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892468" y="4346497"/>
            <a:ext cx="85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rpm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92017" y="2716696"/>
            <a:ext cx="4359965" cy="388288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8565" y="23473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44209" y="1987826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44209" y="2027382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Couple résistant</a:t>
            </a:r>
            <a:endParaRPr lang="fr-FR" dirty="0"/>
          </a:p>
        </p:txBody>
      </p:sp>
      <p:pic>
        <p:nvPicPr>
          <p:cNvPr id="15" name="Picture 2" descr="otor gear box, obliqu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64" y="3331685"/>
            <a:ext cx="4299804" cy="24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2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8139" y="4267201"/>
            <a:ext cx="1543878" cy="132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1808" y="39111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93" y="3911121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64805" y="4280453"/>
            <a:ext cx="1412185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92468" y="4346497"/>
            <a:ext cx="85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rpm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92017" y="2716696"/>
            <a:ext cx="4359965" cy="388288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8565" y="23473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44209" y="1987826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44209" y="2027382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Couple résistant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131558" y="4290392"/>
            <a:ext cx="946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Rapport</a:t>
            </a:r>
            <a:br>
              <a:rPr lang="fr-FR" dirty="0" smtClean="0"/>
            </a:br>
            <a:r>
              <a:rPr lang="fr-FR" dirty="0" smtClean="0"/>
              <a:t>cyclique</a:t>
            </a:r>
            <a:br>
              <a:rPr lang="fr-FR" dirty="0" smtClean="0"/>
            </a:br>
            <a:r>
              <a:rPr lang="fr-FR" dirty="0" smtClean="0"/>
              <a:t>(%)</a:t>
            </a:r>
            <a:endParaRPr lang="fr-FR" dirty="0"/>
          </a:p>
        </p:txBody>
      </p:sp>
      <p:pic>
        <p:nvPicPr>
          <p:cNvPr id="15" name="Picture 4" descr="ésultats de recherche d'images pour « pwm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2" y="5241587"/>
            <a:ext cx="1898709" cy="12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otor gear box, obliqu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64" y="3331685"/>
            <a:ext cx="4299804" cy="24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92017" y="2716696"/>
            <a:ext cx="4359965" cy="388288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8139" y="4267201"/>
            <a:ext cx="1543878" cy="132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1808" y="39111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93" y="3911121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Grandeur 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64805" y="4280453"/>
            <a:ext cx="1412185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88565" y="234736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44209" y="1987826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44209" y="2027382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Perturbations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0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système physique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635454" y="2676939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Système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2054087" y="3491948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2794" y="314249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836820" y="2794279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586606" y="3472070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2502" y="195959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2502" y="1999148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Perturbations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3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Système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941719" y="3306417"/>
            <a:ext cx="133266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719" y="295696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2" y="2956963"/>
            <a:ext cx="1956237" cy="195623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5566948" y="1681190"/>
            <a:ext cx="1244488" cy="4494943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7539" y="249140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Perturbations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9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Système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941719" y="3306417"/>
            <a:ext cx="133266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719" y="295696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2" y="2956963"/>
            <a:ext cx="1956237" cy="195623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5566948" y="1681190"/>
            <a:ext cx="1244488" cy="4494943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7539" y="249140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Perturbations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8" y="354005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8417" y="3889512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7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Thermostat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941719" y="3306417"/>
            <a:ext cx="133266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719" y="295696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2" y="2956963"/>
            <a:ext cx="1956237" cy="195623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5566948" y="1681190"/>
            <a:ext cx="1244488" cy="4494943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7539" y="249140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22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Température extérieur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8" y="354005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8417" y="3889512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4615" y="3928661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Température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4138209" y="332629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ON/OFF</a:t>
            </a:r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5223350" y="4531836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Température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  <p:pic>
        <p:nvPicPr>
          <p:cNvPr id="23" name="Picture 2" descr="ésultats de recherche d'images pour « home Boiler »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8"/>
          <a:stretch/>
        </p:blipFill>
        <p:spPr bwMode="auto">
          <a:xfrm flipH="1">
            <a:off x="5383539" y="2876743"/>
            <a:ext cx="662586" cy="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ésultats de recherche d'images pour « radiateur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3417" y="3626030"/>
            <a:ext cx="428373" cy="4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ésultats de recherche d'images pour « radiateur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3108" y="2611125"/>
            <a:ext cx="428373" cy="4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ésultats de recherche d'images pour « radiateur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3417" y="3138387"/>
            <a:ext cx="428373" cy="4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ésultats de recherche d'images pour « temperature 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8354" y="3070487"/>
            <a:ext cx="360094" cy="36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Cruise control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941719" y="3306417"/>
            <a:ext cx="133266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719" y="295696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2" y="2956963"/>
            <a:ext cx="1956237" cy="195623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5566948" y="1681190"/>
            <a:ext cx="1244488" cy="4494943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7539" y="249140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Couple résistant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8" y="354005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8417" y="3889512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27696" y="3316356"/>
            <a:ext cx="6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"gaz"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274379" y="4545937"/>
            <a:ext cx="15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Vitesse (km/h)</a:t>
            </a:r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03499" y="3909390"/>
            <a:ext cx="85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Vitesse</a:t>
            </a:r>
            <a:br>
              <a:rPr lang="fr-FR" dirty="0" smtClean="0"/>
            </a:br>
            <a:r>
              <a:rPr lang="fr-FR" dirty="0" smtClean="0"/>
              <a:t>(km/h)</a:t>
            </a:r>
            <a:endParaRPr lang="fr-FR" dirty="0"/>
          </a:p>
        </p:txBody>
      </p:sp>
      <p:pic>
        <p:nvPicPr>
          <p:cNvPr id="21" name="Picture 6" descr="ésultats de recherche d'images pour « transmission ca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37" y="2883653"/>
            <a:ext cx="1741983" cy="6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3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Vitesse moteur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941719" y="3306417"/>
            <a:ext cx="133266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719" y="295696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2" y="2956963"/>
            <a:ext cx="1956237" cy="195623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5566948" y="1681190"/>
            <a:ext cx="1244488" cy="4494943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7539" y="249140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Couple résistant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8" y="354005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8417" y="3889512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3499" y="3909390"/>
            <a:ext cx="85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Vitesse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rpm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4001876" y="3326295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Tension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5223350" y="4531836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 (</a:t>
            </a:r>
            <a:r>
              <a:rPr lang="fr-FR" dirty="0" err="1" smtClean="0"/>
              <a:t>rpm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  <p:pic>
        <p:nvPicPr>
          <p:cNvPr id="26" name="Picture 2" descr="otor gear box, obliqu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79" y="2816383"/>
            <a:ext cx="2066124" cy="11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Entrées/Sorties digitale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Sorties digitales (librairie mx4.h)</a:t>
            </a:r>
          </a:p>
          <a:p>
            <a:pPr lvl="1"/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initIO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pPr lvl="1"/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setLeds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(char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leds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fr-FR" dirty="0" smtClean="0"/>
              <a:t>Entrées </a:t>
            </a:r>
            <a:r>
              <a:rPr lang="fr-FR" dirty="0"/>
              <a:t>digitales (librairie mx4.h)</a:t>
            </a:r>
            <a:endParaRPr lang="fr-FR" dirty="0" smtClean="0"/>
          </a:p>
          <a:p>
            <a:pPr lvl="1"/>
            <a:r>
              <a:rPr lang="fr-FR" dirty="0" err="1" smtClean="0"/>
              <a:t>initIO</a:t>
            </a:r>
            <a:endParaRPr lang="fr-FR" dirty="0" smtClean="0"/>
          </a:p>
          <a:p>
            <a:pPr lvl="1"/>
            <a:r>
              <a:rPr lang="fr-FR" dirty="0" smtClean="0"/>
              <a:t>char </a:t>
            </a:r>
            <a:r>
              <a:rPr lang="fr-FR" dirty="0" err="1" smtClean="0"/>
              <a:t>getButtonX</a:t>
            </a:r>
            <a:r>
              <a:rPr lang="fr-FR" dirty="0" smtClean="0"/>
              <a:t>() ( X ∈ [0,1] )</a:t>
            </a:r>
          </a:p>
        </p:txBody>
      </p:sp>
    </p:spTree>
    <p:extLst>
      <p:ext uri="{BB962C8B-B14F-4D97-AF65-F5344CB8AC3E}">
        <p14:creationId xmlns:p14="http://schemas.microsoft.com/office/powerpoint/2010/main" val="15035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Vitesse moteur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941719" y="3306417"/>
            <a:ext cx="133266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719" y="295696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2" y="2956963"/>
            <a:ext cx="1956237" cy="195623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5566948" y="1681190"/>
            <a:ext cx="1244488" cy="4494943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7539" y="249140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Couple résistant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8" y="354005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8417" y="3889512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74379" y="4545937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 (</a:t>
            </a:r>
            <a:r>
              <a:rPr lang="fr-FR" dirty="0" err="1" smtClean="0"/>
              <a:t>rpm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03499" y="3909390"/>
            <a:ext cx="85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Vitesse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rpm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25602" name="Picture 2" descr="otor gear box, obliqu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79" y="2816383"/>
            <a:ext cx="2066124" cy="11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127696" y="3316356"/>
            <a:ext cx="1023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MLI</a:t>
            </a:r>
            <a:br>
              <a:rPr lang="fr-FR" dirty="0" smtClean="0"/>
            </a:br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direction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7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 : Position moteur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3941719" y="3306417"/>
            <a:ext cx="133266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719" y="295696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2" y="2956963"/>
            <a:ext cx="1956237" cy="195623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5566948" y="1681190"/>
            <a:ext cx="1244488" cy="4494943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7539" y="249140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Couple résistant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8" y="354005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8417" y="3889512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27696" y="3316356"/>
            <a:ext cx="1023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MLI</a:t>
            </a:r>
            <a:br>
              <a:rPr lang="fr-FR" dirty="0" smtClean="0"/>
            </a:br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direction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274379" y="4545937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Distance (m)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436878" y="3909390"/>
            <a:ext cx="9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Distance</a:t>
            </a:r>
            <a:br>
              <a:rPr lang="fr-FR" dirty="0" smtClean="0"/>
            </a:br>
            <a:r>
              <a:rPr lang="fr-FR" dirty="0" smtClean="0"/>
              <a:t>(m)</a:t>
            </a:r>
            <a:endParaRPr lang="fr-FR" dirty="0"/>
          </a:p>
        </p:txBody>
      </p:sp>
      <p:pic>
        <p:nvPicPr>
          <p:cNvPr id="19" name="Picture 2" descr="otor gear box, obliqu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79" y="2816383"/>
            <a:ext cx="2066124" cy="11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3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4379" y="2491408"/>
            <a:ext cx="1956964" cy="163001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Système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5" idx="3"/>
            <a:endCxn id="4" idx="1"/>
          </p:cNvCxnSpPr>
          <p:nvPr/>
        </p:nvCxnSpPr>
        <p:spPr>
          <a:xfrm flipV="1">
            <a:off x="4386518" y="3306417"/>
            <a:ext cx="887861" cy="28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5045" y="262999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Commande</a:t>
            </a:r>
            <a:endParaRPr lang="fr-FR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25531" y="3286539"/>
            <a:ext cx="1581367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16" idx="3"/>
          </p:cNvCxnSpPr>
          <p:nvPr/>
        </p:nvCxnSpPr>
        <p:spPr>
          <a:xfrm rot="10800000" flipV="1">
            <a:off x="4387744" y="3293450"/>
            <a:ext cx="3516462" cy="1170050"/>
          </a:xfrm>
          <a:prstGeom prst="bentConnector3">
            <a:avLst>
              <a:gd name="adj1" fmla="val 631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6349" y="1585162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9911" y="1730272"/>
            <a:ext cx="0" cy="72887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9911" y="1769828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Perturbations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84052" y="293708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</a:t>
            </a:r>
            <a:r>
              <a:rPr lang="fr-FR" b="1" dirty="0" smtClean="0"/>
              <a:t>onsigne</a:t>
            </a:r>
            <a:endParaRPr lang="fr-FR" b="1" dirty="0"/>
          </a:p>
        </p:txBody>
      </p:sp>
      <p:cxnSp>
        <p:nvCxnSpPr>
          <p:cNvPr id="18" name="Straight Arrow Connector 17"/>
          <p:cNvCxnSpPr>
            <a:endCxn id="27" idx="2"/>
          </p:cNvCxnSpPr>
          <p:nvPr/>
        </p:nvCxnSpPr>
        <p:spPr>
          <a:xfrm flipV="1">
            <a:off x="20165" y="3313043"/>
            <a:ext cx="161530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55727" y="2611125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Grandeur</a:t>
            </a:r>
            <a:br>
              <a:rPr lang="fr-FR" smtClean="0"/>
            </a:br>
            <a:r>
              <a:rPr lang="fr-FR" smtClean="0"/>
              <a:t> </a:t>
            </a:r>
            <a:r>
              <a:rPr lang="fr-FR" dirty="0" smtClean="0"/>
              <a:t>physique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430780" y="4169381"/>
            <a:ext cx="1956964" cy="58823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Mesure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6" idx="1"/>
            <a:endCxn id="27" idx="4"/>
          </p:cNvCxnSpPr>
          <p:nvPr/>
        </p:nvCxnSpPr>
        <p:spPr>
          <a:xfrm rot="10800000">
            <a:off x="1815466" y="3493044"/>
            <a:ext cx="615315" cy="970457"/>
          </a:xfrm>
          <a:prstGeom prst="bentConnector2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635465" y="3133043"/>
            <a:ext cx="360000" cy="360000"/>
          </a:xfrm>
          <a:prstGeom prst="ellipse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6863" y="2902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+</a:t>
            </a:r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1531015" y="336820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-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64718" y="1954494"/>
            <a:ext cx="3749765" cy="31310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833250" y="3012583"/>
            <a:ext cx="1553268" cy="58823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7" idx="6"/>
            <a:endCxn id="35" idx="1"/>
          </p:cNvCxnSpPr>
          <p:nvPr/>
        </p:nvCxnSpPr>
        <p:spPr>
          <a:xfrm flipV="1">
            <a:off x="1995465" y="3306702"/>
            <a:ext cx="837785" cy="634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6475" y="2888124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</a:t>
            </a:r>
            <a:r>
              <a:rPr lang="fr-FR" b="1" dirty="0" smtClean="0"/>
              <a:t>rreur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64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ON/OFF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i="1" dirty="0" smtClean="0"/>
              <a:t>commande = erreur &gt; 0</a:t>
            </a:r>
            <a:r>
              <a:rPr lang="fr-FR" dirty="0" smtClean="0"/>
              <a:t> </a:t>
            </a:r>
          </a:p>
          <a:p>
            <a:r>
              <a:rPr lang="fr-FR" dirty="0" smtClean="0"/>
              <a:t>Exemple : Thermostat</a:t>
            </a:r>
          </a:p>
          <a:p>
            <a:pPr lvl="1"/>
            <a:r>
              <a:rPr lang="fr-FR" dirty="0" smtClean="0"/>
              <a:t>Si la température mesurée est inférieur à la consigne, on chauffe</a:t>
            </a:r>
          </a:p>
          <a:p>
            <a:pPr lvl="1"/>
            <a:r>
              <a:rPr lang="fr-FR" dirty="0" smtClean="0"/>
              <a:t>Si la température mesurée est supérieur ou égale à la consigne, on ne chauffe pas</a:t>
            </a:r>
            <a:br>
              <a:rPr lang="fr-FR" dirty="0" smtClean="0"/>
            </a:br>
            <a:endParaRPr lang="fr-FR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02065" y="881269"/>
            <a:ext cx="887861" cy="28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7282" y="46297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648797" y="587435"/>
            <a:ext cx="1553268" cy="58823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11012" y="881554"/>
            <a:ext cx="837785" cy="634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32022" y="462976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rreur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092145" y="5119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258" y="887895"/>
            <a:ext cx="161530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3641668" y="1100097"/>
            <a:ext cx="588236" cy="305228"/>
          </a:xfrm>
          <a:prstGeom prst="bentConnector3">
            <a:avLst>
              <a:gd name="adj1" fmla="val 99563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443558" y="707895"/>
            <a:ext cx="360000" cy="360000"/>
          </a:xfrm>
          <a:prstGeom prst="ellipse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4956" y="477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+</a:t>
            </a:r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3339108" y="9430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87432" y="1207874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mesure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3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Proportionnel (régulateur P)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i="1" dirty="0" smtClean="0"/>
              <a:t>commande = </a:t>
            </a:r>
            <a:r>
              <a:rPr lang="fr-FR" i="1" dirty="0" err="1" smtClean="0"/>
              <a:t>k</a:t>
            </a:r>
            <a:r>
              <a:rPr lang="fr-FR" i="1" baseline="-25000" dirty="0" err="1" smtClean="0"/>
              <a:t>P</a:t>
            </a:r>
            <a:r>
              <a:rPr lang="fr-FR" i="1" dirty="0"/>
              <a:t> </a:t>
            </a:r>
            <a:r>
              <a:rPr lang="fr-FR" i="1" dirty="0" smtClean="0"/>
              <a:t>* erreur</a:t>
            </a:r>
            <a:endParaRPr lang="fr-FR" dirty="0" smtClean="0"/>
          </a:p>
          <a:p>
            <a:r>
              <a:rPr lang="fr-FR" dirty="0" smtClean="0"/>
              <a:t>Exemple : contrôle de position</a:t>
            </a:r>
          </a:p>
          <a:p>
            <a:pPr lvl="1"/>
            <a:r>
              <a:rPr lang="fr-FR" dirty="0" smtClean="0"/>
              <a:t>La commande est une tension ou un rapport cyclique (MLI) + une direction (= signe)</a:t>
            </a:r>
          </a:p>
          <a:p>
            <a:pPr lvl="1"/>
            <a:r>
              <a:rPr lang="fr-FR" dirty="0" smtClean="0"/>
              <a:t>Plus l’écart entre mesure et consigne est grand plus on applique une commande élevée</a:t>
            </a:r>
          </a:p>
          <a:p>
            <a:pPr lvl="1"/>
            <a:r>
              <a:rPr lang="fr-FR" dirty="0" smtClean="0"/>
              <a:t>Le signe est celui de l’erreur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02065" y="881269"/>
            <a:ext cx="887861" cy="28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7282" y="46297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648797" y="587435"/>
            <a:ext cx="1553268" cy="58823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11012" y="881554"/>
            <a:ext cx="837785" cy="634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32022" y="462976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rreur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092145" y="5119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258" y="887895"/>
            <a:ext cx="161530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3641668" y="1100097"/>
            <a:ext cx="588236" cy="305228"/>
          </a:xfrm>
          <a:prstGeom prst="bentConnector3">
            <a:avLst>
              <a:gd name="adj1" fmla="val 99563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443558" y="707895"/>
            <a:ext cx="360000" cy="360000"/>
          </a:xfrm>
          <a:prstGeom prst="ellipse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4956" y="477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+</a:t>
            </a:r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3339108" y="9430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87432" y="1207874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mesure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4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Proportionnel et intégrale (régulateur PI) </a:t>
                </a:r>
                <a:r>
                  <a:rPr lang="fr-FR" i="1" dirty="0" smtClean="0"/>
                  <a:t>commande = </a:t>
                </a:r>
                <a:r>
                  <a:rPr lang="fr-FR" i="1" dirty="0" err="1"/>
                  <a:t>k</a:t>
                </a:r>
                <a:r>
                  <a:rPr lang="fr-FR" i="1" baseline="-25000" dirty="0" err="1"/>
                  <a:t>P</a:t>
                </a:r>
                <a:r>
                  <a:rPr lang="fr-FR" i="1" dirty="0"/>
                  <a:t> * erreur + </a:t>
                </a:r>
                <a:r>
                  <a:rPr lang="fr-FR" i="1" dirty="0" err="1"/>
                  <a:t>k</a:t>
                </a:r>
                <a:r>
                  <a:rPr lang="fr-FR" i="1" baseline="-25000" dirty="0" err="1"/>
                  <a:t>I</a:t>
                </a:r>
                <a:r>
                  <a:rPr lang="fr-FR" i="1" dirty="0"/>
                  <a:t> *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i="1">
                            <a:latin typeface="Cambria Math" charset="0"/>
                          </a:rPr>
                          <m:t>𝑡</m:t>
                        </m:r>
                        <m:r>
                          <a:rPr lang="nl-BE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nl-BE" i="1">
                            <a:latin typeface="Cambria Math" charset="0"/>
                          </a:rPr>
                          <m:t>𝑡</m:t>
                        </m:r>
                      </m:sup>
                      <m:e>
                        <m:r>
                          <a:rPr lang="nl-BE" i="1">
                            <a:latin typeface="Cambria Math" charset="0"/>
                          </a:rPr>
                          <m:t>𝑒𝑟𝑟𝑒𝑢𝑟</m:t>
                        </m:r>
                        <m:r>
                          <a:rPr lang="nl-BE" i="1">
                            <a:latin typeface="Cambria Math" charset="0"/>
                          </a:rPr>
                          <m:t> </m:t>
                        </m:r>
                        <m:r>
                          <a:rPr lang="nl-BE" i="1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endParaRPr lang="nl-BE" i="1" dirty="0" smtClean="0"/>
              </a:p>
              <a:p>
                <a:r>
                  <a:rPr lang="fr-FR" dirty="0" smtClean="0"/>
                  <a:t>Exemple : contrôle de vitesse</a:t>
                </a:r>
              </a:p>
              <a:p>
                <a:pPr lvl="1"/>
                <a:r>
                  <a:rPr lang="fr-FR" dirty="0" smtClean="0"/>
                  <a:t>La commande est une tension ou un rapport cyclique (MLI)</a:t>
                </a:r>
              </a:p>
              <a:p>
                <a:pPr lvl="1"/>
                <a:r>
                  <a:rPr lang="fr-FR" dirty="0" smtClean="0"/>
                  <a:t>Pas de freinage en cas d’erreur négative </a:t>
                </a:r>
              </a:p>
              <a:p>
                <a:pPr lvl="1"/>
                <a:r>
                  <a:rPr lang="fr-FR" dirty="0" smtClean="0"/>
                  <a:t>Plus l’écart entre mesure et consigne est grand plus on applique une commande élevée</a:t>
                </a:r>
              </a:p>
              <a:p>
                <a:pPr lvl="1"/>
                <a:r>
                  <a:rPr lang="fr-FR" dirty="0" smtClean="0"/>
                  <a:t>Sans le terme intégral, on peut avoir une erreur statique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1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6202065" y="881269"/>
            <a:ext cx="887861" cy="28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7282" y="46297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648797" y="587435"/>
            <a:ext cx="1553268" cy="58823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11012" y="881554"/>
            <a:ext cx="837785" cy="634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32022" y="462976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rreur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092145" y="5119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258" y="887895"/>
            <a:ext cx="161530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3641668" y="1100097"/>
            <a:ext cx="588236" cy="305228"/>
          </a:xfrm>
          <a:prstGeom prst="bentConnector3">
            <a:avLst>
              <a:gd name="adj1" fmla="val 99563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443558" y="707895"/>
            <a:ext cx="360000" cy="360000"/>
          </a:xfrm>
          <a:prstGeom prst="ellipse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4956" y="477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+</a:t>
            </a:r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3339108" y="9430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87432" y="1207874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mesure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ON/OFF</a:t>
                </a:r>
                <a:br>
                  <a:rPr lang="fr-FR" dirty="0" smtClean="0"/>
                </a:br>
                <a:r>
                  <a:rPr lang="fr-FR" dirty="0" smtClean="0"/>
                  <a:t>	</a:t>
                </a:r>
                <a:r>
                  <a:rPr lang="fr-FR" i="1" dirty="0" smtClean="0"/>
                  <a:t>commande = erreur &gt; 0</a:t>
                </a:r>
                <a:r>
                  <a:rPr lang="fr-FR" dirty="0" smtClean="0"/>
                  <a:t> </a:t>
                </a:r>
                <a:br>
                  <a:rPr lang="fr-FR" dirty="0" smtClean="0"/>
                </a:br>
                <a:endParaRPr lang="fr-FR" dirty="0" smtClean="0"/>
              </a:p>
              <a:p>
                <a:r>
                  <a:rPr lang="fr-FR" dirty="0" smtClean="0"/>
                  <a:t>Proportionnel (régulateur P)</a:t>
                </a:r>
                <a:br>
                  <a:rPr lang="fr-FR" dirty="0" smtClean="0"/>
                </a:br>
                <a:r>
                  <a:rPr lang="fr-FR" dirty="0" smtClean="0"/>
                  <a:t>	</a:t>
                </a:r>
                <a:r>
                  <a:rPr lang="fr-FR" i="1" dirty="0" smtClean="0"/>
                  <a:t>commande = </a:t>
                </a:r>
                <a:r>
                  <a:rPr lang="fr-FR" i="1" dirty="0" err="1" smtClean="0"/>
                  <a:t>k</a:t>
                </a:r>
                <a:r>
                  <a:rPr lang="fr-FR" i="1" baseline="-25000" dirty="0" err="1" smtClean="0"/>
                  <a:t>P</a:t>
                </a:r>
                <a:r>
                  <a:rPr lang="fr-FR" i="1" dirty="0"/>
                  <a:t> </a:t>
                </a:r>
                <a:r>
                  <a:rPr lang="fr-FR" i="1" dirty="0" smtClean="0"/>
                  <a:t>* erreur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endParaRPr lang="fr-FR" dirty="0" smtClean="0"/>
              </a:p>
              <a:p>
                <a:r>
                  <a:rPr lang="fr-FR" dirty="0" smtClean="0"/>
                  <a:t>Proportionnel et intégrale (régulateur PI)</a:t>
                </a:r>
                <a:br>
                  <a:rPr lang="fr-FR" dirty="0" smtClean="0"/>
                </a:br>
                <a:r>
                  <a:rPr lang="fr-FR" dirty="0" smtClean="0"/>
                  <a:t>	</a:t>
                </a:r>
                <a:r>
                  <a:rPr lang="fr-FR" i="1" dirty="0" smtClean="0"/>
                  <a:t>commande = </a:t>
                </a:r>
                <a:r>
                  <a:rPr lang="fr-FR" i="1" dirty="0" err="1"/>
                  <a:t>k</a:t>
                </a:r>
                <a:r>
                  <a:rPr lang="fr-FR" i="1" baseline="-25000" dirty="0" err="1"/>
                  <a:t>P</a:t>
                </a:r>
                <a:r>
                  <a:rPr lang="fr-FR" i="1" dirty="0"/>
                  <a:t> * </a:t>
                </a:r>
                <a:r>
                  <a:rPr lang="fr-FR" i="1" dirty="0" smtClean="0"/>
                  <a:t>erreur + </a:t>
                </a:r>
                <a:r>
                  <a:rPr lang="fr-FR" i="1" dirty="0" err="1" smtClean="0"/>
                  <a:t>k</a:t>
                </a:r>
                <a:r>
                  <a:rPr lang="fr-FR" i="1" baseline="-25000" dirty="0" err="1" smtClean="0"/>
                  <a:t>I</a:t>
                </a:r>
                <a:r>
                  <a:rPr lang="fr-FR" i="1" dirty="0" smtClean="0"/>
                  <a:t> *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nl-BE" b="0" i="1" smtClean="0">
                            <a:latin typeface="Cambria Math" charset="0"/>
                          </a:rPr>
                          <m:t>𝑡</m:t>
                        </m:r>
                      </m:sup>
                      <m:e>
                        <m:r>
                          <a:rPr lang="nl-BE" b="0" i="1" smtClean="0">
                            <a:latin typeface="Cambria Math" charset="0"/>
                          </a:rPr>
                          <m:t>𝑒𝑟𝑟𝑒𝑢𝑟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fr-FR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6202065" y="881269"/>
            <a:ext cx="887861" cy="28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7282" y="46297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648797" y="587435"/>
            <a:ext cx="1553268" cy="58823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11012" y="881554"/>
            <a:ext cx="837785" cy="634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32022" y="462976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rreur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092145" y="5119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onsigne</a:t>
            </a:r>
            <a:endParaRPr lang="fr-FR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28258" y="887895"/>
            <a:ext cx="1615300" cy="1987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3641668" y="1100097"/>
            <a:ext cx="588236" cy="305228"/>
          </a:xfrm>
          <a:prstGeom prst="bentConnector3">
            <a:avLst>
              <a:gd name="adj1" fmla="val 99563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443558" y="707895"/>
            <a:ext cx="360000" cy="360000"/>
          </a:xfrm>
          <a:prstGeom prst="ellipse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4956" y="477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+</a:t>
            </a:r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3339108" y="9430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87432" y="1207874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mesure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Considérations </a:t>
            </a:r>
            <a:r>
              <a:rPr lang="nl-BE" dirty="0" smtClean="0"/>
              <a:t>pratiques : Mesure de vitesse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smtClean="0">
                <a:ea typeface="Consolas" charset="0"/>
                <a:cs typeface="Consolas" charset="0"/>
              </a:rPr>
              <a:t>Nouvelles fonctions fournies par la librairie </a:t>
            </a:r>
            <a:r>
              <a:rPr lang="fr-FR" sz="2400" dirty="0" err="1" smtClean="0">
                <a:ea typeface="Consolas" charset="0"/>
                <a:cs typeface="Consolas" charset="0"/>
              </a:rPr>
              <a:t>motor.h</a:t>
            </a:r>
            <a:r>
              <a:rPr lang="fr-FR" sz="2400" dirty="0" smtClean="0">
                <a:ea typeface="Consolas" charset="0"/>
                <a:cs typeface="Consolas" charset="0"/>
              </a:rPr>
              <a:t>:</a:t>
            </a:r>
          </a:p>
          <a:p>
            <a:pPr lvl="1"/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 short getMotor1SensorA(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short getMotor1SensorB(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short getMotor2SensorA(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fr-FR" sz="2000" dirty="0" err="1" smtClean="0">
                <a:latin typeface="Consolas" charset="0"/>
                <a:ea typeface="Consolas" charset="0"/>
                <a:cs typeface="Consolas" charset="0"/>
              </a:rPr>
              <a:t>unsigned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2000" dirty="0">
                <a:latin typeface="Consolas" charset="0"/>
                <a:ea typeface="Consolas" charset="0"/>
                <a:cs typeface="Consolas" charset="0"/>
              </a:rPr>
              <a:t>short getMotor2SensorB(</a:t>
            </a:r>
            <a:r>
              <a:rPr lang="fr-FR" sz="20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fr-FR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dirty="0" smtClean="0">
                <a:ea typeface="Consolas" charset="0"/>
                <a:cs typeface="Consolas" charset="0"/>
              </a:rPr>
              <a:t>Chaque moteur est équipé de deux capteurs (A et B) qui renvoient un 1 pendant un demi tour. Ils sont positionnés des telle façon que sur un tour complet, on observe une séquence :</a:t>
            </a:r>
            <a:br>
              <a:rPr lang="fr-FR" dirty="0" smtClean="0">
                <a:ea typeface="Consolas" charset="0"/>
                <a:cs typeface="Consolas" charset="0"/>
              </a:rPr>
            </a:br>
            <a:r>
              <a:rPr lang="fr-FR" dirty="0" smtClean="0">
                <a:ea typeface="Consolas" charset="0"/>
                <a:cs typeface="Consolas" charset="0"/>
              </a:rPr>
              <a:t>(</a:t>
            </a:r>
            <a:r>
              <a:rPr lang="fr-FR" dirty="0" err="1" smtClean="0">
                <a:ea typeface="Consolas" charset="0"/>
                <a:cs typeface="Consolas" charset="0"/>
              </a:rPr>
              <a:t>a,b</a:t>
            </a:r>
            <a:r>
              <a:rPr lang="fr-FR" dirty="0" smtClean="0">
                <a:ea typeface="Consolas" charset="0"/>
                <a:cs typeface="Consolas" charset="0"/>
              </a:rPr>
              <a:t>) = {(0,0),(0,1),(1,1),(1,0)} ou l’inverse </a:t>
            </a:r>
          </a:p>
          <a:p>
            <a:r>
              <a:rPr lang="fr-FR" dirty="0" smtClean="0">
                <a:ea typeface="Consolas" charset="0"/>
                <a:cs typeface="Consolas" charset="0"/>
              </a:rPr>
              <a:t>Ceci nous permet de compter les tours et de connaître le sens de rotation.</a:t>
            </a:r>
          </a:p>
        </p:txBody>
      </p:sp>
    </p:spTree>
    <p:extLst>
      <p:ext uri="{BB962C8B-B14F-4D97-AF65-F5344CB8AC3E}">
        <p14:creationId xmlns:p14="http://schemas.microsoft.com/office/powerpoint/2010/main" val="17608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Considérations </a:t>
            </a:r>
            <a:r>
              <a:rPr lang="nl-BE" dirty="0" smtClean="0"/>
              <a:t>pratiques : Mesure de vitesse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a typeface="Consolas" charset="0"/>
                <a:cs typeface="Consolas" charset="0"/>
              </a:rPr>
              <a:t>Procédure</a:t>
            </a:r>
          </a:p>
          <a:p>
            <a:pPr lvl="1"/>
            <a:r>
              <a:rPr lang="fr-FR" dirty="0" smtClean="0">
                <a:ea typeface="Consolas" charset="0"/>
                <a:cs typeface="Consolas" charset="0"/>
              </a:rPr>
              <a:t>« Suffisamment souvent » pour ne rater aucun changement, vérifier l’état des capteurs</a:t>
            </a:r>
          </a:p>
          <a:p>
            <a:pPr lvl="1"/>
            <a:r>
              <a:rPr lang="fr-FR" dirty="0" smtClean="0">
                <a:ea typeface="Consolas" charset="0"/>
                <a:cs typeface="Consolas" charset="0"/>
              </a:rPr>
              <a:t>S’il a changé, incrémenter une variable qui représentera le nombre de quarts de tours effectués</a:t>
            </a:r>
          </a:p>
          <a:p>
            <a:pPr lvl="1"/>
            <a:r>
              <a:rPr lang="fr-FR" dirty="0" smtClean="0">
                <a:ea typeface="Consolas" charset="0"/>
                <a:cs typeface="Consolas" charset="0"/>
              </a:rPr>
              <a:t>Pour obtenir une vitesse, il faut pouvoir comparer le nombre de tour avec un temps écoulé. </a:t>
            </a:r>
          </a:p>
          <a:p>
            <a:r>
              <a:rPr lang="fr-FR" dirty="0" smtClean="0">
                <a:ea typeface="Consolas" charset="0"/>
                <a:cs typeface="Consolas" charset="0"/>
              </a:rPr>
              <a:t>Attention : entre le nombre de tour de roue et le nombre de tour de moteur, il y a un rapport de réduction de 19 (ou 53)</a:t>
            </a:r>
          </a:p>
        </p:txBody>
      </p:sp>
    </p:spTree>
    <p:extLst>
      <p:ext uri="{BB962C8B-B14F-4D97-AF65-F5344CB8AC3E}">
        <p14:creationId xmlns:p14="http://schemas.microsoft.com/office/powerpoint/2010/main" val="12600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Considérations pratiques : PI numérique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FR" sz="3300" i="1" dirty="0"/>
                  <a:t>commande = </a:t>
                </a:r>
                <a:r>
                  <a:rPr lang="fr-FR" sz="3300" i="1" dirty="0" err="1"/>
                  <a:t>k</a:t>
                </a:r>
                <a:r>
                  <a:rPr lang="fr-FR" sz="3300" i="1" baseline="-25000" dirty="0" err="1"/>
                  <a:t>P</a:t>
                </a:r>
                <a:r>
                  <a:rPr lang="fr-FR" sz="3300" i="1" dirty="0"/>
                  <a:t> * erreur + </a:t>
                </a:r>
                <a:r>
                  <a:rPr lang="fr-FR" sz="3300" i="1" dirty="0" err="1"/>
                  <a:t>k</a:t>
                </a:r>
                <a:r>
                  <a:rPr lang="fr-FR" sz="3300" i="1" baseline="-25000" dirty="0" err="1"/>
                  <a:t>I</a:t>
                </a:r>
                <a:r>
                  <a:rPr lang="fr-FR" sz="3300" i="1" dirty="0"/>
                  <a:t> *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33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sz="3300" i="1">
                            <a:latin typeface="Cambria Math" charset="0"/>
                          </a:rPr>
                          <m:t>𝑡</m:t>
                        </m:r>
                        <m:r>
                          <a:rPr lang="nl-BE" sz="33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nl-BE" sz="3300" i="1">
                            <a:latin typeface="Cambria Math" charset="0"/>
                          </a:rPr>
                          <m:t>𝑡</m:t>
                        </m:r>
                      </m:sup>
                      <m:e>
                        <m:r>
                          <a:rPr lang="nl-BE" sz="3300" i="1">
                            <a:latin typeface="Cambria Math" charset="0"/>
                          </a:rPr>
                          <m:t>𝑒𝑟𝑟𝑒𝑢𝑟</m:t>
                        </m:r>
                        <m:r>
                          <a:rPr lang="nl-BE" sz="3300" i="1">
                            <a:latin typeface="Cambria Math" charset="0"/>
                          </a:rPr>
                          <m:t> </m:t>
                        </m:r>
                        <m:r>
                          <a:rPr lang="nl-BE" sz="3300" i="1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endParaRPr lang="fr-FR" sz="3300" dirty="0" smtClean="0"/>
              </a:p>
              <a:p>
                <a:r>
                  <a:rPr lang="fr-FR" sz="3300" dirty="0" smtClean="0"/>
                  <a:t>On choisit d’appliqué une nouvelle consigne suffisamment souvent par rapport à l’inertie du moteur. Par exemple, 100 fois seconde</a:t>
                </a:r>
              </a:p>
              <a:p>
                <a:r>
                  <a:rPr lang="fr-FR" sz="3300" dirty="0"/>
                  <a:t>Calcul de </a:t>
                </a:r>
                <a:r>
                  <a:rPr lang="fr-FR" sz="3300" dirty="0" smtClean="0"/>
                  <a:t>l’intégral : il s’agit de la sommes des erreurs passées : </a:t>
                </a:r>
                <a:br>
                  <a:rPr lang="fr-FR" sz="3300" dirty="0" smtClean="0"/>
                </a:br>
                <a:r>
                  <a:rPr lang="fr-FR" sz="3300" dirty="0" err="1" smtClean="0">
                    <a:latin typeface="Consolas" charset="0"/>
                    <a:ea typeface="Consolas" charset="0"/>
                    <a:cs typeface="Consolas" charset="0"/>
                  </a:rPr>
                  <a:t>void</a:t>
                </a: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fr-FR" sz="3300" dirty="0">
                    <a:latin typeface="Consolas" charset="0"/>
                    <a:ea typeface="Consolas" charset="0"/>
                    <a:cs typeface="Consolas" charset="0"/>
                  </a:rPr>
                  <a:t>timer1Interrupt(</a:t>
                </a:r>
                <a:r>
                  <a:rPr lang="fr-FR" sz="3300" dirty="0" err="1">
                    <a:latin typeface="Consolas" charset="0"/>
                    <a:ea typeface="Consolas" charset="0"/>
                    <a:cs typeface="Consolas" charset="0"/>
                  </a:rPr>
                  <a:t>void</a:t>
                </a: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){</a:t>
                </a:r>
                <a:b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	erreur = consigne - mesure</a:t>
                </a:r>
                <a:b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	</a:t>
                </a:r>
                <a:r>
                  <a:rPr lang="fr-FR" sz="3300" dirty="0" err="1" smtClean="0">
                    <a:latin typeface="Consolas" charset="0"/>
                    <a:ea typeface="Consolas" charset="0"/>
                    <a:cs typeface="Consolas" charset="0"/>
                  </a:rPr>
                  <a:t>integrale</a:t>
                </a: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:r>
                  <a:rPr lang="fr-FR" sz="3300" dirty="0" err="1" smtClean="0">
                    <a:latin typeface="Consolas" charset="0"/>
                    <a:ea typeface="Consolas" charset="0"/>
                    <a:cs typeface="Consolas" charset="0"/>
                  </a:rPr>
                  <a:t>integrale</a:t>
                </a: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 + erreur;</a:t>
                </a:r>
                <a:b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	commande = </a:t>
                </a:r>
                <a:r>
                  <a:rPr lang="fr-FR" sz="3300" dirty="0" err="1" smtClean="0">
                    <a:latin typeface="Consolas" charset="0"/>
                    <a:ea typeface="Consolas" charset="0"/>
                    <a:cs typeface="Consolas" charset="0"/>
                  </a:rPr>
                  <a:t>kp</a:t>
                </a: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*erreur + </a:t>
                </a:r>
                <a:r>
                  <a:rPr lang="fr-FR" sz="3300" dirty="0" err="1" smtClean="0">
                    <a:latin typeface="Consolas" charset="0"/>
                    <a:ea typeface="Consolas" charset="0"/>
                    <a:cs typeface="Consolas" charset="0"/>
                  </a:rPr>
                  <a:t>ki</a:t>
                </a: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*</a:t>
                </a:r>
                <a:r>
                  <a:rPr lang="fr-FR" sz="3300" dirty="0" err="1" smtClean="0">
                    <a:latin typeface="Consolas" charset="0"/>
                    <a:ea typeface="Consolas" charset="0"/>
                    <a:cs typeface="Consolas" charset="0"/>
                  </a:rPr>
                  <a:t>integrale</a:t>
                </a: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fr-FR" sz="3300" dirty="0" smtClean="0">
                    <a:latin typeface="Consolas" charset="0"/>
                    <a:ea typeface="Consolas" charset="0"/>
                    <a:cs typeface="Consolas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1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analogique - digital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16" y="1825625"/>
            <a:ext cx="5660768" cy="4351338"/>
          </a:xfrm>
        </p:spPr>
      </p:pic>
    </p:spTree>
    <p:extLst>
      <p:ext uri="{BB962C8B-B14F-4D97-AF65-F5344CB8AC3E}">
        <p14:creationId xmlns:p14="http://schemas.microsoft.com/office/powerpoint/2010/main" val="20382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Considérations pratiques : PI numérique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3300" dirty="0" smtClean="0"/>
              <a:t>La commande est un rapport cyclique en %, il faut donc veiller à ce que le résultat du calcul reste entre 0 et 100.</a:t>
            </a:r>
            <a:br>
              <a:rPr lang="fr-FR" sz="3300" dirty="0" smtClean="0"/>
            </a:b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if(commande&gt;100)</a:t>
            </a:r>
            <a:br>
              <a:rPr lang="fr-FR" sz="3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sz="3300" dirty="0" err="1" smtClean="0">
                <a:latin typeface="Consolas" charset="0"/>
                <a:ea typeface="Consolas" charset="0"/>
                <a:cs typeface="Consolas" charset="0"/>
              </a:rPr>
              <a:t>pwm</a:t>
            </a: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 = 100;</a:t>
            </a:r>
            <a:br>
              <a:rPr lang="fr-FR" sz="3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sz="3300" dirty="0" err="1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 if(commande&lt;0)</a:t>
            </a:r>
            <a:br>
              <a:rPr lang="fr-FR" sz="3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sz="3300" dirty="0" err="1" smtClean="0">
                <a:latin typeface="Consolas" charset="0"/>
                <a:ea typeface="Consolas" charset="0"/>
                <a:cs typeface="Consolas" charset="0"/>
              </a:rPr>
              <a:t>pwm</a:t>
            </a: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 = 0;</a:t>
            </a:r>
            <a:br>
              <a:rPr lang="fr-FR" sz="3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sz="3300" dirty="0" err="1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fr-FR" sz="3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sz="3300" dirty="0" err="1" smtClean="0">
                <a:latin typeface="Consolas" charset="0"/>
                <a:ea typeface="Consolas" charset="0"/>
                <a:cs typeface="Consolas" charset="0"/>
              </a:rPr>
              <a:t>pwm</a:t>
            </a: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 = commande;</a:t>
            </a:r>
            <a:br>
              <a:rPr lang="fr-FR" sz="3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sz="33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fr-FR" sz="3300" dirty="0" smtClean="0"/>
              <a:t>Le terme intégrale peut devenir très grand. Veillez à l’empêcher de sortir de la plage de son type</a:t>
            </a:r>
            <a:r>
              <a:rPr lang="fr-F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82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analogique - digital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97" y="1825625"/>
            <a:ext cx="5532606" cy="4351338"/>
          </a:xfrm>
        </p:spPr>
      </p:pic>
    </p:spTree>
    <p:extLst>
      <p:ext uri="{BB962C8B-B14F-4D97-AF65-F5344CB8AC3E}">
        <p14:creationId xmlns:p14="http://schemas.microsoft.com/office/powerpoint/2010/main" val="4286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analogique - digital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34" y="1825625"/>
            <a:ext cx="5885932" cy="4351338"/>
          </a:xfrm>
        </p:spPr>
      </p:pic>
    </p:spTree>
    <p:extLst>
      <p:ext uri="{BB962C8B-B14F-4D97-AF65-F5344CB8AC3E}">
        <p14:creationId xmlns:p14="http://schemas.microsoft.com/office/powerpoint/2010/main" val="1199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analogique - digital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34" y="1825625"/>
            <a:ext cx="5885932" cy="4351338"/>
          </a:xfrm>
        </p:spPr>
      </p:pic>
    </p:spTree>
    <p:extLst>
      <p:ext uri="{BB962C8B-B14F-4D97-AF65-F5344CB8AC3E}">
        <p14:creationId xmlns:p14="http://schemas.microsoft.com/office/powerpoint/2010/main" val="2667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analogique - digital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9" y="1825625"/>
            <a:ext cx="5895361" cy="4351338"/>
          </a:xfrm>
        </p:spPr>
      </p:pic>
    </p:spTree>
    <p:extLst>
      <p:ext uri="{BB962C8B-B14F-4D97-AF65-F5344CB8AC3E}">
        <p14:creationId xmlns:p14="http://schemas.microsoft.com/office/powerpoint/2010/main" val="9424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Entrées analogiques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Entrées analogiques (</a:t>
            </a:r>
            <a:r>
              <a:rPr lang="fr-FR" dirty="0" err="1" smtClean="0"/>
              <a:t>analogInputs.h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initAnalogInputs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(short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analogInputs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fr-FR" dirty="0">
                <a:latin typeface="Consolas" charset="0"/>
                <a:ea typeface="Consolas" charset="0"/>
                <a:cs typeface="Consolas" charset="0"/>
              </a:rPr>
              <a:t>short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readADC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(char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lvl="1"/>
            <a:endParaRPr lang="fr-FR" dirty="0"/>
          </a:p>
          <a:p>
            <a:r>
              <a:rPr lang="fr-FR" dirty="0" err="1" smtClean="0"/>
              <a:t>analogInputs</a:t>
            </a:r>
            <a:r>
              <a:rPr lang="fr-FR" dirty="0" smtClean="0"/>
              <a:t> : les bits à 1 correspondent aux entrées analogiques que l’on souhaite utiliser. </a:t>
            </a:r>
          </a:p>
          <a:p>
            <a:endParaRPr lang="fr-F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43257"/>
              </p:ext>
            </p:extLst>
          </p:nvPr>
        </p:nvGraphicFramePr>
        <p:xfrm>
          <a:off x="152400" y="4940300"/>
          <a:ext cx="86994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01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  <a:gridCol w="454837"/>
              </a:tblGrid>
              <a:tr h="444500">
                <a:tc>
                  <a:txBody>
                    <a:bodyPr/>
                    <a:lstStyle/>
                    <a:p>
                      <a:r>
                        <a:rPr lang="fr-FR" dirty="0" smtClean="0"/>
                        <a:t>Entrée analogique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fr-FR" dirty="0" smtClean="0"/>
                        <a:t>Position</a:t>
                      </a:r>
                      <a:r>
                        <a:rPr lang="fr-FR" baseline="0" dirty="0" smtClean="0"/>
                        <a:t> sur la carte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B7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B10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K4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K3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K2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K1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J10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J9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nc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nc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J8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J7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J1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779</Words>
  <Application>Microsoft Macintosh PowerPoint</Application>
  <PresentationFormat>On-screen Show (4:3)</PresentationFormat>
  <Paragraphs>279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Office Theme</vt:lpstr>
      <vt:lpstr>LLSMF2018 – ELEC Cours 4</vt:lpstr>
      <vt:lpstr>Les périphériques du processeur </vt:lpstr>
      <vt:lpstr>Entrées/Sorties digitale</vt:lpstr>
      <vt:lpstr>Conversion analogique - digital</vt:lpstr>
      <vt:lpstr>Conversion analogique - digital</vt:lpstr>
      <vt:lpstr>Conversion analogique - digital</vt:lpstr>
      <vt:lpstr>Conversion analogique - digital</vt:lpstr>
      <vt:lpstr>Conversion analogique - digital</vt:lpstr>
      <vt:lpstr>Entrées analogiques</vt:lpstr>
      <vt:lpstr>Timers</vt:lpstr>
      <vt:lpstr>Commande des moteurs</vt:lpstr>
      <vt:lpstr>Conversion digital - analogique (MLI)</vt:lpstr>
      <vt:lpstr>Conversion digital - analogique (MLI)</vt:lpstr>
      <vt:lpstr>Régulation : Définition</vt:lpstr>
      <vt:lpstr>Régulation : Exemples</vt:lpstr>
      <vt:lpstr>Régulation : système physique</vt:lpstr>
      <vt:lpstr>Régulation : système physique</vt:lpstr>
      <vt:lpstr>Régulation : système physique</vt:lpstr>
      <vt:lpstr>Régulation : système physique</vt:lpstr>
      <vt:lpstr>Régulation : système physique</vt:lpstr>
      <vt:lpstr>Régulation : système physique</vt:lpstr>
      <vt:lpstr>Régulation : système physique</vt:lpstr>
      <vt:lpstr>Régulation : système physique</vt:lpstr>
      <vt:lpstr>Régulation : système physique</vt:lpstr>
      <vt:lpstr>Régulation</vt:lpstr>
      <vt:lpstr>Régulation</vt:lpstr>
      <vt:lpstr>Régulation : Thermostat</vt:lpstr>
      <vt:lpstr>Régulation : Cruise control</vt:lpstr>
      <vt:lpstr>Régulation : Vitesse moteur</vt:lpstr>
      <vt:lpstr>Régulation : Vitesse moteur</vt:lpstr>
      <vt:lpstr>Régulation : Position moteur</vt:lpstr>
      <vt:lpstr>Régulation</vt:lpstr>
      <vt:lpstr>PowerPoint Presentation</vt:lpstr>
      <vt:lpstr>PowerPoint Presentation</vt:lpstr>
      <vt:lpstr>PowerPoint Presentation</vt:lpstr>
      <vt:lpstr>PowerPoint Presentation</vt:lpstr>
      <vt:lpstr>Considérations pratiques : Mesure de vitesse</vt:lpstr>
      <vt:lpstr>Considérations pratiques : Mesure de vitesse</vt:lpstr>
      <vt:lpstr>Considérations pratiques : PI numérique</vt:lpstr>
      <vt:lpstr>Considérations pratiques : PI numérique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principes de régulation</dc:title>
  <dc:creator>Dimitri de Smet d'Olbecke</dc:creator>
  <cp:lastModifiedBy>Dimitri de Smet d'Olbecke</cp:lastModifiedBy>
  <cp:revision>48</cp:revision>
  <dcterms:created xsi:type="dcterms:W3CDTF">2016-10-21T09:39:30Z</dcterms:created>
  <dcterms:modified xsi:type="dcterms:W3CDTF">2017-10-17T07:54:05Z</dcterms:modified>
</cp:coreProperties>
</file>