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602700" cy="32404050"/>
  <p:notesSz cx="6858000" cy="9144000"/>
  <p:embeddedFontLst>
    <p:embeddedFont>
      <p:font typeface="-윤고딕330" panose="02030504000101010101" pitchFamily="18" charset="-127"/>
      <p:regular r:id="rId4"/>
    </p:embeddedFon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2865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5730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8595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1459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4324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7189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0054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2919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  <p15:guide id="3" pos="5421">
          <p15:clr>
            <a:srgbClr val="A4A3A4"/>
          </p15:clr>
        </p15:guide>
        <p15:guide id="4" orient="horz" pos="10206">
          <p15:clr>
            <a:srgbClr val="A4A3A4"/>
          </p15:clr>
        </p15:guide>
        <p15:guide id="5" pos="6804">
          <p15:clr>
            <a:srgbClr val="A4A3A4"/>
          </p15:clr>
        </p15:guide>
        <p15:guide id="6" pos="36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D27"/>
    <a:srgbClr val="FFCC66"/>
    <a:srgbClr val="005B9E"/>
    <a:srgbClr val="A5C36B"/>
    <a:srgbClr val="5D7C40"/>
    <a:srgbClr val="00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2166" autoAdjust="0"/>
  </p:normalViewPr>
  <p:slideViewPr>
    <p:cSldViewPr>
      <p:cViewPr varScale="1">
        <p:scale>
          <a:sx n="24" d="100"/>
          <a:sy n="24" d="100"/>
        </p:scale>
        <p:origin x="3066" y="96"/>
      </p:cViewPr>
      <p:guideLst>
        <p:guide orient="horz" pos="13608"/>
        <p:guide pos="10206"/>
        <p:guide pos="5421"/>
        <p:guide orient="horz" pos="10206"/>
        <p:guide pos="6804"/>
        <p:guide pos="36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ACDB5-CA3A-4F0F-9F46-BD240274F497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7F003-3CA9-4759-8CD5-E417B5406E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6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7F003-3CA9-4759-8CD5-E417B5406E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3" y="10066260"/>
            <a:ext cx="18362295" cy="69458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6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2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1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0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61958" y="1297667"/>
            <a:ext cx="4860607" cy="276484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80136" y="1297667"/>
            <a:ext cx="14221777" cy="276484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5" y="20822605"/>
            <a:ext cx="18362295" cy="6435805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5" y="13734221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286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573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8595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145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4324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718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0054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291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80135" y="7560948"/>
            <a:ext cx="9541193" cy="21385175"/>
          </a:xfrm>
        </p:spPr>
        <p:txBody>
          <a:bodyPr/>
          <a:lstStyle>
            <a:lvl1pPr>
              <a:defRPr sz="94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81373" y="7560948"/>
            <a:ext cx="9541193" cy="21385175"/>
          </a:xfrm>
        </p:spPr>
        <p:txBody>
          <a:bodyPr/>
          <a:lstStyle>
            <a:lvl1pPr>
              <a:defRPr sz="94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6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2865" indent="0">
              <a:buNone/>
              <a:defRPr sz="6800" b="1"/>
            </a:lvl2pPr>
            <a:lvl3pPr marL="3085730" indent="0">
              <a:buNone/>
              <a:defRPr sz="6100" b="1"/>
            </a:lvl3pPr>
            <a:lvl4pPr marL="4628595" indent="0">
              <a:buNone/>
              <a:defRPr sz="5400" b="1"/>
            </a:lvl4pPr>
            <a:lvl5pPr marL="6171459" indent="0">
              <a:buNone/>
              <a:defRPr sz="5400" b="1"/>
            </a:lvl5pPr>
            <a:lvl6pPr marL="7714324" indent="0">
              <a:buNone/>
              <a:defRPr sz="5400" b="1"/>
            </a:lvl6pPr>
            <a:lvl7pPr marL="9257189" indent="0">
              <a:buNone/>
              <a:defRPr sz="5400" b="1"/>
            </a:lvl7pPr>
            <a:lvl8pPr marL="10800054" indent="0">
              <a:buNone/>
              <a:defRPr sz="5400" b="1"/>
            </a:lvl8pPr>
            <a:lvl9pPr marL="12342919" indent="0">
              <a:buNone/>
              <a:defRPr sz="5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10276285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6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2865" indent="0">
              <a:buNone/>
              <a:defRPr sz="6800" b="1"/>
            </a:lvl2pPr>
            <a:lvl3pPr marL="3085730" indent="0">
              <a:buNone/>
              <a:defRPr sz="6100" b="1"/>
            </a:lvl3pPr>
            <a:lvl4pPr marL="4628595" indent="0">
              <a:buNone/>
              <a:defRPr sz="5400" b="1"/>
            </a:lvl4pPr>
            <a:lvl5pPr marL="6171459" indent="0">
              <a:buNone/>
              <a:defRPr sz="5400" b="1"/>
            </a:lvl5pPr>
            <a:lvl6pPr marL="7714324" indent="0">
              <a:buNone/>
              <a:defRPr sz="5400" b="1"/>
            </a:lvl6pPr>
            <a:lvl7pPr marL="9257189" indent="0">
              <a:buNone/>
              <a:defRPr sz="5400" b="1"/>
            </a:lvl7pPr>
            <a:lvl8pPr marL="10800054" indent="0">
              <a:buNone/>
              <a:defRPr sz="5400" b="1"/>
            </a:lvl8pPr>
            <a:lvl9pPr marL="12342919" indent="0">
              <a:buNone/>
              <a:defRPr sz="5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73" y="10276285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37" y="1290162"/>
            <a:ext cx="7107139" cy="5490686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4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37" y="6780850"/>
            <a:ext cx="7107139" cy="22165273"/>
          </a:xfrm>
        </p:spPr>
        <p:txBody>
          <a:bodyPr/>
          <a:lstStyle>
            <a:lvl1pPr marL="0" indent="0">
              <a:buNone/>
              <a:defRPr sz="4700"/>
            </a:lvl1pPr>
            <a:lvl2pPr marL="1542865" indent="0">
              <a:buNone/>
              <a:defRPr sz="4100"/>
            </a:lvl2pPr>
            <a:lvl3pPr marL="3085730" indent="0">
              <a:buNone/>
              <a:defRPr sz="3400"/>
            </a:lvl3pPr>
            <a:lvl4pPr marL="4628595" indent="0">
              <a:buNone/>
              <a:defRPr sz="3100"/>
            </a:lvl4pPr>
            <a:lvl5pPr marL="6171459" indent="0">
              <a:buNone/>
              <a:defRPr sz="3100"/>
            </a:lvl5pPr>
            <a:lvl6pPr marL="7714324" indent="0">
              <a:buNone/>
              <a:defRPr sz="3100"/>
            </a:lvl6pPr>
            <a:lvl7pPr marL="9257189" indent="0">
              <a:buNone/>
              <a:defRPr sz="3100"/>
            </a:lvl7pPr>
            <a:lvl8pPr marL="10800054" indent="0">
              <a:buNone/>
              <a:defRPr sz="3100"/>
            </a:lvl8pPr>
            <a:lvl9pPr marL="12342919" indent="0">
              <a:buNone/>
              <a:defRPr sz="3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22682835"/>
            <a:ext cx="12961620" cy="267783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2865" indent="0">
              <a:buNone/>
              <a:defRPr sz="9400"/>
            </a:lvl2pPr>
            <a:lvl3pPr marL="3085730" indent="0">
              <a:buNone/>
              <a:defRPr sz="8100"/>
            </a:lvl3pPr>
            <a:lvl4pPr marL="4628595" indent="0">
              <a:buNone/>
              <a:defRPr sz="6800"/>
            </a:lvl4pPr>
            <a:lvl5pPr marL="6171459" indent="0">
              <a:buNone/>
              <a:defRPr sz="6800"/>
            </a:lvl5pPr>
            <a:lvl6pPr marL="7714324" indent="0">
              <a:buNone/>
              <a:defRPr sz="6800"/>
            </a:lvl6pPr>
            <a:lvl7pPr marL="9257189" indent="0">
              <a:buNone/>
              <a:defRPr sz="6800"/>
            </a:lvl7pPr>
            <a:lvl8pPr marL="10800054" indent="0">
              <a:buNone/>
              <a:defRPr sz="6800"/>
            </a:lvl8pPr>
            <a:lvl9pPr marL="12342919" indent="0">
              <a:buNone/>
              <a:defRPr sz="6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25360672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2865" indent="0">
              <a:buNone/>
              <a:defRPr sz="4100"/>
            </a:lvl2pPr>
            <a:lvl3pPr marL="3085730" indent="0">
              <a:buNone/>
              <a:defRPr sz="3400"/>
            </a:lvl3pPr>
            <a:lvl4pPr marL="4628595" indent="0">
              <a:buNone/>
              <a:defRPr sz="3100"/>
            </a:lvl4pPr>
            <a:lvl5pPr marL="6171459" indent="0">
              <a:buNone/>
              <a:defRPr sz="3100"/>
            </a:lvl5pPr>
            <a:lvl6pPr marL="7714324" indent="0">
              <a:buNone/>
              <a:defRPr sz="3100"/>
            </a:lvl6pPr>
            <a:lvl7pPr marL="9257189" indent="0">
              <a:buNone/>
              <a:defRPr sz="3100"/>
            </a:lvl7pPr>
            <a:lvl8pPr marL="10800054" indent="0">
              <a:buNone/>
              <a:defRPr sz="3100"/>
            </a:lvl8pPr>
            <a:lvl9pPr marL="12342919" indent="0">
              <a:buNone/>
              <a:defRPr sz="3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6" y="1297664"/>
            <a:ext cx="19442430" cy="5400675"/>
          </a:xfrm>
          <a:prstGeom prst="rect">
            <a:avLst/>
          </a:prstGeom>
        </p:spPr>
        <p:txBody>
          <a:bodyPr vert="horz" lIns="308573" tIns="154286" rIns="308573" bIns="15428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6" y="7560948"/>
            <a:ext cx="19442430" cy="21385175"/>
          </a:xfrm>
          <a:prstGeom prst="rect">
            <a:avLst/>
          </a:prstGeom>
        </p:spPr>
        <p:txBody>
          <a:bodyPr vert="horz" lIns="308573" tIns="154286" rIns="308573" bIns="15428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6" y="30033756"/>
            <a:ext cx="5040630" cy="1725216"/>
          </a:xfrm>
          <a:prstGeom prst="rect">
            <a:avLst/>
          </a:prstGeom>
        </p:spPr>
        <p:txBody>
          <a:bodyPr vert="horz" lIns="308573" tIns="154286" rIns="308573" bIns="154286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573" tIns="154286" rIns="308573" bIns="154286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6" y="30033756"/>
            <a:ext cx="5040630" cy="1725216"/>
          </a:xfrm>
          <a:prstGeom prst="rect">
            <a:avLst/>
          </a:prstGeom>
        </p:spPr>
        <p:txBody>
          <a:bodyPr vert="horz" lIns="308573" tIns="154286" rIns="308573" bIns="154286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5730" rtl="0" eaLnBrk="1" latinLnBrk="1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149" indent="-1157149" algn="l" defTabSz="3085730" rtl="0" eaLnBrk="1" latinLnBrk="1" hangingPunct="1">
        <a:spcBef>
          <a:spcPct val="20000"/>
        </a:spcBef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156" indent="-964291" algn="l" defTabSz="3085730" rtl="0" eaLnBrk="1" latinLnBrk="1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162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27" indent="-771432" algn="l" defTabSz="3085730" rtl="0" eaLnBrk="1" latinLnBrk="1" hangingPunct="1">
        <a:spcBef>
          <a:spcPct val="20000"/>
        </a:spcBef>
        <a:buFont typeface="Arial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2892" indent="-771432" algn="l" defTabSz="3085730" rtl="0" eaLnBrk="1" latinLnBrk="1" hangingPunct="1">
        <a:spcBef>
          <a:spcPct val="20000"/>
        </a:spcBef>
        <a:buFont typeface="Arial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5757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8621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1486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4351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865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5730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8595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1459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4324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7189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54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2919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4199" y="2076777"/>
            <a:ext cx="20354261" cy="29379264"/>
          </a:xfrm>
          <a:prstGeom prst="rect">
            <a:avLst/>
          </a:prstGeom>
          <a:noFill/>
          <a:ln w="317500" cap="rnd">
            <a:solidFill>
              <a:srgbClr val="005B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08362" y="999337"/>
            <a:ext cx="17905989" cy="3762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t"/>
          <a:lstStyle/>
          <a:p>
            <a:pPr algn="ctr"/>
            <a:endParaRPr lang="en-US" altLang="ko-KR" sz="40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  <a:p>
            <a:pPr algn="ctr"/>
            <a:r>
              <a:rPr lang="en-US" altLang="ko-KR" sz="10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Capture &amp; Convert</a:t>
            </a:r>
            <a:endParaRPr lang="en-US" altLang="ko-KR" sz="50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  <a:p>
            <a:pPr algn="ctr"/>
            <a:endParaRPr lang="en-US" altLang="ko-KR" sz="40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  <a:p>
            <a:pPr algn="ctr"/>
            <a:r>
              <a:rPr lang="ko-KR" altLang="en-US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                팀 </a:t>
            </a:r>
            <a:r>
              <a:rPr lang="ko-KR" altLang="en-US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명</a:t>
            </a:r>
            <a:r>
              <a:rPr lang="en-US" altLang="ko-KR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: </a:t>
            </a:r>
            <a:r>
              <a:rPr lang="en-US" altLang="ko-KR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Team Beginner</a:t>
            </a:r>
            <a:r>
              <a:rPr lang="en-US" altLang="ko-KR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        </a:t>
            </a:r>
            <a:r>
              <a:rPr lang="ko-KR" altLang="en-US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팀원</a:t>
            </a:r>
            <a:r>
              <a:rPr lang="en-US" altLang="ko-KR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: </a:t>
            </a:r>
            <a:r>
              <a:rPr lang="ko-KR" altLang="en-US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이아름</a:t>
            </a:r>
            <a:r>
              <a:rPr lang="en-US" altLang="ko-KR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      </a:t>
            </a:r>
            <a:r>
              <a:rPr lang="ko-KR" altLang="en-US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지도교수</a:t>
            </a:r>
            <a:r>
              <a:rPr lang="en-US" altLang="ko-KR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: </a:t>
            </a:r>
            <a:r>
              <a:rPr lang="ko-KR" altLang="en-US" sz="4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김병천 교수님</a:t>
            </a:r>
            <a:endParaRPr lang="ko-KR" altLang="en-US" sz="4000" b="1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</p:txBody>
      </p:sp>
      <p:pic>
        <p:nvPicPr>
          <p:cNvPr id="2086" name="Picture 38" descr="D:\Qook's Documents\Graduate School\Information\한경대 마크\symbol-col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554" y="999337"/>
            <a:ext cx="1920000" cy="215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8" descr="D:\Qook's Documents\Graduate School\Information\한경대 마크\symbol-col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382" y="999337"/>
            <a:ext cx="1920000" cy="215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1188282" y="4752753"/>
            <a:ext cx="9433048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-윤고딕330" panose="02030504000101010101" pitchFamily="18" charset="-127"/>
              </a:rPr>
              <a:t>목적</a:t>
            </a:r>
            <a:r>
              <a:rPr lang="en-US" altLang="ko-KR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-윤고딕330" panose="02030504000101010101" pitchFamily="18" charset="-127"/>
              </a:rPr>
              <a:t> </a:t>
            </a:r>
            <a:r>
              <a:rPr lang="ko-KR" altLang="en-US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-윤고딕330" panose="02030504000101010101" pitchFamily="18" charset="-127"/>
              </a:rPr>
              <a:t>및 </a:t>
            </a:r>
            <a:r>
              <a:rPr lang="ko-KR" altLang="en-US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-윤고딕330" panose="02030504000101010101" pitchFamily="18" charset="-127"/>
              </a:rPr>
              <a:t>필요성</a:t>
            </a:r>
            <a:endParaRPr lang="en-US" altLang="ko-KR" sz="3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-윤고딕330" panose="020305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8282" y="13537729"/>
            <a:ext cx="9433048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-윤고딕330" panose="02030504000101010101" pitchFamily="18" charset="-127"/>
              </a:rPr>
              <a:t>과제 해결방안 및 수행과정</a:t>
            </a:r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-윤고딕330" panose="0203050400010101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125386" y="4752753"/>
            <a:ext cx="9433048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-윤고딕330" panose="02030504000101010101" pitchFamily="18" charset="-127"/>
              </a:rPr>
              <a:t>작품 사진</a:t>
            </a:r>
            <a:endParaRPr lang="ko-KR" altLang="en-US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-윤고딕330" panose="02030504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853485" y="13537729"/>
            <a:ext cx="9433048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-윤고딕330" panose="02030504000101010101" pitchFamily="18" charset="-127"/>
              </a:rPr>
              <a:t>기 대 효 </a:t>
            </a:r>
            <a:r>
              <a:rPr lang="ko-KR" altLang="en-US" sz="3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-윤고딕330" panose="02030504000101010101" pitchFamily="18" charset="-127"/>
              </a:rPr>
              <a:t>과</a:t>
            </a:r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-윤고딕330" panose="0203050400010101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515525"/>
            <a:ext cx="184731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-515525"/>
            <a:ext cx="184731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853485" y="15445941"/>
            <a:ext cx="9433048" cy="9650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ea typeface="-윤고딕330" panose="02030504000101010101" pitchFamily="18" charset="-127"/>
            </a:endParaRPr>
          </a:p>
        </p:txBody>
      </p:sp>
      <p:sp>
        <p:nvSpPr>
          <p:cNvPr id="26" name="Rectangle 89"/>
          <p:cNvSpPr>
            <a:spLocks noChangeArrowheads="1"/>
          </p:cNvSpPr>
          <p:nvPr/>
        </p:nvSpPr>
        <p:spPr bwMode="auto">
          <a:xfrm>
            <a:off x="304800" y="304800"/>
            <a:ext cx="2160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30825" y="5704401"/>
            <a:ext cx="886646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스마트폰을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이용하여 웹 서핑을 탐색을 많이 하는 편인데</a:t>
            </a:r>
            <a:r>
              <a:rPr lang="en-US" altLang="ko-KR" sz="3200" dirty="0"/>
              <a:t>, </a:t>
            </a:r>
            <a:r>
              <a:rPr lang="ko-KR" altLang="en-US" sz="3200" dirty="0"/>
              <a:t>종종 중요한 정보나 나중에도 필요하다 싶은 웹 페이지는 </a:t>
            </a:r>
            <a:r>
              <a:rPr lang="ko-KR" altLang="en-US" sz="3200" dirty="0" err="1"/>
              <a:t>캡쳐를</a:t>
            </a:r>
            <a:r>
              <a:rPr lang="ko-KR" altLang="en-US" sz="3200" dirty="0"/>
              <a:t> 많이 하는 편입니다</a:t>
            </a:r>
            <a:r>
              <a:rPr lang="en-US" altLang="ko-KR" sz="3200" dirty="0"/>
              <a:t>. </a:t>
            </a:r>
            <a:r>
              <a:rPr lang="ko-KR" altLang="en-US" sz="3200" dirty="0" err="1"/>
              <a:t>캡쳐를</a:t>
            </a:r>
            <a:r>
              <a:rPr lang="ko-KR" altLang="en-US" sz="3200" dirty="0"/>
              <a:t> 한 후에 이미지를 메일로 보내서 컴퓨터나 저장소에 별도로 저장하거나 출력해서 보관하기도 합니다</a:t>
            </a:r>
            <a:r>
              <a:rPr lang="en-US" altLang="ko-KR" sz="3200" dirty="0"/>
              <a:t>. </a:t>
            </a:r>
            <a:r>
              <a:rPr lang="ko-KR" altLang="en-US" sz="3200" dirty="0"/>
              <a:t>그런데</a:t>
            </a:r>
            <a:r>
              <a:rPr lang="en-US" altLang="ko-KR" sz="3200" dirty="0"/>
              <a:t>, </a:t>
            </a:r>
            <a:r>
              <a:rPr lang="ko-KR" altLang="en-US" sz="3200" dirty="0"/>
              <a:t>기기에 기본적으로 설정되어있는 키를 이용하는 작업이 번거로워서 웹 페이지를 보는 도중에 </a:t>
            </a:r>
            <a:r>
              <a:rPr lang="ko-KR" altLang="en-US" sz="3200" dirty="0" err="1"/>
              <a:t>캡쳐도</a:t>
            </a:r>
            <a:r>
              <a:rPr lang="ko-KR" altLang="en-US" sz="3200" dirty="0"/>
              <a:t> 되고 바로 용량이 적은 이미지로 변환 할 수 있는 어플리케이션을 만들어보고자 했습니다</a:t>
            </a:r>
            <a:r>
              <a:rPr lang="en-US" altLang="ko-KR" sz="3200" dirty="0"/>
              <a:t>. </a:t>
            </a:r>
            <a:r>
              <a:rPr lang="ko-KR" altLang="en-US" sz="3200" dirty="0" smtClean="0"/>
              <a:t>프린터로 출력 할 때에 가장 잉크 소모가 적은 포맷이 </a:t>
            </a:r>
            <a:r>
              <a:rPr lang="en-US" altLang="ko-KR" sz="3200" dirty="0" smtClean="0"/>
              <a:t>PDF </a:t>
            </a:r>
            <a:r>
              <a:rPr lang="ko-KR" altLang="en-US" sz="3200" dirty="0" smtClean="0"/>
              <a:t>형식인데 </a:t>
            </a:r>
            <a:r>
              <a:rPr lang="ko-KR" altLang="en-US" sz="3200" dirty="0" err="1" smtClean="0"/>
              <a:t>캡쳐한</a:t>
            </a:r>
            <a:r>
              <a:rPr lang="ko-KR" altLang="en-US" sz="3200" dirty="0" smtClean="0"/>
              <a:t> 이미지를 </a:t>
            </a:r>
            <a:r>
              <a:rPr lang="en-US" altLang="ko-KR" sz="3200" dirty="0" smtClean="0"/>
              <a:t>PDF</a:t>
            </a:r>
            <a:r>
              <a:rPr lang="ko-KR" altLang="en-US" sz="3200" dirty="0" smtClean="0"/>
              <a:t>로 바로 변환하면 컴퓨터로 번거롭게 작업할 필요가 없어서 이 부분까지 고려해보고자 했습니다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  <a:p>
            <a:endParaRPr lang="ko-KR" altLang="en-US" sz="3200" dirty="0"/>
          </a:p>
        </p:txBody>
      </p:sp>
      <p:pic>
        <p:nvPicPr>
          <p:cNvPr id="1025" name="_x48733504" descr="EMB000018c45c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928" y="5799535"/>
            <a:ext cx="4089938" cy="727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340038288" descr="EMB000018c45c0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4839" y="5749346"/>
            <a:ext cx="4127551" cy="733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6454" y="14689857"/>
            <a:ext cx="8860840" cy="1338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 어플리케이션을 </a:t>
            </a:r>
            <a:r>
              <a:rPr lang="ko-KR" altLang="en-US" sz="3200" dirty="0"/>
              <a:t>제작하기 위해서는 </a:t>
            </a:r>
            <a:r>
              <a:rPr lang="en-US" altLang="ko-KR" sz="3200" dirty="0"/>
              <a:t>1)</a:t>
            </a:r>
            <a:r>
              <a:rPr lang="ko-KR" altLang="en-US" sz="3200" dirty="0"/>
              <a:t>웹 </a:t>
            </a:r>
            <a:r>
              <a:rPr lang="ko-KR" altLang="en-US" sz="3200" dirty="0" err="1"/>
              <a:t>브라우징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메서드</a:t>
            </a:r>
            <a:r>
              <a:rPr lang="en-US" altLang="ko-KR" sz="3200" dirty="0"/>
              <a:t>, 2) HTML </a:t>
            </a:r>
            <a:r>
              <a:rPr lang="ko-KR" altLang="en-US" sz="3200" dirty="0"/>
              <a:t>기반 콘텐트</a:t>
            </a:r>
            <a:r>
              <a:rPr lang="en-US" altLang="ko-KR" sz="3200" dirty="0"/>
              <a:t>, 3) HTML </a:t>
            </a:r>
            <a:r>
              <a:rPr lang="ko-KR" altLang="en-US" sz="3200" dirty="0"/>
              <a:t>인쇄를 하기 위한 </a:t>
            </a:r>
            <a:r>
              <a:rPr lang="en-US" altLang="ko-KR" sz="3200" dirty="0" err="1"/>
              <a:t>WebView</a:t>
            </a:r>
            <a:r>
              <a:rPr lang="en-US" altLang="ko-KR" sz="3200" dirty="0"/>
              <a:t> </a:t>
            </a:r>
            <a:r>
              <a:rPr lang="ko-KR" altLang="en-US" sz="3200" dirty="0"/>
              <a:t>클래스</a:t>
            </a:r>
            <a:r>
              <a:rPr lang="en-US" altLang="ko-KR" sz="3200" dirty="0"/>
              <a:t>, 4) </a:t>
            </a:r>
            <a:r>
              <a:rPr lang="ko-KR" altLang="en-US" sz="3200" dirty="0" err="1"/>
              <a:t>안드로이드</a:t>
            </a:r>
            <a:r>
              <a:rPr lang="ko-KR" altLang="en-US" sz="3200" dirty="0"/>
              <a:t> 인쇄 프레임워크</a:t>
            </a:r>
            <a:r>
              <a:rPr lang="en-US" altLang="ko-KR" sz="3200" dirty="0"/>
              <a:t>, 5) </a:t>
            </a:r>
            <a:r>
              <a:rPr lang="ko-KR" altLang="en-US" sz="3200" dirty="0" err="1"/>
              <a:t>안드로이드</a:t>
            </a:r>
            <a:r>
              <a:rPr lang="ko-KR" altLang="en-US" sz="3200" dirty="0"/>
              <a:t> 인쇄 매니저 서비스 객체 등이 필요했습니다</a:t>
            </a:r>
            <a:r>
              <a:rPr lang="en-US" altLang="ko-KR" sz="3200" dirty="0"/>
              <a:t>. </a:t>
            </a:r>
            <a:r>
              <a:rPr lang="ko-KR" altLang="en-US" sz="3200" dirty="0"/>
              <a:t>먼저 </a:t>
            </a:r>
            <a:r>
              <a:rPr lang="ko-KR" altLang="en-US" sz="3200" dirty="0" err="1"/>
              <a:t>구글</a:t>
            </a:r>
            <a:r>
              <a:rPr lang="ko-KR" altLang="en-US" sz="3200" dirty="0"/>
              <a:t> </a:t>
            </a:r>
            <a:r>
              <a:rPr lang="en-US" altLang="ko-KR" sz="3200" dirty="0"/>
              <a:t>API</a:t>
            </a:r>
            <a:r>
              <a:rPr lang="ko-KR" altLang="en-US" sz="3200" dirty="0"/>
              <a:t>를 참고하여 메인 </a:t>
            </a:r>
            <a:r>
              <a:rPr lang="en-US" altLang="ko-KR" sz="3200" dirty="0"/>
              <a:t>Activity</a:t>
            </a:r>
            <a:r>
              <a:rPr lang="ko-KR" altLang="en-US" sz="3200" dirty="0"/>
              <a:t>와 </a:t>
            </a:r>
            <a:r>
              <a:rPr lang="en-US" altLang="ko-KR" sz="3200" dirty="0"/>
              <a:t>Web </a:t>
            </a:r>
            <a:r>
              <a:rPr lang="ko-KR" altLang="en-US" sz="3200" dirty="0"/>
              <a:t>콘텐트 클래스를 작성하였고</a:t>
            </a:r>
            <a:r>
              <a:rPr lang="en-US" altLang="ko-KR" sz="3200" dirty="0"/>
              <a:t>, </a:t>
            </a:r>
            <a:r>
              <a:rPr lang="ko-KR" altLang="en-US" sz="3200" dirty="0"/>
              <a:t>웹 페이지를 </a:t>
            </a:r>
            <a:r>
              <a:rPr lang="ko-KR" altLang="en-US" sz="3200" dirty="0" err="1"/>
              <a:t>스마트폰</a:t>
            </a:r>
            <a:r>
              <a:rPr lang="ko-KR" altLang="en-US" sz="3200" dirty="0"/>
              <a:t> 화면에 로드해주는 </a:t>
            </a:r>
            <a:r>
              <a:rPr lang="en-US" altLang="ko-KR" sz="3200" dirty="0" err="1"/>
              <a:t>WebView</a:t>
            </a:r>
            <a:r>
              <a:rPr lang="en-US" altLang="ko-KR" sz="3200" dirty="0"/>
              <a:t> </a:t>
            </a:r>
            <a:r>
              <a:rPr lang="ko-KR" altLang="en-US" sz="3200" dirty="0" err="1"/>
              <a:t>인스턴스를</a:t>
            </a:r>
            <a:r>
              <a:rPr lang="ko-KR" altLang="en-US" sz="3200" dirty="0"/>
              <a:t> 만들었습니다</a:t>
            </a:r>
            <a:r>
              <a:rPr lang="en-US" altLang="ko-KR" sz="3200" dirty="0"/>
              <a:t>. </a:t>
            </a:r>
            <a:r>
              <a:rPr lang="ko-KR" altLang="en-US" sz="3200" dirty="0"/>
              <a:t>이후</a:t>
            </a:r>
            <a:r>
              <a:rPr lang="en-US" altLang="ko-KR" sz="3200" dirty="0"/>
              <a:t>, </a:t>
            </a:r>
            <a:r>
              <a:rPr lang="ko-KR" altLang="en-US" sz="3200" dirty="0"/>
              <a:t>실제로 현재 보고 있는 화면을 인쇄해주는 작업을 수행하기 위해서 프린트 이벤트 </a:t>
            </a:r>
            <a:r>
              <a:rPr lang="ko-KR" altLang="en-US" sz="3200" dirty="0" err="1"/>
              <a:t>핸들러를</a:t>
            </a:r>
            <a:r>
              <a:rPr lang="ko-KR" altLang="en-US" sz="3200" dirty="0"/>
              <a:t> 추가하고</a:t>
            </a:r>
            <a:r>
              <a:rPr lang="en-US" altLang="ko-KR" sz="3200" dirty="0"/>
              <a:t>, </a:t>
            </a:r>
            <a:r>
              <a:rPr lang="ko-KR" altLang="en-US" sz="3200" dirty="0"/>
              <a:t>이벤트가 발생하면 화면 </a:t>
            </a:r>
            <a:r>
              <a:rPr lang="ko-KR" altLang="en-US" sz="3200" dirty="0" err="1"/>
              <a:t>캡쳐로</a:t>
            </a:r>
            <a:r>
              <a:rPr lang="ko-KR" altLang="en-US" sz="3200" dirty="0"/>
              <a:t> 만들어진 이미지를 </a:t>
            </a:r>
            <a:r>
              <a:rPr lang="en-US" altLang="ko-KR" sz="3200" dirty="0"/>
              <a:t>PDF </a:t>
            </a:r>
            <a:r>
              <a:rPr lang="ko-KR" altLang="en-US" sz="3200" dirty="0"/>
              <a:t>파일로 저장할 것인지 묻는 인쇄 화면을 출력하도록 했습니다</a:t>
            </a:r>
            <a:r>
              <a:rPr lang="en-US" altLang="ko-KR" sz="3200" dirty="0"/>
              <a:t>. 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 과제를 </a:t>
            </a:r>
            <a:r>
              <a:rPr lang="ko-KR" altLang="en-US" sz="3200" dirty="0"/>
              <a:t>완성하기 위해서 </a:t>
            </a:r>
            <a:r>
              <a:rPr lang="ko-KR" altLang="en-US" sz="3200" dirty="0" err="1"/>
              <a:t>구글</a:t>
            </a:r>
            <a:r>
              <a:rPr lang="ko-KR" altLang="en-US" sz="3200" dirty="0"/>
              <a:t> </a:t>
            </a:r>
            <a:r>
              <a:rPr lang="en-US" altLang="ko-KR" sz="3200" dirty="0"/>
              <a:t>API 22, 5.1 </a:t>
            </a:r>
            <a:r>
              <a:rPr lang="ko-KR" altLang="en-US" sz="3200" dirty="0"/>
              <a:t>버전 이상의 </a:t>
            </a:r>
            <a:r>
              <a:rPr lang="en-US" altLang="ko-KR" sz="3200" dirty="0"/>
              <a:t>SDK</a:t>
            </a:r>
            <a:r>
              <a:rPr lang="ko-KR" altLang="en-US" sz="3200" dirty="0"/>
              <a:t>가 작동하는 기기를 기준으로 설계하였습니다</a:t>
            </a:r>
            <a:r>
              <a:rPr lang="en-US" altLang="ko-KR" sz="3200" dirty="0"/>
              <a:t>. HTML </a:t>
            </a:r>
            <a:r>
              <a:rPr lang="ko-KR" altLang="en-US" sz="3200" dirty="0"/>
              <a:t>콘텐트를 생성하고 인쇄 작업의 형태로 인쇄 프레임워크에 전달하기 위해서 가장 중요한 </a:t>
            </a:r>
            <a:r>
              <a:rPr lang="ko-KR" altLang="en-US" sz="3200" dirty="0" err="1"/>
              <a:t>메서드인</a:t>
            </a:r>
            <a:r>
              <a:rPr lang="ko-KR" altLang="en-US" sz="3200" dirty="0"/>
              <a:t> </a:t>
            </a:r>
            <a:r>
              <a:rPr lang="en-US" altLang="ko-KR" sz="3200" dirty="0" err="1"/>
              <a:t>createWebPrint</a:t>
            </a:r>
            <a:r>
              <a:rPr lang="en-US" altLang="ko-KR" sz="3200" dirty="0"/>
              <a:t>()</a:t>
            </a:r>
            <a:r>
              <a:rPr lang="ko-KR" altLang="en-US" sz="3200" dirty="0"/>
              <a:t>는 모든 </a:t>
            </a:r>
            <a:r>
              <a:rPr lang="en-US" altLang="ko-KR" sz="3200" dirty="0"/>
              <a:t>HTML </a:t>
            </a:r>
            <a:r>
              <a:rPr lang="ko-KR" altLang="en-US" sz="3200" dirty="0"/>
              <a:t>콘텐트가 웹 </a:t>
            </a:r>
            <a:r>
              <a:rPr lang="ko-KR" altLang="en-US" sz="3200" dirty="0" err="1"/>
              <a:t>뷰에</a:t>
            </a:r>
            <a:r>
              <a:rPr lang="ko-KR" altLang="en-US" sz="3200" dirty="0"/>
              <a:t> 완전히 </a:t>
            </a:r>
            <a:r>
              <a:rPr lang="ko-KR" altLang="en-US" sz="3200" dirty="0" err="1"/>
              <a:t>로드되었을</a:t>
            </a:r>
            <a:r>
              <a:rPr lang="ko-KR" altLang="en-US" sz="3200" dirty="0"/>
              <a:t> 때 자동으로 호출되도록 작성되었습니다</a:t>
            </a:r>
            <a:r>
              <a:rPr lang="en-US" altLang="ko-KR" sz="3200" dirty="0"/>
              <a:t>. </a:t>
            </a:r>
            <a:r>
              <a:rPr lang="ko-KR" altLang="en-US" sz="3200" dirty="0"/>
              <a:t>사용자의 선택에 따라 </a:t>
            </a:r>
            <a:r>
              <a:rPr lang="ko-KR" altLang="en-US" sz="3200" dirty="0" err="1"/>
              <a:t>캡쳐를</a:t>
            </a:r>
            <a:r>
              <a:rPr lang="ko-KR" altLang="en-US" sz="3200" dirty="0"/>
              <a:t> 진행할 수도</a:t>
            </a:r>
            <a:r>
              <a:rPr lang="en-US" altLang="ko-KR" sz="3200" dirty="0"/>
              <a:t>, </a:t>
            </a:r>
            <a:r>
              <a:rPr lang="ko-KR" altLang="en-US" sz="3200" dirty="0"/>
              <a:t>아니할 수도 있도록 편의성을 제공하였고 </a:t>
            </a:r>
            <a:r>
              <a:rPr lang="en-US" altLang="ko-KR" sz="3200" dirty="0"/>
              <a:t>PDF </a:t>
            </a:r>
            <a:r>
              <a:rPr lang="ko-KR" altLang="en-US" sz="3200" dirty="0"/>
              <a:t>이미지로 저장하면 </a:t>
            </a:r>
            <a:r>
              <a:rPr lang="ko-KR" altLang="en-US" sz="3200" dirty="0" err="1"/>
              <a:t>구글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클라우드에</a:t>
            </a:r>
            <a:r>
              <a:rPr lang="ko-KR" altLang="en-US" sz="3200" dirty="0"/>
              <a:t> 전송되도록 설계하였습니다</a:t>
            </a:r>
            <a:r>
              <a:rPr lang="en-US" altLang="ko-KR" sz="3200" dirty="0"/>
              <a:t>.</a:t>
            </a:r>
            <a:endParaRPr lang="ko-KR" altLang="en-US" sz="3200" dirty="0"/>
          </a:p>
          <a:p>
            <a:endParaRPr lang="ko-KR" altLang="en-US" sz="3200" dirty="0"/>
          </a:p>
          <a:p>
            <a:endParaRPr lang="ko-KR" altLang="en-US" sz="3200" dirty="0"/>
          </a:p>
        </p:txBody>
      </p:sp>
      <p:pic>
        <p:nvPicPr>
          <p:cNvPr id="1029" name="_x47380368" descr="EMB000018c45c0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50" y="27464072"/>
            <a:ext cx="8326409" cy="285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015196" y="14689857"/>
            <a:ext cx="9065362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안드로이드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기반의 </a:t>
            </a:r>
            <a:r>
              <a:rPr lang="ko-KR" altLang="en-US" sz="3200" dirty="0" err="1"/>
              <a:t>스마트폰을</a:t>
            </a:r>
            <a:r>
              <a:rPr lang="ko-KR" altLang="en-US" sz="3200" dirty="0"/>
              <a:t> 이용하여 웹 페이지를 자주 탐색하고</a:t>
            </a:r>
            <a:r>
              <a:rPr lang="en-US" altLang="ko-KR" sz="3200" dirty="0"/>
              <a:t>, </a:t>
            </a:r>
            <a:r>
              <a:rPr lang="ko-KR" altLang="en-US" sz="3200" dirty="0"/>
              <a:t>원하는 화면을 별도로 저장하거나 지면으로 인쇄하길 원하는 사용자들에게는 유용한 기능을 할 수 있을 것이라 생각합니다</a:t>
            </a:r>
            <a:r>
              <a:rPr lang="en-US" altLang="ko-KR" sz="3200" dirty="0"/>
              <a:t>. </a:t>
            </a:r>
            <a:r>
              <a:rPr lang="ko-KR" altLang="en-US" sz="3200" dirty="0"/>
              <a:t>실제로 인쇄 작업에 있어서 </a:t>
            </a:r>
            <a:r>
              <a:rPr lang="en-US" altLang="ko-KR" sz="3200" dirty="0"/>
              <a:t>PDF </a:t>
            </a:r>
            <a:r>
              <a:rPr lang="ko-KR" altLang="en-US" sz="3200" dirty="0"/>
              <a:t>포맷은 잉크를 절약하는 데 최적화 되어있으며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캡쳐된</a:t>
            </a:r>
            <a:r>
              <a:rPr lang="ko-KR" altLang="en-US" sz="3200" dirty="0"/>
              <a:t> 이미지를 </a:t>
            </a:r>
            <a:r>
              <a:rPr lang="ko-KR" altLang="en-US" sz="3200" dirty="0" err="1"/>
              <a:t>구글</a:t>
            </a:r>
            <a:r>
              <a:rPr lang="ko-KR" altLang="en-US" sz="3200" dirty="0"/>
              <a:t> </a:t>
            </a:r>
            <a:r>
              <a:rPr lang="ko-KR" altLang="en-US" sz="3200" dirty="0" err="1"/>
              <a:t>클라우드에</a:t>
            </a:r>
            <a:r>
              <a:rPr lang="ko-KR" altLang="en-US" sz="3200" dirty="0"/>
              <a:t> 자동 전송하기 때문에 어느 기기에서든지 해당 이미지를 확인할 수 있어 개인 사용자들이 얼마든지 쉽고 편하게 이용할 수 있을 것이라 예상합니다</a:t>
            </a:r>
            <a:r>
              <a:rPr lang="en-US" altLang="ko-KR" sz="3200" dirty="0" smtClean="0"/>
              <a:t>.</a:t>
            </a:r>
          </a:p>
          <a:p>
            <a:pPr fontAlgn="base"/>
            <a:endParaRPr lang="ko-KR" altLang="en-US" sz="3200" dirty="0"/>
          </a:p>
          <a:p>
            <a:pPr fontAlgn="base"/>
            <a:r>
              <a:rPr lang="ko-KR" altLang="en-US" sz="3200" dirty="0" smtClean="0"/>
              <a:t> 해당 </a:t>
            </a:r>
            <a:r>
              <a:rPr lang="ko-KR" altLang="en-US" sz="3200" dirty="0"/>
              <a:t>어플리케이션은 </a:t>
            </a:r>
            <a:r>
              <a:rPr lang="ko-KR" altLang="en-US" sz="3200" dirty="0" err="1"/>
              <a:t>스마트폰</a:t>
            </a:r>
            <a:r>
              <a:rPr lang="ko-KR" altLang="en-US" sz="3200" dirty="0"/>
              <a:t> 사용자들의 편의성을 증대하기 위해 제작되었고</a:t>
            </a:r>
            <a:r>
              <a:rPr lang="en-US" altLang="ko-KR" sz="3200" dirty="0"/>
              <a:t>, </a:t>
            </a:r>
            <a:r>
              <a:rPr lang="ko-KR" altLang="en-US" sz="3200" dirty="0"/>
              <a:t>그 만큼 실용성에 치중하고자 했습니다</a:t>
            </a:r>
            <a:r>
              <a:rPr lang="en-US" altLang="ko-KR" sz="3200" dirty="0"/>
              <a:t>. </a:t>
            </a:r>
            <a:r>
              <a:rPr lang="ko-KR" altLang="en-US" sz="3200" dirty="0"/>
              <a:t>어플리케이션을 통해서는 기존의 것을 저장하고 용량이 적은 포맷으로 저장할 뿐</a:t>
            </a:r>
            <a:r>
              <a:rPr lang="en-US" altLang="ko-KR" sz="3200" dirty="0"/>
              <a:t>, </a:t>
            </a:r>
            <a:r>
              <a:rPr lang="ko-KR" altLang="en-US" sz="3200" dirty="0"/>
              <a:t>부가적인 이익이 생기거나 새로운 창작물이 만들어지는 것이 아니기 때문에 큰 경제성이나 사업화 가능성은 적다고 생각합니다</a:t>
            </a:r>
            <a:r>
              <a:rPr lang="en-US" altLang="ko-KR" sz="3200" dirty="0"/>
              <a:t>. </a:t>
            </a:r>
            <a:r>
              <a:rPr lang="ko-KR" altLang="en-US" sz="3200" dirty="0"/>
              <a:t>하지만 저처럼 </a:t>
            </a:r>
            <a:r>
              <a:rPr lang="ko-KR" altLang="en-US" sz="3200" dirty="0" err="1"/>
              <a:t>캡쳐</a:t>
            </a:r>
            <a:r>
              <a:rPr lang="en-US" altLang="ko-KR" sz="3200" dirty="0"/>
              <a:t>, </a:t>
            </a:r>
            <a:r>
              <a:rPr lang="ko-KR" altLang="en-US" sz="3200" dirty="0"/>
              <a:t>저장</a:t>
            </a:r>
            <a:r>
              <a:rPr lang="en-US" altLang="ko-KR" sz="3200" dirty="0"/>
              <a:t>, </a:t>
            </a:r>
            <a:r>
              <a:rPr lang="ko-KR" altLang="en-US" sz="3200" dirty="0"/>
              <a:t>변환</a:t>
            </a:r>
            <a:r>
              <a:rPr lang="en-US" altLang="ko-KR" sz="3200" dirty="0"/>
              <a:t>, </a:t>
            </a:r>
            <a:r>
              <a:rPr lang="ko-KR" altLang="en-US" sz="3200" dirty="0"/>
              <a:t>다른 저장소로 이동하는 작업을 적은 절차로 처리하고 싶은 사용자들은 실용성 있게 사용할 수 있을 것입니다</a:t>
            </a:r>
            <a:r>
              <a:rPr lang="en-US" altLang="ko-KR" sz="3200" dirty="0"/>
              <a:t>.</a:t>
            </a:r>
            <a:endParaRPr lang="ko-KR" altLang="en-US" sz="3200" dirty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31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12542</TotalTime>
  <Words>412</Words>
  <Application>Microsoft Office PowerPoint</Application>
  <PresentationFormat>사용자 지정</PresentationFormat>
  <Paragraphs>16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-윤고딕330</vt:lpstr>
      <vt:lpstr>Arial</vt:lpstr>
      <vt:lpstr>맑은 고딕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Areum</cp:lastModifiedBy>
  <cp:revision>177</cp:revision>
  <dcterms:created xsi:type="dcterms:W3CDTF">2006-10-05T04:04:58Z</dcterms:created>
  <dcterms:modified xsi:type="dcterms:W3CDTF">2015-10-15T12:07:41Z</dcterms:modified>
</cp:coreProperties>
</file>