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6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5B2"/>
    <a:srgbClr val="58A6AA"/>
    <a:srgbClr val="6BB4B2"/>
    <a:srgbClr val="02BAA2"/>
    <a:srgbClr val="04B09A"/>
    <a:srgbClr val="6F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54" y="96"/>
      </p:cViewPr>
      <p:guideLst>
        <p:guide orient="horz" pos="686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1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0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8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5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27EB-776D-4C4B-B238-E3659EF4E978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23A8-18C7-44F1-BAE6-4067971A6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1994" y="28307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7934" y="4546601"/>
            <a:ext cx="382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웹정보공학과</a:t>
            </a:r>
            <a:r>
              <a:rPr lang="ko-KR" altLang="en-US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이아름</a:t>
            </a:r>
            <a:endParaRPr lang="ko-KR" altLang="en-US" sz="32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294454" y="440252"/>
            <a:ext cx="7317093" cy="5673683"/>
            <a:chOff x="158750" y="5781675"/>
            <a:chExt cx="296863" cy="230188"/>
          </a:xfrm>
        </p:grpSpPr>
        <p:sp>
          <p:nvSpPr>
            <p:cNvPr id="77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5844" y="2922582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294454" y="440252"/>
            <a:ext cx="7317093" cy="5673683"/>
            <a:chOff x="158750" y="5781675"/>
            <a:chExt cx="296863" cy="230188"/>
          </a:xfrm>
        </p:grpSpPr>
        <p:sp>
          <p:nvSpPr>
            <p:cNvPr id="77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목적과 필요성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스마트폰을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이용하여 웹 서핑을 탐색을 하며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종종 중요한 정보나 나중에도 필요하다 싶은 웹 페이지는 종종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캡쳐를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합니다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이렇게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캡쳐한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이미지를 메일로 보내서 컴퓨터나 저장소에 별도로 저장하거나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프린터로 출력해서 보관하는 작업을 자주 하는 편입니다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그런데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,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위의 작업을 매번 반복 하다 보니 웹 페이지를 보는 도중에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화면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캡쳐도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되고 바로 용량이 적은 이미지로 변환 할 수 있는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어플리케이션을 직접 만들어보면 어떨까 하는 생각을 하게 되었습니다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프린터로 출력 할 때에 가장 잉크 소모가 적은 포맷이 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PDF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형식이기 때문에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캡쳐한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이미지를 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PDF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로 바로 변환하면 컴퓨터로 번거롭게 작업할 필요가 없어서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이 부분까지 고려해보고자 했습니다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  <a:endPara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어플리케이션의 기능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웹 페이지 탐색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웹 브라우저처럼 웹 페이지를 탐색할 수 있습니다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화면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캡쳐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웹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뷰에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띄워져 있는 현재 화면을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캡쳐할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수 있습니다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이미지 저장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캡쳐한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이미지를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PDF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로 변환하여 저장할 수 있습니다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구글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드라이브 연동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PDF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로 변환된 이미지를 기기에 설정된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구글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계정의 드라이브에 저장할 수 있습니다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이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구글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드라이브는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클라우드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기반의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스토리지입니다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4315777" cy="351042"/>
            <a:chOff x="1531938" y="1598589"/>
            <a:chExt cx="4315777" cy="351042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어플리케이션의 모습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85" y="2283037"/>
            <a:ext cx="2325647" cy="4134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01" y="2288638"/>
            <a:ext cx="2326486" cy="41359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43" y="2295843"/>
            <a:ext cx="2325647" cy="41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어플리케이션 제작 과정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&amp; Convert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는 아래와 같은 실행 구조를 가지고 있습니다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4" name="_x47380368" descr="EMB000018c45c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4" y="3242414"/>
            <a:ext cx="6855541" cy="234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어플리케이션 제작 과정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어플리케이션 제작에 사용한 핵심 요소들은 아래와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같습니다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웹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브라우징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메서드</a:t>
              </a: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 HTML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기반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콘텐트</a:t>
              </a: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3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 HTML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인쇄를 하기 위한 </a:t>
              </a:r>
              <a:r>
                <a:rPr lang="en-US" altLang="ko-KR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WebView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클래스</a:t>
              </a: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4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안드로이드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인쇄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프레임워크</a:t>
              </a: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5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안드로이드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인쇄 매니저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서비스</a:t>
              </a:r>
              <a:endPara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어플리케이션 제작 과정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구글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API 22, 5.1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버전 이상의 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SDK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가 작동하는 기기를 기준으로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설계하였습니다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HTML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콘텐트를 생성하고 인쇄 작업의 형태로 인쇄 프레임워크에 전달하기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위해서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가장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중요한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메서드인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en-US" altLang="ko-KR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createWebPrint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()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는 모든 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HTML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콘텐트가 웹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뷰에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완전히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로드되었을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때 자동으로 호출되도록 작성되었습니다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사용자의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선택에 따라 </a:t>
              </a:r>
              <a:r>
                <a:rPr lang="ko-KR" altLang="en-US" sz="1600" dirty="0" err="1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캡쳐를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진행할 수도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, </a:t>
              </a:r>
              <a:r>
                <a:rPr lang="ko-KR" altLang="en-US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아니할 수도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있도록</a:t>
              </a:r>
              <a: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웹 페이지를 인쇄하는 옵션을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오버플로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메뉴에 추가하여 편의성을 제공하였습니다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캡쳐된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화면을 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PDF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파일로 변환하여 저장하고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, 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이를 </a:t>
              </a:r>
              <a:r>
                <a:rPr lang="ko-KR" altLang="en-US" sz="1600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구글</a:t>
              </a: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드라이브에 전송하여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/>
              </a:r>
              <a:b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</a:br>
              <a:r>
                <a:rPr lang="ko-KR" altLang="en-US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컴퓨터에서도 바로 인쇄가 가능하도록 제작하였습니다</a:t>
              </a:r>
              <a:r>
                <a:rPr lang="en-US" altLang="ko-KR" sz="1600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.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7292748" cy="1498716"/>
            <a:chOff x="1531938" y="1598589"/>
            <a:chExt cx="7292748" cy="1498716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기대 효과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65673" y="2013654"/>
              <a:ext cx="7059013" cy="1083651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안드로이드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기반의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스마트폰을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이용하여 웹 페이지를 자주 탐색하고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,</a:t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원하는 화면을 별도로 저장한 뒤 이를 지면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(A4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용지 등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)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으로 인쇄하길 원하는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사용자들에게는 유용하게 작용할 수 있을 것이라 생각합니다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실제로 프린터 인쇄 작업에 있어서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PDF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포맷은 잉크를 절약하는데 최적화된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형식이며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사용자들이 다른 프로그램을 이용하여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PDF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로 다시 변환할 필요가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없기 때문에 작업 시간을 줄이는 데도 도움을 줄 수 있을 것입니다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  <a:cs typeface="Arial" panose="020B0604020202020204" pitchFamily="34" charset="0"/>
              </a:endParaRPr>
            </a:p>
            <a:p>
              <a:pPr marL="142875" indent="-142875">
                <a:spcAft>
                  <a:spcPts val="5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8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또한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클라우드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기반의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구글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드라이브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스토리지에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캡쳐한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이미지를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저장할 수 있기 때문에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모바일 기기의 용량을 차지 하지 않을 뿐더러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,</a:t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</a:b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플랫폼에 구애 받지 않아 실용성 또한 증대될 수 있을 것입니다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옛날사진관2" panose="02020600000000000000" pitchFamily="18" charset="-127"/>
                  <a:ea typeface="a옛날사진관2" panose="02020600000000000000" pitchFamily="18" charset="-127"/>
                  <a:cs typeface="Arial" panose="020B0604020202020204" pitchFamily="34" charset="0"/>
                </a:rPr>
                <a:t>.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072662" cy="6858000"/>
            <a:chOff x="0" y="0"/>
            <a:chExt cx="107266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072661" cy="6858000"/>
            </a:xfrm>
            <a:prstGeom prst="rect">
              <a:avLst/>
            </a:prstGeom>
            <a:gradFill flip="none" rotWithShape="1">
              <a:gsLst>
                <a:gs pos="0">
                  <a:srgbClr val="58A6AA"/>
                </a:gs>
                <a:gs pos="100000">
                  <a:srgbClr val="6FB7B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176" y="0"/>
              <a:ext cx="815486" cy="6858000"/>
            </a:xfrm>
            <a:prstGeom prst="rect">
              <a:avLst/>
            </a:prstGeom>
            <a:gradFill>
              <a:gsLst>
                <a:gs pos="200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75765" y="0"/>
            <a:ext cx="8830235" cy="1103086"/>
          </a:xfrm>
          <a:prstGeom prst="rect">
            <a:avLst/>
          </a:prstGeom>
          <a:gradFill flip="none" rotWithShape="1">
            <a:gsLst>
              <a:gs pos="0">
                <a:srgbClr val="58A6AA"/>
              </a:gs>
              <a:gs pos="100000">
                <a:srgbClr val="6FB7B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" y="1124431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" y="2085447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" y="3046463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" y="4007479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" y="4968495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" y="5929512"/>
            <a:ext cx="957262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6193" y="468588"/>
            <a:ext cx="4091007" cy="5064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&amp; Convert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>
                    <a:alpha val="2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86753" y="389404"/>
            <a:ext cx="914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24645" y="1420813"/>
            <a:ext cx="327025" cy="333375"/>
            <a:chOff x="3540126" y="2932113"/>
            <a:chExt cx="327025" cy="333375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636963" y="2932113"/>
              <a:ext cx="150813" cy="150813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40126" y="3119438"/>
              <a:ext cx="312738" cy="103188"/>
            </a:xfrm>
            <a:custGeom>
              <a:avLst/>
              <a:gdLst>
                <a:gd name="T0" fmla="*/ 0 w 233"/>
                <a:gd name="T1" fmla="*/ 77 h 77"/>
                <a:gd name="T2" fmla="*/ 128 w 233"/>
                <a:gd name="T3" fmla="*/ 0 h 77"/>
                <a:gd name="T4" fmla="*/ 233 w 233"/>
                <a:gd name="T5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77">
                  <a:moveTo>
                    <a:pt x="0" y="77"/>
                  </a:moveTo>
                  <a:cubicBezTo>
                    <a:pt x="0" y="35"/>
                    <a:pt x="57" y="0"/>
                    <a:pt x="128" y="0"/>
                  </a:cubicBezTo>
                  <a:cubicBezTo>
                    <a:pt x="171" y="0"/>
                    <a:pt x="209" y="13"/>
                    <a:pt x="233" y="3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76663" y="3176588"/>
              <a:ext cx="90488" cy="88900"/>
            </a:xfrm>
            <a:custGeom>
              <a:avLst/>
              <a:gdLst>
                <a:gd name="T0" fmla="*/ 9 w 68"/>
                <a:gd name="T1" fmla="*/ 45 h 66"/>
                <a:gd name="T2" fmla="*/ 0 w 68"/>
                <a:gd name="T3" fmla="*/ 24 h 66"/>
                <a:gd name="T4" fmla="*/ 33 w 68"/>
                <a:gd name="T5" fmla="*/ 21 h 66"/>
                <a:gd name="T6" fmla="*/ 35 w 68"/>
                <a:gd name="T7" fmla="*/ 21 h 66"/>
                <a:gd name="T8" fmla="*/ 68 w 68"/>
                <a:gd name="T9" fmla="*/ 24 h 66"/>
                <a:gd name="T10" fmla="*/ 34 w 68"/>
                <a:gd name="T11" fmla="*/ 66 h 66"/>
                <a:gd name="T12" fmla="*/ 26 w 68"/>
                <a:gd name="T13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6">
                  <a:moveTo>
                    <a:pt x="9" y="45"/>
                  </a:moveTo>
                  <a:cubicBezTo>
                    <a:pt x="4" y="39"/>
                    <a:pt x="0" y="31"/>
                    <a:pt x="0" y="24"/>
                  </a:cubicBezTo>
                  <a:cubicBezTo>
                    <a:pt x="0" y="2"/>
                    <a:pt x="28" y="0"/>
                    <a:pt x="33" y="21"/>
                  </a:cubicBezTo>
                  <a:cubicBezTo>
                    <a:pt x="33" y="21"/>
                    <a:pt x="35" y="21"/>
                    <a:pt x="35" y="21"/>
                  </a:cubicBezTo>
                  <a:cubicBezTo>
                    <a:pt x="40" y="0"/>
                    <a:pt x="68" y="2"/>
                    <a:pt x="68" y="24"/>
                  </a:cubicBezTo>
                  <a:cubicBezTo>
                    <a:pt x="68" y="43"/>
                    <a:pt x="41" y="66"/>
                    <a:pt x="34" y="66"/>
                  </a:cubicBezTo>
                  <a:cubicBezTo>
                    <a:pt x="32" y="66"/>
                    <a:pt x="29" y="64"/>
                    <a:pt x="26" y="6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2582" y="6203950"/>
            <a:ext cx="311150" cy="311150"/>
            <a:chOff x="157163" y="2228850"/>
            <a:chExt cx="311150" cy="311150"/>
          </a:xfrm>
        </p:grpSpPr>
        <p:sp>
          <p:nvSpPr>
            <p:cNvPr id="35" name="Freeform 309"/>
            <p:cNvSpPr>
              <a:spLocks/>
            </p:cNvSpPr>
            <p:nvPr/>
          </p:nvSpPr>
          <p:spPr bwMode="auto">
            <a:xfrm>
              <a:off x="157163" y="2228850"/>
              <a:ext cx="311150" cy="311150"/>
            </a:xfrm>
            <a:custGeom>
              <a:avLst/>
              <a:gdLst>
                <a:gd name="T0" fmla="*/ 59 w 232"/>
                <a:gd name="T1" fmla="*/ 15 h 232"/>
                <a:gd name="T2" fmla="*/ 116 w 232"/>
                <a:gd name="T3" fmla="*/ 0 h 232"/>
                <a:gd name="T4" fmla="*/ 232 w 232"/>
                <a:gd name="T5" fmla="*/ 116 h 232"/>
                <a:gd name="T6" fmla="*/ 116 w 232"/>
                <a:gd name="T7" fmla="*/ 232 h 232"/>
                <a:gd name="T8" fmla="*/ 0 w 232"/>
                <a:gd name="T9" fmla="*/ 116 h 232"/>
                <a:gd name="T10" fmla="*/ 22 w 232"/>
                <a:gd name="T11" fmla="*/ 4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32">
                  <a:moveTo>
                    <a:pt x="59" y="15"/>
                  </a:moveTo>
                  <a:cubicBezTo>
                    <a:pt x="76" y="5"/>
                    <a:pt x="95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ubicBezTo>
                    <a:pt x="52" y="232"/>
                    <a:pt x="0" y="180"/>
                    <a:pt x="0" y="116"/>
                  </a:cubicBezTo>
                  <a:cubicBezTo>
                    <a:pt x="0" y="90"/>
                    <a:pt x="8" y="67"/>
                    <a:pt x="22" y="48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28"/>
            <p:cNvSpPr>
              <a:spLocks/>
            </p:cNvSpPr>
            <p:nvPr/>
          </p:nvSpPr>
          <p:spPr bwMode="auto">
            <a:xfrm>
              <a:off x="296863" y="2298700"/>
              <a:ext cx="34925" cy="123825"/>
            </a:xfrm>
            <a:custGeom>
              <a:avLst/>
              <a:gdLst>
                <a:gd name="T0" fmla="*/ 0 w 26"/>
                <a:gd name="T1" fmla="*/ 15 h 92"/>
                <a:gd name="T2" fmla="*/ 0 w 26"/>
                <a:gd name="T3" fmla="*/ 12 h 92"/>
                <a:gd name="T4" fmla="*/ 12 w 26"/>
                <a:gd name="T5" fmla="*/ 0 h 92"/>
                <a:gd name="T6" fmla="*/ 24 w 26"/>
                <a:gd name="T7" fmla="*/ 12 h 92"/>
                <a:gd name="T8" fmla="*/ 12 w 26"/>
                <a:gd name="T9" fmla="*/ 92 h 92"/>
                <a:gd name="T10" fmla="*/ 1 w 26"/>
                <a:gd name="T11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2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26" y="92"/>
                    <a:pt x="12" y="92"/>
                  </a:cubicBezTo>
                  <a:cubicBezTo>
                    <a:pt x="4" y="92"/>
                    <a:pt x="1" y="67"/>
                    <a:pt x="1" y="44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Oval 329"/>
            <p:cNvSpPr>
              <a:spLocks noChangeArrowheads="1"/>
            </p:cNvSpPr>
            <p:nvPr/>
          </p:nvSpPr>
          <p:spPr bwMode="auto">
            <a:xfrm>
              <a:off x="296863" y="2449513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8614" y="4329747"/>
            <a:ext cx="319087" cy="327025"/>
            <a:chOff x="900113" y="2235200"/>
            <a:chExt cx="319087" cy="327025"/>
          </a:xfrm>
        </p:grpSpPr>
        <p:sp>
          <p:nvSpPr>
            <p:cNvPr id="39" name="Freeform 320"/>
            <p:cNvSpPr>
              <a:spLocks/>
            </p:cNvSpPr>
            <p:nvPr/>
          </p:nvSpPr>
          <p:spPr bwMode="auto">
            <a:xfrm>
              <a:off x="971550" y="2352675"/>
              <a:ext cx="85725" cy="47625"/>
            </a:xfrm>
            <a:custGeom>
              <a:avLst/>
              <a:gdLst>
                <a:gd name="T0" fmla="*/ 54 w 54"/>
                <a:gd name="T1" fmla="*/ 0 h 30"/>
                <a:gd name="T2" fmla="*/ 54 w 54"/>
                <a:gd name="T3" fmla="*/ 30 h 30"/>
                <a:gd name="T4" fmla="*/ 54 w 54"/>
                <a:gd name="T5" fmla="*/ 30 h 30"/>
                <a:gd name="T6" fmla="*/ 0 w 5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0"/>
                  </a:moveTo>
                  <a:lnTo>
                    <a:pt x="54" y="30"/>
                  </a:lnTo>
                  <a:lnTo>
                    <a:pt x="54" y="30"/>
                  </a:lnTo>
                  <a:lnTo>
                    <a:pt x="0" y="3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21"/>
            <p:cNvSpPr>
              <a:spLocks/>
            </p:cNvSpPr>
            <p:nvPr/>
          </p:nvSpPr>
          <p:spPr bwMode="auto">
            <a:xfrm>
              <a:off x="923925" y="2266950"/>
              <a:ext cx="268288" cy="295275"/>
            </a:xfrm>
            <a:custGeom>
              <a:avLst/>
              <a:gdLst>
                <a:gd name="T0" fmla="*/ 13 w 200"/>
                <a:gd name="T1" fmla="*/ 149 h 220"/>
                <a:gd name="T2" fmla="*/ 0 w 200"/>
                <a:gd name="T3" fmla="*/ 100 h 220"/>
                <a:gd name="T4" fmla="*/ 100 w 200"/>
                <a:gd name="T5" fmla="*/ 0 h 220"/>
                <a:gd name="T6" fmla="*/ 200 w 200"/>
                <a:gd name="T7" fmla="*/ 100 h 220"/>
                <a:gd name="T8" fmla="*/ 100 w 200"/>
                <a:gd name="T9" fmla="*/ 200 h 220"/>
                <a:gd name="T10" fmla="*/ 41 w 200"/>
                <a:gd name="T11" fmla="*/ 181 h 220"/>
                <a:gd name="T12" fmla="*/ 0 w 20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0">
                  <a:moveTo>
                    <a:pt x="13" y="149"/>
                  </a:moveTo>
                  <a:cubicBezTo>
                    <a:pt x="5" y="135"/>
                    <a:pt x="0" y="118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78" y="200"/>
                    <a:pt x="58" y="193"/>
                    <a:pt x="41" y="181"/>
                  </a:cubicBezTo>
                  <a:cubicBezTo>
                    <a:pt x="0" y="220"/>
                    <a:pt x="0" y="220"/>
                    <a:pt x="0" y="22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>
              <a:off x="1057275" y="2268538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>
              <a:off x="1057275" y="2508250"/>
              <a:ext cx="0" cy="2540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flipH="1">
              <a:off x="1165225" y="2400300"/>
              <a:ext cx="22225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H="1">
              <a:off x="927100" y="2400300"/>
              <a:ext cx="23813" cy="0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6"/>
            <p:cNvSpPr>
              <a:spLocks/>
            </p:cNvSpPr>
            <p:nvPr/>
          </p:nvSpPr>
          <p:spPr bwMode="auto">
            <a:xfrm>
              <a:off x="900113" y="2235200"/>
              <a:ext cx="87313" cy="87312"/>
            </a:xfrm>
            <a:custGeom>
              <a:avLst/>
              <a:gdLst>
                <a:gd name="T0" fmla="*/ 12 w 66"/>
                <a:gd name="T1" fmla="*/ 66 h 66"/>
                <a:gd name="T2" fmla="*/ 17 w 66"/>
                <a:gd name="T3" fmla="*/ 17 h 66"/>
                <a:gd name="T4" fmla="*/ 66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12" y="66"/>
                  </a:moveTo>
                  <a:cubicBezTo>
                    <a:pt x="0" y="54"/>
                    <a:pt x="2" y="31"/>
                    <a:pt x="17" y="17"/>
                  </a:cubicBezTo>
                  <a:cubicBezTo>
                    <a:pt x="31" y="2"/>
                    <a:pt x="53" y="0"/>
                    <a:pt x="66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27"/>
            <p:cNvSpPr>
              <a:spLocks/>
            </p:cNvSpPr>
            <p:nvPr/>
          </p:nvSpPr>
          <p:spPr bwMode="auto">
            <a:xfrm>
              <a:off x="1130300" y="2235200"/>
              <a:ext cx="88900" cy="87312"/>
            </a:xfrm>
            <a:custGeom>
              <a:avLst/>
              <a:gdLst>
                <a:gd name="T0" fmla="*/ 54 w 66"/>
                <a:gd name="T1" fmla="*/ 66 h 66"/>
                <a:gd name="T2" fmla="*/ 50 w 66"/>
                <a:gd name="T3" fmla="*/ 17 h 66"/>
                <a:gd name="T4" fmla="*/ 0 w 66"/>
                <a:gd name="T5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66">
                  <a:moveTo>
                    <a:pt x="54" y="66"/>
                  </a:moveTo>
                  <a:cubicBezTo>
                    <a:pt x="66" y="54"/>
                    <a:pt x="64" y="31"/>
                    <a:pt x="50" y="17"/>
                  </a:cubicBezTo>
                  <a:cubicBezTo>
                    <a:pt x="35" y="2"/>
                    <a:pt x="13" y="0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335"/>
            <p:cNvSpPr>
              <a:spLocks noChangeShapeType="1"/>
            </p:cNvSpPr>
            <p:nvPr/>
          </p:nvSpPr>
          <p:spPr bwMode="auto">
            <a:xfrm>
              <a:off x="1138238" y="2508250"/>
              <a:ext cx="53975" cy="53975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9726" y="5315267"/>
            <a:ext cx="296863" cy="230188"/>
            <a:chOff x="158750" y="5781675"/>
            <a:chExt cx="296863" cy="230188"/>
          </a:xfrm>
        </p:grpSpPr>
        <p:sp>
          <p:nvSpPr>
            <p:cNvPr id="49" name="Freeform 524"/>
            <p:cNvSpPr>
              <a:spLocks/>
            </p:cNvSpPr>
            <p:nvPr/>
          </p:nvSpPr>
          <p:spPr bwMode="auto">
            <a:xfrm>
              <a:off x="158750" y="5781675"/>
              <a:ext cx="296863" cy="230188"/>
            </a:xfrm>
            <a:custGeom>
              <a:avLst/>
              <a:gdLst>
                <a:gd name="T0" fmla="*/ 88 w 232"/>
                <a:gd name="T1" fmla="*/ 0 h 180"/>
                <a:gd name="T2" fmla="*/ 151 w 232"/>
                <a:gd name="T3" fmla="*/ 0 h 180"/>
                <a:gd name="T4" fmla="*/ 164 w 232"/>
                <a:gd name="T5" fmla="*/ 28 h 180"/>
                <a:gd name="T6" fmla="*/ 222 w 232"/>
                <a:gd name="T7" fmla="*/ 28 h 180"/>
                <a:gd name="T8" fmla="*/ 232 w 232"/>
                <a:gd name="T9" fmla="*/ 38 h 180"/>
                <a:gd name="T10" fmla="*/ 232 w 232"/>
                <a:gd name="T11" fmla="*/ 170 h 180"/>
                <a:gd name="T12" fmla="*/ 222 w 232"/>
                <a:gd name="T13" fmla="*/ 180 h 180"/>
                <a:gd name="T14" fmla="*/ 10 w 232"/>
                <a:gd name="T15" fmla="*/ 180 h 180"/>
                <a:gd name="T16" fmla="*/ 0 w 232"/>
                <a:gd name="T17" fmla="*/ 170 h 180"/>
                <a:gd name="T18" fmla="*/ 0 w 232"/>
                <a:gd name="T19" fmla="*/ 38 h 180"/>
                <a:gd name="T20" fmla="*/ 10 w 232"/>
                <a:gd name="T21" fmla="*/ 28 h 180"/>
                <a:gd name="T22" fmla="*/ 64 w 232"/>
                <a:gd name="T23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0">
                  <a:moveTo>
                    <a:pt x="88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8" y="28"/>
                    <a:pt x="232" y="33"/>
                    <a:pt x="232" y="38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2" y="175"/>
                    <a:pt x="228" y="180"/>
                    <a:pt x="222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4" y="180"/>
                    <a:pt x="0" y="175"/>
                    <a:pt x="0" y="1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4" y="28"/>
                    <a:pt x="10" y="28"/>
                  </a:cubicBezTo>
                  <a:cubicBezTo>
                    <a:pt x="64" y="28"/>
                    <a:pt x="64" y="28"/>
                    <a:pt x="64" y="28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25"/>
            <p:cNvSpPr>
              <a:spLocks/>
            </p:cNvSpPr>
            <p:nvPr/>
          </p:nvSpPr>
          <p:spPr bwMode="auto">
            <a:xfrm>
              <a:off x="246063" y="5848350"/>
              <a:ext cx="127000" cy="12858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526"/>
            <p:cNvSpPr>
              <a:spLocks noChangeShapeType="1"/>
            </p:cNvSpPr>
            <p:nvPr/>
          </p:nvSpPr>
          <p:spPr bwMode="auto">
            <a:xfrm>
              <a:off x="174625" y="5853113"/>
              <a:ext cx="5080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22263" y="3355340"/>
            <a:ext cx="331788" cy="315912"/>
            <a:chOff x="7874001" y="1536701"/>
            <a:chExt cx="331788" cy="315912"/>
          </a:xfrm>
        </p:grpSpPr>
        <p:sp>
          <p:nvSpPr>
            <p:cNvPr id="53" name="Freeform 178"/>
            <p:cNvSpPr>
              <a:spLocks/>
            </p:cNvSpPr>
            <p:nvPr/>
          </p:nvSpPr>
          <p:spPr bwMode="auto">
            <a:xfrm>
              <a:off x="7874001" y="1536701"/>
              <a:ext cx="331788" cy="15875"/>
            </a:xfrm>
            <a:custGeom>
              <a:avLst/>
              <a:gdLst>
                <a:gd name="T0" fmla="*/ 4 w 248"/>
                <a:gd name="T1" fmla="*/ 12 h 12"/>
                <a:gd name="T2" fmla="*/ 0 w 248"/>
                <a:gd name="T3" fmla="*/ 8 h 12"/>
                <a:gd name="T4" fmla="*/ 0 w 248"/>
                <a:gd name="T5" fmla="*/ 4 h 12"/>
                <a:gd name="T6" fmla="*/ 4 w 248"/>
                <a:gd name="T7" fmla="*/ 0 h 12"/>
                <a:gd name="T8" fmla="*/ 244 w 248"/>
                <a:gd name="T9" fmla="*/ 0 h 12"/>
                <a:gd name="T10" fmla="*/ 248 w 248"/>
                <a:gd name="T11" fmla="*/ 4 h 12"/>
                <a:gd name="T12" fmla="*/ 248 w 248"/>
                <a:gd name="T13" fmla="*/ 8 h 12"/>
                <a:gd name="T14" fmla="*/ 244 w 24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10"/>
                    <a:pt x="246" y="12"/>
                    <a:pt x="244" y="12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9"/>
            <p:cNvSpPr>
              <a:spLocks/>
            </p:cNvSpPr>
            <p:nvPr/>
          </p:nvSpPr>
          <p:spPr bwMode="auto">
            <a:xfrm>
              <a:off x="7900988" y="1563688"/>
              <a:ext cx="277813" cy="288925"/>
            </a:xfrm>
            <a:custGeom>
              <a:avLst/>
              <a:gdLst>
                <a:gd name="T0" fmla="*/ 60 w 208"/>
                <a:gd name="T1" fmla="*/ 144 h 216"/>
                <a:gd name="T2" fmla="*/ 4 w 208"/>
                <a:gd name="T3" fmla="*/ 144 h 216"/>
                <a:gd name="T4" fmla="*/ 0 w 208"/>
                <a:gd name="T5" fmla="*/ 140 h 216"/>
                <a:gd name="T6" fmla="*/ 0 w 208"/>
                <a:gd name="T7" fmla="*/ 4 h 216"/>
                <a:gd name="T8" fmla="*/ 4 w 208"/>
                <a:gd name="T9" fmla="*/ 0 h 216"/>
                <a:gd name="T10" fmla="*/ 204 w 208"/>
                <a:gd name="T11" fmla="*/ 0 h 216"/>
                <a:gd name="T12" fmla="*/ 208 w 208"/>
                <a:gd name="T13" fmla="*/ 4 h 216"/>
                <a:gd name="T14" fmla="*/ 208 w 208"/>
                <a:gd name="T15" fmla="*/ 140 h 216"/>
                <a:gd name="T16" fmla="*/ 204 w 208"/>
                <a:gd name="T17" fmla="*/ 144 h 216"/>
                <a:gd name="T18" fmla="*/ 104 w 208"/>
                <a:gd name="T19" fmla="*/ 144 h 216"/>
                <a:gd name="T20" fmla="*/ 104 w 208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16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2"/>
                    <a:pt x="206" y="144"/>
                    <a:pt x="204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216"/>
                    <a:pt x="104" y="216"/>
                    <a:pt x="104" y="216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Line 180"/>
            <p:cNvSpPr>
              <a:spLocks noChangeShapeType="1"/>
            </p:cNvSpPr>
            <p:nvPr/>
          </p:nvSpPr>
          <p:spPr bwMode="auto">
            <a:xfrm flipH="1">
              <a:off x="7980363" y="1792288"/>
              <a:ext cx="44450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181"/>
            <p:cNvSpPr>
              <a:spLocks noChangeShapeType="1"/>
            </p:cNvSpPr>
            <p:nvPr/>
          </p:nvSpPr>
          <p:spPr bwMode="auto">
            <a:xfrm flipH="1" flipV="1">
              <a:off x="8054976" y="1792288"/>
              <a:ext cx="46038" cy="46038"/>
            </a:xfrm>
            <a:prstGeom prst="line">
              <a:avLst/>
            </a:pr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82"/>
            <p:cNvSpPr>
              <a:spLocks/>
            </p:cNvSpPr>
            <p:nvPr/>
          </p:nvSpPr>
          <p:spPr bwMode="auto">
            <a:xfrm>
              <a:off x="7937501" y="1606551"/>
              <a:ext cx="204788" cy="120650"/>
            </a:xfrm>
            <a:custGeom>
              <a:avLst/>
              <a:gdLst>
                <a:gd name="T0" fmla="*/ 0 w 129"/>
                <a:gd name="T1" fmla="*/ 76 h 76"/>
                <a:gd name="T2" fmla="*/ 43 w 129"/>
                <a:gd name="T3" fmla="*/ 34 h 76"/>
                <a:gd name="T4" fmla="*/ 68 w 129"/>
                <a:gd name="T5" fmla="*/ 59 h 76"/>
                <a:gd name="T6" fmla="*/ 129 w 12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6">
                  <a:moveTo>
                    <a:pt x="0" y="76"/>
                  </a:moveTo>
                  <a:lnTo>
                    <a:pt x="43" y="34"/>
                  </a:lnTo>
                  <a:lnTo>
                    <a:pt x="68" y="59"/>
                  </a:lnTo>
                  <a:lnTo>
                    <a:pt x="129" y="0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83"/>
            <p:cNvSpPr>
              <a:spLocks/>
            </p:cNvSpPr>
            <p:nvPr/>
          </p:nvSpPr>
          <p:spPr bwMode="auto">
            <a:xfrm>
              <a:off x="8120063" y="1601788"/>
              <a:ext cx="26988" cy="25400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138" y="2412683"/>
            <a:ext cx="300038" cy="284162"/>
            <a:chOff x="7154863" y="2990850"/>
            <a:chExt cx="300038" cy="284162"/>
          </a:xfrm>
        </p:grpSpPr>
        <p:sp>
          <p:nvSpPr>
            <p:cNvPr id="60" name="Freeform 223"/>
            <p:cNvSpPr>
              <a:spLocks/>
            </p:cNvSpPr>
            <p:nvPr/>
          </p:nvSpPr>
          <p:spPr bwMode="auto">
            <a:xfrm>
              <a:off x="7213600" y="2990850"/>
              <a:ext cx="182563" cy="284162"/>
            </a:xfrm>
            <a:custGeom>
              <a:avLst/>
              <a:gdLst>
                <a:gd name="T0" fmla="*/ 56 w 136"/>
                <a:gd name="T1" fmla="*/ 176 h 212"/>
                <a:gd name="T2" fmla="*/ 56 w 136"/>
                <a:gd name="T3" fmla="*/ 176 h 212"/>
                <a:gd name="T4" fmla="*/ 16 w 136"/>
                <a:gd name="T5" fmla="*/ 208 h 212"/>
                <a:gd name="T6" fmla="*/ 20 w 136"/>
                <a:gd name="T7" fmla="*/ 212 h 212"/>
                <a:gd name="T8" fmla="*/ 116 w 136"/>
                <a:gd name="T9" fmla="*/ 212 h 212"/>
                <a:gd name="T10" fmla="*/ 120 w 136"/>
                <a:gd name="T11" fmla="*/ 208 h 212"/>
                <a:gd name="T12" fmla="*/ 80 w 136"/>
                <a:gd name="T13" fmla="*/ 176 h 212"/>
                <a:gd name="T14" fmla="*/ 80 w 136"/>
                <a:gd name="T15" fmla="*/ 135 h 212"/>
                <a:gd name="T16" fmla="*/ 136 w 136"/>
                <a:gd name="T17" fmla="*/ 73 h 212"/>
                <a:gd name="T18" fmla="*/ 136 w 136"/>
                <a:gd name="T19" fmla="*/ 0 h 212"/>
                <a:gd name="T20" fmla="*/ 0 w 136"/>
                <a:gd name="T21" fmla="*/ 0 h 212"/>
                <a:gd name="T22" fmla="*/ 0 w 136"/>
                <a:gd name="T23" fmla="*/ 73 h 212"/>
                <a:gd name="T24" fmla="*/ 56 w 136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12">
                  <a:moveTo>
                    <a:pt x="56" y="176"/>
                  </a:moveTo>
                  <a:cubicBezTo>
                    <a:pt x="56" y="176"/>
                    <a:pt x="56" y="176"/>
                    <a:pt x="56" y="176"/>
                  </a:cubicBezTo>
                  <a:cubicBezTo>
                    <a:pt x="54" y="176"/>
                    <a:pt x="16" y="208"/>
                    <a:pt x="16" y="208"/>
                  </a:cubicBezTo>
                  <a:cubicBezTo>
                    <a:pt x="16" y="210"/>
                    <a:pt x="18" y="212"/>
                    <a:pt x="20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8" y="212"/>
                    <a:pt x="120" y="210"/>
                    <a:pt x="120" y="208"/>
                  </a:cubicBezTo>
                  <a:cubicBezTo>
                    <a:pt x="120" y="208"/>
                    <a:pt x="83" y="177"/>
                    <a:pt x="80" y="17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12" y="130"/>
                    <a:pt x="136" y="104"/>
                    <a:pt x="136" y="7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4"/>
                    <a:pt x="24" y="130"/>
                    <a:pt x="56" y="135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24"/>
            <p:cNvSpPr>
              <a:spLocks/>
            </p:cNvSpPr>
            <p:nvPr/>
          </p:nvSpPr>
          <p:spPr bwMode="auto">
            <a:xfrm>
              <a:off x="7412038" y="3017838"/>
              <a:ext cx="42863" cy="114300"/>
            </a:xfrm>
            <a:custGeom>
              <a:avLst/>
              <a:gdLst>
                <a:gd name="T0" fmla="*/ 4 w 32"/>
                <a:gd name="T1" fmla="*/ 85 h 85"/>
                <a:gd name="T2" fmla="*/ 32 w 32"/>
                <a:gd name="T3" fmla="*/ 46 h 85"/>
                <a:gd name="T4" fmla="*/ 32 w 32"/>
                <a:gd name="T5" fmla="*/ 0 h 85"/>
                <a:gd name="T6" fmla="*/ 0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4" y="85"/>
                  </a:moveTo>
                  <a:cubicBezTo>
                    <a:pt x="20" y="82"/>
                    <a:pt x="32" y="65"/>
                    <a:pt x="32" y="4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25"/>
            <p:cNvSpPr>
              <a:spLocks/>
            </p:cNvSpPr>
            <p:nvPr/>
          </p:nvSpPr>
          <p:spPr bwMode="auto">
            <a:xfrm>
              <a:off x="7154863" y="3017838"/>
              <a:ext cx="42863" cy="114300"/>
            </a:xfrm>
            <a:custGeom>
              <a:avLst/>
              <a:gdLst>
                <a:gd name="T0" fmla="*/ 28 w 32"/>
                <a:gd name="T1" fmla="*/ 85 h 85"/>
                <a:gd name="T2" fmla="*/ 0 w 32"/>
                <a:gd name="T3" fmla="*/ 46 h 85"/>
                <a:gd name="T4" fmla="*/ 0 w 32"/>
                <a:gd name="T5" fmla="*/ 0 h 85"/>
                <a:gd name="T6" fmla="*/ 32 w 3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5">
                  <a:moveTo>
                    <a:pt x="28" y="85"/>
                  </a:moveTo>
                  <a:cubicBezTo>
                    <a:pt x="12" y="82"/>
                    <a:pt x="0" y="65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noFill/>
            <a:ln w="15875" cap="rnd">
              <a:solidFill>
                <a:schemeClr val="bg1">
                  <a:alpha val="3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375" y="1371914"/>
            <a:ext cx="223532" cy="223532"/>
          </a:xfrm>
          <a:prstGeom prst="ellipse">
            <a:avLst/>
          </a:prstGeom>
          <a:solidFill>
            <a:srgbClr val="02BAA2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31938" y="1772761"/>
            <a:ext cx="4315777" cy="351042"/>
            <a:chOff x="1531938" y="1598589"/>
            <a:chExt cx="4315777" cy="351042"/>
          </a:xfrm>
        </p:grpSpPr>
        <p:sp>
          <p:nvSpPr>
            <p:cNvPr id="65" name="TextBox 64"/>
            <p:cNvSpPr txBox="1"/>
            <p:nvPr/>
          </p:nvSpPr>
          <p:spPr>
            <a:xfrm>
              <a:off x="1756708" y="1598589"/>
              <a:ext cx="4091007" cy="35104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b="1" spc="-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실행 화면</a:t>
              </a:r>
              <a:endParaRPr lang="en-US" altLang="ko-KR" sz="24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531938" y="1670050"/>
              <a:ext cx="200025" cy="204677"/>
              <a:chOff x="1587500" y="1708150"/>
              <a:chExt cx="273050" cy="2794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587500" y="1708150"/>
                <a:ext cx="234950" cy="234950"/>
              </a:xfrm>
              <a:prstGeom prst="rect">
                <a:avLst/>
              </a:prstGeom>
              <a:solidFill>
                <a:srgbClr val="6BB4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25600" y="1752600"/>
                <a:ext cx="234950" cy="234950"/>
              </a:xfrm>
              <a:prstGeom prst="rect">
                <a:avLst/>
              </a:prstGeom>
              <a:solidFill>
                <a:srgbClr val="6BB4B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Freeform 15"/>
          <p:cNvSpPr>
            <a:spLocks/>
          </p:cNvSpPr>
          <p:nvPr/>
        </p:nvSpPr>
        <p:spPr bwMode="auto">
          <a:xfrm>
            <a:off x="3185848" y="1548902"/>
            <a:ext cx="90488" cy="88900"/>
          </a:xfrm>
          <a:custGeom>
            <a:avLst/>
            <a:gdLst>
              <a:gd name="T0" fmla="*/ 9 w 68"/>
              <a:gd name="T1" fmla="*/ 45 h 66"/>
              <a:gd name="T2" fmla="*/ 0 w 68"/>
              <a:gd name="T3" fmla="*/ 24 h 66"/>
              <a:gd name="T4" fmla="*/ 33 w 68"/>
              <a:gd name="T5" fmla="*/ 21 h 66"/>
              <a:gd name="T6" fmla="*/ 35 w 68"/>
              <a:gd name="T7" fmla="*/ 21 h 66"/>
              <a:gd name="T8" fmla="*/ 68 w 68"/>
              <a:gd name="T9" fmla="*/ 24 h 66"/>
              <a:gd name="T10" fmla="*/ 34 w 68"/>
              <a:gd name="T11" fmla="*/ 66 h 66"/>
              <a:gd name="T12" fmla="*/ 26 w 68"/>
              <a:gd name="T13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6">
                <a:moveTo>
                  <a:pt x="9" y="45"/>
                </a:moveTo>
                <a:cubicBezTo>
                  <a:pt x="4" y="39"/>
                  <a:pt x="0" y="31"/>
                  <a:pt x="0" y="24"/>
                </a:cubicBezTo>
                <a:cubicBezTo>
                  <a:pt x="0" y="2"/>
                  <a:pt x="28" y="0"/>
                  <a:pt x="33" y="21"/>
                </a:cubicBezTo>
                <a:cubicBezTo>
                  <a:pt x="33" y="21"/>
                  <a:pt x="35" y="21"/>
                  <a:pt x="35" y="21"/>
                </a:cubicBezTo>
                <a:cubicBezTo>
                  <a:pt x="40" y="0"/>
                  <a:pt x="68" y="2"/>
                  <a:pt x="68" y="24"/>
                </a:cubicBezTo>
                <a:cubicBezTo>
                  <a:pt x="68" y="43"/>
                  <a:pt x="41" y="66"/>
                  <a:pt x="34" y="66"/>
                </a:cubicBezTo>
                <a:cubicBezTo>
                  <a:pt x="32" y="66"/>
                  <a:pt x="29" y="64"/>
                  <a:pt x="26" y="62"/>
                </a:cubicBez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149</Words>
  <Application>Microsoft Office PowerPoint</Application>
  <PresentationFormat>A4 용지(210x297mm)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a옛날사진관2</vt:lpstr>
      <vt:lpstr>a옛날사진관4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피티위즈(주)</dc:creator>
  <cp:lastModifiedBy>Areum</cp:lastModifiedBy>
  <cp:revision>19</cp:revision>
  <dcterms:created xsi:type="dcterms:W3CDTF">2015-09-18T07:13:18Z</dcterms:created>
  <dcterms:modified xsi:type="dcterms:W3CDTF">2015-10-18T04:05:47Z</dcterms:modified>
</cp:coreProperties>
</file>