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0" r:id="rId2"/>
    <p:sldId id="261" r:id="rId3"/>
    <p:sldId id="262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4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70F09-F47C-46D7-B45A-541874AC94B6}" type="datetimeFigureOut">
              <a:rPr lang="ko-KR" altLang="en-US" smtClean="0"/>
              <a:pPr/>
              <a:t>2015-04-01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C96AD-E908-469E-AAF3-86359EDB3D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C96AD-E908-469E-AAF3-86359EDB3DC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C96AD-E908-469E-AAF3-86359EDB3DC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C96AD-E908-469E-AAF3-86359EDB3DC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2068-0FCD-4596-B2D4-AED72808F65B}" type="datetimeFigureOut">
              <a:rPr lang="ko-KR" altLang="en-US" smtClean="0"/>
              <a:pPr/>
              <a:t>2015-04-01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DE19-F1F6-4E7A-9A7B-ABFB61E2EB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2068-0FCD-4596-B2D4-AED72808F65B}" type="datetimeFigureOut">
              <a:rPr lang="ko-KR" altLang="en-US" smtClean="0"/>
              <a:pPr/>
              <a:t>2015-04-01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DE19-F1F6-4E7A-9A7B-ABFB61E2EB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2068-0FCD-4596-B2D4-AED72808F65B}" type="datetimeFigureOut">
              <a:rPr lang="ko-KR" altLang="en-US" smtClean="0"/>
              <a:pPr/>
              <a:t>2015-04-01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DE19-F1F6-4E7A-9A7B-ABFB61E2EB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2068-0FCD-4596-B2D4-AED72808F65B}" type="datetimeFigureOut">
              <a:rPr lang="ko-KR" altLang="en-US" smtClean="0"/>
              <a:pPr/>
              <a:t>2015-04-01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DE19-F1F6-4E7A-9A7B-ABFB61E2EB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2068-0FCD-4596-B2D4-AED72808F65B}" type="datetimeFigureOut">
              <a:rPr lang="ko-KR" altLang="en-US" smtClean="0"/>
              <a:pPr/>
              <a:t>2015-04-01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DE19-F1F6-4E7A-9A7B-ABFB61E2EB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2068-0FCD-4596-B2D4-AED72808F65B}" type="datetimeFigureOut">
              <a:rPr lang="ko-KR" altLang="en-US" smtClean="0"/>
              <a:pPr/>
              <a:t>2015-04-01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DE19-F1F6-4E7A-9A7B-ABFB61E2EB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2068-0FCD-4596-B2D4-AED72808F65B}" type="datetimeFigureOut">
              <a:rPr lang="ko-KR" altLang="en-US" smtClean="0"/>
              <a:pPr/>
              <a:t>2015-04-01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DE19-F1F6-4E7A-9A7B-ABFB61E2EB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2068-0FCD-4596-B2D4-AED72808F65B}" type="datetimeFigureOut">
              <a:rPr lang="ko-KR" altLang="en-US" smtClean="0"/>
              <a:pPr/>
              <a:t>2015-04-01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DE19-F1F6-4E7A-9A7B-ABFB61E2EB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2068-0FCD-4596-B2D4-AED72808F65B}" type="datetimeFigureOut">
              <a:rPr lang="ko-KR" altLang="en-US" smtClean="0"/>
              <a:pPr/>
              <a:t>2015-04-01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DE19-F1F6-4E7A-9A7B-ABFB61E2EB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2068-0FCD-4596-B2D4-AED72808F65B}" type="datetimeFigureOut">
              <a:rPr lang="ko-KR" altLang="en-US" smtClean="0"/>
              <a:pPr/>
              <a:t>2015-04-01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DE19-F1F6-4E7A-9A7B-ABFB61E2EB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2068-0FCD-4596-B2D4-AED72808F65B}" type="datetimeFigureOut">
              <a:rPr lang="ko-KR" altLang="en-US" smtClean="0"/>
              <a:pPr/>
              <a:t>2015-04-01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DE19-F1F6-4E7A-9A7B-ABFB61E2EB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C2068-0FCD-4596-B2D4-AED72808F65B}" type="datetimeFigureOut">
              <a:rPr lang="ko-KR" altLang="en-US" smtClean="0"/>
              <a:pPr/>
              <a:t>2015-04-01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DDE19-F1F6-4E7A-9A7B-ABFB61E2EB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357290" cy="21429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57290" y="0"/>
            <a:ext cx="7786710" cy="214290"/>
          </a:xfrm>
          <a:prstGeom prst="rect">
            <a:avLst/>
          </a:prstGeom>
          <a:solidFill>
            <a:srgbClr val="FF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 flipH="1">
            <a:off x="0" y="6643710"/>
            <a:ext cx="9144000" cy="214290"/>
            <a:chOff x="0" y="6643710"/>
            <a:chExt cx="9144000" cy="214290"/>
          </a:xfrm>
        </p:grpSpPr>
        <p:sp>
          <p:nvSpPr>
            <p:cNvPr id="8" name="직사각형 7"/>
            <p:cNvSpPr/>
            <p:nvPr/>
          </p:nvSpPr>
          <p:spPr>
            <a:xfrm flipH="1">
              <a:off x="0" y="6643710"/>
              <a:ext cx="1357290" cy="21429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flipH="1">
              <a:off x="1357290" y="6643710"/>
              <a:ext cx="7786710" cy="21429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0" y="620688"/>
            <a:ext cx="1142976" cy="21431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906440"/>
            <a:ext cx="1142976" cy="7143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오각형 14"/>
          <p:cNvSpPr/>
          <p:nvPr/>
        </p:nvSpPr>
        <p:spPr>
          <a:xfrm>
            <a:off x="683568" y="2780928"/>
            <a:ext cx="2664296" cy="2016224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개인인사업자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현금영수증 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2771800" y="2780928"/>
            <a:ext cx="3600400" cy="2016224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chemeClr val="tx1"/>
                </a:solidFill>
              </a:rPr>
              <a:t>VAN</a:t>
            </a:r>
          </a:p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(value added network)</a:t>
            </a:r>
          </a:p>
        </p:txBody>
      </p:sp>
      <p:sp>
        <p:nvSpPr>
          <p:cNvPr id="17" name="갈매기형 수장 16"/>
          <p:cNvSpPr/>
          <p:nvPr/>
        </p:nvSpPr>
        <p:spPr>
          <a:xfrm>
            <a:off x="5868144" y="2780928"/>
            <a:ext cx="2664296" cy="2016224"/>
          </a:xfrm>
          <a:prstGeom prst="chevr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국세청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59632" y="476672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ko-KR" altLang="en-US" sz="3200" b="1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현금영수증사업자</a:t>
            </a:r>
            <a:endParaRPr lang="ko-KR" altLang="en-US" sz="3200" b="1" spc="50" dirty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2" name="자유형 21"/>
          <p:cNvSpPr/>
          <p:nvPr/>
        </p:nvSpPr>
        <p:spPr>
          <a:xfrm>
            <a:off x="3707904" y="4797152"/>
            <a:ext cx="3456384" cy="1085850"/>
          </a:xfrm>
          <a:custGeom>
            <a:avLst/>
            <a:gdLst>
              <a:gd name="connsiteX0" fmla="*/ 0 w 2814638"/>
              <a:gd name="connsiteY0" fmla="*/ 0 h 1085850"/>
              <a:gd name="connsiteX1" fmla="*/ 0 w 2814638"/>
              <a:gd name="connsiteY1" fmla="*/ 1085850 h 1085850"/>
              <a:gd name="connsiteX2" fmla="*/ 2800350 w 2814638"/>
              <a:gd name="connsiteY2" fmla="*/ 1085850 h 1085850"/>
              <a:gd name="connsiteX3" fmla="*/ 2814638 w 2814638"/>
              <a:gd name="connsiteY3" fmla="*/ 71437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14638" h="1085850">
                <a:moveTo>
                  <a:pt x="0" y="0"/>
                </a:moveTo>
                <a:lnTo>
                  <a:pt x="0" y="1085850"/>
                </a:lnTo>
                <a:lnTo>
                  <a:pt x="2800350" y="1085850"/>
                </a:lnTo>
                <a:lnTo>
                  <a:pt x="2814638" y="71437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067944" y="5661248"/>
            <a:ext cx="26642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데이터를 모았다가 전송</a:t>
            </a:r>
            <a:endParaRPr lang="ko-KR" altLang="en-US" b="1" dirty="0"/>
          </a:p>
        </p:txBody>
      </p:sp>
      <p:sp>
        <p:nvSpPr>
          <p:cNvPr id="24" name="자유형 23"/>
          <p:cNvSpPr/>
          <p:nvPr/>
        </p:nvSpPr>
        <p:spPr>
          <a:xfrm flipV="1">
            <a:off x="3635896" y="1484784"/>
            <a:ext cx="3456384" cy="1085850"/>
          </a:xfrm>
          <a:custGeom>
            <a:avLst/>
            <a:gdLst>
              <a:gd name="connsiteX0" fmla="*/ 0 w 2814638"/>
              <a:gd name="connsiteY0" fmla="*/ 0 h 1085850"/>
              <a:gd name="connsiteX1" fmla="*/ 0 w 2814638"/>
              <a:gd name="connsiteY1" fmla="*/ 1085850 h 1085850"/>
              <a:gd name="connsiteX2" fmla="*/ 2800350 w 2814638"/>
              <a:gd name="connsiteY2" fmla="*/ 1085850 h 1085850"/>
              <a:gd name="connsiteX3" fmla="*/ 2814638 w 2814638"/>
              <a:gd name="connsiteY3" fmla="*/ 71437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14638" h="1085850">
                <a:moveTo>
                  <a:pt x="0" y="0"/>
                </a:moveTo>
                <a:lnTo>
                  <a:pt x="0" y="1085850"/>
                </a:lnTo>
                <a:lnTo>
                  <a:pt x="2800350" y="1085850"/>
                </a:lnTo>
                <a:lnTo>
                  <a:pt x="2814638" y="71437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067944" y="1340768"/>
            <a:ext cx="266429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국세청에서 허가 업체</a:t>
            </a:r>
            <a:endParaRPr lang="en-US" altLang="ko-KR" b="1" dirty="0" smtClean="0"/>
          </a:p>
          <a:p>
            <a:pPr algn="ctr"/>
            <a:r>
              <a:rPr lang="en-US" altLang="ko-KR" b="1" dirty="0" smtClean="0"/>
              <a:t>(</a:t>
            </a:r>
            <a:r>
              <a:rPr lang="ko-KR" altLang="en-US" b="1" dirty="0" smtClean="0"/>
              <a:t>전자세원과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357290" cy="21429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57290" y="0"/>
            <a:ext cx="7786710" cy="214290"/>
          </a:xfrm>
          <a:prstGeom prst="rect">
            <a:avLst/>
          </a:prstGeom>
          <a:solidFill>
            <a:srgbClr val="FF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9"/>
          <p:cNvGrpSpPr/>
          <p:nvPr/>
        </p:nvGrpSpPr>
        <p:grpSpPr>
          <a:xfrm flipH="1">
            <a:off x="0" y="6643710"/>
            <a:ext cx="9144000" cy="214290"/>
            <a:chOff x="0" y="6643710"/>
            <a:chExt cx="9144000" cy="214290"/>
          </a:xfrm>
        </p:grpSpPr>
        <p:sp>
          <p:nvSpPr>
            <p:cNvPr id="8" name="직사각형 7"/>
            <p:cNvSpPr/>
            <p:nvPr/>
          </p:nvSpPr>
          <p:spPr>
            <a:xfrm flipH="1">
              <a:off x="0" y="6643710"/>
              <a:ext cx="1357290" cy="21429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flipH="1">
              <a:off x="1357290" y="6643710"/>
              <a:ext cx="7786710" cy="21429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0" y="620688"/>
            <a:ext cx="1142976" cy="21431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906440"/>
            <a:ext cx="1142976" cy="7143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59632" y="476672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ko-KR" altLang="en-US" sz="3200" b="1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현금영수증사업자</a:t>
            </a:r>
            <a:endParaRPr lang="ko-KR" altLang="en-US" sz="3200" b="1" spc="50" dirty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5536" y="1225689"/>
            <a:ext cx="813690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/>
              <a:t>일의 결제내역은 다음 날 오전 </a:t>
            </a:r>
            <a:r>
              <a:rPr lang="en-US" altLang="ko-KR" sz="2400" dirty="0" smtClean="0"/>
              <a:t>3</a:t>
            </a:r>
            <a:r>
              <a:rPr lang="ko-KR" altLang="en-US" sz="2400" dirty="0" smtClean="0"/>
              <a:t>시까지 전송하여야 한다</a:t>
            </a:r>
            <a:r>
              <a:rPr lang="en-US" altLang="ko-KR" sz="2400" dirty="0" smtClean="0"/>
              <a:t>.</a:t>
            </a:r>
          </a:p>
          <a:p>
            <a:pPr>
              <a:lnSpc>
                <a:spcPct val="150000"/>
              </a:lnSpc>
            </a:pPr>
            <a:endParaRPr lang="ko-KR" altLang="en-US" sz="2400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1.</a:t>
            </a:r>
            <a:r>
              <a:rPr lang="ko-KR" altLang="en-US" dirty="0" smtClean="0"/>
              <a:t>승인번호</a:t>
            </a:r>
            <a:r>
              <a:rPr lang="en-US" altLang="ko-KR" dirty="0" smtClean="0"/>
              <a:t>(9</a:t>
            </a:r>
            <a:r>
              <a:rPr lang="ko-KR" altLang="en-US" dirty="0" smtClean="0"/>
              <a:t>바이트</a:t>
            </a:r>
            <a:r>
              <a:rPr lang="en-US" altLang="ko-KR" dirty="0" smtClean="0"/>
              <a:t>)</a:t>
            </a:r>
            <a:r>
              <a:rPr lang="ko-KR" altLang="en-US" dirty="0" smtClean="0"/>
              <a:t>－현금영수증사업자 고유번호</a:t>
            </a:r>
            <a:r>
              <a:rPr lang="en-US" altLang="ko-KR" dirty="0" smtClean="0"/>
              <a:t>(2</a:t>
            </a:r>
            <a:r>
              <a:rPr lang="ko-KR" altLang="en-US" dirty="0" smtClean="0"/>
              <a:t>바이트</a:t>
            </a:r>
            <a:r>
              <a:rPr lang="en-US" altLang="ko-KR" dirty="0" smtClean="0"/>
              <a:t>), </a:t>
            </a:r>
            <a:r>
              <a:rPr lang="ko-KR" altLang="en-US" dirty="0" smtClean="0"/>
              <a:t>거래일련번호</a:t>
            </a:r>
            <a:r>
              <a:rPr lang="en-US" altLang="ko-KR" dirty="0" smtClean="0"/>
              <a:t>(7</a:t>
            </a:r>
            <a:r>
              <a:rPr lang="ko-KR" altLang="en-US" dirty="0" smtClean="0"/>
              <a:t>바이트</a:t>
            </a:r>
            <a:r>
              <a:rPr lang="en-US" altLang="ko-KR" dirty="0" smtClean="0"/>
              <a:t>) </a:t>
            </a:r>
            <a:endParaRPr lang="ko-KR" altLang="en-US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2. </a:t>
            </a:r>
            <a:r>
              <a:rPr lang="ko-KR" altLang="en-US" dirty="0" smtClean="0"/>
              <a:t>가맹점사업자등록번호</a:t>
            </a:r>
            <a:r>
              <a:rPr lang="en-US" altLang="ko-KR" dirty="0" smtClean="0"/>
              <a:t>(10</a:t>
            </a:r>
            <a:r>
              <a:rPr lang="ko-KR" altLang="en-US" dirty="0" smtClean="0"/>
              <a:t>바이트</a:t>
            </a:r>
            <a:r>
              <a:rPr lang="en-US" altLang="ko-KR" dirty="0" smtClean="0"/>
              <a:t>) </a:t>
            </a:r>
            <a:endParaRPr lang="ko-KR" altLang="en-US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3. </a:t>
            </a:r>
            <a:r>
              <a:rPr lang="ko-KR" altLang="en-US" dirty="0" smtClean="0"/>
              <a:t>거래일자</a:t>
            </a:r>
            <a:r>
              <a:rPr lang="en-US" altLang="ko-KR" dirty="0" smtClean="0"/>
              <a:t>(12</a:t>
            </a:r>
            <a:r>
              <a:rPr lang="ko-KR" altLang="en-US" dirty="0" smtClean="0"/>
              <a:t>바이트</a:t>
            </a:r>
            <a:r>
              <a:rPr lang="en-US" altLang="ko-KR" dirty="0" smtClean="0"/>
              <a:t>)</a:t>
            </a:r>
            <a:r>
              <a:rPr lang="ko-KR" altLang="en-US" dirty="0" smtClean="0"/>
              <a:t>－연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초</a:t>
            </a:r>
            <a:r>
              <a:rPr lang="en-US" altLang="ko-KR" dirty="0" smtClean="0"/>
              <a:t>(</a:t>
            </a:r>
            <a:r>
              <a:rPr lang="ko-KR" altLang="en-US" dirty="0" smtClean="0"/>
              <a:t>각각 </a:t>
            </a:r>
            <a:r>
              <a:rPr lang="en-US" altLang="ko-KR" dirty="0" smtClean="0"/>
              <a:t>2</a:t>
            </a:r>
            <a:r>
              <a:rPr lang="ko-KR" altLang="en-US" dirty="0" smtClean="0"/>
              <a:t>바이트</a:t>
            </a:r>
            <a:r>
              <a:rPr lang="en-US" altLang="ko-KR" dirty="0" smtClean="0"/>
              <a:t>) </a:t>
            </a:r>
            <a:endParaRPr lang="ko-KR" altLang="en-US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4. </a:t>
            </a:r>
            <a:r>
              <a:rPr lang="ko-KR" altLang="en-US" dirty="0" smtClean="0"/>
              <a:t>공급가액 또는 공급대가</a:t>
            </a:r>
            <a:r>
              <a:rPr lang="en-US" altLang="ko-KR" dirty="0" smtClean="0"/>
              <a:t>(9</a:t>
            </a:r>
            <a:r>
              <a:rPr lang="ko-KR" altLang="en-US" dirty="0" smtClean="0"/>
              <a:t>바이트</a:t>
            </a:r>
            <a:r>
              <a:rPr lang="en-US" altLang="ko-KR" dirty="0" smtClean="0"/>
              <a:t>) </a:t>
            </a:r>
            <a:endParaRPr lang="ko-KR" altLang="en-US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5. </a:t>
            </a:r>
            <a:r>
              <a:rPr lang="ko-KR" altLang="en-US" dirty="0" smtClean="0"/>
              <a:t>부가가치세</a:t>
            </a:r>
            <a:r>
              <a:rPr lang="en-US" altLang="ko-KR" dirty="0" smtClean="0"/>
              <a:t>(9</a:t>
            </a:r>
            <a:r>
              <a:rPr lang="ko-KR" altLang="en-US" dirty="0" smtClean="0"/>
              <a:t>바이트</a:t>
            </a:r>
            <a:r>
              <a:rPr lang="en-US" altLang="ko-KR" dirty="0" smtClean="0"/>
              <a:t>) </a:t>
            </a:r>
            <a:endParaRPr lang="ko-KR" altLang="en-US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6. </a:t>
            </a:r>
            <a:r>
              <a:rPr lang="ko-KR" altLang="en-US" dirty="0" smtClean="0"/>
              <a:t>봉사료</a:t>
            </a:r>
            <a:r>
              <a:rPr lang="en-US" altLang="ko-KR" dirty="0" smtClean="0"/>
              <a:t>(9</a:t>
            </a:r>
            <a:r>
              <a:rPr lang="ko-KR" altLang="en-US" dirty="0" smtClean="0"/>
              <a:t>바이트</a:t>
            </a:r>
            <a:r>
              <a:rPr lang="en-US" altLang="ko-KR" dirty="0" smtClean="0"/>
              <a:t>) </a:t>
            </a:r>
            <a:endParaRPr lang="ko-KR" altLang="en-US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7. </a:t>
            </a:r>
            <a:r>
              <a:rPr lang="ko-KR" altLang="en-US" dirty="0" smtClean="0"/>
              <a:t>거래금액 총합계</a:t>
            </a:r>
            <a:r>
              <a:rPr lang="en-US" altLang="ko-KR" dirty="0" smtClean="0"/>
              <a:t>(9</a:t>
            </a:r>
            <a:r>
              <a:rPr lang="ko-KR" altLang="en-US" dirty="0" smtClean="0"/>
              <a:t>바이트</a:t>
            </a:r>
            <a:r>
              <a:rPr lang="en-US" altLang="ko-KR" dirty="0" smtClean="0"/>
              <a:t>) </a:t>
            </a:r>
            <a:endParaRPr lang="ko-KR" altLang="en-US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8. </a:t>
            </a:r>
            <a:r>
              <a:rPr lang="ko-KR" altLang="en-US" dirty="0" smtClean="0"/>
              <a:t>거래자구분</a:t>
            </a:r>
            <a:r>
              <a:rPr lang="en-US" altLang="ko-KR" dirty="0" smtClean="0"/>
              <a:t>(1</a:t>
            </a:r>
            <a:r>
              <a:rPr lang="ko-KR" altLang="en-US" dirty="0" smtClean="0"/>
              <a:t>바이트</a:t>
            </a:r>
            <a:r>
              <a:rPr lang="en-US" altLang="ko-KR" dirty="0" smtClean="0"/>
              <a:t>)</a:t>
            </a:r>
            <a:r>
              <a:rPr lang="ko-KR" altLang="en-US" dirty="0" smtClean="0"/>
              <a:t>－소비자</a:t>
            </a:r>
            <a:r>
              <a:rPr lang="en-US" altLang="ko-KR" dirty="0" smtClean="0"/>
              <a:t>(0), </a:t>
            </a:r>
            <a:r>
              <a:rPr lang="ko-KR" altLang="en-US" dirty="0" smtClean="0"/>
              <a:t>사업자</a:t>
            </a:r>
            <a:r>
              <a:rPr lang="en-US" altLang="ko-KR" dirty="0" smtClean="0"/>
              <a:t>(1)</a:t>
            </a:r>
            <a:r>
              <a:rPr lang="ko-KR" altLang="en-US" dirty="0" smtClean="0"/>
              <a:t>로 구분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9. </a:t>
            </a:r>
            <a:r>
              <a:rPr lang="ko-KR" altLang="en-US" dirty="0" smtClean="0"/>
              <a:t>거래구분</a:t>
            </a:r>
            <a:r>
              <a:rPr lang="en-US" altLang="ko-KR" dirty="0" smtClean="0"/>
              <a:t>(1</a:t>
            </a:r>
            <a:r>
              <a:rPr lang="ko-KR" altLang="en-US" dirty="0" smtClean="0"/>
              <a:t>바이트</a:t>
            </a:r>
            <a:r>
              <a:rPr lang="en-US" altLang="ko-KR" dirty="0" smtClean="0"/>
              <a:t>)</a:t>
            </a:r>
            <a:r>
              <a:rPr lang="ko-KR" altLang="en-US" dirty="0" smtClean="0"/>
              <a:t>－승인거래</a:t>
            </a:r>
            <a:r>
              <a:rPr lang="en-US" altLang="ko-KR" dirty="0" smtClean="0"/>
              <a:t>(0), </a:t>
            </a:r>
            <a:r>
              <a:rPr lang="ko-KR" altLang="en-US" dirty="0" smtClean="0"/>
              <a:t>취소거래</a:t>
            </a:r>
            <a:r>
              <a:rPr lang="en-US" altLang="ko-KR" dirty="0" smtClean="0"/>
              <a:t>(1)</a:t>
            </a:r>
            <a:r>
              <a:rPr lang="ko-KR" altLang="en-US" dirty="0" smtClean="0"/>
              <a:t>로 </a:t>
            </a:r>
            <a:r>
              <a:rPr lang="ko-KR" altLang="en-US" dirty="0" smtClean="0"/>
              <a:t>구분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357290" cy="21429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57290" y="0"/>
            <a:ext cx="7786710" cy="214290"/>
          </a:xfrm>
          <a:prstGeom prst="rect">
            <a:avLst/>
          </a:prstGeom>
          <a:solidFill>
            <a:srgbClr val="FF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9"/>
          <p:cNvGrpSpPr/>
          <p:nvPr/>
        </p:nvGrpSpPr>
        <p:grpSpPr>
          <a:xfrm flipH="1">
            <a:off x="0" y="6643710"/>
            <a:ext cx="9144000" cy="214290"/>
            <a:chOff x="0" y="6643710"/>
            <a:chExt cx="9144000" cy="214290"/>
          </a:xfrm>
        </p:grpSpPr>
        <p:sp>
          <p:nvSpPr>
            <p:cNvPr id="8" name="직사각형 7"/>
            <p:cNvSpPr/>
            <p:nvPr/>
          </p:nvSpPr>
          <p:spPr>
            <a:xfrm flipH="1">
              <a:off x="0" y="6643710"/>
              <a:ext cx="1357290" cy="21429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flipH="1">
              <a:off x="1357290" y="6643710"/>
              <a:ext cx="7786710" cy="21429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0" y="620688"/>
            <a:ext cx="1142976" cy="21431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906440"/>
            <a:ext cx="1142976" cy="7143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59632" y="476672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ko-KR" altLang="en-US" sz="3200" b="1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현금영수증사업자</a:t>
            </a:r>
            <a:endParaRPr lang="ko-KR" altLang="en-US" sz="3200" b="1" spc="50" dirty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3528" y="1772816"/>
            <a:ext cx="8136904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10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신분확인</a:t>
            </a:r>
            <a:r>
              <a:rPr lang="en-US" altLang="ko-KR" dirty="0" smtClean="0"/>
              <a:t>(20</a:t>
            </a:r>
            <a:r>
              <a:rPr lang="ko-KR" altLang="en-US" dirty="0" smtClean="0"/>
              <a:t>바이트</a:t>
            </a:r>
            <a:r>
              <a:rPr lang="en-US" altLang="ko-KR" dirty="0" smtClean="0"/>
              <a:t>) </a:t>
            </a:r>
            <a:endParaRPr lang="ko-KR" altLang="en-US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11. </a:t>
            </a:r>
            <a:r>
              <a:rPr lang="ko-KR" altLang="en-US" dirty="0" smtClean="0"/>
              <a:t>수기입력여부</a:t>
            </a:r>
            <a:r>
              <a:rPr lang="en-US" altLang="ko-KR" dirty="0" smtClean="0"/>
              <a:t>(1</a:t>
            </a:r>
            <a:r>
              <a:rPr lang="ko-KR" altLang="en-US" dirty="0" smtClean="0"/>
              <a:t>바이트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12. </a:t>
            </a:r>
            <a:r>
              <a:rPr lang="ko-KR" altLang="en-US" dirty="0" smtClean="0"/>
              <a:t>주민번호</a:t>
            </a:r>
            <a:r>
              <a:rPr lang="en-US" altLang="ko-KR" dirty="0" smtClean="0"/>
              <a:t>(13</a:t>
            </a:r>
            <a:r>
              <a:rPr lang="ko-KR" altLang="en-US" dirty="0" smtClean="0"/>
              <a:t>바이트</a:t>
            </a:r>
            <a:r>
              <a:rPr lang="en-US" altLang="ko-KR" dirty="0" smtClean="0"/>
              <a:t>)-</a:t>
            </a:r>
            <a:r>
              <a:rPr lang="ko-KR" altLang="en-US" dirty="0" smtClean="0"/>
              <a:t>적립카드사 경우만 해당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13. </a:t>
            </a:r>
            <a:r>
              <a:rPr lang="ko-KR" altLang="en-US" dirty="0" smtClean="0"/>
              <a:t>결제내역확인여부</a:t>
            </a:r>
            <a:r>
              <a:rPr lang="en-US" altLang="ko-KR" dirty="0" smtClean="0"/>
              <a:t>(1</a:t>
            </a:r>
            <a:r>
              <a:rPr lang="ko-KR" altLang="en-US" dirty="0" smtClean="0"/>
              <a:t>바이트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14. </a:t>
            </a:r>
            <a:r>
              <a:rPr lang="ko-KR" altLang="en-US" dirty="0" smtClean="0"/>
              <a:t>당초승인번호</a:t>
            </a:r>
            <a:r>
              <a:rPr lang="en-US" altLang="ko-KR" dirty="0" smtClean="0"/>
              <a:t>(9</a:t>
            </a:r>
            <a:r>
              <a:rPr lang="ko-KR" altLang="en-US" dirty="0" smtClean="0"/>
              <a:t>바이트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15. </a:t>
            </a:r>
            <a:r>
              <a:rPr lang="ko-KR" altLang="en-US" dirty="0" smtClean="0"/>
              <a:t>당초거래일자</a:t>
            </a:r>
            <a:r>
              <a:rPr lang="en-US" altLang="ko-KR" dirty="0" smtClean="0"/>
              <a:t>(6</a:t>
            </a:r>
            <a:r>
              <a:rPr lang="ko-KR" altLang="en-US" dirty="0" smtClean="0"/>
              <a:t>바이트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16. </a:t>
            </a:r>
            <a:r>
              <a:rPr lang="ko-KR" altLang="en-US" dirty="0" smtClean="0"/>
              <a:t>취소사유</a:t>
            </a:r>
            <a:r>
              <a:rPr lang="en-US" altLang="ko-KR" dirty="0" smtClean="0"/>
              <a:t>(1</a:t>
            </a:r>
            <a:r>
              <a:rPr lang="ko-KR" altLang="en-US" dirty="0" smtClean="0"/>
              <a:t>바이트</a:t>
            </a:r>
            <a:r>
              <a:rPr lang="en-US" altLang="ko-KR" dirty="0" smtClean="0"/>
              <a:t>)-1:</a:t>
            </a:r>
            <a:r>
              <a:rPr lang="ko-KR" altLang="en-US" dirty="0" smtClean="0"/>
              <a:t>거래취소</a:t>
            </a:r>
            <a:r>
              <a:rPr lang="en-US" altLang="ko-KR" dirty="0" smtClean="0"/>
              <a:t>, 2:</a:t>
            </a:r>
            <a:r>
              <a:rPr lang="ko-KR" altLang="en-US" dirty="0" smtClean="0"/>
              <a:t>오류발급</a:t>
            </a:r>
            <a:r>
              <a:rPr lang="en-US" altLang="ko-KR" dirty="0" smtClean="0"/>
              <a:t>, 3:</a:t>
            </a:r>
            <a:r>
              <a:rPr lang="ko-KR" altLang="en-US" dirty="0" smtClean="0"/>
              <a:t>기타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17. </a:t>
            </a:r>
            <a:r>
              <a:rPr lang="ko-KR" altLang="en-US" dirty="0" smtClean="0"/>
              <a:t>사업자단위과세 종사업자 일련번호</a:t>
            </a:r>
            <a:r>
              <a:rPr lang="en-US" altLang="ko-KR" dirty="0" smtClean="0"/>
              <a:t>(4</a:t>
            </a:r>
            <a:r>
              <a:rPr lang="ko-KR" altLang="en-US" dirty="0" smtClean="0"/>
              <a:t>바이트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18.</a:t>
            </a:r>
            <a:r>
              <a:rPr lang="ko-KR" altLang="en-US" dirty="0" smtClean="0"/>
              <a:t>대중교통여부</a:t>
            </a:r>
            <a:r>
              <a:rPr lang="en-US" altLang="ko-KR" dirty="0" smtClean="0"/>
              <a:t>(1</a:t>
            </a:r>
            <a:r>
              <a:rPr lang="ko-KR" altLang="en-US" dirty="0" smtClean="0"/>
              <a:t>바이트</a:t>
            </a:r>
            <a:r>
              <a:rPr lang="en-US" altLang="ko-KR" dirty="0" smtClean="0"/>
              <a:t>)-</a:t>
            </a:r>
            <a:r>
              <a:rPr lang="ko-KR" altLang="en-US" dirty="0" smtClean="0"/>
              <a:t>대중교통 이용내역일 경우 “</a:t>
            </a:r>
            <a:r>
              <a:rPr lang="en-US" altLang="ko-KR" dirty="0" smtClean="0"/>
              <a:t>Y </a:t>
            </a:r>
            <a:r>
              <a:rPr lang="ko-KR" altLang="en-US" dirty="0" smtClean="0"/>
              <a:t>로 표시하고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아닐 경우 “ ”</a:t>
            </a:r>
            <a:r>
              <a:rPr lang="en-US" altLang="ko-KR" dirty="0" smtClean="0"/>
              <a:t>(</a:t>
            </a:r>
            <a:r>
              <a:rPr lang="ko-KR" altLang="en-US" dirty="0" smtClean="0"/>
              <a:t>빈칸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표시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19. </a:t>
            </a:r>
            <a:r>
              <a:rPr lang="ko-KR" altLang="en-US" dirty="0" smtClean="0"/>
              <a:t>예비</a:t>
            </a:r>
            <a:r>
              <a:rPr lang="en-US" altLang="ko-KR" dirty="0" smtClean="0"/>
              <a:t>(4</a:t>
            </a:r>
            <a:r>
              <a:rPr lang="ko-KR" altLang="en-US" dirty="0" smtClean="0"/>
              <a:t>바이트</a:t>
            </a:r>
            <a:r>
              <a:rPr lang="en-US" altLang="ko-KR" dirty="0" smtClean="0"/>
              <a:t>)</a:t>
            </a:r>
            <a:endParaRPr lang="ko-KR" altLang="en-US" sz="16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255</Words>
  <Application>Microsoft Office PowerPoint</Application>
  <PresentationFormat>화면 슬라이드 쇼(4:3)</PresentationFormat>
  <Paragraphs>35</Paragraphs>
  <Slides>3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슬라이드 1</vt:lpstr>
      <vt:lpstr>슬라이드 2</vt:lpstr>
      <vt:lpstr>슬라이드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gfgk</dc:creator>
  <cp:lastModifiedBy>user</cp:lastModifiedBy>
  <cp:revision>7</cp:revision>
  <dcterms:created xsi:type="dcterms:W3CDTF">2014-04-24T13:23:25Z</dcterms:created>
  <dcterms:modified xsi:type="dcterms:W3CDTF">2015-04-01T13:54:53Z</dcterms:modified>
</cp:coreProperties>
</file>