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5757"/>
    <a:srgbClr val="FF7979"/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267A-A1EF-4C46-9A79-F6C00C3A6A18}" type="datetimeFigureOut">
              <a:rPr lang="ko-KR" altLang="en-US" smtClean="0"/>
              <a:pPr/>
              <a:t>2015-06-12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30FC-E92A-483B-AE1D-6CB3B4904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encrypted-tbn2.gstatic.com/images?q=tbn:ANd9GcQjzeMLlmGX21FTbIVH-kgAJQT0TLp80Cvjf2PIYWSSX8Er7pf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8680" y="4531578"/>
            <a:ext cx="1300158" cy="1300159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>
            <a:off x="2182626" y="1052736"/>
            <a:ext cx="4643470" cy="1588"/>
          </a:xfrm>
          <a:prstGeom prst="straightConnector1">
            <a:avLst/>
          </a:prstGeom>
          <a:ln w="63500">
            <a:tailEnd type="triangle" w="med" len="lg"/>
          </a:ln>
          <a:effectLst>
            <a:outerShdw blurRad="635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365" name="Picture 5" descr="C:\Users\sh\Desktop\제목없음.png"/>
          <p:cNvPicPr>
            <a:picLocks noChangeAspect="1" noChangeArrowheads="1"/>
          </p:cNvPicPr>
          <p:nvPr/>
        </p:nvPicPr>
        <p:blipFill>
          <a:blip r:embed="rId3"/>
          <a:srcRect l="7750" t="25000" r="7874" b="24375"/>
          <a:stretch>
            <a:fillRect/>
          </a:stretch>
        </p:blipFill>
        <p:spPr bwMode="auto">
          <a:xfrm>
            <a:off x="6876256" y="757557"/>
            <a:ext cx="1685006" cy="1011003"/>
          </a:xfrm>
          <a:prstGeom prst="rect">
            <a:avLst/>
          </a:prstGeom>
          <a:noFill/>
        </p:spPr>
      </p:pic>
      <p:pic>
        <p:nvPicPr>
          <p:cNvPr id="64" name="Picture 4" descr="C:\Users\sh\Desktop\제목없음.png"/>
          <p:cNvPicPr>
            <a:picLocks noChangeAspect="1" noChangeArrowheads="1"/>
          </p:cNvPicPr>
          <p:nvPr/>
        </p:nvPicPr>
        <p:blipFill>
          <a:blip r:embed="rId4"/>
          <a:srcRect l="29125" t="18688" r="28687" b="16624"/>
          <a:stretch>
            <a:fillRect/>
          </a:stretch>
        </p:blipFill>
        <p:spPr bwMode="auto">
          <a:xfrm>
            <a:off x="895189" y="548680"/>
            <a:ext cx="931800" cy="1428760"/>
          </a:xfrm>
          <a:prstGeom prst="rect">
            <a:avLst/>
          </a:prstGeom>
          <a:noFill/>
        </p:spPr>
      </p:pic>
      <p:sp>
        <p:nvSpPr>
          <p:cNvPr id="70" name="모서리가 둥근 직사각형 69"/>
          <p:cNvSpPr/>
          <p:nvPr/>
        </p:nvSpPr>
        <p:spPr>
          <a:xfrm>
            <a:off x="6897222" y="5733256"/>
            <a:ext cx="1643074" cy="500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사용자</a:t>
            </a:r>
            <a:endParaRPr lang="ko-KR" altLang="en-US" sz="14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7452320" y="2348880"/>
            <a:ext cx="0" cy="2012234"/>
          </a:xfrm>
          <a:prstGeom prst="straightConnector1">
            <a:avLst/>
          </a:prstGeom>
          <a:ln w="63500">
            <a:tailEnd type="triangle" w="med" len="lg"/>
          </a:ln>
          <a:effectLst>
            <a:outerShdw blurRad="635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10800000">
            <a:off x="2163361" y="1412776"/>
            <a:ext cx="4572032" cy="1588"/>
          </a:xfrm>
          <a:prstGeom prst="straightConnector1">
            <a:avLst/>
          </a:prstGeom>
          <a:ln w="63500">
            <a:tailEnd type="triangle" w="med" len="lg"/>
          </a:ln>
          <a:effectLst>
            <a:outerShdw blurRad="635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04987" y="4397264"/>
            <a:ext cx="1714512" cy="1624024"/>
            <a:chOff x="574246" y="4891599"/>
            <a:chExt cx="1714512" cy="1624024"/>
          </a:xfrm>
        </p:grpSpPr>
        <p:pic>
          <p:nvPicPr>
            <p:cNvPr id="15363" name="Picture 3" descr="C:\Users\sh\Desktop\asd.png"/>
            <p:cNvPicPr>
              <a:picLocks noChangeAspect="1" noChangeArrowheads="1"/>
            </p:cNvPicPr>
            <p:nvPr/>
          </p:nvPicPr>
          <p:blipFill>
            <a:blip r:embed="rId5"/>
            <a:srcRect l="34651" t="21690" r="36725" b="25290"/>
            <a:stretch>
              <a:fillRect/>
            </a:stretch>
          </p:blipFill>
          <p:spPr bwMode="auto">
            <a:xfrm>
              <a:off x="1002874" y="4891599"/>
              <a:ext cx="1143008" cy="1323483"/>
            </a:xfrm>
            <a:prstGeom prst="rect">
              <a:avLst/>
            </a:prstGeom>
            <a:noFill/>
          </p:spPr>
        </p:pic>
        <p:pic>
          <p:nvPicPr>
            <p:cNvPr id="61" name="Picture 3" descr="C:\Users\sh\Desktop\asd.png"/>
            <p:cNvPicPr>
              <a:picLocks noChangeAspect="1" noChangeArrowheads="1"/>
            </p:cNvPicPr>
            <p:nvPr/>
          </p:nvPicPr>
          <p:blipFill>
            <a:blip r:embed="rId5"/>
            <a:srcRect l="34651" t="21690" r="36725" b="25290"/>
            <a:stretch>
              <a:fillRect/>
            </a:stretch>
          </p:blipFill>
          <p:spPr bwMode="auto">
            <a:xfrm>
              <a:off x="574246" y="5105913"/>
              <a:ext cx="1143008" cy="1323483"/>
            </a:xfrm>
            <a:prstGeom prst="rect">
              <a:avLst/>
            </a:prstGeom>
            <a:noFill/>
          </p:spPr>
        </p:pic>
        <p:pic>
          <p:nvPicPr>
            <p:cNvPr id="62" name="Picture 4" descr="C:\Users\sh\Desktop\제목없음.png"/>
            <p:cNvPicPr>
              <a:picLocks noChangeAspect="1" noChangeArrowheads="1"/>
            </p:cNvPicPr>
            <p:nvPr/>
          </p:nvPicPr>
          <p:blipFill>
            <a:blip r:embed="rId4"/>
            <a:srcRect l="29125" t="18688" r="28687" b="16624"/>
            <a:stretch>
              <a:fillRect/>
            </a:stretch>
          </p:blipFill>
          <p:spPr bwMode="auto">
            <a:xfrm>
              <a:off x="1788692" y="5534541"/>
              <a:ext cx="500066" cy="766768"/>
            </a:xfrm>
            <a:prstGeom prst="rect">
              <a:avLst/>
            </a:prstGeom>
            <a:noFill/>
          </p:spPr>
        </p:pic>
        <p:pic>
          <p:nvPicPr>
            <p:cNvPr id="94" name="Picture 4" descr="C:\Users\sh\Desktop\제목없음.png"/>
            <p:cNvPicPr>
              <a:picLocks noChangeAspect="1" noChangeArrowheads="1"/>
            </p:cNvPicPr>
            <p:nvPr/>
          </p:nvPicPr>
          <p:blipFill>
            <a:blip r:embed="rId4"/>
            <a:srcRect l="29125" t="18688" r="28687" b="16624"/>
            <a:stretch>
              <a:fillRect/>
            </a:stretch>
          </p:blipFill>
          <p:spPr bwMode="auto">
            <a:xfrm>
              <a:off x="1288626" y="5748855"/>
              <a:ext cx="500066" cy="766768"/>
            </a:xfrm>
            <a:prstGeom prst="rect">
              <a:avLst/>
            </a:prstGeom>
            <a:noFill/>
          </p:spPr>
        </p:pic>
      </p:grpSp>
      <p:sp>
        <p:nvSpPr>
          <p:cNvPr id="103" name="TextBox 102"/>
          <p:cNvSpPr txBox="1"/>
          <p:nvPr/>
        </p:nvSpPr>
        <p:spPr>
          <a:xfrm>
            <a:off x="636486" y="3065758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구조 요청</a:t>
            </a:r>
            <a:endParaRPr lang="ko-KR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1395668" y="2372095"/>
            <a:ext cx="2" cy="1848993"/>
          </a:xfrm>
          <a:prstGeom prst="straightConnector1">
            <a:avLst/>
          </a:prstGeom>
          <a:ln w="63500">
            <a:solidFill>
              <a:srgbClr val="FF5757"/>
            </a:solidFill>
            <a:tailEnd type="triangle" w="med" len="lg"/>
          </a:ln>
          <a:effectLst>
            <a:outerShdw blurRad="635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539552" y="1822147"/>
            <a:ext cx="1643074" cy="500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어플리케이션</a:t>
            </a:r>
            <a:endParaRPr lang="ko-KR" altLang="en-US" sz="14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97222" y="1700808"/>
            <a:ext cx="1643074" cy="500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디바이스</a:t>
            </a:r>
            <a:endParaRPr lang="ko-KR" altLang="en-US" sz="14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884368" y="2329550"/>
            <a:ext cx="0" cy="2078734"/>
          </a:xfrm>
          <a:prstGeom prst="straightConnector1">
            <a:avLst/>
          </a:prstGeom>
          <a:ln w="63500">
            <a:tailEnd type="triangle" w="med" len="lg"/>
          </a:ln>
          <a:effectLst>
            <a:outerShdw blurRad="635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110048" y="2372095"/>
            <a:ext cx="4716049" cy="2497065"/>
          </a:xfrm>
          <a:prstGeom prst="straightConnector1">
            <a:avLst/>
          </a:prstGeom>
          <a:ln w="63500">
            <a:tailEnd type="triangle" w="med" len="lg"/>
          </a:ln>
          <a:effectLst>
            <a:outerShdw blurRad="635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187605" y="1988840"/>
            <a:ext cx="4709617" cy="2459398"/>
          </a:xfrm>
          <a:prstGeom prst="straightConnector1">
            <a:avLst/>
          </a:prstGeom>
          <a:ln w="63500">
            <a:tailEnd type="triangle" w="med" len="lg"/>
          </a:ln>
          <a:effectLst>
            <a:outerShdw blurRad="635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402" y="54868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블루투스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 연결</a:t>
            </a:r>
            <a:endParaRPr lang="ko-KR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7402" y="1455167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 데이터</a:t>
            </a:r>
            <a:endParaRPr lang="ko-KR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52101" y="31380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심박</a:t>
            </a:r>
            <a:endParaRPr lang="ko-KR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84368" y="31533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알람</a:t>
            </a:r>
            <a:endParaRPr lang="ko-KR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78220" y="332788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정보 요청</a:t>
            </a:r>
            <a:endParaRPr lang="ko-KR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5976" y="2780928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 정보</a:t>
            </a:r>
            <a:endParaRPr lang="ko-KR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8412" y="5881262"/>
            <a:ext cx="1643074" cy="500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등록된 사람</a:t>
            </a:r>
            <a:endParaRPr lang="ko-KR" altLang="en-US" sz="14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187605" y="5339992"/>
            <a:ext cx="4709617" cy="51438"/>
          </a:xfrm>
          <a:prstGeom prst="straightConnector1">
            <a:avLst/>
          </a:prstGeom>
          <a:ln w="63500">
            <a:solidFill>
              <a:srgbClr val="FF5757"/>
            </a:solidFill>
            <a:tailEnd type="triangle" w="med" len="lg"/>
          </a:ln>
          <a:effectLst>
            <a:outerShdw blurRad="635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06740" y="54156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돋움" pitchFamily="50" charset="-127"/>
                <a:ea typeface="돋움" pitchFamily="50" charset="-127"/>
              </a:rPr>
              <a:t>구조</a:t>
            </a:r>
            <a:endParaRPr lang="ko-KR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899592" y="1321023"/>
            <a:ext cx="1071538" cy="683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사용자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21508" y="1321023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1.1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메인</a:t>
            </a:r>
            <a:r>
              <a:rPr lang="en-US" altLang="ko-KR" sz="1600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화면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24449" y="13210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조작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3" name="직선 화살표 연결선 82"/>
          <p:cNvCxnSpPr>
            <a:stCxn id="32" idx="3"/>
            <a:endCxn id="33" idx="1"/>
          </p:cNvCxnSpPr>
          <p:nvPr/>
        </p:nvCxnSpPr>
        <p:spPr>
          <a:xfrm>
            <a:off x="1971130" y="1662627"/>
            <a:ext cx="1250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3221508" y="2924944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1.2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Wi-Fi </a:t>
            </a:r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모듈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923928" y="2004230"/>
            <a:ext cx="0" cy="92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15816" y="230993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명령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020741" y="2924944"/>
            <a:ext cx="702420" cy="68320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애플리케이션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Lv1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17851" y="285293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명령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75832" y="3197289"/>
            <a:ext cx="12482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782305" y="3340161"/>
            <a:ext cx="124826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26322" y="337673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067944" y="2004230"/>
            <a:ext cx="0" cy="92071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13933" y="230993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8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221508" y="1321023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2.1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Wi-Fi </a:t>
            </a:r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모듈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15258" y="124901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명령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973239" y="1593368"/>
            <a:ext cx="12482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3221508" y="2924944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2.2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CPU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035154" y="4528864"/>
            <a:ext cx="702420" cy="68320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0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라즈베리파이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Lv1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70819" y="1321023"/>
            <a:ext cx="702420" cy="68320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79712" y="1736240"/>
            <a:ext cx="124826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3729" y="177281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1507" y="4528865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2.3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USB </a:t>
            </a:r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포트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9437" y="443711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757418" y="4781465"/>
            <a:ext cx="12482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763891" y="4924337"/>
            <a:ext cx="124826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07908" y="496091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923928" y="2004230"/>
            <a:ext cx="0" cy="92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5816" y="230993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명령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67944" y="2004230"/>
            <a:ext cx="0" cy="92071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3933" y="230993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0" name="직선 화살표 연결선 39"/>
          <p:cNvCxnSpPr>
            <a:stCxn id="44" idx="2"/>
            <a:endCxn id="25" idx="0"/>
          </p:cNvCxnSpPr>
          <p:nvPr/>
        </p:nvCxnSpPr>
        <p:spPr>
          <a:xfrm flipH="1">
            <a:off x="3995935" y="3608151"/>
            <a:ext cx="1" cy="92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36145" y="391461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신호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35649" y="3761007"/>
            <a:ext cx="837590" cy="576064"/>
            <a:chOff x="3929058" y="4170490"/>
            <a:chExt cx="837590" cy="576064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929058" y="4170490"/>
              <a:ext cx="8375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929058" y="4746554"/>
              <a:ext cx="8253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966429" y="428625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돋움" pitchFamily="50" charset="-127"/>
                  <a:ea typeface="돋움" pitchFamily="50" charset="-127"/>
                </a:rPr>
                <a:t>저장소</a:t>
              </a:r>
              <a:endParaRPr lang="ko-KR" altLang="en-US" sz="1600" dirty="0">
                <a:latin typeface="돋움" pitchFamily="50" charset="-127"/>
                <a:ea typeface="돋움" pitchFamily="50" charset="-127"/>
              </a:endParaRPr>
            </a:p>
          </p:txBody>
        </p:sp>
      </p:grpSp>
      <p:cxnSp>
        <p:nvCxnSpPr>
          <p:cNvPr id="51" name="직선 화살표 연결선 50"/>
          <p:cNvCxnSpPr>
            <a:stCxn id="25" idx="1"/>
          </p:cNvCxnSpPr>
          <p:nvPr/>
        </p:nvCxnSpPr>
        <p:spPr>
          <a:xfrm flipH="1" flipV="1">
            <a:off x="1961019" y="4186766"/>
            <a:ext cx="1260488" cy="683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4" idx="1"/>
          </p:cNvCxnSpPr>
          <p:nvPr/>
        </p:nvCxnSpPr>
        <p:spPr>
          <a:xfrm flipV="1">
            <a:off x="1979712" y="3266548"/>
            <a:ext cx="1241796" cy="644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41723" y="326474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45079" y="452555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4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221508" y="1321023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3.1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시리얼 포트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15258" y="124901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973239" y="1593368"/>
            <a:ext cx="12482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3221508" y="2924944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3.2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CPU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아두이노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Lv1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70819" y="1321023"/>
            <a:ext cx="702420" cy="68320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79712" y="1736240"/>
            <a:ext cx="124826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3729" y="177281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1507" y="4528865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3.5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모터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쉴드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7743" y="4293096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모터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0" name="직선 화살표 연결선 29"/>
          <p:cNvCxnSpPr>
            <a:stCxn id="25" idx="3"/>
            <a:endCxn id="47" idx="1"/>
          </p:cNvCxnSpPr>
          <p:nvPr/>
        </p:nvCxnSpPr>
        <p:spPr>
          <a:xfrm flipV="1">
            <a:off x="4770362" y="4870468"/>
            <a:ext cx="12368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923928" y="2004230"/>
            <a:ext cx="0" cy="92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5816" y="230993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신호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067944" y="2004230"/>
            <a:ext cx="0" cy="92071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3933" y="230993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0" name="직선 화살표 연결선 39"/>
          <p:cNvCxnSpPr>
            <a:stCxn id="44" idx="2"/>
            <a:endCxn id="25" idx="0"/>
          </p:cNvCxnSpPr>
          <p:nvPr/>
        </p:nvCxnSpPr>
        <p:spPr>
          <a:xfrm flipH="1">
            <a:off x="3995935" y="3608151"/>
            <a:ext cx="1" cy="92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08657" y="3806898"/>
            <a:ext cx="962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모터 </a:t>
            </a:r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쉴드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신호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768" y="2923415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3.3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초음파</a:t>
            </a:r>
            <a:endParaRPr lang="en-US" altLang="ko-KR" sz="1600" b="1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거리 센서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07248" y="4528864"/>
            <a:ext cx="1071538" cy="683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모터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007247" y="2923415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3.4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GPS </a:t>
            </a:r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모듈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9" name="직선 화살표 연결선 48"/>
          <p:cNvCxnSpPr>
            <a:stCxn id="48" idx="1"/>
            <a:endCxn id="44" idx="3"/>
          </p:cNvCxnSpPr>
          <p:nvPr/>
        </p:nvCxnSpPr>
        <p:spPr>
          <a:xfrm flipH="1">
            <a:off x="4770363" y="3265019"/>
            <a:ext cx="1236884" cy="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6" idx="3"/>
            <a:endCxn id="44" idx="1"/>
          </p:cNvCxnSpPr>
          <p:nvPr/>
        </p:nvCxnSpPr>
        <p:spPr>
          <a:xfrm>
            <a:off x="1984623" y="3265019"/>
            <a:ext cx="1236885" cy="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07743" y="292341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22003" y="270892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장애물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탐지 신호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0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JW52eAbCjHfkKixsVr02N8SL5tYQ2nI9JcewqBI91fh8_bJMqZigg0ZyHHFTnwSyElKZLlS29JSyR76ERS1-b6L2B-m4kHjWlPDdYeV-h89Aopplikza-iaLEqJefed--O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56285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071538" y="2348880"/>
            <a:ext cx="107153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사용자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00398" y="2835471"/>
            <a:ext cx="1285884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디바이스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86116" y="5121487"/>
            <a:ext cx="1785950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어플리케이션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214514" y="2563194"/>
            <a:ext cx="1214446" cy="6020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79268" y="25451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rot="5400000">
            <a:off x="3321008" y="4371388"/>
            <a:ext cx="1358116" cy="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74740" y="407707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데이터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pPr algn="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알람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143504" y="4907173"/>
            <a:ext cx="1357290" cy="428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643702" y="4692859"/>
            <a:ext cx="15001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폰 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화면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43701" y="5907305"/>
            <a:ext cx="1500167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등록된 사람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143504" y="5764429"/>
            <a:ext cx="1357290" cy="357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16259" y="4705399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분석된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64088" y="600154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구조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561486" y="1428736"/>
            <a:ext cx="500066" cy="214314"/>
            <a:chOff x="3929058" y="4143380"/>
            <a:chExt cx="1714512" cy="64453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3929058" y="4143380"/>
              <a:ext cx="171451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929058" y="4786322"/>
              <a:ext cx="171451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/>
          <p:cNvCxnSpPr/>
          <p:nvPr/>
        </p:nvCxnSpPr>
        <p:spPr>
          <a:xfrm>
            <a:off x="6561486" y="1985332"/>
            <a:ext cx="50006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75866" y="1142984"/>
            <a:ext cx="1082348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40000"/>
              </a:lnSpc>
            </a:pP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저장소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240000"/>
              </a:lnSpc>
            </a:pP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데이터흐름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rot="5400000" flipH="1" flipV="1">
            <a:off x="3536911" y="4371388"/>
            <a:ext cx="1356528" cy="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11960" y="420134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알람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4857752" y="3214686"/>
            <a:ext cx="1714512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643734" y="3000372"/>
            <a:ext cx="15001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진동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LED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29256" y="28574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알람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0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배경도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전체 자료 흐름도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357686" y="1879389"/>
            <a:ext cx="500066" cy="285752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57686" y="1428736"/>
            <a:ext cx="500066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72066" y="1142984"/>
            <a:ext cx="962123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40000"/>
              </a:lnSpc>
            </a:pP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외부 실체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240000"/>
              </a:lnSpc>
            </a:pP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프로세스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1538" y="3324513"/>
            <a:ext cx="107153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버튼 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71538" y="3864468"/>
            <a:ext cx="107153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버튼 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214514" y="3324513"/>
            <a:ext cx="1214446" cy="195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214514" y="3476913"/>
            <a:ext cx="1214446" cy="601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88100" y="342900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latin typeface="돋움" pitchFamily="50" charset="-127"/>
                <a:ea typeface="돋움" pitchFamily="50" charset="-127"/>
              </a:rPr>
              <a:t>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5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-1541254" y="1252300"/>
            <a:ext cx="107153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사용자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536" y="1104794"/>
            <a:ext cx="1928826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1.1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펄스 센서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90301" y="1098249"/>
            <a:ext cx="1928826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1.2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데이터 검사</a:t>
            </a:r>
            <a:endParaRPr lang="en-US" altLang="ko-KR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199832" y="2503582"/>
            <a:ext cx="785818" cy="78581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628328" y="1104794"/>
            <a:ext cx="1928826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1.3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블루투스</a:t>
            </a:r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모듈</a:t>
            </a:r>
            <a:endParaRPr lang="en-US" altLang="ko-KR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592741" y="1934462"/>
            <a:ext cx="0" cy="466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2741" y="196889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데이터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78306" y="3899436"/>
            <a:ext cx="1928826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1.4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알람</a:t>
            </a:r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모듈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42658" y="4099559"/>
            <a:ext cx="15001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진동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LED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-324544" y="11770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5368428" y="4312285"/>
            <a:ext cx="14039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798516" y="398511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알람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5536" y="3919376"/>
            <a:ext cx="1928826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1.3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블루투스</a:t>
            </a:r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모듈</a:t>
            </a:r>
            <a:endParaRPr lang="en-US" altLang="ko-KR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-1398394" y="3899436"/>
            <a:ext cx="785818" cy="78581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366778" y="4312285"/>
            <a:ext cx="9491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-368300" y="1484786"/>
            <a:ext cx="691828" cy="1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409698" y="1483400"/>
            <a:ext cx="90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58044" y="11768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심박수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390554" y="1483400"/>
            <a:ext cx="1168961" cy="6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07132" y="1183381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데이터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612576" y="398531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알람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53837" y="398511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latin typeface="돋움" pitchFamily="50" charset="-127"/>
                <a:ea typeface="돋움" pitchFamily="50" charset="-127"/>
              </a:rPr>
              <a:t>알람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90301" y="5345424"/>
            <a:ext cx="1928826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1.5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구조 신호 발생</a:t>
            </a:r>
            <a:endParaRPr lang="en-US" altLang="ko-KR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628328" y="5345424"/>
            <a:ext cx="1928826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1.3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블루투스</a:t>
            </a:r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모듈</a:t>
            </a:r>
            <a:endParaRPr lang="en-US" altLang="ko-KR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374484" y="5759758"/>
            <a:ext cx="11850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76200" y="543258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구조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236296" y="6707306"/>
            <a:ext cx="785818" cy="78581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681518" y="5562696"/>
            <a:ext cx="634442" cy="77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341131" y="4755420"/>
            <a:ext cx="1588" cy="475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70062" y="481535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구조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2681518" y="5852438"/>
            <a:ext cx="634442" cy="208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7591153" y="6159689"/>
            <a:ext cx="1588" cy="475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595031" y="619677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구조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547664" y="5348382"/>
            <a:ext cx="107153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버튼 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47664" y="5846630"/>
            <a:ext cx="107153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버튼 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26869" y="561472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latin typeface="돋움" pitchFamily="50" charset="-127"/>
                <a:ea typeface="돋움" pitchFamily="50" charset="-127"/>
              </a:rPr>
              <a:t>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-549150" y="4292721"/>
            <a:ext cx="872678" cy="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35369" y="474642"/>
            <a:ext cx="2000264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2.1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블루투스</a:t>
            </a:r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모듈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-636267" y="903270"/>
            <a:ext cx="142876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636267" y="595858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데이터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35369" y="2117716"/>
            <a:ext cx="2000264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2.2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데이터 검사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78245" y="3617914"/>
            <a:ext cx="1718043" cy="644530"/>
            <a:chOff x="3929058" y="4143380"/>
            <a:chExt cx="1718043" cy="64453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929058" y="4143380"/>
              <a:ext cx="171451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929058" y="4786322"/>
              <a:ext cx="171451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00496" y="4286256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돋움" pitchFamily="50" charset="-127"/>
                  <a:ea typeface="돋움" pitchFamily="50" charset="-127"/>
                </a:rPr>
                <a:t>심박수</a:t>
              </a:r>
              <a:r>
                <a:rPr lang="ko-KR" altLang="en-US" dirty="0" smtClean="0">
                  <a:latin typeface="돋움" pitchFamily="50" charset="-127"/>
                  <a:ea typeface="돋움" pitchFamily="50" charset="-127"/>
                </a:rPr>
                <a:t> 저장소</a:t>
              </a:r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3007071" y="2546344"/>
            <a:ext cx="142876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1296" y="218915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618792" y="1648607"/>
            <a:ext cx="642942" cy="9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5501" y="1452749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데이터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8288" y="304641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1685865" y="3224608"/>
            <a:ext cx="500066" cy="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-1493523" y="502778"/>
            <a:ext cx="785818" cy="78581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35369" y="4975236"/>
            <a:ext cx="2000264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2.5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분석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8288" y="447517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심박수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5400000">
            <a:off x="1685070" y="4653368"/>
            <a:ext cx="500066" cy="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001504" y="5368145"/>
            <a:ext cx="17145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56697" y="5065439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분석된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08337" y="3867947"/>
            <a:ext cx="1500167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등록된 사람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93053" y="5153831"/>
            <a:ext cx="150016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폰</a:t>
            </a:r>
            <a:r>
              <a:rPr lang="en-US" altLang="ko-KR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화면</a:t>
            </a:r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07269" y="2117716"/>
            <a:ext cx="2000264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2.3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위급상황 판단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6465736" y="2780928"/>
            <a:ext cx="1496910" cy="9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5400000">
            <a:off x="5186724" y="3296443"/>
            <a:ext cx="642148" cy="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03612" y="311784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구조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150227" y="5873788"/>
            <a:ext cx="785818" cy="78581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007071" y="5582459"/>
            <a:ext cx="2103632" cy="582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7698" y="590487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돋움" pitchFamily="50" charset="-127"/>
                <a:ea typeface="돋움" pitchFamily="50" charset="-127"/>
              </a:rPr>
              <a:t>알람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명령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62646" y="2153435"/>
            <a:ext cx="785818" cy="785818"/>
          </a:xfrm>
          <a:prstGeom prst="ellipse">
            <a:avLst/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5276" y="314295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latin typeface="돋움" pitchFamily="50" charset="-127"/>
                <a:ea typeface="돋움" pitchFamily="50" charset="-127"/>
              </a:rPr>
              <a:t>구조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503480" y="3689352"/>
            <a:ext cx="2000264" cy="785818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2.4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구조 신호 발생</a:t>
            </a:r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588224" y="4077072"/>
            <a:ext cx="9361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62205" y="376929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latin typeface="돋움" pitchFamily="50" charset="-127"/>
                <a:ea typeface="돋움" pitchFamily="50" charset="-127"/>
              </a:rPr>
              <a:t>구조 신호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5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7288" y="2110079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펄스 센서를 이용하여</a:t>
            </a:r>
            <a:endParaRPr lang="en-US" altLang="ko-KR" sz="1200" dirty="0" smtClean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사용자의 </a:t>
            </a:r>
            <a:r>
              <a:rPr lang="ko-KR" altLang="en-US" sz="1200" dirty="0" err="1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심박을</a:t>
            </a:r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 측정한다</a:t>
            </a:r>
            <a:r>
              <a:rPr lang="en-US" altLang="ko-KR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348" y="3214686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사용자의 </a:t>
            </a:r>
            <a:r>
              <a:rPr lang="ko-KR" altLang="en-US" sz="1200" dirty="0" err="1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심박수에</a:t>
            </a:r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 이상이</a:t>
            </a:r>
            <a:endParaRPr lang="en-US" altLang="ko-KR" sz="1200" dirty="0" smtClean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있다고 판단되면 디바이스로</a:t>
            </a:r>
            <a:endParaRPr lang="en-US" altLang="ko-KR" sz="1200" dirty="0" smtClean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진동</a:t>
            </a:r>
            <a:r>
              <a:rPr lang="en-US" altLang="ko-KR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/LED </a:t>
            </a:r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등의 </a:t>
            </a:r>
            <a:r>
              <a:rPr lang="ko-KR" altLang="en-US" sz="1200" dirty="0" err="1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알람을</a:t>
            </a:r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 준다</a:t>
            </a:r>
            <a:r>
              <a:rPr lang="en-US" altLang="ko-KR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5348" y="442913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디바이스의 버튼 두 개를</a:t>
            </a:r>
            <a:endParaRPr lang="en-US" altLang="ko-KR" sz="1200" dirty="0" smtClean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동시에 누르면 등록된 번호로</a:t>
            </a:r>
            <a:endParaRPr lang="en-US" altLang="ko-KR" sz="1200" dirty="0" smtClean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곧바로 구조 요청을 보낸다</a:t>
            </a:r>
            <a:r>
              <a:rPr lang="en-US" altLang="ko-KR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770" y="121442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515864"/>
                </a:solidFill>
                <a:latin typeface="굴림" pitchFamily="50" charset="-127"/>
                <a:ea typeface="굴림" pitchFamily="50" charset="-127"/>
              </a:rPr>
              <a:t>디바이스</a:t>
            </a:r>
            <a:endParaRPr lang="ko-KR" altLang="en-US" sz="3200" b="1" dirty="0">
              <a:solidFill>
                <a:srgbClr val="515864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5400000">
            <a:off x="-1249917" y="3721387"/>
            <a:ext cx="3844382" cy="1588"/>
          </a:xfrm>
          <a:prstGeom prst="line">
            <a:avLst/>
          </a:prstGeom>
          <a:ln w="25400">
            <a:solidFill>
              <a:srgbClr val="515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03927" y="2571744"/>
            <a:ext cx="1468545" cy="1588"/>
          </a:xfrm>
          <a:prstGeom prst="line">
            <a:avLst/>
          </a:prstGeom>
          <a:ln w="25400">
            <a:solidFill>
              <a:srgbClr val="515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03927" y="3784602"/>
            <a:ext cx="1468545" cy="1588"/>
          </a:xfrm>
          <a:prstGeom prst="line">
            <a:avLst/>
          </a:prstGeom>
          <a:ln w="25400">
            <a:solidFill>
              <a:srgbClr val="515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03927" y="4999048"/>
            <a:ext cx="1468545" cy="1588"/>
          </a:xfrm>
          <a:prstGeom prst="line">
            <a:avLst/>
          </a:prstGeom>
          <a:ln w="25400">
            <a:solidFill>
              <a:srgbClr val="515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2796" y="211007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515864"/>
                </a:solidFill>
                <a:latin typeface="굴림" pitchFamily="50" charset="-127"/>
                <a:ea typeface="굴림" pitchFamily="50" charset="-127"/>
              </a:rPr>
              <a:t>심박</a:t>
            </a:r>
            <a:r>
              <a:rPr lang="ko-KR" altLang="en-US" sz="2400" b="1" dirty="0" smtClean="0">
                <a:solidFill>
                  <a:srgbClr val="515864"/>
                </a:solidFill>
                <a:latin typeface="굴림" pitchFamily="50" charset="-127"/>
                <a:ea typeface="굴림" pitchFamily="50" charset="-127"/>
              </a:rPr>
              <a:t> 측정</a:t>
            </a:r>
            <a:endParaRPr lang="ko-KR" altLang="en-US" sz="2400" b="1" dirty="0">
              <a:solidFill>
                <a:srgbClr val="515864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86654" y="332293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515864"/>
                </a:solidFill>
                <a:latin typeface="굴림" pitchFamily="50" charset="-127"/>
                <a:ea typeface="굴림" pitchFamily="50" charset="-127"/>
              </a:rPr>
              <a:t>알람</a:t>
            </a:r>
            <a:endParaRPr lang="ko-KR" altLang="en-US" sz="2400" b="1" dirty="0">
              <a:solidFill>
                <a:srgbClr val="515864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796" y="4537383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515864"/>
                </a:solidFill>
                <a:latin typeface="굴림" pitchFamily="50" charset="-127"/>
                <a:ea typeface="굴림" pitchFamily="50" charset="-127"/>
              </a:rPr>
              <a:t>구조 요청</a:t>
            </a:r>
            <a:endParaRPr lang="ko-KR" altLang="en-US" sz="2400" b="1" dirty="0">
              <a:solidFill>
                <a:srgbClr val="515864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84204" y="1996851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심박수를</a:t>
            </a:r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 이용한</a:t>
            </a:r>
            <a:endParaRPr lang="en-US" altLang="ko-KR" sz="1200" dirty="0" smtClean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작업 부하 평가방법을 이용</a:t>
            </a:r>
            <a:r>
              <a:rPr lang="en-US" altLang="ko-KR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,</a:t>
            </a: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작업의 </a:t>
            </a:r>
            <a:r>
              <a:rPr lang="ko-KR" altLang="en-US" sz="1200" dirty="0" err="1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부하도를</a:t>
            </a:r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 분석한다</a:t>
            </a:r>
            <a:r>
              <a:rPr lang="en-US" altLang="ko-KR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2264" y="332452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측정한 </a:t>
            </a:r>
            <a:r>
              <a:rPr lang="ko-KR" altLang="en-US" sz="1200" dirty="0" err="1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심박수를</a:t>
            </a:r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 모두 기록</a:t>
            </a:r>
            <a:r>
              <a:rPr lang="en-US" altLang="ko-KR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,</a:t>
            </a: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통계를 내어 그래프로 나타낸다</a:t>
            </a:r>
            <a:r>
              <a:rPr lang="en-US" altLang="ko-KR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72264" y="44291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측정한 </a:t>
            </a:r>
            <a:r>
              <a:rPr lang="ko-KR" altLang="en-US" sz="1200" dirty="0" err="1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심박수가</a:t>
            </a:r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 매우 위험하다고</a:t>
            </a:r>
            <a:endParaRPr lang="en-US" altLang="ko-KR" sz="1200" dirty="0" smtClean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판단되면 자동으로 등록된 번호로</a:t>
            </a:r>
            <a:endParaRPr lang="en-US" altLang="ko-KR" sz="1200" dirty="0" smtClean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구조 요청을 보낸다</a:t>
            </a:r>
            <a:r>
              <a:rPr lang="en-US" altLang="ko-KR" sz="1200" dirty="0" smtClean="0">
                <a:solidFill>
                  <a:srgbClr val="949495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solidFill>
                <a:srgbClr val="949495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0" y="121442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15864"/>
                </a:solidFill>
                <a:latin typeface="굴림" pitchFamily="50" charset="-127"/>
                <a:ea typeface="굴림" pitchFamily="50" charset="-127"/>
              </a:rPr>
              <a:t>App</a:t>
            </a:r>
            <a:endParaRPr lang="ko-KR" altLang="en-US" sz="3200" b="1" dirty="0">
              <a:solidFill>
                <a:srgbClr val="515864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rot="5400000">
            <a:off x="3006999" y="3721387"/>
            <a:ext cx="3844382" cy="1588"/>
          </a:xfrm>
          <a:prstGeom prst="line">
            <a:avLst/>
          </a:prstGeom>
          <a:ln w="25400">
            <a:solidFill>
              <a:srgbClr val="515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960843" y="2571744"/>
            <a:ext cx="1468545" cy="1588"/>
          </a:xfrm>
          <a:prstGeom prst="line">
            <a:avLst/>
          </a:prstGeom>
          <a:ln w="25400">
            <a:solidFill>
              <a:srgbClr val="515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60843" y="3784602"/>
            <a:ext cx="1468545" cy="1588"/>
          </a:xfrm>
          <a:prstGeom prst="line">
            <a:avLst/>
          </a:prstGeom>
          <a:ln w="25400">
            <a:solidFill>
              <a:srgbClr val="515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960843" y="4999048"/>
            <a:ext cx="1468545" cy="1588"/>
          </a:xfrm>
          <a:prstGeom prst="line">
            <a:avLst/>
          </a:prstGeom>
          <a:ln w="25400">
            <a:solidFill>
              <a:srgbClr val="515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9712" y="211007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515864"/>
                </a:solidFill>
                <a:latin typeface="굴림" pitchFamily="50" charset="-127"/>
                <a:ea typeface="굴림" pitchFamily="50" charset="-127"/>
              </a:rPr>
              <a:t>정보 분석</a:t>
            </a:r>
            <a:endParaRPr lang="ko-KR" altLang="en-US" sz="2400" b="1" dirty="0">
              <a:solidFill>
                <a:srgbClr val="515864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43570" y="332293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515864"/>
                </a:solidFill>
                <a:latin typeface="굴림" pitchFamily="50" charset="-127"/>
                <a:ea typeface="굴림" pitchFamily="50" charset="-127"/>
              </a:rPr>
              <a:t>통계</a:t>
            </a:r>
            <a:endParaRPr lang="ko-KR" altLang="en-US" sz="2400" b="1" dirty="0">
              <a:solidFill>
                <a:srgbClr val="515864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9712" y="4537383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515864"/>
                </a:solidFill>
                <a:latin typeface="굴림" pitchFamily="50" charset="-127"/>
                <a:ea typeface="굴림" pitchFamily="50" charset="-127"/>
              </a:rPr>
              <a:t>구조 요청</a:t>
            </a:r>
            <a:endParaRPr lang="ko-KR" altLang="en-US" sz="2400" b="1" dirty="0">
              <a:solidFill>
                <a:srgbClr val="515864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3923928" y="5229200"/>
            <a:ext cx="5040561" cy="785818"/>
          </a:xfrm>
          <a:prstGeom prst="roundRect">
            <a:avLst>
              <a:gd name="adj" fmla="val 20024"/>
            </a:avLst>
          </a:prstGeom>
          <a:solidFill>
            <a:srgbClr val="FF7979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라즈베리파이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36097" y="4286826"/>
            <a:ext cx="3528392" cy="785818"/>
          </a:xfrm>
          <a:prstGeom prst="roundRect">
            <a:avLst>
              <a:gd name="adj" fmla="val 20024"/>
            </a:avLst>
          </a:prstGeom>
          <a:solidFill>
            <a:schemeClr val="accent6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23929" y="4286826"/>
            <a:ext cx="1368152" cy="785818"/>
          </a:xfrm>
          <a:prstGeom prst="roundRect">
            <a:avLst>
              <a:gd name="adj" fmla="val 20024"/>
            </a:avLst>
          </a:prstGeom>
          <a:solidFill>
            <a:srgbClr val="FF575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WiFi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모듈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927529" y="3350722"/>
            <a:ext cx="1036960" cy="785818"/>
          </a:xfrm>
          <a:prstGeom prst="roundRect">
            <a:avLst>
              <a:gd name="adj" fmla="val 20024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쉴드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927529" y="2414618"/>
            <a:ext cx="1036960" cy="785818"/>
          </a:xfrm>
          <a:prstGeom prst="roundRect">
            <a:avLst>
              <a:gd name="adj" fmla="val 20024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99166"/>
            <a:ext cx="2160240" cy="785818"/>
          </a:xfrm>
          <a:prstGeom prst="roundRect">
            <a:avLst>
              <a:gd name="adj" fmla="val 20024"/>
            </a:avLst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7" y="3344452"/>
            <a:ext cx="1036960" cy="785818"/>
          </a:xfrm>
          <a:prstGeom prst="roundRect">
            <a:avLst>
              <a:gd name="adj" fmla="val 20024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수신기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37797" y="3344452"/>
            <a:ext cx="1324992" cy="785818"/>
          </a:xfrm>
          <a:prstGeom prst="roundRect">
            <a:avLst>
              <a:gd name="adj" fmla="val 20024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초음파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거리센서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왼쪽/오른쪽 화살표 5"/>
          <p:cNvSpPr/>
          <p:nvPr/>
        </p:nvSpPr>
        <p:spPr>
          <a:xfrm rot="2507335">
            <a:off x="2672766" y="3528673"/>
            <a:ext cx="1406079" cy="504056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41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899592" y="1321023"/>
            <a:ext cx="1071538" cy="683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사용자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21508" y="1321023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애플리케이션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24449" y="13210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조작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3" name="직선 화살표 연결선 82"/>
          <p:cNvCxnSpPr>
            <a:stCxn id="32" idx="3"/>
            <a:endCxn id="33" idx="1"/>
          </p:cNvCxnSpPr>
          <p:nvPr/>
        </p:nvCxnSpPr>
        <p:spPr>
          <a:xfrm>
            <a:off x="1971130" y="1662627"/>
            <a:ext cx="1250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3221508" y="2924944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라즈베리파이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923928" y="2004230"/>
            <a:ext cx="0" cy="92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3221508" y="4527337"/>
            <a:ext cx="1548855" cy="683207"/>
          </a:xfrm>
          <a:prstGeom prst="roundRect">
            <a:avLst>
              <a:gd name="adj" fmla="val 34569"/>
            </a:avLst>
          </a:prstGeom>
          <a:solidFill>
            <a:srgbClr val="FEF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</a:t>
            </a: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아두이노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923928" y="3608151"/>
            <a:ext cx="0" cy="919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3"/>
            <a:endCxn id="53" idx="1"/>
          </p:cNvCxnSpPr>
          <p:nvPr/>
        </p:nvCxnSpPr>
        <p:spPr>
          <a:xfrm flipV="1">
            <a:off x="4770363" y="4868940"/>
            <a:ext cx="125037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020741" y="4527336"/>
            <a:ext cx="1071538" cy="683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모터</a:t>
            </a:r>
            <a:endParaRPr lang="ko-KR" altLang="en-US" sz="16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15816" y="230993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명령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13933" y="230993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076328" y="2004230"/>
            <a:ext cx="0" cy="92071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076328" y="3614318"/>
            <a:ext cx="0" cy="9191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22065" y="391385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 신호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13933" y="391281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위치 정보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배경도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2634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모터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제어신호</a:t>
            </a:r>
            <a:endParaRPr lang="en-US" altLang="ko-KR" sz="14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4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356</Words>
  <Application>Microsoft Office PowerPoint</Application>
  <PresentationFormat>화면 슬라이드 쇼(4:3)</PresentationFormat>
  <Paragraphs>199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굴림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</dc:creator>
  <cp:lastModifiedBy>dd</cp:lastModifiedBy>
  <cp:revision>53</cp:revision>
  <dcterms:created xsi:type="dcterms:W3CDTF">2014-10-14T10:12:35Z</dcterms:created>
  <dcterms:modified xsi:type="dcterms:W3CDTF">2015-06-11T16:44:01Z</dcterms:modified>
</cp:coreProperties>
</file>