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5" r:id="rId5"/>
    <p:sldId id="278" r:id="rId6"/>
    <p:sldId id="274" r:id="rId7"/>
    <p:sldId id="275" r:id="rId8"/>
    <p:sldId id="276" r:id="rId9"/>
    <p:sldId id="269" r:id="rId10"/>
    <p:sldId id="267" r:id="rId11"/>
    <p:sldId id="270" r:id="rId12"/>
    <p:sldId id="258" r:id="rId13"/>
    <p:sldId id="268" r:id="rId14"/>
    <p:sldId id="271" r:id="rId15"/>
    <p:sldId id="261" r:id="rId16"/>
    <p:sldId id="277" r:id="rId17"/>
    <p:sldId id="272" r:id="rId18"/>
    <p:sldId id="273" r:id="rId19"/>
    <p:sldId id="279" r:id="rId20"/>
    <p:sldId id="26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D1F"/>
    <a:srgbClr val="FFCCFF"/>
    <a:srgbClr val="CC99FF"/>
    <a:srgbClr val="FF6699"/>
    <a:srgbClr val="CCFF33"/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8524" autoAdjust="0"/>
  </p:normalViewPr>
  <p:slideViewPr>
    <p:cSldViewPr>
      <p:cViewPr varScale="1">
        <p:scale>
          <a:sx n="113" d="100"/>
          <a:sy n="113" d="100"/>
        </p:scale>
        <p:origin x="96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0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CC67-BD64-4F73-9D95-3E9FDB305280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9F7CD-21BE-4F39-9F1D-CC3831FA1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5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F7CD-21BE-4F39-9F1D-CC3831FA1AF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9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C112-F24F-4715-9B8C-BBD2F73BFA3B}" type="datetimeFigureOut">
              <a:rPr lang="ko-KR" altLang="en-US" smtClean="0"/>
              <a:pPr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5B0E-241E-49C4-AF6E-CC3A767530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Documents%20and%20Settings\aaddd\&#48148;&#53461;%20&#54868;&#47732;\Mouthwash%20(&#44608;&#50672;&#50500;%20&#47588;&#51068;&#50864;&#50976;%20CF%20&#49341;&#51077;&#44257;)_Kate%20Nash(&#52992;&#51060;&#53944;%20&#45236;&#49772;)_Made%20Of%20Bricks.mp3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&#51320;&#51089;&#49884;&#50672;&#46041;&#50689;&#49345;.av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214546" y="6143644"/>
            <a:ext cx="4805386" cy="3651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김경진</a:t>
            </a:r>
            <a:r>
              <a:rPr lang="en-US" altLang="ko-KR" sz="1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최현지 정희진</a:t>
            </a:r>
            <a:r>
              <a:rPr lang="en-US" altLang="ko-KR" sz="1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18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144000" cy="5805264"/>
            <a:chOff x="0" y="0"/>
            <a:chExt cx="9144000" cy="58052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5445224"/>
            </a:xfrm>
            <a:prstGeom prst="rect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067944" y="4869160"/>
              <a:ext cx="1008112" cy="936104"/>
            </a:xfrm>
            <a:prstGeom prst="ellipse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19672" y="1916832"/>
            <a:ext cx="1584176" cy="1512168"/>
            <a:chOff x="-2196752" y="764704"/>
            <a:chExt cx="1584176" cy="151216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-2196752" y="764704"/>
              <a:ext cx="1584176" cy="1512168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-2124744" y="836712"/>
              <a:ext cx="1440160" cy="1368152"/>
              <a:chOff x="-2196752" y="620688"/>
              <a:chExt cx="1440160" cy="1368152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-2196752" y="620688"/>
                <a:ext cx="288032" cy="2880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-1044624" y="1700808"/>
                <a:ext cx="288032" cy="2880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-2196752" y="980728"/>
                <a:ext cx="288032" cy="288032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-1836712" y="692696"/>
                <a:ext cx="288032" cy="288032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-1404664" y="1700808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-1116632" y="1340768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-1980728" y="980728"/>
                <a:ext cx="9361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 smtClean="0">
                    <a:latin typeface="HY강B" pitchFamily="18" charset="-127"/>
                    <a:ea typeface="HY강B" pitchFamily="18" charset="-127"/>
                  </a:rPr>
                  <a:t>HK</a:t>
                </a:r>
                <a:endParaRPr lang="ko-KR" altLang="en-US" sz="48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71800" y="2609478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HK </a:t>
            </a:r>
            <a:r>
              <a:rPr lang="ko-KR" altLang="en-US" sz="4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현금영수증</a:t>
            </a:r>
            <a:endParaRPr lang="ko-KR" altLang="en-US" sz="48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5856" y="203341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국립한경대학교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컴퓨터웹정보학과</a:t>
            </a:r>
            <a:endParaRPr lang="en-US" altLang="ko-KR" dirty="0" smtClean="0"/>
          </a:p>
          <a:p>
            <a:r>
              <a:rPr lang="en-US" altLang="ko-KR" dirty="0" smtClean="0"/>
              <a:t>: Mobile phone program mark</a:t>
            </a:r>
            <a:endParaRPr lang="ko-KR" altLang="en-US" dirty="0"/>
          </a:p>
        </p:txBody>
      </p:sp>
      <p:pic>
        <p:nvPicPr>
          <p:cNvPr id="21" name="Mouthwash (김연아 매일우유 CF 삽입곡)_Kate Nash(케이트 내쉬)_Made Of Brick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839200" y="70009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>
                <p:cTn id="5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5" grpId="0"/>
      <p:bldP spid="4" grpId="0"/>
      <p:bldP spid="19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기존 현금영수증 발행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이지체크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500298" y="1928802"/>
            <a:ext cx="3857652" cy="4214842"/>
            <a:chOff x="2643174" y="2000240"/>
            <a:chExt cx="3857652" cy="4214842"/>
          </a:xfrm>
        </p:grpSpPr>
        <p:grpSp>
          <p:nvGrpSpPr>
            <p:cNvPr id="26" name="그룹 24"/>
            <p:cNvGrpSpPr/>
            <p:nvPr/>
          </p:nvGrpSpPr>
          <p:grpSpPr>
            <a:xfrm>
              <a:off x="4286248" y="2857496"/>
              <a:ext cx="1143008" cy="2501918"/>
              <a:chOff x="2214546" y="2285992"/>
              <a:chExt cx="1143008" cy="250191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rot="5400000">
                <a:off x="1536679" y="3535363"/>
                <a:ext cx="2500330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2786050" y="2285992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2786050" y="3429000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786050" y="4786322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214546" y="3429000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30"/>
            <p:cNvGrpSpPr/>
            <p:nvPr/>
          </p:nvGrpSpPr>
          <p:grpSpPr>
            <a:xfrm>
              <a:off x="2643174" y="3143248"/>
              <a:ext cx="1643074" cy="1714512"/>
              <a:chOff x="357158" y="2643182"/>
              <a:chExt cx="1867130" cy="1714512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38338" y="2643182"/>
                <a:ext cx="1785950" cy="17145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dirty="0" smtClean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7158" y="2714620"/>
                <a:ext cx="1714512" cy="1128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dirty="0" smtClean="0">
                    <a:ln w="18415" cmpd="sng">
                      <a:solidFill>
                        <a:srgbClr val="FFFF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수동</a:t>
                </a:r>
                <a:endParaRPr lang="en-US" altLang="ko-KR" sz="2400" dirty="0" smtClean="0">
                  <a:ln w="18415" cmpd="sng">
                    <a:solidFill>
                      <a:srgbClr val="FFFF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dirty="0" smtClean="0">
                    <a:ln w="18415" cmpd="sng">
                      <a:solidFill>
                        <a:srgbClr val="FFFF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입력</a:t>
                </a:r>
                <a:endParaRPr lang="ko-KR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타원 27"/>
            <p:cNvSpPr/>
            <p:nvPr/>
          </p:nvSpPr>
          <p:spPr>
            <a:xfrm>
              <a:off x="5143504" y="4929198"/>
              <a:ext cx="128588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금액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43504" y="3500438"/>
              <a:ext cx="1285884" cy="1285884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핸드폰번호</a:t>
              </a:r>
              <a:endPara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143504" y="2000240"/>
              <a:ext cx="1357322" cy="1285884"/>
              <a:chOff x="3071802" y="1428736"/>
              <a:chExt cx="1357322" cy="1285884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3071802" y="1428736"/>
                <a:ext cx="1285884" cy="1285884"/>
              </a:xfrm>
              <a:prstGeom prst="ellipse">
                <a:avLst/>
              </a:prstGeom>
              <a:solidFill>
                <a:srgbClr val="FF6699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43240" y="1785926"/>
                <a:ext cx="1285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앱실행</a:t>
                </a:r>
                <a:endPara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0" y="1285860"/>
            <a:ext cx="2209800" cy="5257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663" y="1289977"/>
            <a:ext cx="2409825" cy="532447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E4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067944" y="404664"/>
            <a:ext cx="1008112" cy="9361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8864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개선된 현금영수증</a:t>
            </a:r>
            <a:endParaRPr lang="ko-KR" alt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19672" y="2625437"/>
            <a:ext cx="6336704" cy="1523643"/>
            <a:chOff x="1619672" y="2625437"/>
            <a:chExt cx="6336704" cy="15236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619672" y="2625437"/>
              <a:ext cx="1584176" cy="1512168"/>
              <a:chOff x="-2196752" y="764704"/>
              <a:chExt cx="1584176" cy="1512168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-2196752" y="764704"/>
                <a:ext cx="1584176" cy="1512168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24"/>
              <p:cNvGrpSpPr/>
              <p:nvPr/>
            </p:nvGrpSpPr>
            <p:grpSpPr>
              <a:xfrm>
                <a:off x="-2124744" y="836712"/>
                <a:ext cx="1440160" cy="1368152"/>
                <a:chOff x="-2196752" y="620688"/>
                <a:chExt cx="1440160" cy="1368152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-2196752" y="620688"/>
                  <a:ext cx="288032" cy="2880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-1044624" y="1700808"/>
                  <a:ext cx="288032" cy="2880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-2196752" y="980728"/>
                  <a:ext cx="288032" cy="288032"/>
                </a:xfrm>
                <a:prstGeom prst="ellipse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-1836712" y="692696"/>
                  <a:ext cx="288032" cy="288032"/>
                </a:xfrm>
                <a:prstGeom prst="ellipse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-1404664" y="1700808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-1116632" y="1340768"/>
                  <a:ext cx="288032" cy="28803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-1980728" y="980728"/>
                  <a:ext cx="93610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800" dirty="0" smtClean="0">
                      <a:latin typeface="HY강B" pitchFamily="18" charset="-127"/>
                      <a:ea typeface="HY강B" pitchFamily="18" charset="-127"/>
                    </a:rPr>
                    <a:t>HK</a:t>
                  </a:r>
                  <a:endParaRPr lang="ko-KR" altLang="en-US" sz="4800" dirty="0">
                    <a:latin typeface="HY강B" pitchFamily="18" charset="-127"/>
                    <a:ea typeface="HY강B" pitchFamily="18" charset="-127"/>
                  </a:endParaRPr>
                </a:p>
              </p:txBody>
            </p:sp>
          </p:grpSp>
        </p:grpSp>
        <p:sp>
          <p:nvSpPr>
            <p:cNvPr id="39" name="TextBox 38"/>
            <p:cNvSpPr txBox="1"/>
            <p:nvPr/>
          </p:nvSpPr>
          <p:spPr>
            <a:xfrm>
              <a:off x="2771800" y="3318083"/>
              <a:ext cx="5184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강B" pitchFamily="18" charset="-127"/>
                  <a:ea typeface="HY강B" pitchFamily="18" charset="-127"/>
                </a:rPr>
                <a:t>HK </a:t>
              </a:r>
              <a:r>
                <a:rPr lang="ko-KR" altLang="en-US" sz="4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강B" pitchFamily="18" charset="-127"/>
                  <a:ea typeface="HY강B" pitchFamily="18" charset="-127"/>
                </a:rPr>
                <a:t>현금영수증</a:t>
              </a:r>
              <a:endPara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5856" y="2742019"/>
              <a:ext cx="4032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chemeClr val="bg1"/>
                  </a:solidFill>
                </a:rPr>
                <a:t>국립한경대학교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b="1" dirty="0" err="1" smtClean="0">
                  <a:solidFill>
                    <a:schemeClr val="bg1"/>
                  </a:solidFill>
                </a:rPr>
                <a:t>컴퓨터웹정보학과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: Mobile phone program mark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125000" y="2482636"/>
            <a:ext cx="2304256" cy="2232248"/>
            <a:chOff x="-2556792" y="1052736"/>
            <a:chExt cx="2304256" cy="223224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-2556792" y="1052736"/>
              <a:ext cx="2304256" cy="2232248"/>
            </a:xfrm>
            <a:prstGeom prst="roundRect">
              <a:avLst/>
            </a:prstGeom>
            <a:solidFill>
              <a:schemeClr val="bg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2385343" y="1155605"/>
              <a:ext cx="397759" cy="41147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-794309" y="2698633"/>
              <a:ext cx="397759" cy="41147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-2385343" y="1669947"/>
              <a:ext cx="397759" cy="411474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-1888145" y="1258473"/>
              <a:ext cx="397759" cy="411474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-1291507" y="2698633"/>
              <a:ext cx="397759" cy="4114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-893748" y="2184290"/>
              <a:ext cx="397759" cy="4114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2087024" y="1669947"/>
              <a:ext cx="129271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smtClean="0">
                  <a:latin typeface="HY강B" pitchFamily="18" charset="-127"/>
                  <a:ea typeface="HY강B" pitchFamily="18" charset="-127"/>
                </a:rPr>
                <a:t>HK</a:t>
              </a:r>
              <a:endParaRPr lang="ko-KR" altLang="en-US" sz="6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 : Mobile phone program mark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 : HK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현금영수증 발행</a:t>
            </a:r>
            <a:r>
              <a:rPr lang="en-US" altLang="ko-KR" sz="2400" b="1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995936" y="2852936"/>
            <a:ext cx="1656184" cy="100811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수입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발생</a:t>
            </a:r>
            <a:endParaRPr lang="ko-KR" altLang="en-US" sz="2400" b="1" dirty="0"/>
          </a:p>
        </p:txBody>
      </p:sp>
      <p:sp>
        <p:nvSpPr>
          <p:cNvPr id="17" name="타원형 설명선 16"/>
          <p:cNvSpPr/>
          <p:nvPr/>
        </p:nvSpPr>
        <p:spPr>
          <a:xfrm>
            <a:off x="6072198" y="1857364"/>
            <a:ext cx="2357454" cy="2214578"/>
          </a:xfrm>
          <a:prstGeom prst="wedgeEllipseCallout">
            <a:avLst>
              <a:gd name="adj1" fmla="val -60268"/>
              <a:gd name="adj2" fmla="val 165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문자 </a:t>
            </a:r>
            <a:endParaRPr lang="en-US" altLang="ko-K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ko-KR" alt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알림음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2952750" cy="504825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 : HK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현금영수증 발행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86182" y="1357298"/>
            <a:ext cx="1285884" cy="1285884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금액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28794" y="1643050"/>
            <a:ext cx="1285884" cy="1285884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핸드폰번호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6" name="그룹 29"/>
          <p:cNvGrpSpPr/>
          <p:nvPr/>
        </p:nvGrpSpPr>
        <p:grpSpPr>
          <a:xfrm>
            <a:off x="428596" y="2571744"/>
            <a:ext cx="1357322" cy="1285884"/>
            <a:chOff x="3071802" y="1428736"/>
            <a:chExt cx="1357322" cy="1285884"/>
          </a:xfrm>
        </p:grpSpPr>
        <p:sp>
          <p:nvSpPr>
            <p:cNvPr id="17" name="타원 16"/>
            <p:cNvSpPr/>
            <p:nvPr/>
          </p:nvSpPr>
          <p:spPr>
            <a:xfrm>
              <a:off x="3071802" y="1428736"/>
              <a:ext cx="1285884" cy="1285884"/>
            </a:xfrm>
            <a:prstGeom prst="ellipse">
              <a:avLst/>
            </a:prstGeom>
            <a:solidFill>
              <a:srgbClr val="FF6699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3240" y="1785926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</a:rPr>
                <a:t>문자</a:t>
              </a:r>
              <a:endPara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endParaRPr>
            </a:p>
            <a:p>
              <a:pPr algn="ctr"/>
              <a:r>
                <a: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</a:rPr>
                <a:t>에서</a:t>
              </a:r>
              <a:endPara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7072330" y="2714620"/>
            <a:ext cx="1285884" cy="1285884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바로발행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72132" y="1643050"/>
            <a:ext cx="1285884" cy="1285884"/>
            <a:chOff x="5357818" y="1643050"/>
            <a:chExt cx="1285884" cy="1285884"/>
          </a:xfrm>
        </p:grpSpPr>
        <p:sp>
          <p:nvSpPr>
            <p:cNvPr id="32" name="타원 31"/>
            <p:cNvSpPr/>
            <p:nvPr/>
          </p:nvSpPr>
          <p:spPr>
            <a:xfrm>
              <a:off x="5357818" y="1643050"/>
              <a:ext cx="128588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57818" y="1928802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텍스트</a:t>
              </a:r>
              <a:endPara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r>
                <a: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복사</a:t>
              </a:r>
              <a:endParaRPr lang="ko-KR" altLang="en-US" sz="2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0" y="3374661"/>
            <a:ext cx="2362200" cy="314325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 :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메인화면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27784" y="404664"/>
            <a:ext cx="4104456" cy="6192688"/>
            <a:chOff x="2627784" y="404664"/>
            <a:chExt cx="4104456" cy="6192688"/>
          </a:xfrm>
        </p:grpSpPr>
        <p:sp>
          <p:nvSpPr>
            <p:cNvPr id="14" name="직사각형 13"/>
            <p:cNvSpPr/>
            <p:nvPr/>
          </p:nvSpPr>
          <p:spPr>
            <a:xfrm>
              <a:off x="2627784" y="404664"/>
              <a:ext cx="3960440" cy="6192688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79912" y="476672"/>
              <a:ext cx="2808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HY강B" pitchFamily="18" charset="-127"/>
                  <a:ea typeface="HY강B" pitchFamily="18" charset="-127"/>
                </a:rPr>
                <a:t>HK</a:t>
              </a:r>
              <a:r>
                <a:rPr lang="ko-KR" altLang="en-US" sz="2000" dirty="0" smtClean="0">
                  <a:latin typeface="HY강B" pitchFamily="18" charset="-127"/>
                  <a:ea typeface="HY강B" pitchFamily="18" charset="-127"/>
                </a:rPr>
                <a:t>현금영수증          </a:t>
              </a:r>
              <a:r>
                <a:rPr lang="en-US" altLang="ko-KR" sz="2000" dirty="0" smtClean="0">
                  <a:latin typeface="HY강B" pitchFamily="18" charset="-127"/>
                  <a:ea typeface="HY강B" pitchFamily="18" charset="-127"/>
                </a:rPr>
                <a:t>》</a:t>
              </a:r>
              <a:endParaRPr lang="ko-KR" altLang="en-US" sz="20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924944"/>
              <a:ext cx="1944216" cy="16561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44008" y="2924944"/>
              <a:ext cx="1872208" cy="792088"/>
            </a:xfrm>
            <a:prstGeom prst="rect">
              <a:avLst/>
            </a:prstGeom>
            <a:solidFill>
              <a:srgbClr val="FF669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87824" y="1484784"/>
              <a:ext cx="1008112" cy="1008112"/>
              <a:chOff x="-2052736" y="836712"/>
              <a:chExt cx="1008112" cy="1008112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-2052736" y="836712"/>
                <a:ext cx="1008112" cy="100811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-1939581" y="949868"/>
                <a:ext cx="164590" cy="1645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-1281222" y="1567079"/>
                <a:ext cx="164590" cy="16459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-1939581" y="1155605"/>
                <a:ext cx="164590" cy="16459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-1733844" y="991015"/>
                <a:ext cx="164590" cy="16459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-1486959" y="1567079"/>
                <a:ext cx="164590" cy="16459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-1322369" y="1361341"/>
                <a:ext cx="164590" cy="16459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1816139" y="1155605"/>
                <a:ext cx="534917" cy="43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HY강B" pitchFamily="18" charset="-127"/>
                    <a:ea typeface="HY강B" pitchFamily="18" charset="-127"/>
                  </a:rPr>
                  <a:t>HK</a:t>
                </a:r>
                <a:endParaRPr lang="ko-KR" altLang="en-US" sz="20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2699792" y="4581128"/>
              <a:ext cx="1944216" cy="79208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44008" y="4581128"/>
              <a:ext cx="1872208" cy="165618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99792" y="980728"/>
              <a:ext cx="3816424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44008" y="3717032"/>
              <a:ext cx="1872208" cy="8640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99792" y="5373216"/>
              <a:ext cx="1944216" cy="8640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771800" y="548680"/>
              <a:ext cx="28803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771800" y="620688"/>
              <a:ext cx="28803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771800" y="692696"/>
              <a:ext cx="28803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95936" y="1556792"/>
              <a:ext cx="237626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HY중고딕" pitchFamily="18" charset="-127"/>
                  <a:ea typeface="HY중고딕" pitchFamily="18" charset="-127"/>
                </a:rPr>
                <a:t>HK</a:t>
              </a:r>
              <a:r>
                <a:rPr lang="ko-KR" altLang="en-US" b="1" dirty="0" smtClean="0">
                  <a:latin typeface="HY중고딕" pitchFamily="18" charset="-127"/>
                  <a:ea typeface="HY중고딕" pitchFamily="18" charset="-127"/>
                </a:rPr>
                <a:t>현금영수증으로</a:t>
              </a:r>
              <a:endParaRPr lang="en-US" altLang="ko-KR" b="1" dirty="0" smtClean="0">
                <a:latin typeface="HY중고딕" pitchFamily="18" charset="-127"/>
                <a:ea typeface="HY중고딕" pitchFamily="18" charset="-127"/>
              </a:endParaRPr>
            </a:p>
            <a:p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편리하게 발행하세요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!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067944" y="2204864"/>
              <a:ext cx="1080120" cy="21602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HY강B" pitchFamily="18" charset="-127"/>
                  <a:ea typeface="HY강B" pitchFamily="18" charset="-127"/>
                </a:rPr>
                <a:t>상세보기</a:t>
              </a:r>
              <a:endParaRPr lang="ko-KR" altLang="en-US" sz="20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43808" y="3068960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발행</a:t>
              </a:r>
              <a:endParaRPr lang="ko-KR" altLang="en-US" sz="28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995936" y="3861048"/>
              <a:ext cx="504056" cy="585356"/>
              <a:chOff x="3995936" y="3861048"/>
              <a:chExt cx="504056" cy="58535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3995936" y="3861048"/>
                <a:ext cx="432048" cy="432048"/>
                <a:chOff x="3995936" y="3861048"/>
                <a:chExt cx="432048" cy="504056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95936" y="3861048"/>
                  <a:ext cx="432048" cy="50405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" name="직선 연결선 58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3995936" y="4113076"/>
                  <a:ext cx="43204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3995936" y="4005064"/>
                  <a:ext cx="43204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>
                  <a:off x="3995936" y="4221088"/>
                  <a:ext cx="432048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타원 63"/>
              <p:cNvSpPr/>
              <p:nvPr/>
            </p:nvSpPr>
            <p:spPr>
              <a:xfrm>
                <a:off x="4139952" y="4077072"/>
                <a:ext cx="360040" cy="36004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39952" y="40770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</a:rPr>
                  <a:t>\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644008" y="4725144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조회 및 취소</a:t>
              </a:r>
              <a:endParaRPr lang="ko-KR" altLang="en-US" sz="2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580112" y="5517232"/>
              <a:ext cx="432048" cy="4320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2181590">
              <a:off x="5959879" y="5861170"/>
              <a:ext cx="248578" cy="14818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88024" y="3140968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회원정보수정</a:t>
              </a:r>
              <a:endParaRPr lang="ko-KR" altLang="en-US" sz="20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5816" y="479715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공지사항</a:t>
              </a:r>
              <a:endParaRPr lang="ko-KR" altLang="en-US" sz="20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 :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메인화면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초기 사업자 등록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051" name="_x82215200" descr="EMB00000b3464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542" y="1500174"/>
            <a:ext cx="2472945" cy="4786346"/>
          </a:xfrm>
          <a:prstGeom prst="rect">
            <a:avLst/>
          </a:prstGeom>
          <a:noFill/>
        </p:spPr>
      </p:pic>
      <p:pic>
        <p:nvPicPr>
          <p:cNvPr id="2050" name="_x90846576" descr="EMB00000b34645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500174"/>
            <a:ext cx="2643206" cy="4857784"/>
          </a:xfrm>
          <a:prstGeom prst="rect">
            <a:avLst/>
          </a:prstGeom>
          <a:noFill/>
        </p:spPr>
      </p:pic>
      <p:pic>
        <p:nvPicPr>
          <p:cNvPr id="2049" name="_x82384664" descr="EMB00000b34645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1500174"/>
            <a:ext cx="2500330" cy="4786346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340768"/>
            <a:ext cx="3429000" cy="5076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45024"/>
            <a:ext cx="4029075" cy="1495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 : HK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현금영수증 자동발행실행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142976" y="3714752"/>
            <a:ext cx="4286280" cy="1071570"/>
            <a:chOff x="1142976" y="3714752"/>
            <a:chExt cx="4286280" cy="1071570"/>
          </a:xfrm>
        </p:grpSpPr>
        <p:grpSp>
          <p:nvGrpSpPr>
            <p:cNvPr id="42" name="그룹 41"/>
            <p:cNvGrpSpPr/>
            <p:nvPr/>
          </p:nvGrpSpPr>
          <p:grpSpPr>
            <a:xfrm>
              <a:off x="1142976" y="3714752"/>
              <a:ext cx="4214842" cy="1071570"/>
              <a:chOff x="1142976" y="3714752"/>
              <a:chExt cx="4214842" cy="1071570"/>
            </a:xfrm>
          </p:grpSpPr>
          <p:cxnSp>
            <p:nvCxnSpPr>
              <p:cNvPr id="22" name="직선 화살표 연결선 21"/>
              <p:cNvCxnSpPr/>
              <p:nvPr/>
            </p:nvCxnSpPr>
            <p:spPr>
              <a:xfrm flipV="1">
                <a:off x="4214810" y="3714752"/>
                <a:ext cx="1143008" cy="4286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3071802" y="3929066"/>
                <a:ext cx="1143008" cy="50006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142976" y="4286256"/>
                <a:ext cx="1643074" cy="50006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786050" y="4143380"/>
                <a:ext cx="2571768" cy="392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/>
            <p:cNvCxnSpPr/>
            <p:nvPr/>
          </p:nvCxnSpPr>
          <p:spPr>
            <a:xfrm>
              <a:off x="4214810" y="4214818"/>
              <a:ext cx="121444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214414" y="1428736"/>
            <a:ext cx="2143140" cy="1928826"/>
            <a:chOff x="1142976" y="1428736"/>
            <a:chExt cx="2301056" cy="2071702"/>
          </a:xfrm>
        </p:grpSpPr>
        <p:sp>
          <p:nvSpPr>
            <p:cNvPr id="39" name="타원 38"/>
            <p:cNvSpPr/>
            <p:nvPr/>
          </p:nvSpPr>
          <p:spPr>
            <a:xfrm>
              <a:off x="1142976" y="1428736"/>
              <a:ext cx="2286016" cy="2071702"/>
            </a:xfrm>
            <a:prstGeom prst="ellipse">
              <a:avLst/>
            </a:prstGeom>
            <a:solidFill>
              <a:srgbClr val="FF6699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2976" y="2143116"/>
              <a:ext cx="230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</a:rPr>
                <a:t>자동실행</a:t>
              </a: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 : HK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현금영수증 결과화면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2534"/>
            <a:ext cx="3143250" cy="5219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2319"/>
            <a:ext cx="3133725" cy="515302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614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 : HK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자동현금영수증어플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시연동영상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졸작시연동영상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285860"/>
            <a:ext cx="7429552" cy="535785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91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-32" y="17430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300082" y="2000240"/>
            <a:ext cx="6429420" cy="714380"/>
            <a:chOff x="500034" y="1714488"/>
            <a:chExt cx="8286808" cy="71438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00034" y="1714488"/>
              <a:ext cx="8286808" cy="714380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71472" y="1785926"/>
              <a:ext cx="8143932" cy="57150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42910" y="1857364"/>
              <a:ext cx="788227" cy="419104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910" y="1785926"/>
              <a:ext cx="788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01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300082" y="2857496"/>
            <a:ext cx="6429420" cy="714380"/>
            <a:chOff x="500034" y="2571744"/>
            <a:chExt cx="8286808" cy="71438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00034" y="2571744"/>
              <a:ext cx="8286808" cy="714380"/>
            </a:xfrm>
            <a:prstGeom prst="roundRect">
              <a:avLst/>
            </a:prstGeom>
            <a:solidFill>
              <a:srgbClr val="FFFF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71472" y="2643182"/>
              <a:ext cx="8143932" cy="57150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42910" y="2714620"/>
              <a:ext cx="777881" cy="419104"/>
            </a:xfrm>
            <a:prstGeom prst="roundRect">
              <a:avLst/>
            </a:prstGeom>
            <a:solidFill>
              <a:srgbClr val="FFFF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910" y="2643182"/>
              <a:ext cx="777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02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85900" y="3000372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현금영수증 의무발행 업종</a:t>
            </a:r>
            <a:endParaRPr lang="ko-KR" altLang="en-US" sz="2400" dirty="0">
              <a:solidFill>
                <a:srgbClr val="3E4D1F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300082" y="3786190"/>
            <a:ext cx="6429420" cy="714380"/>
            <a:chOff x="500034" y="3500438"/>
            <a:chExt cx="8286808" cy="71438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00034" y="3500438"/>
              <a:ext cx="8286808" cy="714380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71472" y="3571876"/>
              <a:ext cx="8143932" cy="57150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42910" y="3643314"/>
              <a:ext cx="777881" cy="419104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2910" y="3571876"/>
              <a:ext cx="685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03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085900" y="3929066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기존현금영수증 발행</a:t>
            </a:r>
            <a:endParaRPr lang="ko-KR" altLang="en-US" sz="2400" dirty="0">
              <a:solidFill>
                <a:srgbClr val="3E4D1F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300082" y="4714884"/>
            <a:ext cx="6500858" cy="714380"/>
            <a:chOff x="500034" y="4429132"/>
            <a:chExt cx="8286808" cy="714380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0034" y="4429132"/>
              <a:ext cx="8286808" cy="714380"/>
            </a:xfrm>
            <a:prstGeom prst="roundRect">
              <a:avLst/>
            </a:prstGeom>
            <a:solidFill>
              <a:srgbClr val="996633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1472" y="4500570"/>
              <a:ext cx="8143932" cy="57150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42910" y="4572008"/>
              <a:ext cx="767762" cy="419104"/>
            </a:xfrm>
            <a:prstGeom prst="roundRect">
              <a:avLst/>
            </a:prstGeom>
            <a:solidFill>
              <a:srgbClr val="996633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910" y="4500570"/>
              <a:ext cx="85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04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085900" y="4857760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개선된 현금영수증</a:t>
            </a:r>
            <a:endParaRPr lang="ko-KR" altLang="en-US" sz="2400" dirty="0">
              <a:solidFill>
                <a:srgbClr val="3E4D1F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300082" y="5643578"/>
            <a:ext cx="6500858" cy="714380"/>
            <a:chOff x="500034" y="5357826"/>
            <a:chExt cx="8286808" cy="71438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00034" y="5357826"/>
              <a:ext cx="8286808" cy="714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E4D1F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71472" y="5429264"/>
              <a:ext cx="8143932" cy="57150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E4D1F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42910" y="5500702"/>
              <a:ext cx="858826" cy="4191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E4D1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2912" y="5429264"/>
              <a:ext cx="85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3E4D1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05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3E4D1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143108" y="578645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메인 화면</a:t>
            </a:r>
            <a:r>
              <a:rPr lang="en-US" altLang="ko-KR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`</a:t>
            </a:r>
            <a:r>
              <a:rPr lang="en-US" altLang="ko-KR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  <a:sym typeface="Wingdings 2"/>
              </a:rPr>
              <a:t> </a:t>
            </a:r>
            <a:r>
              <a:rPr lang="ko-KR" altLang="en-US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발행 화면</a:t>
            </a:r>
            <a:r>
              <a:rPr lang="ko-KR" altLang="en-US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  <a:sym typeface="Wingdings 2"/>
              </a:rPr>
              <a:t> 결과 화면</a:t>
            </a:r>
            <a:endParaRPr lang="ko-KR" altLang="en-US" sz="2400" dirty="0">
              <a:solidFill>
                <a:srgbClr val="3E4D1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5900" y="2110079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현금영수증이란</a:t>
            </a:r>
            <a:r>
              <a:rPr lang="en-US" altLang="ko-KR" sz="2400" dirty="0" smtClean="0">
                <a:solidFill>
                  <a:srgbClr val="3E4D1F"/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2400" dirty="0">
              <a:solidFill>
                <a:srgbClr val="3E4D1F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0" y="0"/>
            <a:ext cx="9144000" cy="1293270"/>
            <a:chOff x="0" y="0"/>
            <a:chExt cx="9144000" cy="1293270"/>
          </a:xfrm>
        </p:grpSpPr>
        <p:sp>
          <p:nvSpPr>
            <p:cNvPr id="60" name="직사각형 59"/>
            <p:cNvSpPr/>
            <p:nvPr/>
          </p:nvSpPr>
          <p:spPr>
            <a:xfrm>
              <a:off x="0" y="0"/>
              <a:ext cx="9144000" cy="10527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071934" y="357166"/>
              <a:ext cx="1008112" cy="9361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제목 개체 틀 1"/>
          <p:cNvSpPr txBox="1">
            <a:spLocks/>
          </p:cNvSpPr>
          <p:nvPr/>
        </p:nvSpPr>
        <p:spPr>
          <a:xfrm>
            <a:off x="467544" y="-12144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8992" y="142852"/>
            <a:ext cx="2357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contents</a:t>
            </a:r>
            <a:endParaRPr lang="ko-KR" altLang="en-US" sz="44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8" grpId="0"/>
      <p:bldP spid="44" grpId="0"/>
      <p:bldP spid="17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144000" cy="5805264"/>
            <a:chOff x="0" y="0"/>
            <a:chExt cx="9144000" cy="58052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5445224"/>
            </a:xfrm>
            <a:prstGeom prst="rect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067944" y="4869160"/>
              <a:ext cx="1008112" cy="936104"/>
            </a:xfrm>
            <a:prstGeom prst="ellipse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55976" y="53732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∨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2555776" y="2132856"/>
            <a:ext cx="4586512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6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감사합니다</a:t>
            </a:r>
            <a:r>
              <a:rPr lang="en-US" altLang="ko-KR" sz="6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11" name="그림 10" descr="s.jpg"/>
          <p:cNvPicPr>
            <a:picLocks noChangeAspect="1"/>
          </p:cNvPicPr>
          <p:nvPr/>
        </p:nvPicPr>
        <p:blipFill>
          <a:blip r:embed="rId2" cstate="print"/>
          <a:srcRect b="10208"/>
          <a:stretch>
            <a:fillRect/>
          </a:stretch>
        </p:blipFill>
        <p:spPr>
          <a:xfrm>
            <a:off x="2123728" y="3068960"/>
            <a:ext cx="5040560" cy="163281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71802" y="2643182"/>
            <a:ext cx="2857520" cy="257176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0688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현금영수증제도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조세특례제한법 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126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</a:t>
            </a:r>
            <a:endParaRPr lang="ko-KR" altLang="en-US" sz="24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25930" t="33266" r="41417" b="22438"/>
          <a:stretch>
            <a:fillRect/>
          </a:stretch>
        </p:blipFill>
        <p:spPr bwMode="auto">
          <a:xfrm>
            <a:off x="3357554" y="2857496"/>
            <a:ext cx="2356140" cy="216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4357686" y="2500306"/>
            <a:ext cx="285752" cy="285752"/>
          </a:xfrm>
          <a:prstGeom prst="ellipse">
            <a:avLst/>
          </a:prstGeom>
          <a:solidFill>
            <a:srgbClr val="FF669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786446" y="3714752"/>
            <a:ext cx="285752" cy="285752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8926" y="3786190"/>
            <a:ext cx="285752" cy="285752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1714480" y="1857364"/>
            <a:ext cx="5500726" cy="428628"/>
          </a:xfrm>
          <a:prstGeom prst="flowChartAlternateProcess">
            <a:avLst/>
          </a:prstGeom>
          <a:solidFill>
            <a:srgbClr val="FF669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현금거래를 명확히 하여 세금을 투명하게 부과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357158" y="3786190"/>
            <a:ext cx="2357422" cy="357190"/>
          </a:xfrm>
          <a:prstGeom prst="flowChartAlternateProcess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2005</a:t>
            </a:r>
            <a:r>
              <a:rPr lang="ko-KR" altLang="en-US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월부터 시행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6286512" y="3714752"/>
            <a:ext cx="2357422" cy="357190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현금영수증을 발급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86248" y="5072074"/>
            <a:ext cx="285752" cy="285752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대체 처리 14"/>
          <p:cNvSpPr/>
          <p:nvPr/>
        </p:nvSpPr>
        <p:spPr>
          <a:xfrm>
            <a:off x="1643042" y="5715016"/>
            <a:ext cx="5500726" cy="428628"/>
          </a:xfrm>
          <a:prstGeom prst="flowChartAlternateProcess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소비자가 현금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카드 제출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핸드폰 번호 등 발행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현금영수증 의무발행 업종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71604" y="0"/>
            <a:ext cx="5572164" cy="5286388"/>
            <a:chOff x="1500166" y="-714404"/>
            <a:chExt cx="5572164" cy="5286388"/>
          </a:xfrm>
        </p:grpSpPr>
        <p:sp>
          <p:nvSpPr>
            <p:cNvPr id="12" name="원형 11"/>
            <p:cNvSpPr/>
            <p:nvPr/>
          </p:nvSpPr>
          <p:spPr>
            <a:xfrm>
              <a:off x="1500166" y="-428652"/>
              <a:ext cx="5572164" cy="5000636"/>
            </a:xfrm>
            <a:prstGeom prst="pie">
              <a:avLst>
                <a:gd name="adj1" fmla="val 0"/>
                <a:gd name="adj2" fmla="val 10732804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원형 13"/>
            <p:cNvSpPr/>
            <p:nvPr/>
          </p:nvSpPr>
          <p:spPr>
            <a:xfrm>
              <a:off x="1643042" y="-714404"/>
              <a:ext cx="5286412" cy="5072098"/>
            </a:xfrm>
            <a:prstGeom prst="pie">
              <a:avLst>
                <a:gd name="adj1" fmla="val 0"/>
                <a:gd name="adj2" fmla="val 10732804"/>
              </a:avLst>
            </a:prstGeom>
            <a:solidFill>
              <a:srgbClr val="3E4D1F"/>
            </a:solidFill>
            <a:ln w="57150">
              <a:solidFill>
                <a:srgbClr val="3E4D1F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7818" t="47540" r="42915" b="18475"/>
          <a:stretch>
            <a:fillRect/>
          </a:stretch>
        </p:blipFill>
        <p:spPr bwMode="auto">
          <a:xfrm>
            <a:off x="2928926" y="1857364"/>
            <a:ext cx="285752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그룹 29"/>
          <p:cNvGrpSpPr/>
          <p:nvPr/>
        </p:nvGrpSpPr>
        <p:grpSpPr>
          <a:xfrm>
            <a:off x="285720" y="2214554"/>
            <a:ext cx="2536367" cy="1785950"/>
            <a:chOff x="285720" y="2214554"/>
            <a:chExt cx="2536367" cy="1785950"/>
          </a:xfrm>
        </p:grpSpPr>
        <p:grpSp>
          <p:nvGrpSpPr>
            <p:cNvPr id="19" name="그룹 18"/>
            <p:cNvGrpSpPr/>
            <p:nvPr/>
          </p:nvGrpSpPr>
          <p:grpSpPr>
            <a:xfrm>
              <a:off x="285720" y="2214554"/>
              <a:ext cx="2536367" cy="1785950"/>
              <a:chOff x="285720" y="1857364"/>
              <a:chExt cx="2536367" cy="1785950"/>
            </a:xfrm>
          </p:grpSpPr>
          <p:sp>
            <p:nvSpPr>
              <p:cNvPr id="18" name="위쪽 화살표 17"/>
              <p:cNvSpPr/>
              <p:nvPr/>
            </p:nvSpPr>
            <p:spPr>
              <a:xfrm rot="3806653">
                <a:off x="2111986" y="1916720"/>
                <a:ext cx="624546" cy="795657"/>
              </a:xfrm>
              <a:prstGeom prst="upArrow">
                <a:avLst>
                  <a:gd name="adj1" fmla="val 50000"/>
                  <a:gd name="adj2" fmla="val 81718"/>
                </a:avLst>
              </a:prstGeom>
              <a:solidFill>
                <a:srgbClr val="FF6699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85720" y="1857364"/>
                <a:ext cx="1928826" cy="1785950"/>
              </a:xfrm>
              <a:prstGeom prst="ellipse">
                <a:avLst/>
              </a:prstGeom>
              <a:solidFill>
                <a:srgbClr val="FF6699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5720" y="2428868"/>
              <a:ext cx="18573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사업서비스</a:t>
              </a:r>
              <a:endPara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</a:rPr>
                <a:t>변호사업</a:t>
              </a:r>
              <a:r>
                <a:rPr lang="en-US" altLang="ko-KR" sz="1600" dirty="0" smtClean="0">
                  <a:solidFill>
                    <a:schemeClr val="bg1"/>
                  </a:solidFill>
                  <a:sym typeface="Wingdings 2"/>
                </a:rPr>
                <a:t>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건축업</a:t>
              </a:r>
              <a:endParaRPr lang="en-US" altLang="ko-KR" sz="16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</a:rPr>
                <a:t>공인회계사업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072198" y="2214554"/>
            <a:ext cx="2536367" cy="1785950"/>
            <a:chOff x="6072198" y="2214554"/>
            <a:chExt cx="2536367" cy="1785950"/>
          </a:xfrm>
        </p:grpSpPr>
        <p:grpSp>
          <p:nvGrpSpPr>
            <p:cNvPr id="23" name="그룹 22"/>
            <p:cNvGrpSpPr/>
            <p:nvPr/>
          </p:nvGrpSpPr>
          <p:grpSpPr>
            <a:xfrm flipH="1">
              <a:off x="6072198" y="2214554"/>
              <a:ext cx="2536367" cy="1785950"/>
              <a:chOff x="285720" y="1857364"/>
              <a:chExt cx="2536367" cy="1785950"/>
            </a:xfrm>
            <a:solidFill>
              <a:srgbClr val="7030A0"/>
            </a:solidFill>
          </p:grpSpPr>
          <p:sp>
            <p:nvSpPr>
              <p:cNvPr id="24" name="위쪽 화살표 23"/>
              <p:cNvSpPr/>
              <p:nvPr/>
            </p:nvSpPr>
            <p:spPr>
              <a:xfrm rot="3806653">
                <a:off x="2111986" y="1916720"/>
                <a:ext cx="624546" cy="795657"/>
              </a:xfrm>
              <a:prstGeom prst="upArrow">
                <a:avLst>
                  <a:gd name="adj1" fmla="val 50000"/>
                  <a:gd name="adj2" fmla="val 81718"/>
                </a:avLst>
              </a:prstGeom>
              <a:grpFill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85720" y="1857364"/>
                <a:ext cx="1928826" cy="1785950"/>
              </a:xfrm>
              <a:prstGeom prst="ellipse">
                <a:avLst/>
              </a:prstGeom>
              <a:grpFill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715140" y="2428868"/>
              <a:ext cx="18573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보건업</a:t>
              </a:r>
              <a:endPara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sym typeface="Wingdings 2"/>
                </a:rPr>
                <a:t>종합병원</a:t>
              </a:r>
              <a:r>
                <a:rPr lang="en-US" altLang="ko-KR" sz="1600" dirty="0" smtClean="0">
                  <a:solidFill>
                    <a:schemeClr val="bg1"/>
                  </a:solidFill>
                  <a:sym typeface="Wingdings 2"/>
                </a:rPr>
                <a:t></a:t>
              </a:r>
              <a:r>
                <a:rPr lang="ko-KR" altLang="en-US" sz="1600" dirty="0" smtClean="0">
                  <a:solidFill>
                    <a:schemeClr val="bg1"/>
                  </a:solidFill>
                  <a:sym typeface="Wingdings 2"/>
                </a:rPr>
                <a:t>한방병원 기타의원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286116" y="4143380"/>
            <a:ext cx="2143140" cy="2428892"/>
            <a:chOff x="3286116" y="4143380"/>
            <a:chExt cx="2143140" cy="2428892"/>
          </a:xfrm>
        </p:grpSpPr>
        <p:grpSp>
          <p:nvGrpSpPr>
            <p:cNvPr id="26" name="그룹 25"/>
            <p:cNvGrpSpPr/>
            <p:nvPr/>
          </p:nvGrpSpPr>
          <p:grpSpPr>
            <a:xfrm>
              <a:off x="3428992" y="4143380"/>
              <a:ext cx="1928826" cy="2428892"/>
              <a:chOff x="3428992" y="3786190"/>
              <a:chExt cx="1928826" cy="2428892"/>
            </a:xfrm>
          </p:grpSpPr>
          <p:sp>
            <p:nvSpPr>
              <p:cNvPr id="21" name="위쪽 화살표 20"/>
              <p:cNvSpPr/>
              <p:nvPr/>
            </p:nvSpPr>
            <p:spPr>
              <a:xfrm>
                <a:off x="4071934" y="3786190"/>
                <a:ext cx="624546" cy="795657"/>
              </a:xfrm>
              <a:prstGeom prst="upArrow">
                <a:avLst>
                  <a:gd name="adj1" fmla="val 50000"/>
                  <a:gd name="adj2" fmla="val 81718"/>
                </a:avLst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428992" y="4429132"/>
                <a:ext cx="1928826" cy="17859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86116" y="5000636"/>
              <a:ext cx="21431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교육서비스업 </a:t>
              </a:r>
              <a:endPara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예식장</a:t>
              </a:r>
              <a:r>
                <a:rPr lang="ko-KR" alt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sym typeface="Wingdings 2"/>
                </a:rPr>
                <a:t>장례식</a:t>
              </a:r>
              <a:r>
                <a:rPr lang="en-US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부동산등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현금영수증 미발행시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69061" y="1714488"/>
            <a:ext cx="7713868" cy="3000396"/>
            <a:chOff x="869061" y="1714488"/>
            <a:chExt cx="7713868" cy="3000396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7818" t="47540" r="42915" b="18475"/>
            <a:stretch>
              <a:fillRect/>
            </a:stretch>
          </p:blipFill>
          <p:spPr bwMode="auto">
            <a:xfrm>
              <a:off x="2266048" y="1714488"/>
              <a:ext cx="4734844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자유형 22"/>
            <p:cNvSpPr/>
            <p:nvPr/>
          </p:nvSpPr>
          <p:spPr>
            <a:xfrm>
              <a:off x="869061" y="4014439"/>
              <a:ext cx="7713868" cy="700445"/>
            </a:xfrm>
            <a:custGeom>
              <a:avLst/>
              <a:gdLst>
                <a:gd name="connsiteX0" fmla="*/ 680225 w 5999356"/>
                <a:gd name="connsiteY0" fmla="*/ 0 h 959005"/>
                <a:gd name="connsiteX1" fmla="*/ 5430644 w 5999356"/>
                <a:gd name="connsiteY1" fmla="*/ 22302 h 959005"/>
                <a:gd name="connsiteX2" fmla="*/ 5999356 w 5999356"/>
                <a:gd name="connsiteY2" fmla="*/ 959005 h 959005"/>
                <a:gd name="connsiteX3" fmla="*/ 0 w 5999356"/>
                <a:gd name="connsiteY3" fmla="*/ 936702 h 959005"/>
                <a:gd name="connsiteX4" fmla="*/ 680225 w 5999356"/>
                <a:gd name="connsiteY4" fmla="*/ 0 h 959005"/>
                <a:gd name="connsiteX0" fmla="*/ 1394637 w 6713768"/>
                <a:gd name="connsiteY0" fmla="*/ 0 h 959005"/>
                <a:gd name="connsiteX1" fmla="*/ 6145056 w 6713768"/>
                <a:gd name="connsiteY1" fmla="*/ 22302 h 959005"/>
                <a:gd name="connsiteX2" fmla="*/ 6713768 w 6713768"/>
                <a:gd name="connsiteY2" fmla="*/ 959005 h 959005"/>
                <a:gd name="connsiteX3" fmla="*/ 0 w 6713768"/>
                <a:gd name="connsiteY3" fmla="*/ 936702 h 959005"/>
                <a:gd name="connsiteX4" fmla="*/ 1394637 w 6713768"/>
                <a:gd name="connsiteY4" fmla="*/ 0 h 959005"/>
                <a:gd name="connsiteX0" fmla="*/ 1394637 w 7713868"/>
                <a:gd name="connsiteY0" fmla="*/ 0 h 959005"/>
                <a:gd name="connsiteX1" fmla="*/ 6145056 w 7713868"/>
                <a:gd name="connsiteY1" fmla="*/ 22302 h 959005"/>
                <a:gd name="connsiteX2" fmla="*/ 7713868 w 7713868"/>
                <a:gd name="connsiteY2" fmla="*/ 959005 h 959005"/>
                <a:gd name="connsiteX3" fmla="*/ 0 w 7713868"/>
                <a:gd name="connsiteY3" fmla="*/ 936702 h 959005"/>
                <a:gd name="connsiteX4" fmla="*/ 1394637 w 7713868"/>
                <a:gd name="connsiteY4" fmla="*/ 0 h 95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868" h="959005">
                  <a:moveTo>
                    <a:pt x="1394637" y="0"/>
                  </a:moveTo>
                  <a:lnTo>
                    <a:pt x="6145056" y="22302"/>
                  </a:lnTo>
                  <a:lnTo>
                    <a:pt x="7713868" y="959005"/>
                  </a:lnTo>
                  <a:lnTo>
                    <a:pt x="0" y="936702"/>
                  </a:lnTo>
                  <a:lnTo>
                    <a:pt x="139463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99FF">
                    <a:shade val="30000"/>
                    <a:satMod val="115000"/>
                  </a:srgbClr>
                </a:gs>
                <a:gs pos="50000">
                  <a:srgbClr val="CC99FF">
                    <a:shade val="67500"/>
                    <a:satMod val="115000"/>
                  </a:srgbClr>
                </a:gs>
                <a:gs pos="100000">
                  <a:srgbClr val="CC99F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857224" y="4714884"/>
            <a:ext cx="7715304" cy="1643074"/>
          </a:xfrm>
          <a:prstGeom prst="rect">
            <a:avLst/>
          </a:prstGeom>
          <a:solidFill>
            <a:srgbClr val="FFCCF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현금영수증 </a:t>
            </a:r>
            <a:r>
              <a:rPr lang="ko-KR" altLang="en-US" sz="2800" b="1" spc="50" dirty="0" err="1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미발급의</a:t>
            </a:r>
            <a:r>
              <a:rPr lang="ko-KR" altLang="en-US" sz="2800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50% </a:t>
            </a:r>
            <a:r>
              <a:rPr lang="ko-KR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과태료 </a:t>
            </a:r>
            <a:r>
              <a:rPr lang="ko-KR" altLang="en-US" sz="2800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부과</a:t>
            </a:r>
            <a:endParaRPr lang="en-US" altLang="ko-KR" sz="2800" b="1" spc="50" dirty="0" smtClean="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pc="50" dirty="0" err="1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신고시</a:t>
            </a:r>
            <a:r>
              <a:rPr lang="ko-KR" altLang="en-US" sz="2800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2800" b="1" spc="50" dirty="0" err="1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미발급액의</a:t>
            </a:r>
            <a:r>
              <a:rPr lang="ko-KR" altLang="en-US" sz="2800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20% </a:t>
            </a:r>
            <a:r>
              <a:rPr lang="ko-KR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포상금 </a:t>
            </a:r>
            <a:r>
              <a:rPr lang="ko-KR" altLang="en-US" sz="2800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지급</a:t>
            </a:r>
            <a:endParaRPr lang="ko-KR" altLang="en-US" sz="2800" b="1" spc="50" dirty="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기존 현금영수증 발행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47461" t="29297" r="39062" b="54590"/>
          <a:stretch>
            <a:fillRect/>
          </a:stretch>
        </p:blipFill>
        <p:spPr bwMode="auto">
          <a:xfrm>
            <a:off x="214282" y="2643182"/>
            <a:ext cx="1792444" cy="1714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오른쪽 화살표 29"/>
          <p:cNvSpPr/>
          <p:nvPr/>
        </p:nvSpPr>
        <p:spPr>
          <a:xfrm>
            <a:off x="2143108" y="3286124"/>
            <a:ext cx="714380" cy="500066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지-은행.jpg"/>
          <p:cNvPicPr>
            <a:picLocks noChangeAspect="1"/>
          </p:cNvPicPr>
          <p:nvPr/>
        </p:nvPicPr>
        <p:blipFill>
          <a:blip r:embed="rId3" cstate="print"/>
          <a:srcRect l="10526" t="15021" r="10526" b="9871"/>
          <a:stretch>
            <a:fillRect/>
          </a:stretch>
        </p:blipFill>
        <p:spPr>
          <a:xfrm>
            <a:off x="3000364" y="4572008"/>
            <a:ext cx="1700224" cy="642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32" name="그림 31" descr="지-국민.jpg"/>
          <p:cNvPicPr>
            <a:picLocks noChangeAspect="1"/>
          </p:cNvPicPr>
          <p:nvPr/>
        </p:nvPicPr>
        <p:blipFill>
          <a:blip r:embed="rId4" cstate="print"/>
          <a:srcRect t="9969" b="20247"/>
          <a:stretch>
            <a:fillRect/>
          </a:stretch>
        </p:blipFill>
        <p:spPr>
          <a:xfrm>
            <a:off x="3000364" y="3857629"/>
            <a:ext cx="1700224" cy="57150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33" name="그림 32" descr="지-기업.jpg"/>
          <p:cNvPicPr>
            <a:picLocks noChangeAspect="1"/>
          </p:cNvPicPr>
          <p:nvPr/>
        </p:nvPicPr>
        <p:blipFill>
          <a:blip r:embed="rId5" cstate="print"/>
          <a:srcRect l="10526" t="19065" r="5263" b="14209"/>
          <a:stretch>
            <a:fillRect/>
          </a:stretch>
        </p:blipFill>
        <p:spPr>
          <a:xfrm>
            <a:off x="3000364" y="2214553"/>
            <a:ext cx="1700226" cy="7858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34" name="그림 33" descr="지-신한.jpg"/>
          <p:cNvPicPr>
            <a:picLocks noChangeAspect="1"/>
          </p:cNvPicPr>
          <p:nvPr/>
        </p:nvPicPr>
        <p:blipFill>
          <a:blip r:embed="rId6" cstate="print"/>
          <a:srcRect l="10526" t="21296" r="10526" b="14815"/>
          <a:stretch>
            <a:fillRect/>
          </a:stretch>
        </p:blipFill>
        <p:spPr>
          <a:xfrm>
            <a:off x="3000363" y="3071811"/>
            <a:ext cx="1700225" cy="642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0" name="오른쪽 화살표 39"/>
          <p:cNvSpPr/>
          <p:nvPr/>
        </p:nvSpPr>
        <p:spPr>
          <a:xfrm rot="20713080">
            <a:off x="4902983" y="2301841"/>
            <a:ext cx="742708" cy="45089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262806">
            <a:off x="5058312" y="4606218"/>
            <a:ext cx="671193" cy="445926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 descr="지-핸드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43636" y="1428736"/>
            <a:ext cx="1785950" cy="18910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3" name="그림 42" descr="지-컴퓨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43636" y="4286256"/>
            <a:ext cx="1785950" cy="17859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animClr clrSpc="rgb" dir="cw">
                                      <p:cBhvr>
                                        <p:cTn id="5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기존 현금영수증 발행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핸드폰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2" name="그림 41" descr="지-핸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714620"/>
            <a:ext cx="2024077" cy="21431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3" name="오른쪽 화살표 12"/>
          <p:cNvSpPr/>
          <p:nvPr/>
        </p:nvSpPr>
        <p:spPr>
          <a:xfrm>
            <a:off x="2786050" y="3500438"/>
            <a:ext cx="928694" cy="500066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06" y="1571646"/>
            <a:ext cx="2838450" cy="485775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기존 현금영수증 발행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(PC)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3" name="그림 42" descr="지-컴퓨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500306"/>
            <a:ext cx="1357322" cy="15716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8" name="오른쪽 화살표 17"/>
          <p:cNvSpPr/>
          <p:nvPr/>
        </p:nvSpPr>
        <p:spPr>
          <a:xfrm>
            <a:off x="1857356" y="3071810"/>
            <a:ext cx="785818" cy="500066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14" y="1484784"/>
            <a:ext cx="5772150" cy="40767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0688"/>
            <a:ext cx="529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기존 현금영수증 발행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페이앳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643174" y="2000240"/>
            <a:ext cx="3857652" cy="4214842"/>
            <a:chOff x="2643174" y="2000240"/>
            <a:chExt cx="3857652" cy="4214842"/>
          </a:xfrm>
        </p:grpSpPr>
        <p:grpSp>
          <p:nvGrpSpPr>
            <p:cNvPr id="25" name="그룹 24"/>
            <p:cNvGrpSpPr/>
            <p:nvPr/>
          </p:nvGrpSpPr>
          <p:grpSpPr>
            <a:xfrm>
              <a:off x="4286248" y="2857496"/>
              <a:ext cx="1143008" cy="2501918"/>
              <a:chOff x="2214546" y="2285992"/>
              <a:chExt cx="1143008" cy="2501918"/>
            </a:xfrm>
          </p:grpSpPr>
          <p:cxnSp>
            <p:nvCxnSpPr>
              <p:cNvPr id="8" name="직선 연결선 7"/>
              <p:cNvCxnSpPr/>
              <p:nvPr/>
            </p:nvCxnSpPr>
            <p:spPr>
              <a:xfrm rot="5400000">
                <a:off x="1536679" y="3535363"/>
                <a:ext cx="2500330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2786050" y="2285992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786050" y="3429000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2786050" y="4786322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214546" y="3429000"/>
                <a:ext cx="571504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2643174" y="3143248"/>
              <a:ext cx="1643074" cy="1714512"/>
              <a:chOff x="357158" y="2643182"/>
              <a:chExt cx="1867130" cy="1714512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38338" y="2643182"/>
                <a:ext cx="1785950" cy="17145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dirty="0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7158" y="2714620"/>
                <a:ext cx="1714512" cy="1128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dirty="0" smtClean="0">
                    <a:ln w="18415" cmpd="sng">
                      <a:solidFill>
                        <a:srgbClr val="FFFF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수동</a:t>
                </a:r>
                <a:endParaRPr lang="en-US" altLang="ko-KR" sz="2400" dirty="0" smtClean="0">
                  <a:ln w="18415" cmpd="sng">
                    <a:solidFill>
                      <a:srgbClr val="FFFF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dirty="0" smtClean="0">
                    <a:ln w="18415" cmpd="sng">
                      <a:solidFill>
                        <a:srgbClr val="FFFF00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입력</a:t>
                </a:r>
                <a:endParaRPr lang="ko-KR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5143504" y="4929198"/>
              <a:ext cx="128588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금액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143504" y="3500438"/>
              <a:ext cx="1285884" cy="1285884"/>
            </a:xfrm>
            <a:prstGeom prst="ellipse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핸드폰번호</a:t>
              </a:r>
              <a:endPara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143504" y="2000240"/>
              <a:ext cx="1357322" cy="1285884"/>
              <a:chOff x="3071802" y="1428736"/>
              <a:chExt cx="1357322" cy="128588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071802" y="1428736"/>
                <a:ext cx="1285884" cy="1285884"/>
              </a:xfrm>
              <a:prstGeom prst="ellipse">
                <a:avLst/>
              </a:prstGeom>
              <a:solidFill>
                <a:srgbClr val="FF6699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43240" y="1785926"/>
                <a:ext cx="1285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앱실행</a:t>
                </a:r>
                <a:endParaRPr lang="ko-KR" alt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6" y="1571612"/>
            <a:ext cx="2362200" cy="4791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88" y="1428736"/>
            <a:ext cx="2286000" cy="500062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251</Words>
  <Application>Microsoft Office PowerPoint</Application>
  <PresentationFormat>화면 슬라이드 쇼(4:3)</PresentationFormat>
  <Paragraphs>90</Paragraphs>
  <Slides>20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HY강B</vt:lpstr>
      <vt:lpstr>HY중고딕</vt:lpstr>
      <vt:lpstr>맑은 고딕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COMWEB2</cp:lastModifiedBy>
  <cp:revision>69</cp:revision>
  <dcterms:created xsi:type="dcterms:W3CDTF">2015-07-22T12:20:47Z</dcterms:created>
  <dcterms:modified xsi:type="dcterms:W3CDTF">2015-11-12T05:07:48Z</dcterms:modified>
</cp:coreProperties>
</file>