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9" r:id="rId4"/>
    <p:sldId id="271" r:id="rId5"/>
    <p:sldId id="261" r:id="rId6"/>
    <p:sldId id="262" r:id="rId7"/>
    <p:sldId id="259" r:id="rId8"/>
    <p:sldId id="263" r:id="rId9"/>
    <p:sldId id="266" r:id="rId10"/>
    <p:sldId id="274" r:id="rId11"/>
    <p:sldId id="264" r:id="rId12"/>
    <p:sldId id="265" r:id="rId13"/>
    <p:sldId id="275" r:id="rId14"/>
    <p:sldId id="267" r:id="rId15"/>
    <p:sldId id="273"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22" autoAdjust="0"/>
    <p:restoredTop sz="94660"/>
  </p:normalViewPr>
  <p:slideViewPr>
    <p:cSldViewPr snapToGrid="0">
      <p:cViewPr varScale="1">
        <p:scale>
          <a:sx n="80" d="100"/>
          <a:sy n="80" d="100"/>
        </p:scale>
        <p:origin x="77"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56810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402762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97466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68712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634154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684643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932254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73030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26586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967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44390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39503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42165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635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75526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20823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55746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2AD3C9-44F0-4AE7-B19F-33A7A90EAD82}" type="datetimeFigureOut">
              <a:rPr lang="zh-CN" altLang="en-US" smtClean="0"/>
              <a:t>2019/12/6</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31273482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F8B27-E2E4-42F8-AC6C-F2860E8FAEB8}"/>
              </a:ext>
            </a:extLst>
          </p:cNvPr>
          <p:cNvSpPr>
            <a:spLocks noGrp="1"/>
          </p:cNvSpPr>
          <p:nvPr>
            <p:ph type="ctrTitle"/>
          </p:nvPr>
        </p:nvSpPr>
        <p:spPr>
          <a:xfrm>
            <a:off x="1524000" y="1002899"/>
            <a:ext cx="9144000" cy="1194602"/>
          </a:xfrm>
        </p:spPr>
        <p:txBody>
          <a:bodyPr>
            <a:normAutofit/>
          </a:bodyPr>
          <a:lstStyle/>
          <a:p>
            <a:r>
              <a:rPr lang="zh-CN" altLang="en-US" sz="5400" b="1" dirty="0">
                <a:latin typeface="楷体" panose="02010609060101010101" pitchFamily="49" charset="-122"/>
                <a:ea typeface="楷体" panose="02010609060101010101" pitchFamily="49" charset="-122"/>
              </a:rPr>
              <a:t>微波谐振腔</a:t>
            </a:r>
          </a:p>
        </p:txBody>
      </p:sp>
      <p:sp>
        <p:nvSpPr>
          <p:cNvPr id="3" name="副标题 2">
            <a:extLst>
              <a:ext uri="{FF2B5EF4-FFF2-40B4-BE49-F238E27FC236}">
                <a16:creationId xmlns:a16="http://schemas.microsoft.com/office/drawing/2014/main" id="{72424AD4-2A69-4F94-80EB-D86EF7C798E4}"/>
              </a:ext>
            </a:extLst>
          </p:cNvPr>
          <p:cNvSpPr>
            <a:spLocks noGrp="1"/>
          </p:cNvSpPr>
          <p:nvPr>
            <p:ph type="subTitle" idx="1"/>
          </p:nvPr>
        </p:nvSpPr>
        <p:spPr>
          <a:xfrm>
            <a:off x="2450355" y="3205754"/>
            <a:ext cx="8825658" cy="2356845"/>
          </a:xfrm>
        </p:spPr>
        <p:txBody>
          <a:bodyPr/>
          <a:lstStyle/>
          <a:p>
            <a:r>
              <a:rPr lang="zh-CN" altLang="en-US" dirty="0"/>
              <a:t>敖添祺 </a:t>
            </a:r>
            <a:r>
              <a:rPr lang="en-US" altLang="zh-CN" dirty="0"/>
              <a:t>25%</a:t>
            </a:r>
          </a:p>
          <a:p>
            <a:r>
              <a:rPr lang="zh-CN" altLang="en-US" dirty="0"/>
              <a:t>查添翼 </a:t>
            </a:r>
            <a:r>
              <a:rPr lang="en-US" altLang="zh-CN" dirty="0"/>
              <a:t>25%</a:t>
            </a:r>
          </a:p>
          <a:p>
            <a:r>
              <a:rPr lang="zh-CN" altLang="en-US" dirty="0"/>
              <a:t>王铁陈 </a:t>
            </a:r>
            <a:r>
              <a:rPr lang="en-US" altLang="zh-CN" dirty="0"/>
              <a:t>25%</a:t>
            </a:r>
          </a:p>
          <a:p>
            <a:r>
              <a:rPr lang="zh-CN" altLang="en-US" dirty="0"/>
              <a:t>周放     </a:t>
            </a:r>
            <a:r>
              <a:rPr lang="en-US" altLang="zh-CN" dirty="0"/>
              <a:t>25%</a:t>
            </a:r>
          </a:p>
          <a:p>
            <a:endParaRPr lang="zh-CN" altLang="en-US" dirty="0"/>
          </a:p>
        </p:txBody>
      </p:sp>
    </p:spTree>
    <p:extLst>
      <p:ext uri="{BB962C8B-B14F-4D97-AF65-F5344CB8AC3E}">
        <p14:creationId xmlns:p14="http://schemas.microsoft.com/office/powerpoint/2010/main" val="163749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solidFill>
                  <a:schemeClr val="bg2"/>
                </a:solidFill>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求得介电常数实部相对误差随介电常数变化</a:t>
            </a:r>
          </a:p>
          <a:p>
            <a:endParaRPr lang="zh-CN" altLang="en-US" dirty="0"/>
          </a:p>
        </p:txBody>
      </p:sp>
      <p:sp>
        <p:nvSpPr>
          <p:cNvPr id="6" name="文本框 5">
            <a:extLst>
              <a:ext uri="{FF2B5EF4-FFF2-40B4-BE49-F238E27FC236}">
                <a16:creationId xmlns:a16="http://schemas.microsoft.com/office/drawing/2014/main" id="{2C3E6385-6B4B-419A-A314-172EA8055DDE}"/>
              </a:ext>
            </a:extLst>
          </p:cNvPr>
          <p:cNvSpPr txBox="1"/>
          <p:nvPr/>
        </p:nvSpPr>
        <p:spPr>
          <a:xfrm>
            <a:off x="5830348" y="6488668"/>
            <a:ext cx="1669410" cy="369332"/>
          </a:xfrm>
          <a:prstGeom prst="rect">
            <a:avLst/>
          </a:prstGeom>
          <a:noFill/>
        </p:spPr>
        <p:txBody>
          <a:bodyPr wrap="square" rtlCol="0">
            <a:spAutoFit/>
          </a:bodyPr>
          <a:lstStyle/>
          <a:p>
            <a:r>
              <a:rPr lang="zh-CN" altLang="en-US" dirty="0"/>
              <a:t>图</a:t>
            </a:r>
            <a:r>
              <a:rPr lang="en-US" altLang="zh-CN" dirty="0"/>
              <a:t>3</a:t>
            </a:r>
            <a:endParaRPr lang="zh-CN" altLang="en-US" dirty="0"/>
          </a:p>
        </p:txBody>
      </p:sp>
      <p:pic>
        <p:nvPicPr>
          <p:cNvPr id="8" name="图片 7">
            <a:extLst>
              <a:ext uri="{FF2B5EF4-FFF2-40B4-BE49-F238E27FC236}">
                <a16:creationId xmlns:a16="http://schemas.microsoft.com/office/drawing/2014/main" id="{2E367AAA-DA6E-49FB-927E-D5EF58B863E2}"/>
              </a:ext>
            </a:extLst>
          </p:cNvPr>
          <p:cNvPicPr>
            <a:picLocks noChangeAspect="1"/>
          </p:cNvPicPr>
          <p:nvPr/>
        </p:nvPicPr>
        <p:blipFill>
          <a:blip r:embed="rId3"/>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43427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56F2E-AAEF-47A1-8171-6689EE700304}"/>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5DDF35A0-B2A1-4C04-AA3A-0967CEBCB7BB}"/>
              </a:ext>
            </a:extLst>
          </p:cNvPr>
          <p:cNvSpPr>
            <a:spLocks noGrp="1"/>
          </p:cNvSpPr>
          <p:nvPr>
            <p:ph idx="1"/>
          </p:nvPr>
        </p:nvSpPr>
        <p:spPr>
          <a:xfrm>
            <a:off x="838200" y="1253331"/>
            <a:ext cx="10515600" cy="4351338"/>
          </a:xfrm>
        </p:spPr>
        <p:txBody>
          <a:bodyPr/>
          <a:lstStyle/>
          <a:p>
            <a:r>
              <a:rPr lang="zh-CN" altLang="en-US" dirty="0"/>
              <a:t>扰动后谐振频率随扰动圆柱体半径变化</a:t>
            </a:r>
          </a:p>
        </p:txBody>
      </p:sp>
      <p:pic>
        <p:nvPicPr>
          <p:cNvPr id="5" name="图片 4">
            <a:extLst>
              <a:ext uri="{FF2B5EF4-FFF2-40B4-BE49-F238E27FC236}">
                <a16:creationId xmlns:a16="http://schemas.microsoft.com/office/drawing/2014/main" id="{D033AACE-F2CD-4471-AD18-C05FECA7E54D}"/>
              </a:ext>
            </a:extLst>
          </p:cNvPr>
          <p:cNvPicPr>
            <a:picLocks noChangeAspect="1"/>
          </p:cNvPicPr>
          <p:nvPr/>
        </p:nvPicPr>
        <p:blipFill>
          <a:blip r:embed="rId2"/>
          <a:stretch>
            <a:fillRect/>
          </a:stretch>
        </p:blipFill>
        <p:spPr>
          <a:xfrm>
            <a:off x="1282823" y="1718430"/>
            <a:ext cx="9253749" cy="4856059"/>
          </a:xfrm>
          <a:prstGeom prst="rect">
            <a:avLst/>
          </a:prstGeom>
        </p:spPr>
      </p:pic>
      <p:sp>
        <p:nvSpPr>
          <p:cNvPr id="6" name="文本框 5">
            <a:extLst>
              <a:ext uri="{FF2B5EF4-FFF2-40B4-BE49-F238E27FC236}">
                <a16:creationId xmlns:a16="http://schemas.microsoft.com/office/drawing/2014/main" id="{6A15E460-D33F-40C2-ADC9-60C0CE0E24F4}"/>
              </a:ext>
            </a:extLst>
          </p:cNvPr>
          <p:cNvSpPr txBox="1"/>
          <p:nvPr/>
        </p:nvSpPr>
        <p:spPr>
          <a:xfrm>
            <a:off x="5830348" y="6488668"/>
            <a:ext cx="1669410" cy="369332"/>
          </a:xfrm>
          <a:prstGeom prst="rect">
            <a:avLst/>
          </a:prstGeom>
          <a:noFill/>
        </p:spPr>
        <p:txBody>
          <a:bodyPr wrap="square" rtlCol="0">
            <a:spAutoFit/>
          </a:bodyPr>
          <a:lstStyle/>
          <a:p>
            <a:r>
              <a:rPr lang="zh-CN" altLang="en-US" dirty="0"/>
              <a:t>图</a:t>
            </a:r>
            <a:r>
              <a:rPr lang="en-US" altLang="zh-CN" dirty="0"/>
              <a:t>4</a:t>
            </a:r>
            <a:endParaRPr lang="zh-CN" altLang="en-US" dirty="0"/>
          </a:p>
        </p:txBody>
      </p:sp>
    </p:spTree>
    <p:extLst>
      <p:ext uri="{BB962C8B-B14F-4D97-AF65-F5344CB8AC3E}">
        <p14:creationId xmlns:p14="http://schemas.microsoft.com/office/powerpoint/2010/main" val="104273071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求得介电常数实部绝对误差随体积变化</a:t>
            </a:r>
          </a:p>
        </p:txBody>
      </p:sp>
      <p:pic>
        <p:nvPicPr>
          <p:cNvPr id="8" name="图片 7">
            <a:extLst>
              <a:ext uri="{FF2B5EF4-FFF2-40B4-BE49-F238E27FC236}">
                <a16:creationId xmlns:a16="http://schemas.microsoft.com/office/drawing/2014/main" id="{6A7C1819-CDA1-4E84-8116-475AA1577D3A}"/>
              </a:ext>
            </a:extLst>
          </p:cNvPr>
          <p:cNvPicPr>
            <a:picLocks noChangeAspect="1"/>
          </p:cNvPicPr>
          <p:nvPr/>
        </p:nvPicPr>
        <p:blipFill>
          <a:blip r:embed="rId2"/>
          <a:stretch>
            <a:fillRect/>
          </a:stretch>
        </p:blipFill>
        <p:spPr>
          <a:xfrm>
            <a:off x="623073" y="1530000"/>
            <a:ext cx="10414550" cy="5040000"/>
          </a:xfrm>
          <a:prstGeom prst="rect">
            <a:avLst/>
          </a:prstGeom>
        </p:spPr>
      </p:pic>
      <p:sp>
        <p:nvSpPr>
          <p:cNvPr id="5" name="文本框 4">
            <a:extLst>
              <a:ext uri="{FF2B5EF4-FFF2-40B4-BE49-F238E27FC236}">
                <a16:creationId xmlns:a16="http://schemas.microsoft.com/office/drawing/2014/main" id="{9D22AAAC-708E-45AC-9ABC-280919BB4A62}"/>
              </a:ext>
            </a:extLst>
          </p:cNvPr>
          <p:cNvSpPr txBox="1"/>
          <p:nvPr/>
        </p:nvSpPr>
        <p:spPr>
          <a:xfrm>
            <a:off x="5830348" y="6488668"/>
            <a:ext cx="1669410" cy="369332"/>
          </a:xfrm>
          <a:prstGeom prst="rect">
            <a:avLst/>
          </a:prstGeom>
          <a:noFill/>
        </p:spPr>
        <p:txBody>
          <a:bodyPr wrap="square" rtlCol="0">
            <a:spAutoFit/>
          </a:bodyPr>
          <a:lstStyle/>
          <a:p>
            <a:r>
              <a:rPr lang="zh-CN" altLang="en-US" dirty="0"/>
              <a:t>图</a:t>
            </a:r>
            <a:r>
              <a:rPr lang="en-US" altLang="zh-CN" dirty="0"/>
              <a:t>5</a:t>
            </a:r>
            <a:endParaRPr lang="zh-CN" altLang="en-US" dirty="0"/>
          </a:p>
        </p:txBody>
      </p:sp>
    </p:spTree>
    <p:extLst>
      <p:ext uri="{BB962C8B-B14F-4D97-AF65-F5344CB8AC3E}">
        <p14:creationId xmlns:p14="http://schemas.microsoft.com/office/powerpoint/2010/main" val="376980599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求得介电常数实部相对误差随体积变化</a:t>
            </a:r>
          </a:p>
        </p:txBody>
      </p:sp>
      <p:pic>
        <p:nvPicPr>
          <p:cNvPr id="8" name="图片 7">
            <a:extLst>
              <a:ext uri="{FF2B5EF4-FFF2-40B4-BE49-F238E27FC236}">
                <a16:creationId xmlns:a16="http://schemas.microsoft.com/office/drawing/2014/main" id="{6A7C1819-CDA1-4E84-8116-475AA1577D3A}"/>
              </a:ext>
            </a:extLst>
          </p:cNvPr>
          <p:cNvPicPr>
            <a:picLocks noChangeAspect="1"/>
          </p:cNvPicPr>
          <p:nvPr/>
        </p:nvPicPr>
        <p:blipFill>
          <a:blip r:embed="rId2"/>
          <a:stretch>
            <a:fillRect/>
          </a:stretch>
        </p:blipFill>
        <p:spPr>
          <a:xfrm>
            <a:off x="465410" y="1530000"/>
            <a:ext cx="10729875" cy="5040000"/>
          </a:xfrm>
          <a:prstGeom prst="rect">
            <a:avLst/>
          </a:prstGeom>
        </p:spPr>
      </p:pic>
      <p:sp>
        <p:nvSpPr>
          <p:cNvPr id="5" name="文本框 4">
            <a:extLst>
              <a:ext uri="{FF2B5EF4-FFF2-40B4-BE49-F238E27FC236}">
                <a16:creationId xmlns:a16="http://schemas.microsoft.com/office/drawing/2014/main" id="{D96B1A0E-E6F2-4A09-B738-579DEE6FB7D2}"/>
              </a:ext>
            </a:extLst>
          </p:cNvPr>
          <p:cNvSpPr txBox="1"/>
          <p:nvPr/>
        </p:nvSpPr>
        <p:spPr>
          <a:xfrm>
            <a:off x="5830348" y="6488668"/>
            <a:ext cx="1669410" cy="369332"/>
          </a:xfrm>
          <a:prstGeom prst="rect">
            <a:avLst/>
          </a:prstGeom>
          <a:noFill/>
        </p:spPr>
        <p:txBody>
          <a:bodyPr wrap="square" rtlCol="0">
            <a:spAutoFit/>
          </a:bodyPr>
          <a:lstStyle/>
          <a:p>
            <a:r>
              <a:rPr lang="zh-CN" altLang="en-US" dirty="0"/>
              <a:t>图</a:t>
            </a:r>
            <a:r>
              <a:rPr lang="en-US" altLang="zh-CN" dirty="0"/>
              <a:t>6</a:t>
            </a:r>
            <a:endParaRPr lang="zh-CN" altLang="en-US" dirty="0"/>
          </a:p>
        </p:txBody>
      </p:sp>
      <p:sp>
        <p:nvSpPr>
          <p:cNvPr id="4" name="文本框 3">
            <a:extLst>
              <a:ext uri="{FF2B5EF4-FFF2-40B4-BE49-F238E27FC236}">
                <a16:creationId xmlns:a16="http://schemas.microsoft.com/office/drawing/2014/main" id="{02E9F233-A0BB-498E-A543-2357C04E3EC9}"/>
              </a:ext>
            </a:extLst>
          </p:cNvPr>
          <p:cNvSpPr txBox="1"/>
          <p:nvPr/>
        </p:nvSpPr>
        <p:spPr>
          <a:xfrm>
            <a:off x="8498047" y="1614104"/>
            <a:ext cx="1669409" cy="307777"/>
          </a:xfrm>
          <a:prstGeom prst="rect">
            <a:avLst/>
          </a:prstGeom>
          <a:noFill/>
        </p:spPr>
        <p:txBody>
          <a:bodyPr wrap="square" rtlCol="0">
            <a:spAutoFit/>
          </a:bodyPr>
          <a:lstStyle/>
          <a:p>
            <a:r>
              <a:rPr lang="zh-CN" altLang="en-US" sz="1400" dirty="0"/>
              <a:t>相对介电常数 </a:t>
            </a:r>
            <a:r>
              <a:rPr lang="en-US" altLang="zh-CN" sz="1400" dirty="0"/>
              <a:t>1.05</a:t>
            </a:r>
            <a:endParaRPr lang="zh-CN" altLang="en-US" sz="1400" dirty="0"/>
          </a:p>
        </p:txBody>
      </p:sp>
    </p:spTree>
    <p:extLst>
      <p:ext uri="{BB962C8B-B14F-4D97-AF65-F5344CB8AC3E}">
        <p14:creationId xmlns:p14="http://schemas.microsoft.com/office/powerpoint/2010/main" val="42156420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分析介电常数实部误差在</a:t>
            </a:r>
            <a:r>
              <a:rPr lang="en-US" altLang="zh-CN" dirty="0"/>
              <a:t>1%</a:t>
            </a:r>
            <a:r>
              <a:rPr lang="zh-CN" altLang="en-US" dirty="0"/>
              <a:t>以内的微扰条件</a:t>
            </a:r>
            <a:endParaRPr lang="en-US" altLang="zh-CN" dirty="0"/>
          </a:p>
          <a:p>
            <a:pPr marL="0" indent="0">
              <a:buNone/>
            </a:pPr>
            <a:r>
              <a:rPr lang="zh-CN" altLang="en-US" sz="2000" dirty="0">
                <a:latin typeface="+mn-ea"/>
              </a:rPr>
              <a:t>由前面图</a:t>
            </a:r>
            <a:r>
              <a:rPr lang="en-US" altLang="zh-CN" sz="2000" dirty="0">
                <a:latin typeface="+mn-ea"/>
              </a:rPr>
              <a:t>3</a:t>
            </a:r>
            <a:r>
              <a:rPr lang="zh-CN" altLang="en-US" sz="2000" dirty="0">
                <a:latin typeface="+mn-ea"/>
              </a:rPr>
              <a:t>和图</a:t>
            </a:r>
            <a:r>
              <a:rPr lang="en-US" altLang="zh-CN" sz="2000" dirty="0">
                <a:latin typeface="+mn-ea"/>
              </a:rPr>
              <a:t>6</a:t>
            </a:r>
            <a:r>
              <a:rPr lang="zh-CN" altLang="en-US" sz="2000" dirty="0">
                <a:latin typeface="+mn-ea"/>
              </a:rPr>
              <a:t>可得，在相对介电常数变化小于</a:t>
            </a:r>
            <a:r>
              <a:rPr lang="en-US" altLang="zh-CN" sz="2000" dirty="0">
                <a:latin typeface="+mn-ea"/>
              </a:rPr>
              <a:t>1.2</a:t>
            </a:r>
            <a:r>
              <a:rPr lang="zh-CN" altLang="en-US" sz="2000" dirty="0">
                <a:latin typeface="+mn-ea"/>
              </a:rPr>
              <a:t>或体积变化小于</a:t>
            </a:r>
            <a:r>
              <a:rPr lang="en-US" altLang="zh-CN" sz="2000" dirty="0">
                <a:latin typeface="+mn-ea"/>
              </a:rPr>
              <a:t>0.7mm</a:t>
            </a:r>
            <a:r>
              <a:rPr lang="en-US" altLang="zh-CN" sz="2000" baseline="30000" dirty="0">
                <a:latin typeface="+mn-ea"/>
              </a:rPr>
              <a:t>3</a:t>
            </a:r>
            <a:r>
              <a:rPr lang="zh-CN" altLang="en-US" sz="2000" dirty="0">
                <a:latin typeface="+mn-ea"/>
              </a:rPr>
              <a:t>（相对介电常数</a:t>
            </a:r>
            <a:r>
              <a:rPr lang="en-US" altLang="zh-CN" sz="2000" dirty="0">
                <a:latin typeface="+mn-ea"/>
              </a:rPr>
              <a:t>1.05</a:t>
            </a:r>
            <a:r>
              <a:rPr lang="zh-CN" altLang="en-US" sz="2000" dirty="0">
                <a:latin typeface="+mn-ea"/>
              </a:rPr>
              <a:t>）时，介质材料介电常数实部误差在</a:t>
            </a:r>
            <a:r>
              <a:rPr lang="en-US" altLang="zh-CN" sz="2000" dirty="0">
                <a:latin typeface="+mn-ea"/>
              </a:rPr>
              <a:t>1%</a:t>
            </a:r>
            <a:r>
              <a:rPr lang="zh-CN" altLang="en-US" sz="2000" dirty="0">
                <a:latin typeface="+mn-ea"/>
              </a:rPr>
              <a:t>以内。</a:t>
            </a:r>
            <a:endParaRPr lang="en-US" altLang="zh-CN" sz="2000" dirty="0">
              <a:latin typeface="+mn-ea"/>
            </a:endParaRPr>
          </a:p>
          <a:p>
            <a:pPr marL="0" indent="0">
              <a:buNone/>
            </a:pPr>
            <a:endParaRPr lang="zh-CN" altLang="en-US" dirty="0"/>
          </a:p>
        </p:txBody>
      </p:sp>
    </p:spTree>
    <p:extLst>
      <p:ext uri="{BB962C8B-B14F-4D97-AF65-F5344CB8AC3E}">
        <p14:creationId xmlns:p14="http://schemas.microsoft.com/office/powerpoint/2010/main" val="397744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不同损耗的介质对损耗角正切求解精度的影响</a:t>
            </a:r>
            <a:endParaRPr lang="en-US" altLang="zh-CN" dirty="0"/>
          </a:p>
          <a:p>
            <a:pPr lvl="1"/>
            <a:r>
              <a:rPr lang="zh-CN" altLang="en-US" dirty="0"/>
              <a:t>求得损耗角正切绝对误差随损耗角正切增大而增大</a:t>
            </a:r>
            <a:endParaRPr lang="en-US" altLang="zh-CN" dirty="0"/>
          </a:p>
          <a:p>
            <a:pPr lvl="1"/>
            <a:r>
              <a:rPr lang="zh-CN" altLang="en-US" dirty="0"/>
              <a:t>求得损耗角正切相对误差随损耗角正切增大而增大</a:t>
            </a:r>
            <a:endParaRPr lang="en-US" altLang="zh-CN" dirty="0"/>
          </a:p>
          <a:p>
            <a:r>
              <a:rPr lang="zh-CN" altLang="en-US" dirty="0"/>
              <a:t>可能的原因</a:t>
            </a:r>
          </a:p>
          <a:p>
            <a:pPr lvl="1"/>
            <a:r>
              <a:rPr lang="zh-CN" altLang="en-US" dirty="0"/>
              <a:t>极端情况：插入导体</a:t>
            </a:r>
            <a:endParaRPr lang="en-US" altLang="zh-CN" dirty="0"/>
          </a:p>
          <a:p>
            <a:pPr lvl="1"/>
            <a:r>
              <a:rPr lang="zh-CN" altLang="en-US" dirty="0"/>
              <a:t>更大的损耗对场分布的影响更大</a:t>
            </a:r>
            <a:endParaRPr lang="en-US" altLang="zh-CN" dirty="0"/>
          </a:p>
          <a:p>
            <a:pPr lvl="1"/>
            <a:r>
              <a:rPr lang="zh-CN" altLang="en-US" dirty="0"/>
              <a:t>绝对误差受正切角损耗值自身大小影响</a:t>
            </a:r>
          </a:p>
        </p:txBody>
      </p:sp>
    </p:spTree>
    <p:extLst>
      <p:ext uri="{BB962C8B-B14F-4D97-AF65-F5344CB8AC3E}">
        <p14:creationId xmlns:p14="http://schemas.microsoft.com/office/powerpoint/2010/main" val="269443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FCE9E-52AB-495C-ACA3-BB65122AD0AA}"/>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AE9518-5322-40CF-BF7F-AB38ECD64730}"/>
                  </a:ext>
                </a:extLst>
              </p:cNvPr>
              <p:cNvSpPr>
                <a:spLocks noGrp="1"/>
              </p:cNvSpPr>
              <p:nvPr>
                <p:ph idx="1"/>
              </p:nvPr>
            </p:nvSpPr>
            <p:spPr>
              <a:xfrm>
                <a:off x="838200" y="1325563"/>
                <a:ext cx="10515600" cy="5204350"/>
              </a:xfrm>
            </p:spPr>
            <p:txBody>
              <a:bodyPr>
                <a:normAutofit fontScale="62500" lnSpcReduction="20000"/>
              </a:bodyPr>
              <a:lstStyle/>
              <a:p>
                <a:pPr indent="0" algn="just">
                  <a:lnSpc>
                    <a:spcPct val="150000"/>
                  </a:lnSpc>
                  <a:spcAft>
                    <a:spcPts val="0"/>
                  </a:spcAft>
                  <a:buNone/>
                </a:pP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讨论介质材料介电常数实部误差在</a:t>
                </a:r>
                <a:r>
                  <a:rPr lang="en-US"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以内的微扰条件（频率偏差百分比）</a:t>
                </a: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由书上的介质微扰推导结论可得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e>
                          </m:nary>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den>
                      </m:f>
                    </m:oMath>
                  </m:oMathPara>
                </a14:m>
                <a:endPar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由于介质样品为非磁性材料，</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，即</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由公式</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𝜋</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以内，即要求</a:t>
                </a:r>
                <a14:m>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以内，所以谐振频率</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要处于</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0.99</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oMath>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67AE9518-5322-40CF-BF7F-AB38ECD64730}"/>
                  </a:ext>
                </a:extLst>
              </p:cNvPr>
              <p:cNvSpPr>
                <a:spLocks noGrp="1" noRot="1" noChangeAspect="1" noMove="1" noResize="1" noEditPoints="1" noAdjustHandles="1" noChangeArrowheads="1" noChangeShapeType="1" noTextEdit="1"/>
              </p:cNvSpPr>
              <p:nvPr>
                <p:ph idx="1"/>
              </p:nvPr>
            </p:nvSpPr>
            <p:spPr>
              <a:xfrm>
                <a:off x="838200" y="1325563"/>
                <a:ext cx="10515600" cy="5204350"/>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932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在不同频率下求解介质参数</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实际介质的介电常数会随频率变化</a:t>
            </a:r>
            <a:endParaRPr lang="en-US" altLang="zh-CN" dirty="0"/>
          </a:p>
          <a:p>
            <a:r>
              <a:rPr lang="zh-CN" altLang="en-US" dirty="0"/>
              <a:t>为了测得某种特定介质的介电常数频率特性图</a:t>
            </a:r>
            <a:endParaRPr lang="en-US" altLang="zh-CN" dirty="0"/>
          </a:p>
          <a:p>
            <a:pPr lvl="1"/>
            <a:r>
              <a:rPr lang="zh-CN" altLang="en-US" dirty="0"/>
              <a:t>制作多个具有不同谐振波长的谐振腔</a:t>
            </a:r>
            <a:endParaRPr lang="en-US" altLang="zh-CN" dirty="0"/>
          </a:p>
          <a:p>
            <a:pPr lvl="1"/>
            <a:r>
              <a:rPr lang="zh-CN" altLang="en-US" dirty="0"/>
              <a:t>利用微波谐振腔的单腔多模特性</a:t>
            </a:r>
            <a:endParaRPr lang="en-US" altLang="zh-CN" dirty="0"/>
          </a:p>
          <a:p>
            <a:r>
              <a:rPr lang="zh-CN" altLang="en-US" dirty="0"/>
              <a:t>使用矢量网络分析仪</a:t>
            </a:r>
            <a:endParaRPr lang="en-US" altLang="zh-CN" dirty="0"/>
          </a:p>
          <a:p>
            <a:pPr lvl="1"/>
            <a:r>
              <a:rPr lang="zh-CN" altLang="en-US" dirty="0"/>
              <a:t>查看</a:t>
            </a:r>
            <a:r>
              <a:rPr lang="en-US" altLang="zh-CN" dirty="0"/>
              <a:t>S11</a:t>
            </a:r>
            <a:r>
              <a:rPr lang="zh-CN" altLang="en-US" dirty="0"/>
              <a:t>的零点</a:t>
            </a:r>
            <a:r>
              <a:rPr lang="en-US" altLang="zh-CN" dirty="0"/>
              <a:t>/</a:t>
            </a:r>
            <a:r>
              <a:rPr lang="zh-CN" altLang="en-US" dirty="0"/>
              <a:t>极点（取决于并联</a:t>
            </a:r>
            <a:r>
              <a:rPr lang="en-US" altLang="zh-CN" dirty="0"/>
              <a:t>/</a:t>
            </a:r>
            <a:r>
              <a:rPr lang="zh-CN" altLang="en-US" dirty="0"/>
              <a:t>串联谐振）</a:t>
            </a:r>
            <a:endParaRPr lang="en-US" altLang="zh-CN" dirty="0"/>
          </a:p>
          <a:p>
            <a:pPr lvl="1"/>
            <a:r>
              <a:rPr lang="zh-CN" altLang="en-US" dirty="0"/>
              <a:t>不同零</a:t>
            </a:r>
            <a:r>
              <a:rPr lang="en-US" altLang="zh-CN" dirty="0"/>
              <a:t>/</a:t>
            </a:r>
            <a:r>
              <a:rPr lang="zh-CN" altLang="en-US" dirty="0"/>
              <a:t>极点频率不同</a:t>
            </a:r>
            <a:endParaRPr lang="en-US" altLang="zh-CN" dirty="0"/>
          </a:p>
          <a:p>
            <a:r>
              <a:rPr lang="zh-CN" altLang="en-US" dirty="0"/>
              <a:t>其它</a:t>
            </a:r>
            <a:endParaRPr lang="en-US" altLang="zh-CN" dirty="0"/>
          </a:p>
          <a:p>
            <a:pPr lvl="1"/>
            <a:r>
              <a:rPr lang="zh-CN" altLang="en-US" dirty="0"/>
              <a:t>实际介质存在各向异性</a:t>
            </a:r>
            <a:endParaRPr lang="en-US" altLang="zh-CN" dirty="0"/>
          </a:p>
        </p:txBody>
      </p:sp>
    </p:spTree>
    <p:extLst>
      <p:ext uri="{BB962C8B-B14F-4D97-AF65-F5344CB8AC3E}">
        <p14:creationId xmlns:p14="http://schemas.microsoft.com/office/powerpoint/2010/main" val="369700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6789D0-E55A-483F-8700-62B26C16BD75}"/>
              </a:ext>
            </a:extLst>
          </p:cNvPr>
          <p:cNvSpPr>
            <a:spLocks noGrp="1"/>
          </p:cNvSpPr>
          <p:nvPr>
            <p:ph idx="1"/>
          </p:nvPr>
        </p:nvSpPr>
        <p:spPr>
          <a:xfrm>
            <a:off x="838200" y="1325563"/>
            <a:ext cx="10515600" cy="4351338"/>
          </a:xfrm>
        </p:spPr>
        <p:txBody>
          <a:bodyPr>
            <a:normAutofit/>
          </a:bodyPr>
          <a:lstStyle/>
          <a:p>
            <a:r>
              <a:rPr lang="zh-CN" altLang="en-US" dirty="0">
                <a:latin typeface="仿宋" panose="02010609060101010101" pitchFamily="49" charset="-122"/>
                <a:ea typeface="仿宋" panose="02010609060101010101" pitchFamily="49" charset="-122"/>
              </a:rPr>
              <a:t>谐振腔设计</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尺寸</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激励</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利用微扰公式求解介质参数</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近似成立的条件</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两种求解情况</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介质参数求解误差分析</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介电常数实部误差</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损耗角正切误差</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在不同频率下求解介质参数</a:t>
            </a:r>
            <a:endParaRPr lang="en-US" altLang="zh-CN" dirty="0">
              <a:latin typeface="仿宋" panose="02010609060101010101" pitchFamily="49" charset="-122"/>
              <a:ea typeface="仿宋" panose="02010609060101010101" pitchFamily="49" charset="-122"/>
            </a:endParaRPr>
          </a:p>
          <a:p>
            <a:endParaRPr lang="zh-CN" altLang="en-US" dirty="0"/>
          </a:p>
        </p:txBody>
      </p:sp>
      <p:sp>
        <p:nvSpPr>
          <p:cNvPr id="4" name="标题 1">
            <a:extLst>
              <a:ext uri="{FF2B5EF4-FFF2-40B4-BE49-F238E27FC236}">
                <a16:creationId xmlns:a16="http://schemas.microsoft.com/office/drawing/2014/main" id="{4CFC71C5-7C6E-4972-B636-82A0E1F01D9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latin typeface="楷体" panose="02010609060101010101" pitchFamily="49" charset="-122"/>
                <a:ea typeface="楷体" panose="02010609060101010101" pitchFamily="49" charset="-122"/>
              </a:rPr>
              <a:t>目录</a:t>
            </a:r>
          </a:p>
        </p:txBody>
      </p:sp>
    </p:spTree>
    <p:extLst>
      <p:ext uri="{BB962C8B-B14F-4D97-AF65-F5344CB8AC3E}">
        <p14:creationId xmlns:p14="http://schemas.microsoft.com/office/powerpoint/2010/main" val="199662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EA641940-FE06-4EF0-B82C-9836AB1F6C24}"/>
                  </a:ext>
                </a:extLst>
              </p:cNvPr>
              <p:cNvSpPr>
                <a:spLocks noGrp="1"/>
              </p:cNvSpPr>
              <p:nvPr>
                <p:ph idx="1"/>
              </p:nvPr>
            </p:nvSpPr>
            <p:spPr>
              <a:xfrm>
                <a:off x="838200" y="1192279"/>
                <a:ext cx="7039062" cy="5306709"/>
              </a:xfrm>
              <a:prstGeom prst="rect">
                <a:avLst/>
              </a:prstGeom>
            </p:spPr>
            <p:txBody>
              <a:bodyPr wrap="square">
                <a:spAutoFit/>
              </a:bodyPr>
              <a:lstStyle/>
              <a:p>
                <a:pPr marL="0" indent="0" algn="just">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尺寸</a:t>
                </a:r>
                <a14:m>
                  <m:oMath xmlns:m="http://schemas.openxmlformats.org/officeDocument/2006/math">
                    <m:sSub>
                      <m:sSubPr>
                        <m:ctrlPr>
                          <a:rPr lang="zh-CN" altLang="zh-CN" sz="2000" i="1" smtClean="0">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𝜆</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𝑚</m:t>
                                        </m:r>
                                      </m:num>
                                      <m:den>
                                        <m:r>
                                          <a:rPr lang="en-US" altLang="zh-CN" sz="2000" i="1">
                                            <a:solidFill>
                                              <a:schemeClr val="tx1"/>
                                            </a:solidFill>
                                            <a:latin typeface="Cambria Math" panose="02040503050406030204" pitchFamily="18" charset="0"/>
                                          </a:rPr>
                                          <m:t>𝑎</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𝑛</m:t>
                                        </m:r>
                                      </m:num>
                                      <m:den>
                                        <m:r>
                                          <a:rPr lang="en-US" altLang="zh-CN" sz="2000" i="1">
                                            <a:solidFill>
                                              <a:schemeClr val="tx1"/>
                                            </a:solidFill>
                                            <a:latin typeface="Cambria Math" panose="02040503050406030204" pitchFamily="18" charset="0"/>
                                          </a:rPr>
                                          <m:t>𝑏</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𝑝</m:t>
                                        </m:r>
                                      </m:num>
                                      <m:den>
                                        <m:r>
                                          <a:rPr lang="en-US" altLang="zh-CN" sz="2000" i="1">
                                            <a:solidFill>
                                              <a:schemeClr val="tx1"/>
                                            </a:solidFill>
                                            <a:latin typeface="Cambria Math" panose="02040503050406030204" pitchFamily="18" charset="0"/>
                                          </a:rPr>
                                          <m:t>𝑙</m:t>
                                        </m:r>
                                      </m:den>
                                    </m:f>
                                  </m:e>
                                </m:d>
                              </m:e>
                              <m:sup>
                                <m:r>
                                  <a:rPr lang="en-US" altLang="zh-CN" sz="2000" i="1">
                                    <a:solidFill>
                                      <a:schemeClr val="tx1"/>
                                    </a:solidFill>
                                    <a:latin typeface="Cambria Math" panose="02040503050406030204" pitchFamily="18" charset="0"/>
                                  </a:rPr>
                                  <m:t>2</m:t>
                                </m:r>
                              </m:sup>
                            </m:sSup>
                          </m:e>
                        </m:rad>
                      </m:den>
                    </m:f>
                  </m:oMath>
                </a14:m>
                <a:endPar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工作模式为</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TE110</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sSub>
                      <m:sSub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num>
                      <m:den>
                        <m:rad>
                          <m:radPr>
                            <m:degHide m:val="on"/>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radPr>
                          <m:deg/>
                          <m:e>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𝑎</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𝑏</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e>
                        </m:rad>
                      </m:den>
                    </m:f>
                  </m:oMath>
                </a14:m>
                <a:endParaRPr lang="zh-CN" altLang="zh-CN" sz="2000" i="1"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选用</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a=22.860mm</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b=10.16mm</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长度</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取</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22.860mm</a:t>
                </a:r>
              </a:p>
              <a:p>
                <a:pPr marL="0" indent="0">
                  <a:buNone/>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𝑓</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22.86×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10.16×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e>
                          </m:rad>
                        </m:den>
                      </m:f>
                    </m:oMath>
                  </m:oMathPara>
                </a14:m>
                <a:endParaRPr lang="zh-CN" altLang="zh-CN" sz="2000" i="1" dirty="0">
                  <a:solidFill>
                    <a:schemeClr val="tx1"/>
                  </a:solidFill>
                  <a:latin typeface="Times New Roman" panose="02020603050405020304" pitchFamily="18" charset="0"/>
                  <a:ea typeface="宋体" panose="02010600030101010101" pitchFamily="2" charset="-122"/>
                </a:endParaRPr>
              </a:p>
              <a:p>
                <a:pPr marL="0" indent="0">
                  <a:buNone/>
                </a:pPr>
                <a:endPar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仿真得</a:t>
                </a:r>
                <a:endParaRPr lang="en-US" altLang="zh-CN" sz="2000" dirty="0">
                  <a:solidFill>
                    <a:schemeClr val="tx1"/>
                  </a:solidFill>
                  <a:latin typeface="Times New Roman" panose="02020603050405020304" pitchFamily="18" charset="0"/>
                  <a:ea typeface="宋体" panose="02010600030101010101" pitchFamily="2" charset="-122"/>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1. </a:t>
                </a:r>
                <a:r>
                  <a:rPr lang="zh-CN" altLang="en-US" sz="2000" dirty="0">
                    <a:latin typeface="Times New Roman" panose="02020603050405020304" pitchFamily="18" charset="0"/>
                    <a:ea typeface="宋体" panose="02010600030101010101" pitchFamily="2" charset="-122"/>
                  </a:rPr>
                  <a:t>谐振频率</a:t>
                </a:r>
                <a:r>
                  <a:rPr lang="en-US" altLang="zh-CN" sz="2000" dirty="0">
                    <a:latin typeface="Times New Roman" panose="02020603050405020304" pitchFamily="18" charset="0"/>
                    <a:ea typeface="宋体" panose="02010600030101010101" pitchFamily="2" charset="-122"/>
                  </a:rPr>
                  <a:t>		F  = 16.144 GHz</a:t>
                </a:r>
              </a:p>
              <a:p>
                <a:pPr marL="0" indent="0">
                  <a:lnSpc>
                    <a:spcPct val="150000"/>
                  </a:lnSpc>
                  <a:buNone/>
                </a:pPr>
                <a:r>
                  <a:rPr lang="en-US" altLang="zh-CN" sz="2000" dirty="0">
                    <a:latin typeface="Times New Roman" panose="02020603050405020304" pitchFamily="18" charset="0"/>
                    <a:ea typeface="宋体" panose="02010600030101010101" pitchFamily="2" charset="-122"/>
                  </a:rPr>
                  <a:t>2. </a:t>
                </a:r>
                <a:r>
                  <a:rPr lang="zh-CN" altLang="en-US" sz="2000" dirty="0">
                    <a:latin typeface="Times New Roman" panose="02020603050405020304" pitchFamily="18" charset="0"/>
                    <a:ea typeface="宋体" panose="02010600030101010101" pitchFamily="2" charset="-122"/>
                  </a:rPr>
                  <a:t>无载品质因数 </a:t>
                </a:r>
                <a:r>
                  <a:rPr lang="en-US" altLang="zh-CN" sz="2000" dirty="0">
                    <a:latin typeface="Times New Roman" panose="02020603050405020304" pitchFamily="18" charset="0"/>
                    <a:ea typeface="宋体" panose="02010600030101010101" pitchFamily="2" charset="-122"/>
                  </a:rPr>
                  <a:t>	Q = 8637</a:t>
                </a:r>
                <a:endParaRPr lang="zh-CN" altLang="en-US" sz="2000" dirty="0">
                  <a:latin typeface="Times New Roman" panose="02020603050405020304" pitchFamily="18" charset="0"/>
                  <a:ea typeface="宋体" panose="02010600030101010101" pitchFamily="2" charset="-122"/>
                </a:endParaRPr>
              </a:p>
            </p:txBody>
          </p:sp>
        </mc:Choice>
        <mc:Fallback xmlns="">
          <p:sp>
            <p:nvSpPr>
              <p:cNvPr id="4" name="内容占位符 3">
                <a:extLst>
                  <a:ext uri="{FF2B5EF4-FFF2-40B4-BE49-F238E27FC236}">
                    <a16:creationId xmlns:a16="http://schemas.microsoft.com/office/drawing/2014/main" id="{EA641940-FE06-4EF0-B82C-9836AB1F6C24}"/>
                  </a:ext>
                </a:extLst>
              </p:cNvPr>
              <p:cNvSpPr>
                <a:spLocks noGrp="1" noRot="1" noChangeAspect="1" noMove="1" noResize="1" noEditPoints="1" noAdjustHandles="1" noChangeArrowheads="1" noChangeShapeType="1" noTextEdit="1"/>
              </p:cNvSpPr>
              <p:nvPr>
                <p:ph idx="1"/>
              </p:nvPr>
            </p:nvSpPr>
            <p:spPr>
              <a:xfrm>
                <a:off x="838200" y="1192279"/>
                <a:ext cx="7039062" cy="5306709"/>
              </a:xfrm>
              <a:prstGeom prst="rect">
                <a:avLst/>
              </a:prstGeom>
              <a:blipFill>
                <a:blip r:embed="rId2"/>
                <a:stretch>
                  <a:fillRect l="-953" t="-920" b="-149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BBE0A70-8F27-4D7E-A667-E34BAEAC12AC}"/>
              </a:ext>
            </a:extLst>
          </p:cNvPr>
          <p:cNvPicPr>
            <a:picLocks noChangeAspect="1"/>
          </p:cNvPicPr>
          <p:nvPr/>
        </p:nvPicPr>
        <p:blipFill>
          <a:blip r:embed="rId3"/>
          <a:stretch>
            <a:fillRect/>
          </a:stretch>
        </p:blipFill>
        <p:spPr>
          <a:xfrm>
            <a:off x="6096000" y="3696539"/>
            <a:ext cx="5046955" cy="2863831"/>
          </a:xfrm>
          <a:prstGeom prst="rect">
            <a:avLst/>
          </a:prstGeom>
        </p:spPr>
      </p:pic>
      <p:sp>
        <p:nvSpPr>
          <p:cNvPr id="5" name="内容占位符 2">
            <a:extLst>
              <a:ext uri="{FF2B5EF4-FFF2-40B4-BE49-F238E27FC236}">
                <a16:creationId xmlns:a16="http://schemas.microsoft.com/office/drawing/2014/main" id="{6C613FF5-53B7-43E6-B9BF-436C5753D248}"/>
              </a:ext>
            </a:extLst>
          </p:cNvPr>
          <p:cNvSpPr txBox="1">
            <a:spLocks/>
          </p:cNvSpPr>
          <p:nvPr/>
        </p:nvSpPr>
        <p:spPr>
          <a:xfrm>
            <a:off x="6481893" y="1192279"/>
            <a:ext cx="6267276" cy="2310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仿宋" panose="02010609060101010101" pitchFamily="49" charset="-122"/>
                <a:ea typeface="仿宋" panose="02010609060101010101" pitchFamily="49" charset="-122"/>
              </a:rPr>
              <a:t>腔体结构 铜制矩形谐振腔</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激励方式 同轴线探针激励</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设计谐振频率：</a:t>
            </a:r>
            <a:r>
              <a:rPr lang="en-US" altLang="zh-CN" sz="2000" dirty="0">
                <a:latin typeface="仿宋" panose="02010609060101010101" pitchFamily="49" charset="-122"/>
                <a:ea typeface="仿宋" panose="02010609060101010101" pitchFamily="49" charset="-122"/>
              </a:rPr>
              <a:t>16.16GHz</a:t>
            </a:r>
          </a:p>
          <a:p>
            <a:pPr>
              <a:lnSpc>
                <a:spcPct val="150000"/>
              </a:lnSpc>
            </a:pPr>
            <a:r>
              <a:rPr lang="zh-CN" altLang="en-US" sz="2000" dirty="0">
                <a:latin typeface="仿宋" panose="02010609060101010101" pitchFamily="49" charset="-122"/>
                <a:ea typeface="仿宋" panose="02010609060101010101" pitchFamily="49" charset="-122"/>
              </a:rPr>
              <a:t>工作模式：</a:t>
            </a:r>
            <a:r>
              <a:rPr lang="en-US" altLang="zh-CN" sz="2000" dirty="0">
                <a:latin typeface="仿宋" panose="02010609060101010101" pitchFamily="49" charset="-122"/>
                <a:ea typeface="仿宋" panose="02010609060101010101" pitchFamily="49" charset="-122"/>
              </a:rPr>
              <a:t>TE110</a:t>
            </a:r>
          </a:p>
          <a:p>
            <a:endParaRPr lang="en-US" altLang="zh-CN" sz="2000" dirty="0"/>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374601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p:sp>
        <p:nvSpPr>
          <p:cNvPr id="12" name="内容占位符 2">
            <a:extLst>
              <a:ext uri="{FF2B5EF4-FFF2-40B4-BE49-F238E27FC236}">
                <a16:creationId xmlns:a16="http://schemas.microsoft.com/office/drawing/2014/main" id="{87BA3D16-774D-4E91-9C0F-B60961242A8F}"/>
              </a:ext>
            </a:extLst>
          </p:cNvPr>
          <p:cNvSpPr>
            <a:spLocks noGrp="1"/>
          </p:cNvSpPr>
          <p:nvPr>
            <p:ph idx="1"/>
          </p:nvPr>
        </p:nvSpPr>
        <p:spPr>
          <a:xfrm>
            <a:off x="838200" y="1325563"/>
            <a:ext cx="1528549" cy="508149"/>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电场透视图</a:t>
            </a:r>
            <a:endParaRPr lang="en-US" altLang="zh-CN" sz="2000"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766C85D8-8731-4A1F-96F9-5FCE4D0E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429303"/>
            <a:ext cx="5139650" cy="2565778"/>
          </a:xfrm>
          <a:prstGeom prst="rect">
            <a:avLst/>
          </a:prstGeom>
        </p:spPr>
      </p:pic>
      <p:pic>
        <p:nvPicPr>
          <p:cNvPr id="11" name="图片 10">
            <a:extLst>
              <a:ext uri="{FF2B5EF4-FFF2-40B4-BE49-F238E27FC236}">
                <a16:creationId xmlns:a16="http://schemas.microsoft.com/office/drawing/2014/main" id="{CCDB6408-5D9F-4ACF-B3F6-2310A248C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51" y="2429303"/>
            <a:ext cx="5675335" cy="2833199"/>
          </a:xfrm>
          <a:prstGeom prst="rect">
            <a:avLst/>
          </a:prstGeom>
        </p:spPr>
      </p:pic>
      <p:sp>
        <p:nvSpPr>
          <p:cNvPr id="13" name="内容占位符 2">
            <a:extLst>
              <a:ext uri="{FF2B5EF4-FFF2-40B4-BE49-F238E27FC236}">
                <a16:creationId xmlns:a16="http://schemas.microsoft.com/office/drawing/2014/main" id="{44E95FE2-9BF3-4F6D-9900-4EF7FEBD46F3}"/>
              </a:ext>
            </a:extLst>
          </p:cNvPr>
          <p:cNvSpPr txBox="1">
            <a:spLocks/>
          </p:cNvSpPr>
          <p:nvPr/>
        </p:nvSpPr>
        <p:spPr>
          <a:xfrm>
            <a:off x="5977850" y="1325562"/>
            <a:ext cx="2592943" cy="5081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000" dirty="0">
                <a:latin typeface="宋体" panose="02010600030101010101" pitchFamily="2" charset="-122"/>
                <a:ea typeface="宋体" panose="02010600030101010101" pitchFamily="2" charset="-122"/>
              </a:rPr>
              <a:t>磁场横截面分布图</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69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925D3-B473-4DBD-9566-2D35D47194FB}"/>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p:sp>
        <p:nvSpPr>
          <p:cNvPr id="3" name="内容占位符 2">
            <a:extLst>
              <a:ext uri="{FF2B5EF4-FFF2-40B4-BE49-F238E27FC236}">
                <a16:creationId xmlns:a16="http://schemas.microsoft.com/office/drawing/2014/main" id="{AB4D97D7-DA48-447C-8329-4B9E5620D16E}"/>
              </a:ext>
            </a:extLst>
          </p:cNvPr>
          <p:cNvSpPr>
            <a:spLocks noGrp="1"/>
          </p:cNvSpPr>
          <p:nvPr>
            <p:ph idx="1"/>
          </p:nvPr>
        </p:nvSpPr>
        <p:spPr>
          <a:xfrm>
            <a:off x="914400" y="1225117"/>
            <a:ext cx="10342485" cy="5353236"/>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介质微扰公式的近似成立条件：扰动前后场分布未发生改变</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介质扰动对场分布的影响</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扰动部分介电常数（</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扰动部分体积（</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扰动部分的场强（固定）</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猜想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介质微扰公式求解精度与扰动部分的介电常数在体积上的积分值大小</a:t>
            </a:r>
            <a:r>
              <a:rPr lang="en-US" altLang="zh-CN" sz="2000" dirty="0">
                <a:latin typeface="宋体" panose="02010600030101010101" pitchFamily="2" charset="-122"/>
                <a:ea typeface="宋体" panose="02010600030101010101" pitchFamily="2" charset="-122"/>
              </a:rPr>
              <a:t>(AB)</a:t>
            </a:r>
            <a:r>
              <a:rPr lang="zh-CN" altLang="en-US" sz="2000" dirty="0">
                <a:latin typeface="宋体" panose="02010600030101010101" pitchFamily="2" charset="-122"/>
                <a:ea typeface="宋体" panose="02010600030101010101" pitchFamily="2" charset="-122"/>
              </a:rPr>
              <a:t>呈负相关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满足高精度求解的情况</a:t>
            </a:r>
            <a:endParaRPr lang="en-US" altLang="zh-CN" sz="2000"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小体积、小介电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小体积、大介电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大体积、小介电</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183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E7A0-E0F5-4C1A-B0A6-7ABB513F0546}"/>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97DC69-14FD-44EE-9630-470F006BB334}"/>
                  </a:ext>
                </a:extLst>
              </p:cNvPr>
              <p:cNvSpPr>
                <a:spLocks noGrp="1"/>
              </p:cNvSpPr>
              <p:nvPr>
                <p:ph idx="1"/>
              </p:nvPr>
            </p:nvSpPr>
            <p:spPr>
              <a:xfrm>
                <a:off x="930479" y="1213228"/>
                <a:ext cx="10515600" cy="5053349"/>
              </a:xfrm>
            </p:spPr>
            <p:txBody>
              <a:bodyPr>
                <a:noAutofit/>
              </a:bodyPr>
              <a:lstStyle/>
              <a:p>
                <a:pPr indent="0" algn="just">
                  <a:buNone/>
                </a:pP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）大体积小介电常数分析</a:t>
                </a:r>
                <a:endPar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根据复介电常数的微扰公式：</a:t>
                </a:r>
              </a:p>
              <a:p>
                <a:pPr indent="0" algn="ctr">
                  <a:lnSpc>
                    <a:spcPct val="120000"/>
                  </a:lnSpc>
                  <a:buNone/>
                </a:pPr>
                <a14:m>
                  <m:oMathPara xmlns:m="http://schemas.openxmlformats.org/officeDocument/2006/math">
                    <m:oMathParaPr>
                      <m:jc m:val="centerGroup"/>
                    </m:oMathParaPr>
                    <m:oMath xmlns:m="http://schemas.openxmlformats.org/officeDocument/2006/math">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𝑗</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可知，介电常数实部</a:t>
                </a:r>
                <a14:m>
                  <m:oMath xmlns:m="http://schemas.openxmlformats.org/officeDocument/2006/math">
                    <m:r>
                      <m:rPr>
                        <m:sty m:val="p"/>
                      </m:rP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r>
                      <a:rPr lang="en-US"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影响的是谐振腔的谐振频率，而介电常数虚部满足关系：</a:t>
                </a:r>
                <a:endPar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20000"/>
                  </a:lnSpc>
                  <a:buNone/>
                </a:pPr>
                <a14:m>
                  <m:oMathPara xmlns:m="http://schemas.openxmlformats.org/officeDocument/2006/math">
                    <m:oMathParaPr>
                      <m:jc m:val="centerGroup"/>
                    </m:oMathParaPr>
                    <m:oMath xmlns:m="http://schemas.openxmlformats.org/officeDocument/2006/math">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𝛿</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num>
                        <m:den>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近似介质替换前后，电场大小不变，则上式可化简为</a:t>
                </a:r>
              </a:p>
              <a:p>
                <a:pPr indent="0" algn="just">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solidFill>
                    <a:schemeClr val="tx1"/>
                  </a:solidFill>
                </a:endParaRPr>
              </a:p>
            </p:txBody>
          </p:sp>
        </mc:Choice>
        <mc:Fallback xmlns="">
          <p:sp>
            <p:nvSpPr>
              <p:cNvPr id="3" name="内容占位符 2">
                <a:extLst>
                  <a:ext uri="{FF2B5EF4-FFF2-40B4-BE49-F238E27FC236}">
                    <a16:creationId xmlns:a16="http://schemas.microsoft.com/office/drawing/2014/main" id="{5597DC69-14FD-44EE-9630-470F006BB334}"/>
                  </a:ext>
                </a:extLst>
              </p:cNvPr>
              <p:cNvSpPr>
                <a:spLocks noGrp="1" noRot="1" noChangeAspect="1" noMove="1" noResize="1" noEditPoints="1" noAdjustHandles="1" noChangeArrowheads="1" noChangeShapeType="1" noTextEdit="1"/>
              </p:cNvSpPr>
              <p:nvPr>
                <p:ph idx="1"/>
              </p:nvPr>
            </p:nvSpPr>
            <p:spPr>
              <a:xfrm>
                <a:off x="930479" y="1213228"/>
                <a:ext cx="10515600" cy="5053349"/>
              </a:xfrm>
              <a:blipFill>
                <a:blip r:embed="rId2"/>
                <a:stretch>
                  <a:fillRect t="-1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99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FAC37-B16A-4CB9-B16E-F3E5C5400E4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8527111-06BA-49F3-9FB2-7487F5675426}"/>
                  </a:ext>
                </a:extLst>
              </p:cNvPr>
              <p:cNvSpPr>
                <a:spLocks noGrp="1"/>
              </p:cNvSpPr>
              <p:nvPr>
                <p:ph idx="1"/>
              </p:nvPr>
            </p:nvSpPr>
            <p:spPr>
              <a:xfrm>
                <a:off x="838200" y="1483580"/>
                <a:ext cx="5102753" cy="4338736"/>
              </a:xfrm>
            </p:spPr>
            <p:txBody>
              <a:bodyPr>
                <a:normAutofit/>
              </a:bodyPr>
              <a:lstStyle/>
              <a:p>
                <a:pPr marL="0" indent="0">
                  <a:buNone/>
                </a:pPr>
                <a:r>
                  <a:rPr lang="zh-CN" altLang="zh-CN" sz="2000" b="1" dirty="0">
                    <a:solidFill>
                      <a:schemeClr val="tx1"/>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2</a:t>
                </a:r>
                <a:r>
                  <a:rPr lang="zh-CN" altLang="zh-CN" sz="2000" b="1" dirty="0">
                    <a:solidFill>
                      <a:schemeClr val="tx1"/>
                    </a:solidFill>
                    <a:latin typeface="宋体" panose="02010600030101010101" pitchFamily="2" charset="-122"/>
                    <a:ea typeface="宋体" panose="02010600030101010101" pitchFamily="2" charset="-122"/>
                  </a:rPr>
                  <a:t>）小体积大介电常数分析</a:t>
                </a: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由</a:t>
                </a:r>
                <a:r>
                  <a:rPr lang="en-US" altLang="zh-CN" sz="2000" dirty="0">
                    <a:solidFill>
                      <a:schemeClr val="tx1"/>
                    </a:solidFill>
                    <a:latin typeface="宋体" panose="02010600030101010101" pitchFamily="2" charset="-122"/>
                    <a:ea typeface="宋体" panose="02010600030101010101" pitchFamily="2" charset="-122"/>
                  </a:rPr>
                  <a:t>TM110</a:t>
                </a:r>
                <a:r>
                  <a:rPr lang="zh-CN" altLang="zh-CN" sz="2000" dirty="0">
                    <a:solidFill>
                      <a:schemeClr val="tx1"/>
                    </a:solidFill>
                    <a:latin typeface="宋体" panose="02010600030101010101" pitchFamily="2" charset="-122"/>
                    <a:ea typeface="宋体" panose="02010600030101010101" pitchFamily="2" charset="-122"/>
                  </a:rPr>
                  <a:t>模式场分布，认为在介质处可近似电场不变。电场值为：</a:t>
                </a:r>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zh-CN" altLang="zh-CN" sz="2000" b="1" i="1">
                              <a:solidFill>
                                <a:schemeClr val="tx1"/>
                              </a:solidFill>
                              <a:latin typeface="Cambria Math" panose="02040503050406030204" pitchFamily="18" charset="0"/>
                            </a:rPr>
                          </m:ctrlPr>
                        </m:dPr>
                        <m:e>
                          <m:sSub>
                            <m:sSubPr>
                              <m:ctrlPr>
                                <a:rPr lang="zh-CN"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𝑬</m:t>
                              </m:r>
                            </m:e>
                            <m:sub>
                              <m:r>
                                <a:rPr lang="en-US" altLang="zh-CN" sz="2000" b="1" i="1">
                                  <a:solidFill>
                                    <a:schemeClr val="tx1"/>
                                  </a:solidFill>
                                  <a:latin typeface="Cambria Math" panose="02040503050406030204" pitchFamily="18" charset="0"/>
                                </a:rPr>
                                <m:t>𝒛</m:t>
                              </m:r>
                            </m:sub>
                          </m:sSub>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Sub>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𝑎</m:t>
                              </m:r>
                            </m:den>
                          </m:f>
                          <m:r>
                            <a:rPr lang="en-US" altLang="zh-CN" sz="2000" i="1">
                              <a:solidFill>
                                <a:schemeClr val="tx1"/>
                              </a:solidFill>
                              <a:latin typeface="Cambria Math" panose="02040503050406030204" pitchFamily="18" charset="0"/>
                            </a:rPr>
                            <m:t>𝑥</m:t>
                          </m:r>
                        </m:e>
                      </m:func>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𝑙</m:t>
                              </m:r>
                            </m:den>
                          </m:f>
                          <m:r>
                            <a:rPr lang="en-US" altLang="zh-CN" sz="2000" i="1">
                              <a:solidFill>
                                <a:schemeClr val="tx1"/>
                              </a:solidFill>
                              <a:latin typeface="Cambria Math" panose="02040503050406030204" pitchFamily="18" charset="0"/>
                            </a:rPr>
                            <m:t>𝑧</m:t>
                          </m:r>
                        </m:e>
                      </m:func>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对应能量积分值近似为：</a:t>
                </a: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zh-CN" altLang="zh-CN" sz="2000" i="1">
                              <a:solidFill>
                                <a:schemeClr val="tx1"/>
                              </a:solidFill>
                              <a:latin typeface="Cambria Math" panose="02040503050406030204" pitchFamily="18" charset="0"/>
                            </a:rPr>
                          </m:ctrlPr>
                        </m:naryPr>
                        <m:sub/>
                        <m:sup/>
                        <m:e>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𝑬</m:t>
                                  </m:r>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𝑑𝑉</m:t>
                          </m:r>
                        </m:e>
                      </m:nary>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r>
                        <a:rPr lang="en-US" altLang="zh-CN" sz="2000" i="1">
                          <a:solidFill>
                            <a:schemeClr val="tx1"/>
                          </a:solidFill>
                          <a:latin typeface="Cambria Math" panose="02040503050406030204" pitchFamily="18" charset="0"/>
                        </a:rPr>
                        <m:t>𝜋</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𝑟</m:t>
                          </m:r>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h</m:t>
                      </m:r>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整个体积内的总能量为：</a:t>
                </a: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2000" i="1">
                          <a:solidFill>
                            <a:schemeClr val="tx1"/>
                          </a:solidFill>
                          <a:latin typeface="Cambria Math" panose="02040503050406030204" pitchFamily="18" charset="0"/>
                        </a:rPr>
                        <m:t>𝑊</m:t>
                      </m:r>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𝑎𝑏𝑙</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num>
                        <m:den>
                          <m:r>
                            <a:rPr lang="en-US" altLang="zh-CN" sz="2000" i="1">
                              <a:solidFill>
                                <a:schemeClr val="tx1"/>
                              </a:solidFill>
                              <a:latin typeface="Cambria Math" panose="02040503050406030204" pitchFamily="18" charset="0"/>
                            </a:rPr>
                            <m:t>2</m:t>
                          </m:r>
                        </m:den>
                      </m:f>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endParaRPr lang="zh-CN" altLang="zh-CN" sz="1600" dirty="0">
                  <a:solidFill>
                    <a:schemeClr val="tx1"/>
                  </a:solidFill>
                  <a:latin typeface="宋体" panose="02010600030101010101" pitchFamily="2" charset="-122"/>
                  <a:ea typeface="宋体" panose="02010600030101010101" pitchFamily="2" charset="-122"/>
                </a:endParaRPr>
              </a:p>
              <a:p>
                <a:endParaRPr lang="zh-CN" altLang="en-US" sz="1600" dirty="0">
                  <a:solidFill>
                    <a:schemeClr val="tx1"/>
                  </a:solidFill>
                </a:endParaRPr>
              </a:p>
            </p:txBody>
          </p:sp>
        </mc:Choice>
        <mc:Fallback>
          <p:sp>
            <p:nvSpPr>
              <p:cNvPr id="3" name="内容占位符 2">
                <a:extLst>
                  <a:ext uri="{FF2B5EF4-FFF2-40B4-BE49-F238E27FC236}">
                    <a16:creationId xmlns:a16="http://schemas.microsoft.com/office/drawing/2014/main" id="{B8527111-06BA-49F3-9FB2-7487F5675426}"/>
                  </a:ext>
                </a:extLst>
              </p:cNvPr>
              <p:cNvSpPr>
                <a:spLocks noGrp="1" noRot="1" noChangeAspect="1" noMove="1" noResize="1" noEditPoints="1" noAdjustHandles="1" noChangeArrowheads="1" noChangeShapeType="1" noTextEdit="1"/>
              </p:cNvSpPr>
              <p:nvPr>
                <p:ph idx="1"/>
              </p:nvPr>
            </p:nvSpPr>
            <p:spPr>
              <a:xfrm>
                <a:off x="838200" y="1483580"/>
                <a:ext cx="5102753" cy="4338736"/>
              </a:xfrm>
              <a:blipFill>
                <a:blip r:embed="rId3"/>
                <a:stretch>
                  <a:fillRect l="-1314" t="-702" r="-11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07892B1-5CE6-4A46-88F9-0F25CC76345E}"/>
                  </a:ext>
                </a:extLst>
              </p:cNvPr>
              <p:cNvSpPr/>
              <p:nvPr/>
            </p:nvSpPr>
            <p:spPr>
              <a:xfrm>
                <a:off x="5940953" y="1773459"/>
                <a:ext cx="6096000" cy="3758978"/>
              </a:xfrm>
              <a:prstGeom prst="rect">
                <a:avLst/>
              </a:prstGeom>
            </p:spPr>
            <p:txBody>
              <a:bodyPr>
                <a:spAutoFit/>
              </a:bodyPr>
              <a:lstStyle/>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对应复介电常数电介质的微扰法谐振频率的改变计算公式可得：</a:t>
                </a:r>
              </a:p>
              <a:p>
                <a:pPr>
                  <a:lnSpc>
                    <a:spcPct val="110000"/>
                  </a:lnSpc>
                </a:pPr>
                <a14:m>
                  <m:oMathPara xmlns:m="http://schemas.openxmlformats.org/officeDocument/2006/math">
                    <m:oMathParaPr>
                      <m:jc m:val="centerGroup"/>
                    </m:oMathParaPr>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0</m:t>
                          </m:r>
                        </m:sub>
                      </m:sSub>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m:rPr>
                                  <m:sty m:val="p"/>
                                </m:rPr>
                                <a:rPr lang="el-GR" altLang="zh-CN" sz="2000" i="1">
                                  <a:latin typeface="Cambria Math" panose="02040503050406030204" pitchFamily="18" charset="0"/>
                                </a:rPr>
                                <m:t>ε</m:t>
                              </m:r>
                            </m:e>
                            <m:sup>
                              <m:r>
                                <a:rPr lang="en-US" altLang="zh-CN" sz="2000" i="1">
                                  <a:latin typeface="Cambria Math" panose="02040503050406030204" pitchFamily="18" charset="0"/>
                                </a:rPr>
                                <m:t>′</m:t>
                              </m:r>
                            </m:sup>
                          </m:sSup>
                          <m:r>
                            <a:rPr lang="en-US" altLang="zh-CN" sz="2000" i="1">
                              <a:latin typeface="Cambria Math" panose="02040503050406030204" pitchFamily="18" charset="0"/>
                            </a:rPr>
                            <m:t>−1</m:t>
                          </m:r>
                        </m:e>
                      </m:d>
                      <m:f>
                        <m:fPr>
                          <m:ctrlPr>
                            <a:rPr lang="zh-CN" altLang="zh-CN" sz="2000" i="1">
                              <a:latin typeface="Cambria Math" panose="02040503050406030204" pitchFamily="18" charset="0"/>
                            </a:rPr>
                          </m:ctrlPr>
                        </m:fPr>
                        <m:num>
                          <m:nary>
                            <m:naryPr>
                              <m:chr m:val="∭"/>
                              <m:limLoc m:val="undOvr"/>
                              <m:subHide m:val="on"/>
                              <m:supHide m:val="on"/>
                              <m:ctrlPr>
                                <a:rPr lang="zh-CN" altLang="zh-CN" sz="2000" i="1">
                                  <a:latin typeface="Cambria Math" panose="02040503050406030204" pitchFamily="18" charset="0"/>
                                </a:rPr>
                              </m:ctrlPr>
                            </m:naryPr>
                            <m:sub/>
                            <m:sup/>
                            <m:e>
                              <m:r>
                                <a:rPr lang="en-US" altLang="zh-CN" sz="2000" b="1" i="1">
                                  <a:latin typeface="Cambria Math" panose="02040503050406030204" pitchFamily="18" charset="0"/>
                                </a:rPr>
                                <m:t>𝑬</m:t>
                              </m:r>
                              <m:r>
                                <a:rPr lang="en-US" altLang="zh-CN" sz="2000" b="1" i="1">
                                  <a:latin typeface="Cambria Math" panose="02040503050406030204" pitchFamily="18" charset="0"/>
                                </a:rPr>
                                <m:t> ∙</m:t>
                              </m:r>
                              <m:sSubSup>
                                <m:sSubSupPr>
                                  <m:ctrlPr>
                                    <a:rPr lang="zh-CN" altLang="zh-CN" sz="2000" b="1" i="1">
                                      <a:latin typeface="Cambria Math" panose="02040503050406030204" pitchFamily="18" charset="0"/>
                                    </a:rPr>
                                  </m:ctrlPr>
                                </m:sSubSupPr>
                                <m:e>
                                  <m:r>
                                    <a:rPr lang="en-US" altLang="zh-CN" sz="2000" b="1" i="1">
                                      <a:latin typeface="Cambria Math" panose="02040503050406030204" pitchFamily="18" charset="0"/>
                                    </a:rPr>
                                    <m:t>𝑬</m:t>
                                  </m:r>
                                </m:e>
                                <m:sub>
                                  <m:r>
                                    <a:rPr lang="en-US" altLang="zh-CN" sz="2000" b="1" i="1">
                                      <a:latin typeface="Cambria Math" panose="02040503050406030204" pitchFamily="18" charset="0"/>
                                    </a:rPr>
                                    <m:t>𝟎</m:t>
                                  </m:r>
                                </m:sub>
                                <m:sup>
                                  <m:r>
                                    <a:rPr lang="en-US" altLang="zh-CN" sz="2000" b="1" i="1">
                                      <a:latin typeface="Cambria Math" panose="02040503050406030204" pitchFamily="18" charset="0"/>
                                    </a:rPr>
                                    <m:t>∗</m:t>
                                  </m:r>
                                </m:sup>
                              </m:sSubSup>
                              <m:r>
                                <a:rPr lang="en-US" altLang="zh-CN" sz="2000" i="1">
                                  <a:latin typeface="Cambria Math" panose="02040503050406030204" pitchFamily="18" charset="0"/>
                                </a:rPr>
                                <m:t>𝑑𝑉</m:t>
                              </m:r>
                            </m:e>
                          </m:nary>
                        </m:num>
                        <m:den>
                          <m:r>
                            <a:rPr lang="en-US" altLang="zh-CN" sz="2000" i="1">
                              <a:latin typeface="Cambria Math" panose="02040503050406030204" pitchFamily="18" charset="0"/>
                            </a:rPr>
                            <m:t>4</m:t>
                          </m:r>
                          <m:r>
                            <a:rPr lang="en-US" altLang="zh-CN" sz="2000" i="1">
                              <a:latin typeface="Cambria Math" panose="02040503050406030204" pitchFamily="18" charset="0"/>
                            </a:rPr>
                            <m:t>𝑊</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a:t>
                </a:r>
                <a:r>
                  <a:rPr lang="en-US" altLang="zh-CN" sz="2000" dirty="0">
                    <a:latin typeface="宋体" panose="02010600030101010101" pitchFamily="2" charset="-122"/>
                    <a:ea typeface="宋体" panose="02010600030101010101" pitchFamily="2" charset="-122"/>
                  </a:rPr>
                  <a:t>Q</a:t>
                </a:r>
                <a:r>
                  <a:rPr lang="zh-CN" altLang="zh-CN" sz="2000" dirty="0">
                    <a:latin typeface="宋体" panose="02010600030101010101" pitchFamily="2" charset="-122"/>
                    <a:ea typeface="宋体" panose="02010600030101010101" pitchFamily="2" charset="-122"/>
                  </a:rPr>
                  <a:t>值的改变计算公式可得：</a:t>
                </a: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r>
                            <m:rPr>
                              <m:sty m:val="p"/>
                            </m:rPr>
                            <a:rPr lang="el-GR" altLang="zh-CN" sz="2000" i="1">
                              <a:latin typeface="Cambria Math" panose="02040503050406030204" pitchFamily="18" charset="0"/>
                            </a:rPr>
                            <m:t>ε</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4</m:t>
                              </m:r>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den>
                      </m:f>
                    </m:oMath>
                  </m:oMathPara>
                </a14:m>
                <a:endParaRPr lang="zh-CN" altLang="en-US" sz="2000" dirty="0"/>
              </a:p>
            </p:txBody>
          </p:sp>
        </mc:Choice>
        <mc:Fallback xmlns="">
          <p:sp>
            <p:nvSpPr>
              <p:cNvPr id="4" name="矩形 3">
                <a:extLst>
                  <a:ext uri="{FF2B5EF4-FFF2-40B4-BE49-F238E27FC236}">
                    <a16:creationId xmlns:a16="http://schemas.microsoft.com/office/drawing/2014/main" id="{B07892B1-5CE6-4A46-88F9-0F25CC76345E}"/>
                  </a:ext>
                </a:extLst>
              </p:cNvPr>
              <p:cNvSpPr>
                <a:spLocks noRot="1" noChangeAspect="1" noMove="1" noResize="1" noEditPoints="1" noAdjustHandles="1" noChangeArrowheads="1" noChangeShapeType="1" noTextEdit="1"/>
              </p:cNvSpPr>
              <p:nvPr/>
            </p:nvSpPr>
            <p:spPr>
              <a:xfrm>
                <a:off x="5940953" y="1773459"/>
                <a:ext cx="6096000" cy="3758978"/>
              </a:xfrm>
              <a:prstGeom prst="rect">
                <a:avLst/>
              </a:prstGeom>
              <a:blipFill>
                <a:blip r:embed="rId4"/>
                <a:stretch>
                  <a:fillRect l="-1100" t="-972"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47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63B2B-3179-4F2E-8650-07F78E2B19EE}"/>
              </a:ext>
            </a:extLst>
          </p:cNvPr>
          <p:cNvSpPr>
            <a:spLocks noGrp="1"/>
          </p:cNvSpPr>
          <p:nvPr>
            <p:ph type="title"/>
          </p:nvPr>
        </p:nvSpPr>
        <p:spPr>
          <a:xfrm>
            <a:off x="838200" y="0"/>
            <a:ext cx="10515600" cy="1325563"/>
          </a:xfrm>
        </p:spPr>
        <p:txBody>
          <a:bodyPr>
            <a:normAutofit/>
          </a:bodyPr>
          <a:lstStyle/>
          <a:p>
            <a:r>
              <a:rPr lang="zh-CN" altLang="en-US" sz="4000" b="1" dirty="0">
                <a:solidFill>
                  <a:schemeClr val="bg2"/>
                </a:solidFill>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6D4C5090-FB75-4703-A20E-57304E046B0B}"/>
              </a:ext>
            </a:extLst>
          </p:cNvPr>
          <p:cNvSpPr>
            <a:spLocks noGrp="1"/>
          </p:cNvSpPr>
          <p:nvPr>
            <p:ph idx="1"/>
          </p:nvPr>
        </p:nvSpPr>
        <p:spPr>
          <a:xfrm>
            <a:off x="838199" y="1253331"/>
            <a:ext cx="10515600" cy="4351338"/>
          </a:xfrm>
        </p:spPr>
        <p:txBody>
          <a:bodyPr/>
          <a:lstStyle/>
          <a:p>
            <a:r>
              <a:rPr lang="zh-CN" altLang="en-US" dirty="0"/>
              <a:t>扰动后谐振频率随介电常数变化</a:t>
            </a:r>
          </a:p>
        </p:txBody>
      </p:sp>
      <p:pic>
        <p:nvPicPr>
          <p:cNvPr id="6" name="图片 5">
            <a:extLst>
              <a:ext uri="{FF2B5EF4-FFF2-40B4-BE49-F238E27FC236}">
                <a16:creationId xmlns:a16="http://schemas.microsoft.com/office/drawing/2014/main" id="{BD886935-A780-408F-AEB6-AC5B694F6C2F}"/>
              </a:ext>
            </a:extLst>
          </p:cNvPr>
          <p:cNvPicPr>
            <a:picLocks noChangeAspect="1"/>
          </p:cNvPicPr>
          <p:nvPr/>
        </p:nvPicPr>
        <p:blipFill>
          <a:blip r:embed="rId3"/>
          <a:stretch>
            <a:fillRect/>
          </a:stretch>
        </p:blipFill>
        <p:spPr>
          <a:xfrm>
            <a:off x="1707841" y="1830985"/>
            <a:ext cx="8776317" cy="4649621"/>
          </a:xfrm>
          <a:prstGeom prst="rect">
            <a:avLst/>
          </a:prstGeom>
        </p:spPr>
      </p:pic>
      <p:sp>
        <p:nvSpPr>
          <p:cNvPr id="4" name="文本框 3">
            <a:extLst>
              <a:ext uri="{FF2B5EF4-FFF2-40B4-BE49-F238E27FC236}">
                <a16:creationId xmlns:a16="http://schemas.microsoft.com/office/drawing/2014/main" id="{607E50DA-B116-46CE-809D-FBA427D36ACB}"/>
              </a:ext>
            </a:extLst>
          </p:cNvPr>
          <p:cNvSpPr txBox="1"/>
          <p:nvPr/>
        </p:nvSpPr>
        <p:spPr>
          <a:xfrm>
            <a:off x="5830348" y="6488668"/>
            <a:ext cx="1669410" cy="369332"/>
          </a:xfrm>
          <a:prstGeom prst="rect">
            <a:avLst/>
          </a:prstGeom>
          <a:noFill/>
        </p:spPr>
        <p:txBody>
          <a:bodyPr wrap="square" rtlCol="0">
            <a:spAutoFit/>
          </a:bodyPr>
          <a:lstStyle/>
          <a:p>
            <a:r>
              <a:rPr lang="zh-CN" altLang="en-US" dirty="0"/>
              <a:t>图</a:t>
            </a:r>
            <a:r>
              <a:rPr lang="en-US" altLang="zh-CN" dirty="0"/>
              <a:t>1</a:t>
            </a:r>
            <a:endParaRPr lang="zh-CN" altLang="en-US" dirty="0"/>
          </a:p>
        </p:txBody>
      </p:sp>
    </p:spTree>
    <p:extLst>
      <p:ext uri="{BB962C8B-B14F-4D97-AF65-F5344CB8AC3E}">
        <p14:creationId xmlns:p14="http://schemas.microsoft.com/office/powerpoint/2010/main" val="110911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solidFill>
                  <a:schemeClr val="bg2"/>
                </a:solidFill>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求得介电常数实部绝对误差随介电常数变化</a:t>
            </a:r>
          </a:p>
          <a:p>
            <a:endParaRPr lang="zh-CN" altLang="en-US" dirty="0"/>
          </a:p>
        </p:txBody>
      </p:sp>
      <p:pic>
        <p:nvPicPr>
          <p:cNvPr id="5" name="图片 4">
            <a:extLst>
              <a:ext uri="{FF2B5EF4-FFF2-40B4-BE49-F238E27FC236}">
                <a16:creationId xmlns:a16="http://schemas.microsoft.com/office/drawing/2014/main" id="{5C2B53C0-2122-48A4-B13A-5E5D22D8901E}"/>
              </a:ext>
            </a:extLst>
          </p:cNvPr>
          <p:cNvPicPr>
            <a:picLocks noChangeAspect="1"/>
          </p:cNvPicPr>
          <p:nvPr/>
        </p:nvPicPr>
        <p:blipFill>
          <a:blip r:embed="rId3">
            <a:lum contrast="10000"/>
          </a:blip>
          <a:stretch>
            <a:fillRect/>
          </a:stretch>
        </p:blipFill>
        <p:spPr>
          <a:xfrm>
            <a:off x="282143" y="1529037"/>
            <a:ext cx="10943149" cy="5040000"/>
          </a:xfrm>
          <a:prstGeom prst="rect">
            <a:avLst/>
          </a:prstGeom>
        </p:spPr>
      </p:pic>
      <p:sp>
        <p:nvSpPr>
          <p:cNvPr id="6" name="文本框 5">
            <a:extLst>
              <a:ext uri="{FF2B5EF4-FFF2-40B4-BE49-F238E27FC236}">
                <a16:creationId xmlns:a16="http://schemas.microsoft.com/office/drawing/2014/main" id="{F70DF0C0-51F7-44BC-8ADD-C0EFC97747FA}"/>
              </a:ext>
            </a:extLst>
          </p:cNvPr>
          <p:cNvSpPr txBox="1"/>
          <p:nvPr/>
        </p:nvSpPr>
        <p:spPr>
          <a:xfrm>
            <a:off x="5821959" y="6488668"/>
            <a:ext cx="1669410" cy="369332"/>
          </a:xfrm>
          <a:prstGeom prst="rect">
            <a:avLst/>
          </a:prstGeom>
          <a:noFill/>
        </p:spPr>
        <p:txBody>
          <a:bodyPr wrap="square" rtlCol="0">
            <a:spAutoFit/>
          </a:bodyPr>
          <a:lstStyle/>
          <a:p>
            <a:r>
              <a:rPr lang="zh-CN" altLang="en-US" dirty="0"/>
              <a:t>图</a:t>
            </a:r>
            <a:r>
              <a:rPr lang="en-US" altLang="zh-CN" dirty="0"/>
              <a:t>2</a:t>
            </a:r>
            <a:endParaRPr lang="zh-CN" altLang="en-US" dirty="0"/>
          </a:p>
        </p:txBody>
      </p:sp>
    </p:spTree>
    <p:extLst>
      <p:ext uri="{BB962C8B-B14F-4D97-AF65-F5344CB8AC3E}">
        <p14:creationId xmlns:p14="http://schemas.microsoft.com/office/powerpoint/2010/main" val="592610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400</TotalTime>
  <Words>835</Words>
  <Application>Microsoft Office PowerPoint</Application>
  <PresentationFormat>宽屏</PresentationFormat>
  <Paragraphs>119</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仿宋</vt:lpstr>
      <vt:lpstr>楷体</vt:lpstr>
      <vt:lpstr>宋体</vt:lpstr>
      <vt:lpstr>Arial</vt:lpstr>
      <vt:lpstr>Cambria Math</vt:lpstr>
      <vt:lpstr>Century Gothic</vt:lpstr>
      <vt:lpstr>Times New Roman</vt:lpstr>
      <vt:lpstr>Wingdings 3</vt:lpstr>
      <vt:lpstr>离子</vt:lpstr>
      <vt:lpstr>微波谐振腔</vt:lpstr>
      <vt:lpstr>PowerPoint 演示文稿</vt:lpstr>
      <vt:lpstr>谐振腔设计</vt:lpstr>
      <vt:lpstr>谐振腔设计</vt:lpstr>
      <vt:lpstr>利用微扰公式求解介质参数</vt:lpstr>
      <vt:lpstr>利用微扰公式求解介质参数</vt:lpstr>
      <vt:lpstr>利用微扰公式求解介质参数</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在不同频率下求解介质参数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微波谐振腔</dc:title>
  <dc:creator>Zha Tianyi</dc:creator>
  <cp:lastModifiedBy>fang zhou</cp:lastModifiedBy>
  <cp:revision>45</cp:revision>
  <dcterms:created xsi:type="dcterms:W3CDTF">2019-12-05T12:45:22Z</dcterms:created>
  <dcterms:modified xsi:type="dcterms:W3CDTF">2019-12-06T00:51:13Z</dcterms:modified>
</cp:coreProperties>
</file>