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71" r:id="rId5"/>
    <p:sldId id="261" r:id="rId6"/>
    <p:sldId id="262" r:id="rId7"/>
    <p:sldId id="259" r:id="rId8"/>
    <p:sldId id="263" r:id="rId9"/>
    <p:sldId id="266" r:id="rId10"/>
    <p:sldId id="274" r:id="rId11"/>
    <p:sldId id="264" r:id="rId12"/>
    <p:sldId id="265" r:id="rId13"/>
    <p:sldId id="275" r:id="rId14"/>
    <p:sldId id="273" r:id="rId15"/>
    <p:sldId id="276" r:id="rId16"/>
    <p:sldId id="278" r:id="rId17"/>
    <p:sldId id="268" r:id="rId18"/>
    <p:sldId id="272"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22" autoAdjust="0"/>
    <p:restoredTop sz="94660"/>
  </p:normalViewPr>
  <p:slideViewPr>
    <p:cSldViewPr snapToGrid="0">
      <p:cViewPr varScale="1">
        <p:scale>
          <a:sx n="83" d="100"/>
          <a:sy n="83" d="100"/>
        </p:scale>
        <p:origin x="4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AFE41-0955-4809-981B-0611904921D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B7E5F5A-22C5-4FA2-B2A1-5F56A166E3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25DCBB8-0970-40F4-ADC9-AC2E89800D89}"/>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5" name="页脚占位符 4">
            <a:extLst>
              <a:ext uri="{FF2B5EF4-FFF2-40B4-BE49-F238E27FC236}">
                <a16:creationId xmlns:a16="http://schemas.microsoft.com/office/drawing/2014/main" id="{4A7D8D51-68CE-4C33-A2EC-4D526C40B9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B725C5-54D4-4E5D-85EC-A03BA0A01BE9}"/>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4080720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38AC48-4A73-4B6C-BAB4-D32AF225DCE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C54B1DA-E79F-4AFA-BE11-331D2AAAA07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A0211F-686C-4459-A1F2-86ADE3A0876C}"/>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5" name="页脚占位符 4">
            <a:extLst>
              <a:ext uri="{FF2B5EF4-FFF2-40B4-BE49-F238E27FC236}">
                <a16:creationId xmlns:a16="http://schemas.microsoft.com/office/drawing/2014/main" id="{29E84976-A676-4573-9469-86BFD42DCE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4324FB-A5FD-41E2-82CC-4E85C8B8D854}"/>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2320407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41D7F74-F6FA-484C-8E7D-7B1FABBAAC1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11104A9-7D96-498B-ACBB-36B29CAA408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C89977E-A14F-4E79-8DA3-426259EB4B18}"/>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5" name="页脚占位符 4">
            <a:extLst>
              <a:ext uri="{FF2B5EF4-FFF2-40B4-BE49-F238E27FC236}">
                <a16:creationId xmlns:a16="http://schemas.microsoft.com/office/drawing/2014/main" id="{EC4899D8-FB64-4BBD-B0A7-7D50F5F363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EF33C7-A333-480C-BDB6-E781A00F71B0}"/>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2159400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7672A0-7241-471D-BAA9-7DDF73642EC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5415549-3DB6-4E9F-8D54-F9EA57AEF8D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BF44BE-D8FB-43E7-B816-A4A6143DECDD}"/>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5" name="页脚占位符 4">
            <a:extLst>
              <a:ext uri="{FF2B5EF4-FFF2-40B4-BE49-F238E27FC236}">
                <a16:creationId xmlns:a16="http://schemas.microsoft.com/office/drawing/2014/main" id="{3B9BB207-AA8A-40DC-B1E2-9083F7F791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EBF9B8-8B75-4739-9BE8-8727C5EA0320}"/>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3034151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399574-4A1F-4CCB-A2B2-2A71E8C15A0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A45ED41-C1D8-4912-9538-228954FC68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6EAC770-B145-49BD-BE2E-0D6E84179127}"/>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5" name="页脚占位符 4">
            <a:extLst>
              <a:ext uri="{FF2B5EF4-FFF2-40B4-BE49-F238E27FC236}">
                <a16:creationId xmlns:a16="http://schemas.microsoft.com/office/drawing/2014/main" id="{243571E5-66D8-4B68-9A19-278ADF1C26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DF8622-CAE5-46A2-83B2-4CFF8E741A5C}"/>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2199619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B0EA47-357A-479D-B97F-06A84AA25ED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7FDCAB6-CAA1-42EF-ACE7-C6596061415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6CC1DAD-0782-44B8-A724-A77000ED038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070BDC9-D5F2-4E0C-AC2D-FF4547CCD6D3}"/>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6" name="页脚占位符 5">
            <a:extLst>
              <a:ext uri="{FF2B5EF4-FFF2-40B4-BE49-F238E27FC236}">
                <a16:creationId xmlns:a16="http://schemas.microsoft.com/office/drawing/2014/main" id="{59D8F8BC-CE08-43BF-A925-C9E6BB90E3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CFA8227-6218-4D21-BA8E-7DA4F524B0D2}"/>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1242009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2E1E03-53A0-4716-8506-7C945D18C2E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BF72478-3BD9-431D-9CF1-38EF416435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AF7E1ED-BBF4-4E5E-94F2-4B69582DF07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8E21F93-F09D-4943-B473-6F0FCF4FF4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EF5F028-BFCE-4F09-B6EC-24794092CBF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0B740DD-BA0E-448C-857A-35CC576E673E}"/>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8" name="页脚占位符 7">
            <a:extLst>
              <a:ext uri="{FF2B5EF4-FFF2-40B4-BE49-F238E27FC236}">
                <a16:creationId xmlns:a16="http://schemas.microsoft.com/office/drawing/2014/main" id="{0BD40611-3B6D-40DA-A5F2-AD92B87706F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4DF6279-DD47-4497-A88A-A1DC6DE4208E}"/>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3797284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23CCB1-EAA6-4DAD-B19A-EAED3EA9661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A89ADC7-2EFC-4758-9223-DDBB2B63C16F}"/>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4" name="页脚占位符 3">
            <a:extLst>
              <a:ext uri="{FF2B5EF4-FFF2-40B4-BE49-F238E27FC236}">
                <a16:creationId xmlns:a16="http://schemas.microsoft.com/office/drawing/2014/main" id="{6EAC0DBF-8688-4EB2-B44F-D842FAAA5EB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08EA8A0-7D9D-4421-AE5C-BCAE96F62EA7}"/>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1808375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DBD195B-54C3-4ABB-9703-78D1F993E4BC}"/>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3" name="页脚占位符 2">
            <a:extLst>
              <a:ext uri="{FF2B5EF4-FFF2-40B4-BE49-F238E27FC236}">
                <a16:creationId xmlns:a16="http://schemas.microsoft.com/office/drawing/2014/main" id="{16031DF4-7AE2-46FD-B0F2-F685314922A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86DD8EE-F48C-4506-834F-11ECAA2A5079}"/>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3408176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9C77A-073B-461C-935A-8A19771C96E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97B9A5E-5996-4D72-960C-52D0A582A1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6FD5FEE-5B5D-4837-B125-E07054B94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E36C05C-DEFC-4218-86F6-891B57185AC9}"/>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6" name="页脚占位符 5">
            <a:extLst>
              <a:ext uri="{FF2B5EF4-FFF2-40B4-BE49-F238E27FC236}">
                <a16:creationId xmlns:a16="http://schemas.microsoft.com/office/drawing/2014/main" id="{5D89C5F3-20A1-485A-988B-55FB0BB8FE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9B45E25-03D3-407A-8D77-002C60650A3C}"/>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2082489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9E98AB-1EC4-4868-99E5-0180EC07B2B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883E7AC-717B-4FDD-ACAA-6B47210FC2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568836B-99C7-4340-B4A5-9BB1A0DA0E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FE68521-7AFF-47B8-B2C9-6664230D05B0}"/>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6" name="页脚占位符 5">
            <a:extLst>
              <a:ext uri="{FF2B5EF4-FFF2-40B4-BE49-F238E27FC236}">
                <a16:creationId xmlns:a16="http://schemas.microsoft.com/office/drawing/2014/main" id="{276A0CA4-8635-4BCD-A7FD-278C43B1ED0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41B21FB-144E-42C3-A346-5372BFDB984A}"/>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3070615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310D9E7-7AF1-4456-9E83-8E5A1BCC65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F985EB6-6D75-4BB7-9CE3-5EF786CF91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9B225EE-3781-467D-A547-1228193D3D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AD3C9-44F0-4AE7-B19F-33A7A90EAD82}" type="datetimeFigureOut">
              <a:rPr lang="zh-CN" altLang="en-US" smtClean="0"/>
              <a:t>2019/12/6</a:t>
            </a:fld>
            <a:endParaRPr lang="zh-CN" altLang="en-US"/>
          </a:p>
        </p:txBody>
      </p:sp>
      <p:sp>
        <p:nvSpPr>
          <p:cNvPr id="5" name="页脚占位符 4">
            <a:extLst>
              <a:ext uri="{FF2B5EF4-FFF2-40B4-BE49-F238E27FC236}">
                <a16:creationId xmlns:a16="http://schemas.microsoft.com/office/drawing/2014/main" id="{CB384DFB-D3F0-4FEA-BA98-8B413ACF29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3DA3011-D7BB-4C89-A75E-8E135A2014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3938994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3F8B27-E2E4-42F8-AC6C-F2860E8FAEB8}"/>
              </a:ext>
            </a:extLst>
          </p:cNvPr>
          <p:cNvSpPr>
            <a:spLocks noGrp="1"/>
          </p:cNvSpPr>
          <p:nvPr>
            <p:ph type="ctrTitle"/>
          </p:nvPr>
        </p:nvSpPr>
        <p:spPr>
          <a:xfrm>
            <a:off x="1524000" y="1002899"/>
            <a:ext cx="9144000" cy="1194602"/>
          </a:xfrm>
        </p:spPr>
        <p:txBody>
          <a:bodyPr>
            <a:normAutofit/>
          </a:bodyPr>
          <a:lstStyle/>
          <a:p>
            <a:r>
              <a:rPr lang="zh-CN" altLang="en-US" sz="5400" b="1" dirty="0">
                <a:latin typeface="楷体" panose="02010609060101010101" pitchFamily="49" charset="-122"/>
                <a:ea typeface="楷体" panose="02010609060101010101" pitchFamily="49" charset="-122"/>
              </a:rPr>
              <a:t>微波谐振腔</a:t>
            </a:r>
          </a:p>
        </p:txBody>
      </p:sp>
      <p:sp>
        <p:nvSpPr>
          <p:cNvPr id="3" name="副标题 2">
            <a:extLst>
              <a:ext uri="{FF2B5EF4-FFF2-40B4-BE49-F238E27FC236}">
                <a16:creationId xmlns:a16="http://schemas.microsoft.com/office/drawing/2014/main" id="{72424AD4-2A69-4F94-80EB-D86EF7C798E4}"/>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637493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96EAD-1CC4-4BED-B217-B0EC9792A025}"/>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C7660EE8-3893-440E-9236-4B3C8EF73FE1}"/>
              </a:ext>
            </a:extLst>
          </p:cNvPr>
          <p:cNvSpPr>
            <a:spLocks noGrp="1"/>
          </p:cNvSpPr>
          <p:nvPr>
            <p:ph idx="1"/>
          </p:nvPr>
        </p:nvSpPr>
        <p:spPr>
          <a:xfrm>
            <a:off x="838200" y="1253331"/>
            <a:ext cx="10515600" cy="4351338"/>
          </a:xfrm>
        </p:spPr>
        <p:txBody>
          <a:bodyPr/>
          <a:lstStyle/>
          <a:p>
            <a:r>
              <a:rPr lang="zh-CN" altLang="en-US" dirty="0"/>
              <a:t>求得介电常数实部相对误差随介电常数变化</a:t>
            </a:r>
          </a:p>
          <a:p>
            <a:endParaRPr lang="zh-CN" altLang="en-US" dirty="0"/>
          </a:p>
        </p:txBody>
      </p:sp>
      <p:pic>
        <p:nvPicPr>
          <p:cNvPr id="5" name="图片 4">
            <a:extLst>
              <a:ext uri="{FF2B5EF4-FFF2-40B4-BE49-F238E27FC236}">
                <a16:creationId xmlns:a16="http://schemas.microsoft.com/office/drawing/2014/main" id="{C3B0CF9C-B479-4CE3-A869-8B521F02DA35}"/>
              </a:ext>
            </a:extLst>
          </p:cNvPr>
          <p:cNvPicPr>
            <a:picLocks noChangeAspect="1"/>
          </p:cNvPicPr>
          <p:nvPr/>
        </p:nvPicPr>
        <p:blipFill>
          <a:blip r:embed="rId2"/>
          <a:stretch>
            <a:fillRect/>
          </a:stretch>
        </p:blipFill>
        <p:spPr>
          <a:xfrm>
            <a:off x="309600" y="1530000"/>
            <a:ext cx="10943150" cy="5040000"/>
          </a:xfrm>
          <a:prstGeom prst="rect">
            <a:avLst/>
          </a:prstGeom>
        </p:spPr>
      </p:pic>
    </p:spTree>
    <p:extLst>
      <p:ext uri="{BB962C8B-B14F-4D97-AF65-F5344CB8AC3E}">
        <p14:creationId xmlns:p14="http://schemas.microsoft.com/office/powerpoint/2010/main" val="434271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B56F2E-AAEF-47A1-8171-6689EE700304}"/>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5DDF35A0-B2A1-4C04-AA3A-0967CEBCB7BB}"/>
              </a:ext>
            </a:extLst>
          </p:cNvPr>
          <p:cNvSpPr>
            <a:spLocks noGrp="1"/>
          </p:cNvSpPr>
          <p:nvPr>
            <p:ph idx="1"/>
          </p:nvPr>
        </p:nvSpPr>
        <p:spPr>
          <a:xfrm>
            <a:off x="838200" y="1253331"/>
            <a:ext cx="10515600" cy="4351338"/>
          </a:xfrm>
        </p:spPr>
        <p:txBody>
          <a:bodyPr/>
          <a:lstStyle/>
          <a:p>
            <a:r>
              <a:rPr lang="zh-CN" altLang="en-US" dirty="0"/>
              <a:t>扰动后谐振频率随扰动圆柱体半径变化</a:t>
            </a:r>
          </a:p>
        </p:txBody>
      </p:sp>
      <p:pic>
        <p:nvPicPr>
          <p:cNvPr id="5" name="图片 4">
            <a:extLst>
              <a:ext uri="{FF2B5EF4-FFF2-40B4-BE49-F238E27FC236}">
                <a16:creationId xmlns:a16="http://schemas.microsoft.com/office/drawing/2014/main" id="{D033AACE-F2CD-4471-AD18-C05FECA7E54D}"/>
              </a:ext>
            </a:extLst>
          </p:cNvPr>
          <p:cNvPicPr>
            <a:picLocks noChangeAspect="1"/>
          </p:cNvPicPr>
          <p:nvPr/>
        </p:nvPicPr>
        <p:blipFill>
          <a:blip r:embed="rId3"/>
          <a:stretch>
            <a:fillRect/>
          </a:stretch>
        </p:blipFill>
        <p:spPr>
          <a:xfrm>
            <a:off x="1282823" y="1718430"/>
            <a:ext cx="9604269" cy="5040000"/>
          </a:xfrm>
          <a:prstGeom prst="rect">
            <a:avLst/>
          </a:prstGeom>
        </p:spPr>
      </p:pic>
    </p:spTree>
    <p:extLst>
      <p:ext uri="{BB962C8B-B14F-4D97-AF65-F5344CB8AC3E}">
        <p14:creationId xmlns:p14="http://schemas.microsoft.com/office/powerpoint/2010/main" val="104273071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C12B1-361D-478B-A768-3AD1510F5B2E}"/>
              </a:ext>
            </a:extLst>
          </p:cNvPr>
          <p:cNvSpPr>
            <a:spLocks noGrp="1"/>
          </p:cNvSpPr>
          <p:nvPr>
            <p:ph type="title"/>
          </p:nvPr>
        </p:nvSpPr>
        <p:spPr>
          <a:xfrm>
            <a:off x="838200" y="0"/>
            <a:ext cx="10515600" cy="1325563"/>
          </a:xfrm>
        </p:spPr>
        <p:txBody>
          <a:bodyPr/>
          <a:lstStyle/>
          <a:p>
            <a:r>
              <a:rPr lang="zh-CN" altLang="en-US" sz="4000" b="1" dirty="0">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1FCA5092-0B5D-4619-B373-EE2E7C024549}"/>
              </a:ext>
            </a:extLst>
          </p:cNvPr>
          <p:cNvSpPr>
            <a:spLocks noGrp="1"/>
          </p:cNvSpPr>
          <p:nvPr>
            <p:ph idx="1"/>
          </p:nvPr>
        </p:nvSpPr>
        <p:spPr>
          <a:xfrm>
            <a:off x="838200" y="1253331"/>
            <a:ext cx="10515600" cy="4351338"/>
          </a:xfrm>
        </p:spPr>
        <p:txBody>
          <a:bodyPr/>
          <a:lstStyle/>
          <a:p>
            <a:r>
              <a:rPr lang="zh-CN" altLang="en-US" dirty="0"/>
              <a:t>求得介电常数实部绝对误差随体积变化</a:t>
            </a:r>
          </a:p>
        </p:txBody>
      </p:sp>
      <p:pic>
        <p:nvPicPr>
          <p:cNvPr id="9" name="图片 8">
            <a:extLst>
              <a:ext uri="{FF2B5EF4-FFF2-40B4-BE49-F238E27FC236}">
                <a16:creationId xmlns:a16="http://schemas.microsoft.com/office/drawing/2014/main" id="{CE8DF3AA-D1AC-42F5-8BD4-AFDD9620F8EF}"/>
              </a:ext>
            </a:extLst>
          </p:cNvPr>
          <p:cNvPicPr>
            <a:picLocks noChangeAspect="1"/>
          </p:cNvPicPr>
          <p:nvPr/>
        </p:nvPicPr>
        <p:blipFill>
          <a:blip r:embed="rId3"/>
          <a:stretch>
            <a:fillRect/>
          </a:stretch>
        </p:blipFill>
        <p:spPr>
          <a:xfrm>
            <a:off x="309600" y="1530000"/>
            <a:ext cx="10943150" cy="5040000"/>
          </a:xfrm>
          <a:prstGeom prst="rect">
            <a:avLst/>
          </a:prstGeom>
        </p:spPr>
      </p:pic>
    </p:spTree>
    <p:extLst>
      <p:ext uri="{BB962C8B-B14F-4D97-AF65-F5344CB8AC3E}">
        <p14:creationId xmlns:p14="http://schemas.microsoft.com/office/powerpoint/2010/main" val="376980599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C12B1-361D-478B-A768-3AD1510F5B2E}"/>
              </a:ext>
            </a:extLst>
          </p:cNvPr>
          <p:cNvSpPr>
            <a:spLocks noGrp="1"/>
          </p:cNvSpPr>
          <p:nvPr>
            <p:ph type="title"/>
          </p:nvPr>
        </p:nvSpPr>
        <p:spPr>
          <a:xfrm>
            <a:off x="838200" y="0"/>
            <a:ext cx="10515600" cy="1325563"/>
          </a:xfrm>
        </p:spPr>
        <p:txBody>
          <a:bodyPr/>
          <a:lstStyle/>
          <a:p>
            <a:r>
              <a:rPr lang="zh-CN" altLang="en-US" sz="4000" b="1" dirty="0">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1FCA5092-0B5D-4619-B373-EE2E7C024549}"/>
              </a:ext>
            </a:extLst>
          </p:cNvPr>
          <p:cNvSpPr>
            <a:spLocks noGrp="1"/>
          </p:cNvSpPr>
          <p:nvPr>
            <p:ph idx="1"/>
          </p:nvPr>
        </p:nvSpPr>
        <p:spPr>
          <a:xfrm>
            <a:off x="838200" y="1253331"/>
            <a:ext cx="10515600" cy="4351338"/>
          </a:xfrm>
        </p:spPr>
        <p:txBody>
          <a:bodyPr/>
          <a:lstStyle/>
          <a:p>
            <a:r>
              <a:rPr lang="zh-CN" altLang="en-US" dirty="0"/>
              <a:t>求得介电常数实部相对误差随体积变化</a:t>
            </a:r>
          </a:p>
        </p:txBody>
      </p:sp>
      <p:pic>
        <p:nvPicPr>
          <p:cNvPr id="6" name="图片 5">
            <a:extLst>
              <a:ext uri="{FF2B5EF4-FFF2-40B4-BE49-F238E27FC236}">
                <a16:creationId xmlns:a16="http://schemas.microsoft.com/office/drawing/2014/main" id="{32E15689-2C86-4518-81EE-1FE126ECD2D8}"/>
              </a:ext>
            </a:extLst>
          </p:cNvPr>
          <p:cNvPicPr>
            <a:picLocks noChangeAspect="1"/>
          </p:cNvPicPr>
          <p:nvPr/>
        </p:nvPicPr>
        <p:blipFill>
          <a:blip r:embed="rId3"/>
          <a:stretch>
            <a:fillRect/>
          </a:stretch>
        </p:blipFill>
        <p:spPr>
          <a:xfrm>
            <a:off x="309600" y="1602232"/>
            <a:ext cx="10943150" cy="5040000"/>
          </a:xfrm>
          <a:prstGeom prst="rect">
            <a:avLst/>
          </a:prstGeom>
        </p:spPr>
      </p:pic>
      <p:sp>
        <p:nvSpPr>
          <p:cNvPr id="7" name="文本框 6">
            <a:extLst>
              <a:ext uri="{FF2B5EF4-FFF2-40B4-BE49-F238E27FC236}">
                <a16:creationId xmlns:a16="http://schemas.microsoft.com/office/drawing/2014/main" id="{8BA60ABB-BE79-4C9B-9E12-893F41930953}"/>
              </a:ext>
            </a:extLst>
          </p:cNvPr>
          <p:cNvSpPr txBox="1"/>
          <p:nvPr/>
        </p:nvSpPr>
        <p:spPr>
          <a:xfrm>
            <a:off x="6230470" y="1670076"/>
            <a:ext cx="959224" cy="307777"/>
          </a:xfrm>
          <a:prstGeom prst="rect">
            <a:avLst/>
          </a:prstGeom>
          <a:solidFill>
            <a:schemeClr val="bg1"/>
          </a:solidFill>
        </p:spPr>
        <p:txBody>
          <a:bodyPr wrap="square" rtlCol="0">
            <a:spAutoFit/>
          </a:bodyPr>
          <a:lstStyle/>
          <a:p>
            <a:r>
              <a:rPr lang="zh-CN" altLang="en-US" sz="1400" b="1" dirty="0"/>
              <a:t>扰动体积</a:t>
            </a:r>
          </a:p>
        </p:txBody>
      </p:sp>
    </p:spTree>
    <p:extLst>
      <p:ext uri="{BB962C8B-B14F-4D97-AF65-F5344CB8AC3E}">
        <p14:creationId xmlns:p14="http://schemas.microsoft.com/office/powerpoint/2010/main" val="421564207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FB163-DF39-4671-9B17-CAD430E46F87}"/>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972DC4F2-AD9D-4716-9998-9D2346420414}"/>
              </a:ext>
            </a:extLst>
          </p:cNvPr>
          <p:cNvSpPr>
            <a:spLocks noGrp="1"/>
          </p:cNvSpPr>
          <p:nvPr>
            <p:ph idx="1"/>
          </p:nvPr>
        </p:nvSpPr>
        <p:spPr>
          <a:xfrm>
            <a:off x="838200" y="1253331"/>
            <a:ext cx="10515600" cy="4351338"/>
          </a:xfrm>
        </p:spPr>
        <p:txBody>
          <a:bodyPr/>
          <a:lstStyle/>
          <a:p>
            <a:r>
              <a:rPr lang="zh-CN" altLang="en-US" dirty="0"/>
              <a:t>求得损耗角正切绝对误差随损耗角正切变化</a:t>
            </a:r>
          </a:p>
        </p:txBody>
      </p:sp>
      <p:pic>
        <p:nvPicPr>
          <p:cNvPr id="6" name="图片 5">
            <a:extLst>
              <a:ext uri="{FF2B5EF4-FFF2-40B4-BE49-F238E27FC236}">
                <a16:creationId xmlns:a16="http://schemas.microsoft.com/office/drawing/2014/main" id="{E36470FB-2C3F-448B-A902-9958DA7E7C82}"/>
              </a:ext>
            </a:extLst>
          </p:cNvPr>
          <p:cNvPicPr>
            <a:picLocks noChangeAspect="1"/>
          </p:cNvPicPr>
          <p:nvPr/>
        </p:nvPicPr>
        <p:blipFill>
          <a:blip r:embed="rId2"/>
          <a:stretch>
            <a:fillRect/>
          </a:stretch>
        </p:blipFill>
        <p:spPr>
          <a:xfrm>
            <a:off x="309600" y="1530000"/>
            <a:ext cx="10943150" cy="5040000"/>
          </a:xfrm>
          <a:prstGeom prst="rect">
            <a:avLst/>
          </a:prstGeom>
        </p:spPr>
      </p:pic>
    </p:spTree>
    <p:extLst>
      <p:ext uri="{BB962C8B-B14F-4D97-AF65-F5344CB8AC3E}">
        <p14:creationId xmlns:p14="http://schemas.microsoft.com/office/powerpoint/2010/main" val="2694430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FB163-DF39-4671-9B17-CAD430E46F87}"/>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972DC4F2-AD9D-4716-9998-9D2346420414}"/>
              </a:ext>
            </a:extLst>
          </p:cNvPr>
          <p:cNvSpPr>
            <a:spLocks noGrp="1"/>
          </p:cNvSpPr>
          <p:nvPr>
            <p:ph idx="1"/>
          </p:nvPr>
        </p:nvSpPr>
        <p:spPr>
          <a:xfrm>
            <a:off x="838200" y="1253331"/>
            <a:ext cx="10515600" cy="4351338"/>
          </a:xfrm>
        </p:spPr>
        <p:txBody>
          <a:bodyPr/>
          <a:lstStyle/>
          <a:p>
            <a:r>
              <a:rPr lang="zh-CN" altLang="en-US" dirty="0"/>
              <a:t>求得损耗角正切相对误差随损耗角正切变化</a:t>
            </a:r>
          </a:p>
        </p:txBody>
      </p:sp>
      <p:pic>
        <p:nvPicPr>
          <p:cNvPr id="5" name="图片 4">
            <a:extLst>
              <a:ext uri="{FF2B5EF4-FFF2-40B4-BE49-F238E27FC236}">
                <a16:creationId xmlns:a16="http://schemas.microsoft.com/office/drawing/2014/main" id="{FAEE7DA0-47E8-4A14-8A65-C4B340FD38D7}"/>
              </a:ext>
            </a:extLst>
          </p:cNvPr>
          <p:cNvPicPr>
            <a:picLocks noChangeAspect="1"/>
          </p:cNvPicPr>
          <p:nvPr/>
        </p:nvPicPr>
        <p:blipFill>
          <a:blip r:embed="rId2"/>
          <a:stretch>
            <a:fillRect/>
          </a:stretch>
        </p:blipFill>
        <p:spPr>
          <a:xfrm>
            <a:off x="309600" y="1530000"/>
            <a:ext cx="10943150" cy="5040000"/>
          </a:xfrm>
          <a:prstGeom prst="rect">
            <a:avLst/>
          </a:prstGeom>
        </p:spPr>
      </p:pic>
    </p:spTree>
    <p:extLst>
      <p:ext uri="{BB962C8B-B14F-4D97-AF65-F5344CB8AC3E}">
        <p14:creationId xmlns:p14="http://schemas.microsoft.com/office/powerpoint/2010/main" val="2364606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FB163-DF39-4671-9B17-CAD430E46F87}"/>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972DC4F2-AD9D-4716-9998-9D2346420414}"/>
              </a:ext>
            </a:extLst>
          </p:cNvPr>
          <p:cNvSpPr>
            <a:spLocks noGrp="1"/>
          </p:cNvSpPr>
          <p:nvPr>
            <p:ph idx="1"/>
          </p:nvPr>
        </p:nvSpPr>
        <p:spPr>
          <a:xfrm>
            <a:off x="838200" y="1253331"/>
            <a:ext cx="10515600" cy="4351338"/>
          </a:xfrm>
        </p:spPr>
        <p:txBody>
          <a:bodyPr/>
          <a:lstStyle/>
          <a:p>
            <a:r>
              <a:rPr lang="zh-CN" altLang="en-US" dirty="0"/>
              <a:t>不同损耗的介质对损耗角正切求解精度的影响</a:t>
            </a:r>
            <a:endParaRPr lang="en-US" altLang="zh-CN" dirty="0"/>
          </a:p>
          <a:p>
            <a:pPr lvl="1"/>
            <a:r>
              <a:rPr lang="zh-CN" altLang="en-US" dirty="0"/>
              <a:t>求得损耗角正切绝对误差随损耗角正切增大而增大</a:t>
            </a:r>
            <a:endParaRPr lang="en-US" altLang="zh-CN" dirty="0"/>
          </a:p>
          <a:p>
            <a:pPr lvl="1"/>
            <a:r>
              <a:rPr lang="zh-CN" altLang="en-US" dirty="0"/>
              <a:t>求得损耗角正切相对误差随损耗角正切增大而增大</a:t>
            </a:r>
            <a:endParaRPr lang="en-US" altLang="zh-CN" dirty="0"/>
          </a:p>
          <a:p>
            <a:r>
              <a:rPr lang="zh-CN" altLang="en-US" dirty="0"/>
              <a:t>可能的原因</a:t>
            </a:r>
          </a:p>
          <a:p>
            <a:pPr lvl="1"/>
            <a:r>
              <a:rPr lang="zh-CN" altLang="en-US" dirty="0"/>
              <a:t>极端情况：插入导体</a:t>
            </a:r>
            <a:endParaRPr lang="en-US" altLang="zh-CN" dirty="0"/>
          </a:p>
          <a:p>
            <a:pPr lvl="1"/>
            <a:r>
              <a:rPr lang="zh-CN" altLang="en-US" dirty="0"/>
              <a:t>更大的损耗对场分布的影响更大</a:t>
            </a:r>
            <a:endParaRPr lang="en-US" altLang="zh-CN" dirty="0"/>
          </a:p>
          <a:p>
            <a:pPr lvl="1"/>
            <a:r>
              <a:rPr lang="zh-CN" altLang="en-US" dirty="0"/>
              <a:t>绝对误差受正切角损耗值自身大小影响</a:t>
            </a:r>
          </a:p>
        </p:txBody>
      </p:sp>
    </p:spTree>
    <p:extLst>
      <p:ext uri="{BB962C8B-B14F-4D97-AF65-F5344CB8AC3E}">
        <p14:creationId xmlns:p14="http://schemas.microsoft.com/office/powerpoint/2010/main" val="1239333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1FCE9E-52AB-495C-ACA3-BB65122AD0AA}"/>
              </a:ext>
            </a:extLst>
          </p:cNvPr>
          <p:cNvSpPr>
            <a:spLocks noGrp="1"/>
          </p:cNvSpPr>
          <p:nvPr>
            <p:ph type="title"/>
          </p:nvPr>
        </p:nvSpPr>
        <p:spPr>
          <a:xfrm>
            <a:off x="838200" y="0"/>
            <a:ext cx="10515600" cy="1325563"/>
          </a:xfrm>
        </p:spPr>
        <p:txBody>
          <a:bodyPr/>
          <a:lstStyle/>
          <a:p>
            <a:r>
              <a:rPr lang="zh-CN" altLang="en-US" sz="4000" b="1" dirty="0">
                <a:latin typeface="楷体" panose="02010609060101010101" pitchFamily="49" charset="-122"/>
                <a:ea typeface="楷体" panose="02010609060101010101" pitchFamily="49" charset="-122"/>
              </a:rPr>
              <a:t>介质参数求解误差分析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7AE9518-5322-40CF-BF7F-AB38ECD64730}"/>
                  </a:ext>
                </a:extLst>
              </p:cNvPr>
              <p:cNvSpPr>
                <a:spLocks noGrp="1"/>
              </p:cNvSpPr>
              <p:nvPr>
                <p:ph idx="1"/>
              </p:nvPr>
            </p:nvSpPr>
            <p:spPr>
              <a:xfrm>
                <a:off x="838200" y="1325563"/>
                <a:ext cx="10515600" cy="5204350"/>
              </a:xfrm>
            </p:spPr>
            <p:txBody>
              <a:bodyPr>
                <a:normAutofit fontScale="62500" lnSpcReduction="20000"/>
              </a:bodyPr>
              <a:lstStyle/>
              <a:p>
                <a:pPr indent="0" algn="just">
                  <a:lnSpc>
                    <a:spcPct val="150000"/>
                  </a:lnSpc>
                  <a:spcAft>
                    <a:spcPts val="0"/>
                  </a:spcAft>
                  <a:buNone/>
                </a:pPr>
                <a:r>
                  <a:rPr lang="zh-CN" altLang="zh-CN" sz="2900" b="1"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讨论介质材料介电常数实部误差在</a:t>
                </a:r>
                <a:r>
                  <a:rPr lang="en-US" altLang="zh-CN" sz="2900" b="1"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1%</a:t>
                </a:r>
                <a:r>
                  <a:rPr lang="zh-CN" altLang="zh-CN" sz="2900" b="1"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以内的微扰条件（频率偏差百分比）</a:t>
                </a:r>
              </a:p>
              <a:p>
                <a:pPr indent="0" algn="just">
                  <a:lnSpc>
                    <a:spcPct val="150000"/>
                  </a:lnSpc>
                  <a:spcAft>
                    <a:spcPts val="0"/>
                  </a:spcAft>
                  <a:buNone/>
                </a:pP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由书上的介质微扰推导结论可得</a:t>
                </a: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endPar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lnSpc>
                    <a:spcPct val="150000"/>
                  </a:lnSpc>
                  <a:spcAft>
                    <a:spcPts val="0"/>
                  </a:spcAft>
                  <a:buNone/>
                </a:pPr>
                <a14:m>
                  <m:oMathPara xmlns:m="http://schemas.openxmlformats.org/officeDocument/2006/math">
                    <m:oMathParaPr>
                      <m:jc m:val="centerGroup"/>
                    </m:oMathParaPr>
                    <m:oMath xmlns:m="http://schemas.openxmlformats.org/officeDocument/2006/math">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den>
                      </m:f>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𝜇</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𝐻</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num>
                        <m:den>
                          <m:nary>
                            <m:naryPr>
                              <m:limLoc m:val="subSup"/>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sub>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up>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d>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𝜇</m:t>
                              </m:r>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d>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e>
                          </m:nary>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den>
                      </m:f>
                    </m:oMath>
                  </m:oMathPara>
                </a14:m>
                <a:endPar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lnSpc>
                    <a:spcPct val="150000"/>
                  </a:lnSpc>
                  <a:spcAft>
                    <a:spcPts val="0"/>
                  </a:spcAft>
                  <a:buNone/>
                </a:pP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由于介质样品为非磁性材料，</a:t>
                </a:r>
                <a14:m>
                  <m:oMath xmlns:m="http://schemas.openxmlformats.org/officeDocument/2006/math">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𝜇</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𝜇</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r>
                      <a:rPr lang="zh-CN"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𝜇</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r>
                      <a:rPr lang="zh-CN"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oMath>
                </a14:m>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，即</a:t>
                </a: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endPar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lnSpc>
                    <a:spcPct val="150000"/>
                  </a:lnSpc>
                  <a:spcAft>
                    <a:spcPts val="0"/>
                  </a:spcAft>
                  <a:buNone/>
                </a:pPr>
                <a14:m>
                  <m:oMathPara xmlns:m="http://schemas.openxmlformats.org/officeDocument/2006/math">
                    <m:oMathParaPr>
                      <m:jc m:val="centerGroup"/>
                    </m:oMathParaPr>
                    <m:oMath xmlns:m="http://schemas.openxmlformats.org/officeDocument/2006/math">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den>
                      </m:f>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nary>
                            <m:naryPr>
                              <m:limLoc m:val="subSup"/>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sub>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up>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d>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e>
                          </m:nary>
                        </m:num>
                        <m:den>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nary>
                            <m:naryPr>
                              <m:limLoc m:val="subSup"/>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sub>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up>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d>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e>
                          </m:nary>
                        </m:den>
                      </m:f>
                    </m:oMath>
                  </m:oMathPara>
                </a14:m>
                <a:endPar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lnSpc>
                    <a:spcPct val="150000"/>
                  </a:lnSpc>
                  <a:spcAft>
                    <a:spcPts val="0"/>
                  </a:spcAft>
                  <a:buNone/>
                </a:pP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由公式</a:t>
                </a:r>
                <a14:m>
                  <m:oMath xmlns:m="http://schemas.openxmlformats.org/officeDocument/2006/math">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𝜋</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r>
                      <a:rPr lang="zh-CN"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𝑟</m:t>
                        </m:r>
                      </m:sub>
                    </m:sSub>
                  </m:oMath>
                </a14:m>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得</a:t>
                </a: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endPar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lnSpc>
                    <a:spcPct val="150000"/>
                  </a:lnSpc>
                  <a:spcAft>
                    <a:spcPts val="0"/>
                  </a:spcAft>
                  <a:buNone/>
                </a:pPr>
                <a14:m>
                  <m:oMathPara xmlns:m="http://schemas.openxmlformats.org/officeDocument/2006/math">
                    <m:oMathParaPr>
                      <m:jc m:val="centerGroup"/>
                    </m:oMathParaPr>
                    <m:oMath xmlns:m="http://schemas.openxmlformats.org/officeDocument/2006/math">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𝑟</m:t>
                          </m:r>
                        </m:sub>
                      </m:s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num>
                        <m:den>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den>
                      </m:f>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𝑠</m:t>
                              </m:r>
                            </m:sub>
                          </m:sSub>
                        </m:num>
                        <m:den>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den>
                      </m:f>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nary>
                            <m:naryPr>
                              <m:limLoc m:val="subSup"/>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sub>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up>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d>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e>
                          </m:nary>
                        </m:num>
                        <m:den>
                          <m:nary>
                            <m:naryPr>
                              <m:limLoc m:val="subSup"/>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sub>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up>
                            <m:e>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d>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e>
                          </m:nary>
                        </m:den>
                      </m:f>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𝑠</m:t>
                              </m:r>
                            </m:sub>
                          </m:sSub>
                        </m:num>
                        <m:den>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den>
                      </m:f>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nary>
                            <m:naryPr>
                              <m:limLoc m:val="subSup"/>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sub>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up>
                            <m:e>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d>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e>
                          </m:nary>
                        </m:num>
                        <m:den>
                          <m:nary>
                            <m:naryPr>
                              <m:limLoc m:val="subSup"/>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sub>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up>
                            <m:e>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d>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e>
                          </m:nary>
                        </m:den>
                      </m:f>
                    </m:oMath>
                  </m:oMathPara>
                </a14:m>
                <a:endPar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lnSpc>
                    <a:spcPct val="150000"/>
                  </a:lnSpc>
                  <a:spcAft>
                    <a:spcPts val="0"/>
                  </a:spcAft>
                  <a:buNone/>
                </a:pP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当</a:t>
                </a:r>
                <a14:m>
                  <m:oMath xmlns:m="http://schemas.openxmlformats.org/officeDocument/2006/math">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𝑟</m:t>
                        </m:r>
                      </m:sub>
                    </m:sSub>
                  </m:oMath>
                </a14:m>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的误差在</a:t>
                </a: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1%</a:t>
                </a:r>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以内，即要求</a:t>
                </a:r>
                <a14:m>
                  <m:oMath xmlns:m="http://schemas.openxmlformats.org/officeDocument/2006/math">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𝑠</m:t>
                            </m:r>
                          </m:sub>
                        </m:sSub>
                      </m:num>
                      <m:den>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den>
                    </m:f>
                  </m:oMath>
                </a14:m>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的误差在</a:t>
                </a: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1%</a:t>
                </a:r>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以内，所以谐振频率</a:t>
                </a:r>
                <a14:m>
                  <m:oMath xmlns:m="http://schemas.openxmlformats.org/officeDocument/2006/math">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𝑠</m:t>
                        </m:r>
                      </m:sub>
                    </m:sSub>
                  </m:oMath>
                </a14:m>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要处于</a:t>
                </a:r>
                <a14:m>
                  <m:oMath xmlns:m="http://schemas.openxmlformats.org/officeDocument/2006/math">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0.99</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&lt;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𝑠</m:t>
                        </m:r>
                      </m:sub>
                    </m:s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&lt;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oMath>
                </a14:m>
                <a:endPar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67AE9518-5322-40CF-BF7F-AB38ECD64730}"/>
                  </a:ext>
                </a:extLst>
              </p:cNvPr>
              <p:cNvSpPr>
                <a:spLocks noGrp="1" noRot="1" noChangeAspect="1" noMove="1" noResize="1" noEditPoints="1" noAdjustHandles="1" noChangeArrowheads="1" noChangeShapeType="1" noTextEdit="1"/>
              </p:cNvSpPr>
              <p:nvPr>
                <p:ph idx="1"/>
              </p:nvPr>
            </p:nvSpPr>
            <p:spPr>
              <a:xfrm>
                <a:off x="838200" y="1325563"/>
                <a:ext cx="10515600" cy="5204350"/>
              </a:xfr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9320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FB163-DF39-4671-9B17-CAD430E46F87}"/>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在不同频率下求解介质参数</a:t>
            </a:r>
          </a:p>
        </p:txBody>
      </p:sp>
      <p:sp>
        <p:nvSpPr>
          <p:cNvPr id="3" name="内容占位符 2">
            <a:extLst>
              <a:ext uri="{FF2B5EF4-FFF2-40B4-BE49-F238E27FC236}">
                <a16:creationId xmlns:a16="http://schemas.microsoft.com/office/drawing/2014/main" id="{972DC4F2-AD9D-4716-9998-9D2346420414}"/>
              </a:ext>
            </a:extLst>
          </p:cNvPr>
          <p:cNvSpPr>
            <a:spLocks noGrp="1"/>
          </p:cNvSpPr>
          <p:nvPr>
            <p:ph idx="1"/>
          </p:nvPr>
        </p:nvSpPr>
        <p:spPr>
          <a:xfrm>
            <a:off x="838200" y="1253331"/>
            <a:ext cx="10515600" cy="4351338"/>
          </a:xfrm>
        </p:spPr>
        <p:txBody>
          <a:bodyPr/>
          <a:lstStyle/>
          <a:p>
            <a:r>
              <a:rPr lang="zh-CN" altLang="en-US" dirty="0"/>
              <a:t>实际介质的介电常数会随频率变化</a:t>
            </a:r>
            <a:endParaRPr lang="en-US" altLang="zh-CN" dirty="0"/>
          </a:p>
          <a:p>
            <a:r>
              <a:rPr lang="zh-CN" altLang="en-US" dirty="0"/>
              <a:t>为了测得某种特定介质的介电常数频率特性图</a:t>
            </a:r>
            <a:endParaRPr lang="en-US" altLang="zh-CN" dirty="0"/>
          </a:p>
          <a:p>
            <a:pPr lvl="1"/>
            <a:r>
              <a:rPr lang="zh-CN" altLang="en-US" dirty="0"/>
              <a:t>制作多个具有不同谐振波长的谐振腔</a:t>
            </a:r>
            <a:endParaRPr lang="en-US" altLang="zh-CN" dirty="0"/>
          </a:p>
          <a:p>
            <a:pPr lvl="1"/>
            <a:r>
              <a:rPr lang="zh-CN" altLang="en-US" dirty="0"/>
              <a:t>利用微波谐振腔的单腔多模特性</a:t>
            </a:r>
            <a:endParaRPr lang="en-US" altLang="zh-CN" dirty="0"/>
          </a:p>
          <a:p>
            <a:r>
              <a:rPr lang="zh-CN" altLang="en-US" dirty="0"/>
              <a:t>使用矢量网络分析仪</a:t>
            </a:r>
            <a:endParaRPr lang="en-US" altLang="zh-CN" dirty="0"/>
          </a:p>
          <a:p>
            <a:pPr lvl="1"/>
            <a:r>
              <a:rPr lang="zh-CN" altLang="en-US" dirty="0"/>
              <a:t>查看</a:t>
            </a:r>
            <a:r>
              <a:rPr lang="en-US" altLang="zh-CN" dirty="0"/>
              <a:t>S11</a:t>
            </a:r>
            <a:r>
              <a:rPr lang="zh-CN" altLang="en-US" dirty="0"/>
              <a:t>的零点</a:t>
            </a:r>
            <a:r>
              <a:rPr lang="en-US" altLang="zh-CN" dirty="0"/>
              <a:t>/</a:t>
            </a:r>
            <a:r>
              <a:rPr lang="zh-CN" altLang="en-US" dirty="0"/>
              <a:t>极点（取决于并联</a:t>
            </a:r>
            <a:r>
              <a:rPr lang="en-US" altLang="zh-CN" dirty="0"/>
              <a:t>/</a:t>
            </a:r>
            <a:r>
              <a:rPr lang="zh-CN" altLang="en-US" dirty="0"/>
              <a:t>串联谐振）</a:t>
            </a:r>
            <a:endParaRPr lang="en-US" altLang="zh-CN" dirty="0"/>
          </a:p>
          <a:p>
            <a:pPr lvl="1"/>
            <a:r>
              <a:rPr lang="zh-CN" altLang="en-US" dirty="0"/>
              <a:t>不同零</a:t>
            </a:r>
            <a:r>
              <a:rPr lang="en-US" altLang="zh-CN" dirty="0"/>
              <a:t>/</a:t>
            </a:r>
            <a:r>
              <a:rPr lang="zh-CN" altLang="en-US" dirty="0"/>
              <a:t>极点频率不同</a:t>
            </a:r>
            <a:endParaRPr lang="en-US" altLang="zh-CN" dirty="0"/>
          </a:p>
          <a:p>
            <a:r>
              <a:rPr lang="zh-CN" altLang="en-US" dirty="0"/>
              <a:t>其它</a:t>
            </a:r>
            <a:endParaRPr lang="en-US" altLang="zh-CN" dirty="0"/>
          </a:p>
          <a:p>
            <a:pPr lvl="1"/>
            <a:r>
              <a:rPr lang="zh-CN" altLang="en-US" dirty="0"/>
              <a:t>实际介质存在各向异性</a:t>
            </a:r>
            <a:endParaRPr lang="en-US" altLang="zh-CN" dirty="0"/>
          </a:p>
          <a:p>
            <a:pPr lvl="1"/>
            <a:endParaRPr lang="zh-CN" altLang="en-US" dirty="0"/>
          </a:p>
        </p:txBody>
      </p:sp>
    </p:spTree>
    <p:extLst>
      <p:ext uri="{BB962C8B-B14F-4D97-AF65-F5344CB8AC3E}">
        <p14:creationId xmlns:p14="http://schemas.microsoft.com/office/powerpoint/2010/main" val="3697006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46789D0-E55A-483F-8700-62B26C16BD75}"/>
              </a:ext>
            </a:extLst>
          </p:cNvPr>
          <p:cNvSpPr>
            <a:spLocks noGrp="1"/>
          </p:cNvSpPr>
          <p:nvPr>
            <p:ph idx="1"/>
          </p:nvPr>
        </p:nvSpPr>
        <p:spPr>
          <a:xfrm>
            <a:off x="838200" y="1325563"/>
            <a:ext cx="10515600" cy="4351338"/>
          </a:xfrm>
        </p:spPr>
        <p:txBody>
          <a:bodyPr>
            <a:normAutofit lnSpcReduction="10000"/>
          </a:bodyPr>
          <a:lstStyle/>
          <a:p>
            <a:r>
              <a:rPr lang="zh-CN" altLang="en-US" dirty="0">
                <a:latin typeface="仿宋" panose="02010609060101010101" pitchFamily="49" charset="-122"/>
                <a:ea typeface="仿宋" panose="02010609060101010101" pitchFamily="49" charset="-122"/>
              </a:rPr>
              <a:t>谐振腔设计</a:t>
            </a:r>
            <a:endParaRPr lang="en-US" altLang="zh-CN" dirty="0">
              <a:latin typeface="仿宋" panose="02010609060101010101" pitchFamily="49" charset="-122"/>
              <a:ea typeface="仿宋" panose="02010609060101010101" pitchFamily="49" charset="-122"/>
            </a:endParaRPr>
          </a:p>
          <a:p>
            <a:pPr lvl="1"/>
            <a:r>
              <a:rPr lang="zh-CN" altLang="en-US" dirty="0">
                <a:latin typeface="仿宋" panose="02010609060101010101" pitchFamily="49" charset="-122"/>
                <a:ea typeface="仿宋" panose="02010609060101010101" pitchFamily="49" charset="-122"/>
              </a:rPr>
              <a:t>尺寸</a:t>
            </a:r>
            <a:endParaRPr lang="en-US" altLang="zh-CN" dirty="0">
              <a:latin typeface="仿宋" panose="02010609060101010101" pitchFamily="49" charset="-122"/>
              <a:ea typeface="仿宋" panose="02010609060101010101" pitchFamily="49" charset="-122"/>
            </a:endParaRPr>
          </a:p>
          <a:p>
            <a:pPr lvl="1"/>
            <a:r>
              <a:rPr lang="zh-CN" altLang="en-US" dirty="0">
                <a:latin typeface="仿宋" panose="02010609060101010101" pitchFamily="49" charset="-122"/>
                <a:ea typeface="仿宋" panose="02010609060101010101" pitchFamily="49" charset="-122"/>
              </a:rPr>
              <a:t>激励</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利用微扰公式求解介质参数</a:t>
            </a:r>
            <a:endParaRPr lang="en-US" altLang="zh-CN" dirty="0">
              <a:latin typeface="仿宋" panose="02010609060101010101" pitchFamily="49" charset="-122"/>
              <a:ea typeface="仿宋" panose="02010609060101010101" pitchFamily="49" charset="-122"/>
            </a:endParaRPr>
          </a:p>
          <a:p>
            <a:pPr lvl="1"/>
            <a:r>
              <a:rPr lang="zh-CN" altLang="en-US" dirty="0">
                <a:latin typeface="仿宋" panose="02010609060101010101" pitchFamily="49" charset="-122"/>
                <a:ea typeface="仿宋" panose="02010609060101010101" pitchFamily="49" charset="-122"/>
              </a:rPr>
              <a:t>近似成立的条件</a:t>
            </a:r>
            <a:endParaRPr lang="en-US" altLang="zh-CN" dirty="0">
              <a:latin typeface="仿宋" panose="02010609060101010101" pitchFamily="49" charset="-122"/>
              <a:ea typeface="仿宋" panose="02010609060101010101" pitchFamily="49" charset="-122"/>
            </a:endParaRPr>
          </a:p>
          <a:p>
            <a:pPr lvl="1"/>
            <a:r>
              <a:rPr lang="zh-CN" altLang="en-US" dirty="0">
                <a:latin typeface="仿宋" panose="02010609060101010101" pitchFamily="49" charset="-122"/>
                <a:ea typeface="仿宋" panose="02010609060101010101" pitchFamily="49" charset="-122"/>
              </a:rPr>
              <a:t>两种求解情况</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介质参数求解误差分析</a:t>
            </a:r>
            <a:endParaRPr lang="en-US" altLang="zh-CN" dirty="0">
              <a:latin typeface="仿宋" panose="02010609060101010101" pitchFamily="49" charset="-122"/>
              <a:ea typeface="仿宋" panose="02010609060101010101" pitchFamily="49" charset="-122"/>
            </a:endParaRPr>
          </a:p>
          <a:p>
            <a:pPr lvl="1"/>
            <a:r>
              <a:rPr lang="zh-CN" altLang="en-US" dirty="0">
                <a:latin typeface="仿宋" panose="02010609060101010101" pitchFamily="49" charset="-122"/>
                <a:ea typeface="仿宋" panose="02010609060101010101" pitchFamily="49" charset="-122"/>
              </a:rPr>
              <a:t>介电常数实部误差</a:t>
            </a:r>
            <a:endParaRPr lang="en-US" altLang="zh-CN" dirty="0">
              <a:latin typeface="仿宋" panose="02010609060101010101" pitchFamily="49" charset="-122"/>
              <a:ea typeface="仿宋" panose="02010609060101010101" pitchFamily="49" charset="-122"/>
            </a:endParaRPr>
          </a:p>
          <a:p>
            <a:pPr lvl="1"/>
            <a:r>
              <a:rPr lang="zh-CN" altLang="en-US" dirty="0">
                <a:latin typeface="仿宋" panose="02010609060101010101" pitchFamily="49" charset="-122"/>
                <a:ea typeface="仿宋" panose="02010609060101010101" pitchFamily="49" charset="-122"/>
              </a:rPr>
              <a:t>损耗角正切误差</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在不同频率下求解介质参数</a:t>
            </a:r>
            <a:endParaRPr lang="en-US" altLang="zh-CN" dirty="0">
              <a:latin typeface="仿宋" panose="02010609060101010101" pitchFamily="49" charset="-122"/>
              <a:ea typeface="仿宋" panose="02010609060101010101" pitchFamily="49" charset="-122"/>
            </a:endParaRPr>
          </a:p>
          <a:p>
            <a:endParaRPr lang="zh-CN" altLang="en-US" dirty="0"/>
          </a:p>
        </p:txBody>
      </p:sp>
      <p:sp>
        <p:nvSpPr>
          <p:cNvPr id="4" name="标题 1">
            <a:extLst>
              <a:ext uri="{FF2B5EF4-FFF2-40B4-BE49-F238E27FC236}">
                <a16:creationId xmlns:a16="http://schemas.microsoft.com/office/drawing/2014/main" id="{4CFC71C5-7C6E-4972-B636-82A0E1F01D97}"/>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latin typeface="楷体" panose="02010609060101010101" pitchFamily="49" charset="-122"/>
                <a:ea typeface="楷体" panose="02010609060101010101" pitchFamily="49" charset="-122"/>
              </a:rPr>
              <a:t>目录</a:t>
            </a:r>
          </a:p>
        </p:txBody>
      </p:sp>
    </p:spTree>
    <p:extLst>
      <p:ext uri="{BB962C8B-B14F-4D97-AF65-F5344CB8AC3E}">
        <p14:creationId xmlns:p14="http://schemas.microsoft.com/office/powerpoint/2010/main" val="1996629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E721D9-7744-4AE9-9A7A-2EA0F7B29C12}"/>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谐振腔设计</a:t>
            </a:r>
          </a:p>
        </p:txBody>
      </p:sp>
      <mc:AlternateContent xmlns:mc="http://schemas.openxmlformats.org/markup-compatibility/2006">
        <mc:Choice xmlns:a14="http://schemas.microsoft.com/office/drawing/2010/main" Requires="a14">
          <p:sp>
            <p:nvSpPr>
              <p:cNvPr id="4" name="内容占位符 3">
                <a:extLst>
                  <a:ext uri="{FF2B5EF4-FFF2-40B4-BE49-F238E27FC236}">
                    <a16:creationId xmlns:a16="http://schemas.microsoft.com/office/drawing/2014/main" id="{EA641940-FE06-4EF0-B82C-9836AB1F6C24}"/>
                  </a:ext>
                </a:extLst>
              </p:cNvPr>
              <p:cNvSpPr>
                <a:spLocks noGrp="1"/>
              </p:cNvSpPr>
              <p:nvPr>
                <p:ph idx="1"/>
              </p:nvPr>
            </p:nvSpPr>
            <p:spPr>
              <a:xfrm>
                <a:off x="838200" y="1192279"/>
                <a:ext cx="7039062" cy="5306709"/>
              </a:xfrm>
              <a:prstGeom prst="rect">
                <a:avLst/>
              </a:prstGeom>
            </p:spPr>
            <p:txBody>
              <a:bodyPr wrap="square">
                <a:spAutoFit/>
              </a:bodyPr>
              <a:lstStyle/>
              <a:p>
                <a:pPr marL="0" indent="0" algn="just">
                  <a:buNone/>
                </a:pP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尺寸</a:t>
                </a:r>
                <a14:m>
                  <m:oMath xmlns:m="http://schemas.openxmlformats.org/officeDocument/2006/math">
                    <m:sSub>
                      <m:sSubPr>
                        <m:ctrlPr>
                          <a:rPr lang="zh-CN" altLang="zh-CN" sz="2000" i="1" smtClean="0">
                            <a:solidFill>
                              <a:schemeClr val="tx1"/>
                            </a:solidFill>
                            <a:latin typeface="Cambria Math" panose="02040503050406030204" pitchFamily="18" charset="0"/>
                          </a:rPr>
                        </m:ctrlPr>
                      </m:sSubPr>
                      <m:e>
                        <m:r>
                          <a:rPr lang="en-US" altLang="zh-CN" sz="2000" i="1">
                            <a:solidFill>
                              <a:schemeClr val="tx1"/>
                            </a:solidFill>
                            <a:latin typeface="Cambria Math" panose="02040503050406030204" pitchFamily="18" charset="0"/>
                          </a:rPr>
                          <m:t>𝜆</m:t>
                        </m:r>
                      </m:e>
                      <m:sub>
                        <m:r>
                          <a:rPr lang="en-US" altLang="zh-CN" sz="2000" i="1">
                            <a:solidFill>
                              <a:schemeClr val="tx1"/>
                            </a:solidFill>
                            <a:latin typeface="Cambria Math" panose="02040503050406030204" pitchFamily="18" charset="0"/>
                          </a:rPr>
                          <m:t>0</m:t>
                        </m:r>
                      </m:sub>
                    </m:sSub>
                    <m:r>
                      <a:rPr lang="en-US" altLang="zh-CN" sz="2000" i="1">
                        <a:solidFill>
                          <a:schemeClr val="tx1"/>
                        </a:solidFill>
                        <a:latin typeface="Cambria Math" panose="02040503050406030204" pitchFamily="18" charset="0"/>
                      </a:rPr>
                      <m:t>=</m:t>
                    </m:r>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2</m:t>
                        </m:r>
                      </m:num>
                      <m:den>
                        <m:rad>
                          <m:radPr>
                            <m:degHide m:val="on"/>
                            <m:ctrlPr>
                              <a:rPr lang="zh-CN" altLang="zh-CN" sz="2000" i="1">
                                <a:solidFill>
                                  <a:schemeClr val="tx1"/>
                                </a:solidFill>
                                <a:latin typeface="Cambria Math" panose="02040503050406030204" pitchFamily="18" charset="0"/>
                              </a:rPr>
                            </m:ctrlPr>
                          </m:radPr>
                          <m:deg/>
                          <m:e>
                            <m:sSup>
                              <m:sSupPr>
                                <m:ctrlPr>
                                  <a:rPr lang="zh-CN" altLang="zh-CN" sz="2000" i="1">
                                    <a:solidFill>
                                      <a:schemeClr val="tx1"/>
                                    </a:solidFill>
                                    <a:latin typeface="Cambria Math" panose="02040503050406030204" pitchFamily="18" charset="0"/>
                                  </a:rPr>
                                </m:ctrlPr>
                              </m:sSupPr>
                              <m:e>
                                <m:d>
                                  <m:dPr>
                                    <m:begChr m:val="（"/>
                                    <m:endChr m:val="）"/>
                                    <m:ctrlPr>
                                      <a:rPr lang="zh-CN" altLang="zh-CN" sz="2000" i="1">
                                        <a:solidFill>
                                          <a:schemeClr val="tx1"/>
                                        </a:solidFill>
                                        <a:latin typeface="Cambria Math" panose="02040503050406030204" pitchFamily="18" charset="0"/>
                                      </a:rPr>
                                    </m:ctrlPr>
                                  </m:dPr>
                                  <m:e>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𝑚</m:t>
                                        </m:r>
                                      </m:num>
                                      <m:den>
                                        <m:r>
                                          <a:rPr lang="en-US" altLang="zh-CN" sz="2000" i="1">
                                            <a:solidFill>
                                              <a:schemeClr val="tx1"/>
                                            </a:solidFill>
                                            <a:latin typeface="Cambria Math" panose="02040503050406030204" pitchFamily="18" charset="0"/>
                                          </a:rPr>
                                          <m:t>𝑎</m:t>
                                        </m:r>
                                      </m:den>
                                    </m:f>
                                  </m:e>
                                </m:d>
                              </m:e>
                              <m:sup>
                                <m:r>
                                  <a:rPr lang="en-US" altLang="zh-CN" sz="2000" i="1">
                                    <a:solidFill>
                                      <a:schemeClr val="tx1"/>
                                    </a:solidFill>
                                    <a:latin typeface="Cambria Math" panose="02040503050406030204" pitchFamily="18" charset="0"/>
                                  </a:rPr>
                                  <m:t>2</m:t>
                                </m:r>
                              </m:sup>
                            </m:sSup>
                            <m:r>
                              <a:rPr lang="en-US" altLang="zh-CN" sz="2000" i="1">
                                <a:solidFill>
                                  <a:schemeClr val="tx1"/>
                                </a:solidFill>
                                <a:latin typeface="Cambria Math" panose="02040503050406030204" pitchFamily="18" charset="0"/>
                              </a:rPr>
                              <m:t>+</m:t>
                            </m:r>
                            <m:sSup>
                              <m:sSupPr>
                                <m:ctrlPr>
                                  <a:rPr lang="zh-CN" altLang="zh-CN" sz="2000" i="1">
                                    <a:solidFill>
                                      <a:schemeClr val="tx1"/>
                                    </a:solidFill>
                                    <a:latin typeface="Cambria Math" panose="02040503050406030204" pitchFamily="18" charset="0"/>
                                  </a:rPr>
                                </m:ctrlPr>
                              </m:sSupPr>
                              <m:e>
                                <m:d>
                                  <m:dPr>
                                    <m:begChr m:val="（"/>
                                    <m:endChr m:val="）"/>
                                    <m:ctrlPr>
                                      <a:rPr lang="zh-CN" altLang="zh-CN" sz="2000" i="1">
                                        <a:solidFill>
                                          <a:schemeClr val="tx1"/>
                                        </a:solidFill>
                                        <a:latin typeface="Cambria Math" panose="02040503050406030204" pitchFamily="18" charset="0"/>
                                      </a:rPr>
                                    </m:ctrlPr>
                                  </m:dPr>
                                  <m:e>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𝑛</m:t>
                                        </m:r>
                                      </m:num>
                                      <m:den>
                                        <m:r>
                                          <a:rPr lang="en-US" altLang="zh-CN" sz="2000" i="1">
                                            <a:solidFill>
                                              <a:schemeClr val="tx1"/>
                                            </a:solidFill>
                                            <a:latin typeface="Cambria Math" panose="02040503050406030204" pitchFamily="18" charset="0"/>
                                          </a:rPr>
                                          <m:t>𝑏</m:t>
                                        </m:r>
                                      </m:den>
                                    </m:f>
                                  </m:e>
                                </m:d>
                              </m:e>
                              <m:sup>
                                <m:r>
                                  <a:rPr lang="en-US" altLang="zh-CN" sz="2000" i="1">
                                    <a:solidFill>
                                      <a:schemeClr val="tx1"/>
                                    </a:solidFill>
                                    <a:latin typeface="Cambria Math" panose="02040503050406030204" pitchFamily="18" charset="0"/>
                                  </a:rPr>
                                  <m:t>2</m:t>
                                </m:r>
                              </m:sup>
                            </m:sSup>
                            <m:r>
                              <a:rPr lang="en-US" altLang="zh-CN" sz="2000" i="1">
                                <a:solidFill>
                                  <a:schemeClr val="tx1"/>
                                </a:solidFill>
                                <a:latin typeface="Cambria Math" panose="02040503050406030204" pitchFamily="18" charset="0"/>
                              </a:rPr>
                              <m:t>+</m:t>
                            </m:r>
                            <m:sSup>
                              <m:sSupPr>
                                <m:ctrlPr>
                                  <a:rPr lang="zh-CN" altLang="zh-CN" sz="2000" i="1">
                                    <a:solidFill>
                                      <a:schemeClr val="tx1"/>
                                    </a:solidFill>
                                    <a:latin typeface="Cambria Math" panose="02040503050406030204" pitchFamily="18" charset="0"/>
                                  </a:rPr>
                                </m:ctrlPr>
                              </m:sSupPr>
                              <m:e>
                                <m:d>
                                  <m:dPr>
                                    <m:begChr m:val="（"/>
                                    <m:endChr m:val="）"/>
                                    <m:ctrlPr>
                                      <a:rPr lang="zh-CN" altLang="zh-CN" sz="2000" i="1">
                                        <a:solidFill>
                                          <a:schemeClr val="tx1"/>
                                        </a:solidFill>
                                        <a:latin typeface="Cambria Math" panose="02040503050406030204" pitchFamily="18" charset="0"/>
                                      </a:rPr>
                                    </m:ctrlPr>
                                  </m:dPr>
                                  <m:e>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𝑝</m:t>
                                        </m:r>
                                      </m:num>
                                      <m:den>
                                        <m:r>
                                          <a:rPr lang="en-US" altLang="zh-CN" sz="2000" i="1">
                                            <a:solidFill>
                                              <a:schemeClr val="tx1"/>
                                            </a:solidFill>
                                            <a:latin typeface="Cambria Math" panose="02040503050406030204" pitchFamily="18" charset="0"/>
                                          </a:rPr>
                                          <m:t>𝑙</m:t>
                                        </m:r>
                                      </m:den>
                                    </m:f>
                                  </m:e>
                                </m:d>
                              </m:e>
                              <m:sup>
                                <m:r>
                                  <a:rPr lang="en-US" altLang="zh-CN" sz="2000" i="1">
                                    <a:solidFill>
                                      <a:schemeClr val="tx1"/>
                                    </a:solidFill>
                                    <a:latin typeface="Cambria Math" panose="02040503050406030204" pitchFamily="18" charset="0"/>
                                  </a:rPr>
                                  <m:t>2</m:t>
                                </m:r>
                              </m:sup>
                            </m:sSup>
                          </m:e>
                        </m:rad>
                      </m:den>
                    </m:f>
                  </m:oMath>
                </a14:m>
                <a:endParaRPr lang="zh-CN"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altLang="zh-CN"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工作模式为</a:t>
                </a:r>
                <a:r>
                  <a:rPr lang="en-US" altLang="zh-CN"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TE110</a:t>
                </a:r>
                <a:r>
                  <a:rPr lang="zh-CN" altLang="zh-CN"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则</a:t>
                </a:r>
                <a14:m>
                  <m:oMath xmlns:m="http://schemas.openxmlformats.org/officeDocument/2006/math">
                    <m:sSub>
                      <m:sSubPr>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2</m:t>
                        </m:r>
                      </m:num>
                      <m:den>
                        <m:rad>
                          <m:radPr>
                            <m:degHide m:val="on"/>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radPr>
                          <m:deg/>
                          <m:e>
                            <m:sSup>
                              <m:sSupPr>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sSupPr>
                              <m:e>
                                <m:d>
                                  <m:dPr>
                                    <m:begChr m:val="（"/>
                                    <m:endChr m:val="）"/>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dPr>
                                  <m:e>
                                    <m:f>
                                      <m:fPr>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𝑎</m:t>
                                        </m:r>
                                      </m:den>
                                    </m:f>
                                  </m:e>
                                </m:d>
                              </m:e>
                              <m:sup>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sSupPr>
                              <m:e>
                                <m:d>
                                  <m:dPr>
                                    <m:begChr m:val="（"/>
                                    <m:endChr m:val="）"/>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dPr>
                                  <m:e>
                                    <m:f>
                                      <m:fPr>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𝑏</m:t>
                                        </m:r>
                                      </m:den>
                                    </m:f>
                                  </m:e>
                                </m:d>
                              </m:e>
                              <m:sup>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2</m:t>
                                </m:r>
                              </m:sup>
                            </m:sSup>
                          </m:e>
                        </m:rad>
                      </m:den>
                    </m:f>
                  </m:oMath>
                </a14:m>
                <a:endParaRPr lang="zh-CN" altLang="zh-CN" sz="2000" i="1" kern="1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选用</a:t>
                </a:r>
                <a:r>
                  <a:rPr lang="en-US" altLang="zh-CN"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a=22.860mm</a:t>
                </a:r>
                <a:r>
                  <a:rPr lang="zh-CN" altLang="zh-CN"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b=10.16mm</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长度</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l</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取</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22.860mm</a:t>
                </a:r>
              </a:p>
              <a:p>
                <a:pPr marL="0" indent="0">
                  <a:buNone/>
                </a:pP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zh-CN" altLang="zh-CN" sz="2000" i="1">
                              <a:solidFill>
                                <a:schemeClr val="tx1"/>
                              </a:solidFill>
                              <a:latin typeface="Cambria Math" panose="02040503050406030204" pitchFamily="18" charset="0"/>
                            </a:rPr>
                          </m:ctrlPr>
                        </m:sSubPr>
                        <m:e>
                          <m:r>
                            <a:rPr lang="en-US" altLang="zh-CN" sz="2000" i="1">
                              <a:solidFill>
                                <a:schemeClr val="tx1"/>
                              </a:solidFill>
                              <a:latin typeface="Cambria Math" panose="02040503050406030204" pitchFamily="18" charset="0"/>
                            </a:rPr>
                            <m:t>𝑓</m:t>
                          </m:r>
                        </m:e>
                        <m:sub>
                          <m:r>
                            <a:rPr lang="en-US" altLang="zh-CN" sz="2000" i="1">
                              <a:solidFill>
                                <a:schemeClr val="tx1"/>
                              </a:solidFill>
                              <a:latin typeface="Cambria Math" panose="02040503050406030204" pitchFamily="18" charset="0"/>
                            </a:rPr>
                            <m:t>0</m:t>
                          </m:r>
                        </m:sub>
                      </m:sSub>
                      <m:r>
                        <a:rPr lang="en-US" altLang="zh-CN" sz="2000" i="1">
                          <a:solidFill>
                            <a:schemeClr val="tx1"/>
                          </a:solidFill>
                          <a:latin typeface="Cambria Math" panose="02040503050406030204" pitchFamily="18" charset="0"/>
                        </a:rPr>
                        <m:t>=</m:t>
                      </m:r>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2</m:t>
                          </m:r>
                        </m:num>
                        <m:den>
                          <m:rad>
                            <m:radPr>
                              <m:degHide m:val="on"/>
                              <m:ctrlPr>
                                <a:rPr lang="zh-CN" altLang="zh-CN" sz="2000" i="1">
                                  <a:solidFill>
                                    <a:schemeClr val="tx1"/>
                                  </a:solidFill>
                                  <a:latin typeface="Cambria Math" panose="02040503050406030204" pitchFamily="18" charset="0"/>
                                </a:rPr>
                              </m:ctrlPr>
                            </m:radPr>
                            <m:deg/>
                            <m:e>
                              <m:sSup>
                                <m:sSupPr>
                                  <m:ctrlPr>
                                    <a:rPr lang="zh-CN" altLang="zh-CN" sz="2000" i="1">
                                      <a:solidFill>
                                        <a:schemeClr val="tx1"/>
                                      </a:solidFill>
                                      <a:latin typeface="Cambria Math" panose="02040503050406030204" pitchFamily="18" charset="0"/>
                                    </a:rPr>
                                  </m:ctrlPr>
                                </m:sSupPr>
                                <m:e>
                                  <m:d>
                                    <m:dPr>
                                      <m:begChr m:val="（"/>
                                      <m:endChr m:val="）"/>
                                      <m:ctrlPr>
                                        <a:rPr lang="zh-CN" altLang="zh-CN" sz="2000" i="1">
                                          <a:solidFill>
                                            <a:schemeClr val="tx1"/>
                                          </a:solidFill>
                                          <a:latin typeface="Cambria Math" panose="02040503050406030204" pitchFamily="18" charset="0"/>
                                        </a:rPr>
                                      </m:ctrlPr>
                                    </m:dPr>
                                    <m:e>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1</m:t>
                                          </m:r>
                                        </m:num>
                                        <m:den>
                                          <m:r>
                                            <a:rPr lang="en-US" altLang="zh-CN" sz="2000" i="1">
                                              <a:solidFill>
                                                <a:schemeClr val="tx1"/>
                                              </a:solidFill>
                                              <a:latin typeface="Cambria Math" panose="02040503050406030204" pitchFamily="18" charset="0"/>
                                            </a:rPr>
                                            <m:t>22.86×</m:t>
                                          </m:r>
                                          <m:sSup>
                                            <m:sSupPr>
                                              <m:ctrlPr>
                                                <a:rPr lang="zh-CN" altLang="zh-CN" sz="2000" i="1">
                                                  <a:solidFill>
                                                    <a:schemeClr val="tx1"/>
                                                  </a:solidFill>
                                                  <a:latin typeface="Cambria Math" panose="02040503050406030204" pitchFamily="18" charset="0"/>
                                                </a:rPr>
                                              </m:ctrlPr>
                                            </m:sSupPr>
                                            <m:e>
                                              <m:r>
                                                <a:rPr lang="en-US" altLang="zh-CN" sz="2000" i="1">
                                                  <a:solidFill>
                                                    <a:schemeClr val="tx1"/>
                                                  </a:solidFill>
                                                  <a:latin typeface="Cambria Math" panose="02040503050406030204" pitchFamily="18" charset="0"/>
                                                </a:rPr>
                                                <m:t>10</m:t>
                                              </m:r>
                                            </m:e>
                                            <m:sup>
                                              <m:r>
                                                <a:rPr lang="zh-CN" altLang="en-US"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3</m:t>
                                              </m:r>
                                            </m:sup>
                                          </m:sSup>
                                        </m:den>
                                      </m:f>
                                    </m:e>
                                  </m:d>
                                </m:e>
                                <m:sup>
                                  <m:r>
                                    <a:rPr lang="en-US" altLang="zh-CN" sz="2000" i="1">
                                      <a:solidFill>
                                        <a:schemeClr val="tx1"/>
                                      </a:solidFill>
                                      <a:latin typeface="Cambria Math" panose="02040503050406030204" pitchFamily="18" charset="0"/>
                                    </a:rPr>
                                    <m:t>2</m:t>
                                  </m:r>
                                </m:sup>
                              </m:sSup>
                              <m:r>
                                <a:rPr lang="en-US" altLang="zh-CN" sz="2000" i="1">
                                  <a:solidFill>
                                    <a:schemeClr val="tx1"/>
                                  </a:solidFill>
                                  <a:latin typeface="Cambria Math" panose="02040503050406030204" pitchFamily="18" charset="0"/>
                                </a:rPr>
                                <m:t>+</m:t>
                              </m:r>
                              <m:sSup>
                                <m:sSupPr>
                                  <m:ctrlPr>
                                    <a:rPr lang="zh-CN" altLang="zh-CN" sz="2000" i="1">
                                      <a:solidFill>
                                        <a:schemeClr val="tx1"/>
                                      </a:solidFill>
                                      <a:latin typeface="Cambria Math" panose="02040503050406030204" pitchFamily="18" charset="0"/>
                                    </a:rPr>
                                  </m:ctrlPr>
                                </m:sSupPr>
                                <m:e>
                                  <m:d>
                                    <m:dPr>
                                      <m:begChr m:val="（"/>
                                      <m:endChr m:val="）"/>
                                      <m:ctrlPr>
                                        <a:rPr lang="zh-CN" altLang="zh-CN" sz="2000" i="1">
                                          <a:solidFill>
                                            <a:schemeClr val="tx1"/>
                                          </a:solidFill>
                                          <a:latin typeface="Cambria Math" panose="02040503050406030204" pitchFamily="18" charset="0"/>
                                        </a:rPr>
                                      </m:ctrlPr>
                                    </m:dPr>
                                    <m:e>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1</m:t>
                                          </m:r>
                                        </m:num>
                                        <m:den>
                                          <m:r>
                                            <a:rPr lang="en-US" altLang="zh-CN" sz="2000" i="1">
                                              <a:solidFill>
                                                <a:schemeClr val="tx1"/>
                                              </a:solidFill>
                                              <a:latin typeface="Cambria Math" panose="02040503050406030204" pitchFamily="18" charset="0"/>
                                            </a:rPr>
                                            <m:t>10.16×</m:t>
                                          </m:r>
                                          <m:sSup>
                                            <m:sSupPr>
                                              <m:ctrlPr>
                                                <a:rPr lang="zh-CN" altLang="zh-CN" sz="2000" i="1">
                                                  <a:solidFill>
                                                    <a:schemeClr val="tx1"/>
                                                  </a:solidFill>
                                                  <a:latin typeface="Cambria Math" panose="02040503050406030204" pitchFamily="18" charset="0"/>
                                                </a:rPr>
                                              </m:ctrlPr>
                                            </m:sSupPr>
                                            <m:e>
                                              <m:r>
                                                <a:rPr lang="en-US" altLang="zh-CN" sz="2000" i="1">
                                                  <a:solidFill>
                                                    <a:schemeClr val="tx1"/>
                                                  </a:solidFill>
                                                  <a:latin typeface="Cambria Math" panose="02040503050406030204" pitchFamily="18" charset="0"/>
                                                </a:rPr>
                                                <m:t>10</m:t>
                                              </m:r>
                                            </m:e>
                                            <m:sup>
                                              <m:r>
                                                <a:rPr lang="zh-CN" altLang="en-US"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3</m:t>
                                              </m:r>
                                            </m:sup>
                                          </m:sSup>
                                        </m:den>
                                      </m:f>
                                    </m:e>
                                  </m:d>
                                </m:e>
                                <m:sup>
                                  <m:r>
                                    <a:rPr lang="en-US" altLang="zh-CN" sz="2000" i="1">
                                      <a:solidFill>
                                        <a:schemeClr val="tx1"/>
                                      </a:solidFill>
                                      <a:latin typeface="Cambria Math" panose="02040503050406030204" pitchFamily="18" charset="0"/>
                                    </a:rPr>
                                    <m:t>2</m:t>
                                  </m:r>
                                </m:sup>
                              </m:sSup>
                            </m:e>
                          </m:rad>
                        </m:den>
                      </m:f>
                    </m:oMath>
                  </m:oMathPara>
                </a14:m>
                <a:endParaRPr lang="zh-CN" altLang="zh-CN" sz="2000" i="1" dirty="0">
                  <a:solidFill>
                    <a:schemeClr val="tx1"/>
                  </a:solidFill>
                  <a:latin typeface="Times New Roman" panose="02020603050405020304" pitchFamily="18" charset="0"/>
                  <a:ea typeface="宋体" panose="02010600030101010101" pitchFamily="2" charset="-122"/>
                </a:endParaRPr>
              </a:p>
              <a:p>
                <a:pPr marL="0" indent="0">
                  <a:buNone/>
                </a:pPr>
                <a:endParaRPr lang="en-US" altLang="zh-CN"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altLang="en-US"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仿真得</a:t>
                </a:r>
                <a:endParaRPr lang="en-US" altLang="zh-CN" sz="2000" dirty="0">
                  <a:solidFill>
                    <a:schemeClr val="tx1"/>
                  </a:solidFill>
                  <a:latin typeface="Times New Roman" panose="02020603050405020304" pitchFamily="18" charset="0"/>
                  <a:ea typeface="宋体" panose="02010600030101010101" pitchFamily="2" charset="-122"/>
                </a:endParaRPr>
              </a:p>
              <a:p>
                <a:pPr marL="0" indent="0">
                  <a:lnSpc>
                    <a:spcPct val="150000"/>
                  </a:lnSpc>
                  <a:buNone/>
                </a:pPr>
                <a:r>
                  <a:rPr lang="en-US" altLang="zh-CN" sz="2000" dirty="0">
                    <a:latin typeface="Times New Roman" panose="02020603050405020304" pitchFamily="18" charset="0"/>
                    <a:ea typeface="宋体" panose="02010600030101010101" pitchFamily="2" charset="-122"/>
                  </a:rPr>
                  <a:t>1. </a:t>
                </a:r>
                <a:r>
                  <a:rPr lang="zh-CN" altLang="en-US" sz="2000" dirty="0">
                    <a:latin typeface="Times New Roman" panose="02020603050405020304" pitchFamily="18" charset="0"/>
                    <a:ea typeface="宋体" panose="02010600030101010101" pitchFamily="2" charset="-122"/>
                  </a:rPr>
                  <a:t>谐振频率</a:t>
                </a:r>
                <a:r>
                  <a:rPr lang="en-US" altLang="zh-CN" sz="2000" dirty="0">
                    <a:latin typeface="Times New Roman" panose="02020603050405020304" pitchFamily="18" charset="0"/>
                    <a:ea typeface="宋体" panose="02010600030101010101" pitchFamily="2" charset="-122"/>
                  </a:rPr>
                  <a:t>		F  = 16.144 GHz</a:t>
                </a:r>
              </a:p>
              <a:p>
                <a:pPr marL="0" indent="0">
                  <a:lnSpc>
                    <a:spcPct val="150000"/>
                  </a:lnSpc>
                  <a:buNone/>
                </a:pPr>
                <a:r>
                  <a:rPr lang="en-US" altLang="zh-CN" sz="2000" dirty="0">
                    <a:latin typeface="Times New Roman" panose="02020603050405020304" pitchFamily="18" charset="0"/>
                    <a:ea typeface="宋体" panose="02010600030101010101" pitchFamily="2" charset="-122"/>
                  </a:rPr>
                  <a:t>2. </a:t>
                </a:r>
                <a:r>
                  <a:rPr lang="zh-CN" altLang="en-US" sz="2000" dirty="0">
                    <a:latin typeface="Times New Roman" panose="02020603050405020304" pitchFamily="18" charset="0"/>
                    <a:ea typeface="宋体" panose="02010600030101010101" pitchFamily="2" charset="-122"/>
                  </a:rPr>
                  <a:t>无载品质因数 </a:t>
                </a:r>
                <a:r>
                  <a:rPr lang="en-US" altLang="zh-CN" sz="2000" dirty="0">
                    <a:latin typeface="Times New Roman" panose="02020603050405020304" pitchFamily="18" charset="0"/>
                    <a:ea typeface="宋体" panose="02010600030101010101" pitchFamily="2" charset="-122"/>
                  </a:rPr>
                  <a:t>	Q = 8637</a:t>
                </a:r>
                <a:endParaRPr lang="zh-CN" altLang="en-US" sz="2000" dirty="0">
                  <a:latin typeface="Times New Roman" panose="02020603050405020304" pitchFamily="18" charset="0"/>
                  <a:ea typeface="宋体" panose="02010600030101010101" pitchFamily="2" charset="-122"/>
                </a:endParaRPr>
              </a:p>
            </p:txBody>
          </p:sp>
        </mc:Choice>
        <mc:Fallback>
          <p:sp>
            <p:nvSpPr>
              <p:cNvPr id="4" name="内容占位符 3">
                <a:extLst>
                  <a:ext uri="{FF2B5EF4-FFF2-40B4-BE49-F238E27FC236}">
                    <a16:creationId xmlns:a16="http://schemas.microsoft.com/office/drawing/2014/main" id="{EA641940-FE06-4EF0-B82C-9836AB1F6C24}"/>
                  </a:ext>
                </a:extLst>
              </p:cNvPr>
              <p:cNvSpPr>
                <a:spLocks noGrp="1" noRot="1" noChangeAspect="1" noMove="1" noResize="1" noEditPoints="1" noAdjustHandles="1" noChangeArrowheads="1" noChangeShapeType="1" noTextEdit="1"/>
              </p:cNvSpPr>
              <p:nvPr>
                <p:ph idx="1"/>
              </p:nvPr>
            </p:nvSpPr>
            <p:spPr>
              <a:xfrm>
                <a:off x="838200" y="1192279"/>
                <a:ext cx="7039062" cy="5306709"/>
              </a:xfrm>
              <a:prstGeom prst="rect">
                <a:avLst/>
              </a:prstGeom>
              <a:blipFill>
                <a:blip r:embed="rId2"/>
                <a:stretch>
                  <a:fillRect l="-953" t="-920" b="-1494"/>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7BBE0A70-8F27-4D7E-A667-E34BAEAC12AC}"/>
              </a:ext>
            </a:extLst>
          </p:cNvPr>
          <p:cNvPicPr>
            <a:picLocks noChangeAspect="1"/>
          </p:cNvPicPr>
          <p:nvPr/>
        </p:nvPicPr>
        <p:blipFill>
          <a:blip r:embed="rId3"/>
          <a:stretch>
            <a:fillRect/>
          </a:stretch>
        </p:blipFill>
        <p:spPr>
          <a:xfrm>
            <a:off x="6096000" y="3696539"/>
            <a:ext cx="5046955" cy="2863831"/>
          </a:xfrm>
          <a:prstGeom prst="rect">
            <a:avLst/>
          </a:prstGeom>
        </p:spPr>
      </p:pic>
      <p:sp>
        <p:nvSpPr>
          <p:cNvPr id="5" name="内容占位符 2">
            <a:extLst>
              <a:ext uri="{FF2B5EF4-FFF2-40B4-BE49-F238E27FC236}">
                <a16:creationId xmlns:a16="http://schemas.microsoft.com/office/drawing/2014/main" id="{6C613FF5-53B7-43E6-B9BF-436C5753D248}"/>
              </a:ext>
            </a:extLst>
          </p:cNvPr>
          <p:cNvSpPr txBox="1">
            <a:spLocks/>
          </p:cNvSpPr>
          <p:nvPr/>
        </p:nvSpPr>
        <p:spPr>
          <a:xfrm>
            <a:off x="6481893" y="1192279"/>
            <a:ext cx="6267276" cy="23108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000" dirty="0">
                <a:latin typeface="仿宋" panose="02010609060101010101" pitchFamily="49" charset="-122"/>
                <a:ea typeface="仿宋" panose="02010609060101010101" pitchFamily="49" charset="-122"/>
              </a:rPr>
              <a:t>腔体结构 铜制矩形谐振腔</a:t>
            </a:r>
            <a:endParaRPr lang="en-US" altLang="zh-CN" sz="2000" dirty="0">
              <a:latin typeface="仿宋" panose="02010609060101010101" pitchFamily="49" charset="-122"/>
              <a:ea typeface="仿宋" panose="02010609060101010101" pitchFamily="49" charset="-122"/>
            </a:endParaRPr>
          </a:p>
          <a:p>
            <a:pPr>
              <a:lnSpc>
                <a:spcPct val="150000"/>
              </a:lnSpc>
            </a:pPr>
            <a:r>
              <a:rPr lang="zh-CN" altLang="en-US" sz="2000" dirty="0">
                <a:latin typeface="仿宋" panose="02010609060101010101" pitchFamily="49" charset="-122"/>
                <a:ea typeface="仿宋" panose="02010609060101010101" pitchFamily="49" charset="-122"/>
              </a:rPr>
              <a:t>激励方式 同轴线探针激励</a:t>
            </a:r>
            <a:endParaRPr lang="en-US" altLang="zh-CN" sz="2000" dirty="0">
              <a:latin typeface="仿宋" panose="02010609060101010101" pitchFamily="49" charset="-122"/>
              <a:ea typeface="仿宋" panose="02010609060101010101" pitchFamily="49" charset="-122"/>
            </a:endParaRPr>
          </a:p>
          <a:p>
            <a:pPr>
              <a:lnSpc>
                <a:spcPct val="150000"/>
              </a:lnSpc>
            </a:pPr>
            <a:r>
              <a:rPr lang="zh-CN" altLang="en-US" sz="2000" dirty="0">
                <a:latin typeface="仿宋" panose="02010609060101010101" pitchFamily="49" charset="-122"/>
                <a:ea typeface="仿宋" panose="02010609060101010101" pitchFamily="49" charset="-122"/>
              </a:rPr>
              <a:t>设计谐振频率：</a:t>
            </a:r>
            <a:r>
              <a:rPr lang="en-US" altLang="zh-CN" sz="2000" dirty="0">
                <a:latin typeface="仿宋" panose="02010609060101010101" pitchFamily="49" charset="-122"/>
                <a:ea typeface="仿宋" panose="02010609060101010101" pitchFamily="49" charset="-122"/>
              </a:rPr>
              <a:t>16.16GHz</a:t>
            </a:r>
          </a:p>
          <a:p>
            <a:pPr>
              <a:lnSpc>
                <a:spcPct val="150000"/>
              </a:lnSpc>
            </a:pPr>
            <a:r>
              <a:rPr lang="zh-CN" altLang="en-US" sz="2000" dirty="0">
                <a:latin typeface="仿宋" panose="02010609060101010101" pitchFamily="49" charset="-122"/>
                <a:ea typeface="仿宋" panose="02010609060101010101" pitchFamily="49" charset="-122"/>
              </a:rPr>
              <a:t>工作模式：</a:t>
            </a:r>
            <a:r>
              <a:rPr lang="en-US" altLang="zh-CN" sz="2000" dirty="0">
                <a:latin typeface="仿宋" panose="02010609060101010101" pitchFamily="49" charset="-122"/>
                <a:ea typeface="仿宋" panose="02010609060101010101" pitchFamily="49" charset="-122"/>
              </a:rPr>
              <a:t>TE110</a:t>
            </a:r>
          </a:p>
          <a:p>
            <a:endParaRPr lang="en-US" altLang="zh-CN" sz="2000" dirty="0"/>
          </a:p>
          <a:p>
            <a:endParaRPr lang="en-US" altLang="zh-CN" sz="2000" dirty="0"/>
          </a:p>
          <a:p>
            <a:endParaRPr lang="en-US" altLang="zh-CN" sz="2000" dirty="0"/>
          </a:p>
          <a:p>
            <a:endParaRPr lang="zh-CN" altLang="en-US" sz="2000" dirty="0"/>
          </a:p>
        </p:txBody>
      </p:sp>
    </p:spTree>
    <p:extLst>
      <p:ext uri="{BB962C8B-B14F-4D97-AF65-F5344CB8AC3E}">
        <p14:creationId xmlns:p14="http://schemas.microsoft.com/office/powerpoint/2010/main" val="3746010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E721D9-7744-4AE9-9A7A-2EA0F7B29C12}"/>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谐振腔设计</a:t>
            </a:r>
          </a:p>
        </p:txBody>
      </p:sp>
      <p:pic>
        <p:nvPicPr>
          <p:cNvPr id="9" name="图片 8">
            <a:extLst>
              <a:ext uri="{FF2B5EF4-FFF2-40B4-BE49-F238E27FC236}">
                <a16:creationId xmlns:a16="http://schemas.microsoft.com/office/drawing/2014/main" id="{766C85D8-8731-4A1F-96F9-5FCE4D0E2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2429303"/>
            <a:ext cx="5139650" cy="2565778"/>
          </a:xfrm>
          <a:prstGeom prst="rect">
            <a:avLst/>
          </a:prstGeom>
        </p:spPr>
      </p:pic>
      <p:pic>
        <p:nvPicPr>
          <p:cNvPr id="11" name="图片 10">
            <a:extLst>
              <a:ext uri="{FF2B5EF4-FFF2-40B4-BE49-F238E27FC236}">
                <a16:creationId xmlns:a16="http://schemas.microsoft.com/office/drawing/2014/main" id="{CCDB6408-5D9F-4ACF-B3F6-2310A248CA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4151" y="2429303"/>
            <a:ext cx="5675335" cy="2833199"/>
          </a:xfrm>
          <a:prstGeom prst="rect">
            <a:avLst/>
          </a:prstGeom>
        </p:spPr>
      </p:pic>
      <p:sp>
        <p:nvSpPr>
          <p:cNvPr id="12" name="内容占位符 2">
            <a:extLst>
              <a:ext uri="{FF2B5EF4-FFF2-40B4-BE49-F238E27FC236}">
                <a16:creationId xmlns:a16="http://schemas.microsoft.com/office/drawing/2014/main" id="{87BA3D16-774D-4E91-9C0F-B60961242A8F}"/>
              </a:ext>
            </a:extLst>
          </p:cNvPr>
          <p:cNvSpPr>
            <a:spLocks noGrp="1"/>
          </p:cNvSpPr>
          <p:nvPr>
            <p:ph idx="1"/>
          </p:nvPr>
        </p:nvSpPr>
        <p:spPr>
          <a:xfrm>
            <a:off x="838200" y="1325563"/>
            <a:ext cx="1528549" cy="508149"/>
          </a:xfrm>
        </p:spPr>
        <p:txBody>
          <a:bodyPr>
            <a:noAutofit/>
          </a:bodyPr>
          <a:lstStyle/>
          <a:p>
            <a:pPr marL="0" indent="0">
              <a:lnSpc>
                <a:spcPct val="120000"/>
              </a:lnSpc>
              <a:buNone/>
            </a:pPr>
            <a:r>
              <a:rPr lang="zh-CN" altLang="en-US" sz="2000" dirty="0">
                <a:latin typeface="宋体" panose="02010600030101010101" pitchFamily="2" charset="-122"/>
                <a:ea typeface="宋体" panose="02010600030101010101" pitchFamily="2" charset="-122"/>
              </a:rPr>
              <a:t>电场透视图</a:t>
            </a:r>
            <a:endParaRPr lang="en-US" altLang="zh-CN" sz="2000" dirty="0">
              <a:latin typeface="宋体" panose="02010600030101010101" pitchFamily="2" charset="-122"/>
              <a:ea typeface="宋体" panose="02010600030101010101" pitchFamily="2" charset="-122"/>
            </a:endParaRPr>
          </a:p>
        </p:txBody>
      </p:sp>
      <p:sp>
        <p:nvSpPr>
          <p:cNvPr id="13" name="内容占位符 2">
            <a:extLst>
              <a:ext uri="{FF2B5EF4-FFF2-40B4-BE49-F238E27FC236}">
                <a16:creationId xmlns:a16="http://schemas.microsoft.com/office/drawing/2014/main" id="{44E95FE2-9BF3-4F6D-9900-4EF7FEBD46F3}"/>
              </a:ext>
            </a:extLst>
          </p:cNvPr>
          <p:cNvSpPr txBox="1">
            <a:spLocks/>
          </p:cNvSpPr>
          <p:nvPr/>
        </p:nvSpPr>
        <p:spPr>
          <a:xfrm>
            <a:off x="5977850" y="1325562"/>
            <a:ext cx="2592943" cy="5081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zh-CN" altLang="en-US" sz="2000" dirty="0">
                <a:latin typeface="宋体" panose="02010600030101010101" pitchFamily="2" charset="-122"/>
                <a:ea typeface="宋体" panose="02010600030101010101" pitchFamily="2" charset="-122"/>
              </a:rPr>
              <a:t>磁场横截面分布图</a:t>
            </a: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26917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C925D3-B473-4DBD-9566-2D35D47194FB}"/>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利用微扰公式求解介质参数</a:t>
            </a:r>
          </a:p>
        </p:txBody>
      </p:sp>
      <p:sp>
        <p:nvSpPr>
          <p:cNvPr id="3" name="内容占位符 2">
            <a:extLst>
              <a:ext uri="{FF2B5EF4-FFF2-40B4-BE49-F238E27FC236}">
                <a16:creationId xmlns:a16="http://schemas.microsoft.com/office/drawing/2014/main" id="{AB4D97D7-DA48-447C-8329-4B9E5620D16E}"/>
              </a:ext>
            </a:extLst>
          </p:cNvPr>
          <p:cNvSpPr>
            <a:spLocks noGrp="1"/>
          </p:cNvSpPr>
          <p:nvPr>
            <p:ph idx="1"/>
          </p:nvPr>
        </p:nvSpPr>
        <p:spPr>
          <a:xfrm>
            <a:off x="914400" y="1225117"/>
            <a:ext cx="10342485" cy="5353236"/>
          </a:xfrm>
        </p:spPr>
        <p:txBody>
          <a:bodyPr>
            <a:noAutofit/>
          </a:bodyPr>
          <a:lstStyle/>
          <a:p>
            <a:pPr marL="0" indent="0">
              <a:lnSpc>
                <a:spcPct val="120000"/>
              </a:lnSpc>
              <a:buNone/>
            </a:pPr>
            <a:r>
              <a:rPr lang="zh-CN" altLang="en-US" sz="2000" dirty="0">
                <a:latin typeface="宋体" panose="02010600030101010101" pitchFamily="2" charset="-122"/>
                <a:ea typeface="宋体" panose="02010600030101010101" pitchFamily="2" charset="-122"/>
              </a:rPr>
              <a:t>介质微扰公式的近似成立条件：扰动前后场分布未发生改变</a:t>
            </a:r>
            <a:endParaRPr lang="en-US" altLang="zh-CN" sz="2000" dirty="0">
              <a:latin typeface="宋体" panose="02010600030101010101" pitchFamily="2" charset="-122"/>
              <a:ea typeface="宋体" panose="02010600030101010101" pitchFamily="2" charset="-122"/>
            </a:endParaRPr>
          </a:p>
          <a:p>
            <a:pPr marL="0" indent="0">
              <a:lnSpc>
                <a:spcPct val="120000"/>
              </a:lnSpc>
              <a:buNone/>
            </a:pPr>
            <a:r>
              <a:rPr lang="zh-CN" altLang="en-US" sz="2000" dirty="0">
                <a:latin typeface="宋体" panose="02010600030101010101" pitchFamily="2" charset="-122"/>
                <a:ea typeface="宋体" panose="02010600030101010101" pitchFamily="2" charset="-122"/>
              </a:rPr>
              <a:t>介质扰动对场分布的影响</a:t>
            </a:r>
            <a:endParaRPr lang="en-US" altLang="zh-CN" sz="2000" dirty="0">
              <a:latin typeface="宋体" panose="02010600030101010101" pitchFamily="2" charset="-122"/>
              <a:ea typeface="宋体" panose="02010600030101010101" pitchFamily="2" charset="-122"/>
            </a:endParaRPr>
          </a:p>
          <a:p>
            <a:pPr marL="914400" lvl="1" indent="-457200">
              <a:lnSpc>
                <a:spcPct val="120000"/>
              </a:lnSpc>
              <a:buFont typeface="+mj-lt"/>
              <a:buAutoNum type="arabicPeriod"/>
            </a:pPr>
            <a:r>
              <a:rPr lang="zh-CN" altLang="en-US" sz="2000" dirty="0">
                <a:latin typeface="宋体" panose="02010600030101010101" pitchFamily="2" charset="-122"/>
                <a:ea typeface="宋体" panose="02010600030101010101" pitchFamily="2" charset="-122"/>
              </a:rPr>
              <a:t>扰动部分介电常数（</a:t>
            </a: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914400" lvl="1" indent="-457200">
              <a:lnSpc>
                <a:spcPct val="120000"/>
              </a:lnSpc>
              <a:buFont typeface="+mj-lt"/>
              <a:buAutoNum type="arabicPeriod"/>
            </a:pPr>
            <a:r>
              <a:rPr lang="zh-CN" altLang="en-US" sz="2000" dirty="0">
                <a:latin typeface="宋体" panose="02010600030101010101" pitchFamily="2" charset="-122"/>
                <a:ea typeface="宋体" panose="02010600030101010101" pitchFamily="2" charset="-122"/>
              </a:rPr>
              <a:t>扰动部分体积（</a:t>
            </a:r>
            <a:r>
              <a:rPr lang="en-US" altLang="zh-CN" sz="2000" dirty="0">
                <a:latin typeface="宋体" panose="02010600030101010101" pitchFamily="2" charset="-122"/>
                <a:ea typeface="宋体" panose="02010600030101010101" pitchFamily="2" charset="-122"/>
              </a:rPr>
              <a:t>B</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914400" lvl="1" indent="-457200">
              <a:lnSpc>
                <a:spcPct val="120000"/>
              </a:lnSpc>
              <a:buFont typeface="+mj-lt"/>
              <a:buAutoNum type="arabicPeriod"/>
            </a:pPr>
            <a:r>
              <a:rPr lang="zh-CN" altLang="en-US" sz="2000" dirty="0">
                <a:latin typeface="宋体" panose="02010600030101010101" pitchFamily="2" charset="-122"/>
                <a:ea typeface="宋体" panose="02010600030101010101" pitchFamily="2" charset="-122"/>
              </a:rPr>
              <a:t>扰动部分的场强（固定）</a:t>
            </a:r>
            <a:endParaRPr lang="en-US" altLang="zh-CN" sz="2000" dirty="0">
              <a:latin typeface="宋体" panose="02010600030101010101" pitchFamily="2" charset="-122"/>
              <a:ea typeface="宋体" panose="02010600030101010101" pitchFamily="2" charset="-122"/>
            </a:endParaRPr>
          </a:p>
          <a:p>
            <a:pPr marL="0" indent="0">
              <a:lnSpc>
                <a:spcPct val="120000"/>
              </a:lnSpc>
              <a:buNone/>
            </a:pPr>
            <a:r>
              <a:rPr lang="zh-CN" altLang="en-US" sz="2000" dirty="0">
                <a:latin typeface="宋体" panose="02010600030101010101" pitchFamily="2" charset="-122"/>
                <a:ea typeface="宋体" panose="02010600030101010101" pitchFamily="2" charset="-122"/>
              </a:rPr>
              <a:t>猜想</a:t>
            </a:r>
            <a:endParaRPr lang="en-US" altLang="zh-CN" sz="2000" dirty="0">
              <a:latin typeface="宋体" panose="02010600030101010101" pitchFamily="2" charset="-122"/>
              <a:ea typeface="宋体" panose="02010600030101010101" pitchFamily="2" charset="-122"/>
            </a:endParaRPr>
          </a:p>
          <a:p>
            <a:pPr marL="457200" lvl="1" indent="0">
              <a:lnSpc>
                <a:spcPct val="120000"/>
              </a:lnSpc>
              <a:buNone/>
            </a:pPr>
            <a:r>
              <a:rPr lang="zh-CN" altLang="en-US" sz="2000" dirty="0">
                <a:latin typeface="宋体" panose="02010600030101010101" pitchFamily="2" charset="-122"/>
                <a:ea typeface="宋体" panose="02010600030101010101" pitchFamily="2" charset="-122"/>
              </a:rPr>
              <a:t>介质微扰公式求解精度与扰动部分的介电常数在体积上的积分值大小</a:t>
            </a:r>
            <a:r>
              <a:rPr lang="en-US" altLang="zh-CN" sz="2000" dirty="0">
                <a:latin typeface="宋体" panose="02010600030101010101" pitchFamily="2" charset="-122"/>
                <a:ea typeface="宋体" panose="02010600030101010101" pitchFamily="2" charset="-122"/>
              </a:rPr>
              <a:t>(AB)</a:t>
            </a:r>
            <a:r>
              <a:rPr lang="zh-CN" altLang="en-US" sz="2000" dirty="0">
                <a:latin typeface="宋体" panose="02010600030101010101" pitchFamily="2" charset="-122"/>
                <a:ea typeface="宋体" panose="02010600030101010101" pitchFamily="2" charset="-122"/>
              </a:rPr>
              <a:t>呈负相关</a:t>
            </a:r>
            <a:endParaRPr lang="en-US" altLang="zh-CN" sz="2000" dirty="0">
              <a:latin typeface="宋体" panose="02010600030101010101" pitchFamily="2" charset="-122"/>
              <a:ea typeface="宋体" panose="02010600030101010101" pitchFamily="2" charset="-122"/>
            </a:endParaRPr>
          </a:p>
          <a:p>
            <a:pPr marL="457200" lvl="1" indent="0">
              <a:lnSpc>
                <a:spcPct val="120000"/>
              </a:lnSpc>
              <a:buNone/>
            </a:pPr>
            <a:r>
              <a:rPr lang="zh-CN" altLang="en-US" sz="2000" dirty="0">
                <a:latin typeface="宋体" panose="02010600030101010101" pitchFamily="2" charset="-122"/>
                <a:ea typeface="宋体" panose="02010600030101010101" pitchFamily="2" charset="-122"/>
              </a:rPr>
              <a:t>满足高精度求解的情况</a:t>
            </a:r>
            <a:endParaRPr lang="en-US" altLang="zh-CN" sz="2000" dirty="0">
              <a:latin typeface="宋体" panose="02010600030101010101" pitchFamily="2" charset="-122"/>
              <a:ea typeface="宋体" panose="02010600030101010101" pitchFamily="2" charset="-122"/>
            </a:endParaRPr>
          </a:p>
          <a:p>
            <a:pPr marL="1371600" lvl="2" indent="-457200">
              <a:lnSpc>
                <a:spcPct val="120000"/>
              </a:lnSpc>
              <a:buFont typeface="+mj-lt"/>
              <a:buAutoNum type="arabicPeriod"/>
            </a:pPr>
            <a:r>
              <a:rPr lang="zh-CN" altLang="en-US" dirty="0">
                <a:latin typeface="宋体" panose="02010600030101010101" pitchFamily="2" charset="-122"/>
                <a:ea typeface="宋体" panose="02010600030101010101" pitchFamily="2" charset="-122"/>
              </a:rPr>
              <a:t>小体积、小介电</a:t>
            </a:r>
            <a:endParaRPr lang="en-US" altLang="zh-CN" dirty="0">
              <a:latin typeface="宋体" panose="02010600030101010101" pitchFamily="2" charset="-122"/>
              <a:ea typeface="宋体" panose="02010600030101010101" pitchFamily="2" charset="-122"/>
            </a:endParaRPr>
          </a:p>
          <a:p>
            <a:pPr marL="1371600" lvl="2" indent="-457200">
              <a:lnSpc>
                <a:spcPct val="120000"/>
              </a:lnSpc>
              <a:buFont typeface="+mj-lt"/>
              <a:buAutoNum type="arabicPeriod"/>
            </a:pPr>
            <a:r>
              <a:rPr lang="zh-CN" altLang="en-US" dirty="0">
                <a:latin typeface="宋体" panose="02010600030101010101" pitchFamily="2" charset="-122"/>
                <a:ea typeface="宋体" panose="02010600030101010101" pitchFamily="2" charset="-122"/>
              </a:rPr>
              <a:t>小体积、大介电</a:t>
            </a:r>
            <a:endParaRPr lang="en-US" altLang="zh-CN" dirty="0">
              <a:latin typeface="宋体" panose="02010600030101010101" pitchFamily="2" charset="-122"/>
              <a:ea typeface="宋体" panose="02010600030101010101" pitchFamily="2" charset="-122"/>
            </a:endParaRPr>
          </a:p>
          <a:p>
            <a:pPr marL="1371600" lvl="2" indent="-457200">
              <a:lnSpc>
                <a:spcPct val="120000"/>
              </a:lnSpc>
              <a:buFont typeface="+mj-lt"/>
              <a:buAutoNum type="arabicPeriod"/>
            </a:pPr>
            <a:r>
              <a:rPr lang="zh-CN" altLang="en-US" dirty="0">
                <a:latin typeface="宋体" panose="02010600030101010101" pitchFamily="2" charset="-122"/>
                <a:ea typeface="宋体" panose="02010600030101010101" pitchFamily="2" charset="-122"/>
              </a:rPr>
              <a:t>大体积、小介电</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1830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47E7A0-E0F5-4C1A-B0A6-7ABB513F0546}"/>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利用微扰公式求解介质参数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597DC69-14FD-44EE-9630-470F006BB334}"/>
                  </a:ext>
                </a:extLst>
              </p:cNvPr>
              <p:cNvSpPr>
                <a:spLocks noGrp="1"/>
              </p:cNvSpPr>
              <p:nvPr>
                <p:ph idx="1"/>
              </p:nvPr>
            </p:nvSpPr>
            <p:spPr>
              <a:xfrm>
                <a:off x="930479" y="1213228"/>
                <a:ext cx="10515600" cy="5053349"/>
              </a:xfrm>
            </p:spPr>
            <p:txBody>
              <a:bodyPr>
                <a:noAutofit/>
              </a:bodyPr>
              <a:lstStyle/>
              <a:p>
                <a:pPr indent="0" algn="just">
                  <a:buNone/>
                </a:pPr>
                <a:r>
                  <a:rPr lang="zh-CN" altLang="zh-CN" sz="2000" b="1"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en-US" altLang="zh-CN" sz="2000" b="1"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1</a:t>
                </a:r>
                <a:r>
                  <a:rPr lang="zh-CN" altLang="zh-CN" sz="2000" b="1"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）大体积小介电常数分析</a:t>
                </a:r>
                <a:endParaRPr lang="en-US" altLang="zh-CN" sz="2000" b="1"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buNone/>
                </a:pPr>
                <a:r>
                  <a:rPr lang="en-US"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根据复介电常数的微扰公式：</a:t>
                </a:r>
              </a:p>
              <a:p>
                <a:pPr indent="0" algn="ctr">
                  <a:lnSpc>
                    <a:spcPct val="120000"/>
                  </a:lnSpc>
                  <a:buNone/>
                </a:pPr>
                <a14:m>
                  <m:oMathPara xmlns:m="http://schemas.openxmlformats.org/officeDocument/2006/math">
                    <m:oMathParaPr>
                      <m:jc m:val="centerGroup"/>
                    </m:oMathParaPr>
                    <m:oMath xmlns:m="http://schemas.openxmlformats.org/officeDocument/2006/math">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e>
                        <m: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𝑗</m:t>
                      </m:r>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zh-CN" sz="2000" i="1"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ctr">
                  <a:lnSpc>
                    <a:spcPct val="120000"/>
                  </a:lnSpc>
                  <a:buNone/>
                </a:pPr>
                <a14:m>
                  <m:oMathPara xmlns:m="http://schemas.openxmlformats.org/officeDocument/2006/math">
                    <m:oMathParaPr>
                      <m:jc m:val="centerGroup"/>
                    </m:oMathParaPr>
                    <m:oMath xmlns:m="http://schemas.openxmlformats.org/officeDocument/2006/math">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den>
                      </m:f>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d>
                        <m:d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e>
                            <m: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e>
                      </m:d>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nary>
                            <m:naryPr>
                              <m:chr m:val="∭"/>
                              <m:limLoc m:val="undOvr"/>
                              <m:subHide m:val="on"/>
                              <m:supHide m:val="on"/>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sup/>
                            <m:e>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𝑬</m:t>
                              </m:r>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SubSup>
                                <m:sSubSupPr>
                                  <m:ctrlPr>
                                    <a:rPr lang="zh-CN" altLang="zh-CN" sz="2000" b="1"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𝑬</m:t>
                                  </m:r>
                                </m:e>
                                <m:sub>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𝟎</m:t>
                                  </m:r>
                                </m:sub>
                                <m:sup>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e>
                          </m:nary>
                        </m:num>
                        <m:den>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4</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𝑊</m:t>
                          </m:r>
                        </m:den>
                      </m:f>
                    </m:oMath>
                  </m:oMathPara>
                </a14:m>
                <a:endParaRPr lang="zh-CN" altLang="zh-CN" sz="2000" i="1"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ctr">
                  <a:lnSpc>
                    <a:spcPct val="120000"/>
                  </a:lnSpc>
                  <a:buNone/>
                </a:pPr>
                <a14:m>
                  <m:oMathPara xmlns:m="http://schemas.openxmlformats.org/officeDocument/2006/math">
                    <m:oMathParaPr>
                      <m:jc m:val="centerGroup"/>
                    </m:oMathParaPr>
                    <m:oMath xmlns:m="http://schemas.openxmlformats.org/officeDocument/2006/math">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𝑄</m:t>
                          </m:r>
                        </m:den>
                      </m:f>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𝑄</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den>
                      </m:f>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nary>
                            <m:naryPr>
                              <m:chr m:val="∭"/>
                              <m:limLoc m:val="undOvr"/>
                              <m:subHide m:val="on"/>
                              <m:supHide m:val="on"/>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sup/>
                            <m:e>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𝑬</m:t>
                              </m:r>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SubSup>
                                <m:sSubSupPr>
                                  <m:ctrlPr>
                                    <a:rPr lang="zh-CN" altLang="zh-CN" sz="2000" b="1"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𝑬</m:t>
                                  </m:r>
                                </m:e>
                                <m:sub>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𝟎</m:t>
                                  </m:r>
                                </m:sub>
                                <m:sup>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e>
                          </m:nary>
                        </m:num>
                        <m:den>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4</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𝑊</m:t>
                          </m:r>
                        </m:den>
                      </m:f>
                    </m:oMath>
                  </m:oMathPara>
                </a14:m>
                <a:endParaRPr lang="zh-CN" altLang="zh-CN" sz="2000" i="1"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buNone/>
                </a:pPr>
                <a:r>
                  <a:rPr lang="en-US"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可知，介电常数实部</a:t>
                </a:r>
                <a14:m>
                  <m:oMath xmlns:m="http://schemas.openxmlformats.org/officeDocument/2006/math">
                    <m:r>
                      <m:rPr>
                        <m:sty m:val="p"/>
                      </m:rP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ε</m:t>
                    </m:r>
                    <m:r>
                      <a:rPr lang="en-US"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影响的是谐振腔的谐振频率，而介电常数虚部满足关系：</a:t>
                </a:r>
                <a:endParaRPr lang="en-US"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lnSpc>
                    <a:spcPct val="120000"/>
                  </a:lnSpc>
                  <a:buNone/>
                </a:pPr>
                <a14:m>
                  <m:oMathPara xmlns:m="http://schemas.openxmlformats.org/officeDocument/2006/math">
                    <m:oMathParaPr>
                      <m:jc m:val="centerGroup"/>
                    </m:oMathParaPr>
                    <m:oMath xmlns:m="http://schemas.openxmlformats.org/officeDocument/2006/math">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𝑡𝑎𝑛</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𝛿</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num>
                        <m:den>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den>
                      </m:f>
                    </m:oMath>
                  </m:oMathPara>
                </a14:m>
                <a:endParaRPr lang="zh-CN" altLang="zh-CN" sz="2000" i="1"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buNone/>
                </a:pPr>
                <a:r>
                  <a:rPr lang="en-US"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近似介质替换前后，电场大小不变，则上式可化简为</a:t>
                </a:r>
              </a:p>
              <a:p>
                <a:pPr indent="0" algn="just">
                  <a:lnSpc>
                    <a:spcPct val="120000"/>
                  </a:lnSpc>
                  <a:buNone/>
                </a:pPr>
                <a14:m>
                  <m:oMathPara xmlns:m="http://schemas.openxmlformats.org/officeDocument/2006/math">
                    <m:oMathParaPr>
                      <m:jc m:val="centerGroup"/>
                    </m:oMathParaPr>
                    <m:oMath xmlns:m="http://schemas.openxmlformats.org/officeDocument/2006/math">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den>
                      </m:f>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=−0.5</m:t>
                      </m:r>
                      <m:d>
                        <m:d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e>
                            <m: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e>
                      </m:d>
                      <m:r>
                        <a:rPr lang="en-US" altLang="zh-CN" sz="2000" b="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𝑄</m:t>
                          </m:r>
                        </m:den>
                      </m:f>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𝑄</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den>
                      </m:f>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=0.5</m:t>
                      </m:r>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zh-CN" sz="2000" i="1"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endParaRPr lang="zh-CN" altLang="en-US" sz="2000" dirty="0">
                  <a:solidFill>
                    <a:schemeClr val="tx1"/>
                  </a:solidFill>
                </a:endParaRPr>
              </a:p>
            </p:txBody>
          </p:sp>
        </mc:Choice>
        <mc:Fallback xmlns="">
          <p:sp>
            <p:nvSpPr>
              <p:cNvPr id="3" name="内容占位符 2">
                <a:extLst>
                  <a:ext uri="{FF2B5EF4-FFF2-40B4-BE49-F238E27FC236}">
                    <a16:creationId xmlns:a16="http://schemas.microsoft.com/office/drawing/2014/main" id="{5597DC69-14FD-44EE-9630-470F006BB334}"/>
                  </a:ext>
                </a:extLst>
              </p:cNvPr>
              <p:cNvSpPr>
                <a:spLocks noGrp="1" noRot="1" noChangeAspect="1" noMove="1" noResize="1" noEditPoints="1" noAdjustHandles="1" noChangeArrowheads="1" noChangeShapeType="1" noTextEdit="1"/>
              </p:cNvSpPr>
              <p:nvPr>
                <p:ph idx="1"/>
              </p:nvPr>
            </p:nvSpPr>
            <p:spPr>
              <a:xfrm>
                <a:off x="930479" y="1213228"/>
                <a:ext cx="10515600" cy="5053349"/>
              </a:xfrm>
              <a:blipFill>
                <a:blip r:embed="rId2"/>
                <a:stretch>
                  <a:fillRect t="-12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08994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9FAC37-B16A-4CB9-B16E-F3E5C5400E47}"/>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利用微扰公式求解介质参数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8527111-06BA-49F3-9FB2-7487F5675426}"/>
                  </a:ext>
                </a:extLst>
              </p:cNvPr>
              <p:cNvSpPr>
                <a:spLocks noGrp="1"/>
              </p:cNvSpPr>
              <p:nvPr>
                <p:ph idx="1"/>
              </p:nvPr>
            </p:nvSpPr>
            <p:spPr>
              <a:xfrm>
                <a:off x="838200" y="1483580"/>
                <a:ext cx="5102753" cy="4338736"/>
              </a:xfrm>
            </p:spPr>
            <p:txBody>
              <a:bodyPr>
                <a:normAutofit/>
              </a:bodyPr>
              <a:lstStyle/>
              <a:p>
                <a:pPr marL="0" indent="0">
                  <a:buNone/>
                </a:pPr>
                <a:r>
                  <a:rPr lang="zh-CN" altLang="zh-CN" sz="2000" b="1" dirty="0">
                    <a:solidFill>
                      <a:schemeClr val="tx1"/>
                    </a:solidFill>
                    <a:latin typeface="宋体" panose="02010600030101010101" pitchFamily="2" charset="-122"/>
                    <a:ea typeface="宋体" panose="02010600030101010101" pitchFamily="2" charset="-122"/>
                  </a:rPr>
                  <a:t>（</a:t>
                </a:r>
                <a:r>
                  <a:rPr lang="en-US" altLang="zh-CN" sz="2000" b="1" dirty="0">
                    <a:solidFill>
                      <a:schemeClr val="tx1"/>
                    </a:solidFill>
                    <a:latin typeface="宋体" panose="02010600030101010101" pitchFamily="2" charset="-122"/>
                    <a:ea typeface="宋体" panose="02010600030101010101" pitchFamily="2" charset="-122"/>
                  </a:rPr>
                  <a:t>2</a:t>
                </a:r>
                <a:r>
                  <a:rPr lang="zh-CN" altLang="zh-CN" sz="2000" b="1" dirty="0">
                    <a:solidFill>
                      <a:schemeClr val="tx1"/>
                    </a:solidFill>
                    <a:latin typeface="宋体" panose="02010600030101010101" pitchFamily="2" charset="-122"/>
                    <a:ea typeface="宋体" panose="02010600030101010101" pitchFamily="2" charset="-122"/>
                  </a:rPr>
                  <a:t>）小体积大介电常数分析</a:t>
                </a:r>
                <a:endParaRPr lang="en-US" altLang="zh-CN" sz="2000" dirty="0">
                  <a:solidFill>
                    <a:schemeClr val="tx1"/>
                  </a:solidFill>
                  <a:latin typeface="宋体" panose="02010600030101010101" pitchFamily="2" charset="-122"/>
                  <a:ea typeface="宋体" panose="02010600030101010101" pitchFamily="2" charset="-122"/>
                </a:endParaRPr>
              </a:p>
              <a:p>
                <a:pPr marL="0" indent="0">
                  <a:buNone/>
                </a:pPr>
                <a:r>
                  <a:rPr lang="en-US" altLang="zh-CN" sz="2000" dirty="0">
                    <a:solidFill>
                      <a:schemeClr val="tx1"/>
                    </a:solidFill>
                    <a:latin typeface="宋体" panose="02010600030101010101" pitchFamily="2" charset="-122"/>
                    <a:ea typeface="宋体" panose="02010600030101010101" pitchFamily="2" charset="-122"/>
                  </a:rPr>
                  <a:t>	</a:t>
                </a:r>
                <a:r>
                  <a:rPr lang="zh-CN" altLang="zh-CN" sz="2000" dirty="0">
                    <a:solidFill>
                      <a:schemeClr val="tx1"/>
                    </a:solidFill>
                    <a:latin typeface="宋体" panose="02010600030101010101" pitchFamily="2" charset="-122"/>
                    <a:ea typeface="宋体" panose="02010600030101010101" pitchFamily="2" charset="-122"/>
                  </a:rPr>
                  <a:t>由</a:t>
                </a:r>
                <a:r>
                  <a:rPr lang="en-US" altLang="zh-CN" sz="2000" dirty="0">
                    <a:solidFill>
                      <a:schemeClr val="tx1"/>
                    </a:solidFill>
                    <a:latin typeface="宋体" panose="02010600030101010101" pitchFamily="2" charset="-122"/>
                    <a:ea typeface="宋体" panose="02010600030101010101" pitchFamily="2" charset="-122"/>
                  </a:rPr>
                  <a:t>TM110</a:t>
                </a:r>
                <a:r>
                  <a:rPr lang="zh-CN" altLang="zh-CN" sz="2000" dirty="0">
                    <a:solidFill>
                      <a:schemeClr val="tx1"/>
                    </a:solidFill>
                    <a:latin typeface="宋体" panose="02010600030101010101" pitchFamily="2" charset="-122"/>
                    <a:ea typeface="宋体" panose="02010600030101010101" pitchFamily="2" charset="-122"/>
                  </a:rPr>
                  <a:t>模式场分布，认为在介质处可近似电场不变。电场值为：</a:t>
                </a:r>
              </a:p>
              <a:p>
                <a:pPr marL="0" indent="0">
                  <a:lnSpc>
                    <a:spcPct val="110000"/>
                  </a:lnSpc>
                  <a:buNone/>
                </a:pPr>
                <a14:m>
                  <m:oMathPara xmlns:m="http://schemas.openxmlformats.org/officeDocument/2006/math">
                    <m:oMathParaPr>
                      <m:jc m:val="centerGroup"/>
                    </m:oMathParaPr>
                    <m:oMath xmlns:m="http://schemas.openxmlformats.org/officeDocument/2006/math">
                      <m:d>
                        <m:dPr>
                          <m:begChr m:val="|"/>
                          <m:endChr m:val="|"/>
                          <m:ctrlPr>
                            <a:rPr lang="zh-CN" altLang="zh-CN" sz="2000" b="1" i="1">
                              <a:solidFill>
                                <a:schemeClr val="tx1"/>
                              </a:solidFill>
                              <a:latin typeface="Cambria Math" panose="02040503050406030204" pitchFamily="18" charset="0"/>
                            </a:rPr>
                          </m:ctrlPr>
                        </m:dPr>
                        <m:e>
                          <m:sSub>
                            <m:sSubPr>
                              <m:ctrlPr>
                                <a:rPr lang="zh-CN" altLang="zh-CN" sz="2000" b="1" i="1">
                                  <a:solidFill>
                                    <a:schemeClr val="tx1"/>
                                  </a:solidFill>
                                  <a:latin typeface="Cambria Math" panose="02040503050406030204" pitchFamily="18" charset="0"/>
                                </a:rPr>
                              </m:ctrlPr>
                            </m:sSubPr>
                            <m:e>
                              <m:r>
                                <a:rPr lang="en-US" altLang="zh-CN" sz="2000" b="1" i="1">
                                  <a:solidFill>
                                    <a:schemeClr val="tx1"/>
                                  </a:solidFill>
                                  <a:latin typeface="Cambria Math" panose="02040503050406030204" pitchFamily="18" charset="0"/>
                                </a:rPr>
                                <m:t>𝑬</m:t>
                              </m:r>
                            </m:e>
                            <m:sub>
                              <m:r>
                                <a:rPr lang="en-US" altLang="zh-CN" sz="2000" b="1" i="1">
                                  <a:solidFill>
                                    <a:schemeClr val="tx1"/>
                                  </a:solidFill>
                                  <a:latin typeface="Cambria Math" panose="02040503050406030204" pitchFamily="18" charset="0"/>
                                </a:rPr>
                                <m:t>𝒛</m:t>
                              </m:r>
                            </m:sub>
                          </m:sSub>
                        </m:e>
                      </m:d>
                      <m:r>
                        <a:rPr lang="en-US" altLang="zh-CN" sz="2000" i="1">
                          <a:solidFill>
                            <a:schemeClr val="tx1"/>
                          </a:solidFill>
                          <a:latin typeface="Cambria Math" panose="02040503050406030204" pitchFamily="18" charset="0"/>
                        </a:rPr>
                        <m:t>=</m:t>
                      </m:r>
                      <m:sSub>
                        <m:sSubPr>
                          <m:ctrlPr>
                            <a:rPr lang="zh-CN" altLang="zh-CN" sz="2000" i="1">
                              <a:solidFill>
                                <a:schemeClr val="tx1"/>
                              </a:solidFill>
                              <a:latin typeface="Cambria Math" panose="02040503050406030204" pitchFamily="18" charset="0"/>
                            </a:rPr>
                          </m:ctrlPr>
                        </m:sSubPr>
                        <m:e>
                          <m:r>
                            <a:rPr lang="en-US" altLang="zh-CN" sz="2000" i="1">
                              <a:solidFill>
                                <a:schemeClr val="tx1"/>
                              </a:solidFill>
                              <a:latin typeface="Cambria Math" panose="02040503050406030204" pitchFamily="18" charset="0"/>
                            </a:rPr>
                            <m:t>𝐸</m:t>
                          </m:r>
                        </m:e>
                        <m:sub>
                          <m:r>
                            <a:rPr lang="en-US" altLang="zh-CN" sz="2000" i="1">
                              <a:solidFill>
                                <a:schemeClr val="tx1"/>
                              </a:solidFill>
                              <a:latin typeface="Cambria Math" panose="02040503050406030204" pitchFamily="18" charset="0"/>
                            </a:rPr>
                            <m:t>𝑚𝑎𝑥</m:t>
                          </m:r>
                        </m:sub>
                      </m:sSub>
                      <m:func>
                        <m:funcPr>
                          <m:ctrlPr>
                            <a:rPr lang="zh-CN" altLang="zh-CN" sz="2000" i="1">
                              <a:solidFill>
                                <a:schemeClr val="tx1"/>
                              </a:solidFill>
                              <a:latin typeface="Cambria Math" panose="02040503050406030204" pitchFamily="18" charset="0"/>
                            </a:rPr>
                          </m:ctrlPr>
                        </m:funcPr>
                        <m:fName>
                          <m:r>
                            <m:rPr>
                              <m:sty m:val="p"/>
                            </m:rPr>
                            <a:rPr lang="en-US" altLang="zh-CN" sz="2000">
                              <a:solidFill>
                                <a:schemeClr val="tx1"/>
                              </a:solidFill>
                              <a:latin typeface="Cambria Math" panose="02040503050406030204" pitchFamily="18" charset="0"/>
                            </a:rPr>
                            <m:t>sin</m:t>
                          </m:r>
                        </m:fName>
                        <m:e>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𝜋</m:t>
                              </m:r>
                            </m:num>
                            <m:den>
                              <m:r>
                                <a:rPr lang="en-US" altLang="zh-CN" sz="2000" i="1">
                                  <a:solidFill>
                                    <a:schemeClr val="tx1"/>
                                  </a:solidFill>
                                  <a:latin typeface="Cambria Math" panose="02040503050406030204" pitchFamily="18" charset="0"/>
                                </a:rPr>
                                <m:t>𝑎</m:t>
                              </m:r>
                            </m:den>
                          </m:f>
                          <m:r>
                            <a:rPr lang="en-US" altLang="zh-CN" sz="2000" i="1">
                              <a:solidFill>
                                <a:schemeClr val="tx1"/>
                              </a:solidFill>
                              <a:latin typeface="Cambria Math" panose="02040503050406030204" pitchFamily="18" charset="0"/>
                            </a:rPr>
                            <m:t>𝑥</m:t>
                          </m:r>
                        </m:e>
                      </m:func>
                      <m:func>
                        <m:funcPr>
                          <m:ctrlPr>
                            <a:rPr lang="zh-CN" altLang="zh-CN" sz="2000" i="1">
                              <a:solidFill>
                                <a:schemeClr val="tx1"/>
                              </a:solidFill>
                              <a:latin typeface="Cambria Math" panose="02040503050406030204" pitchFamily="18" charset="0"/>
                            </a:rPr>
                          </m:ctrlPr>
                        </m:funcPr>
                        <m:fName>
                          <m:r>
                            <m:rPr>
                              <m:sty m:val="p"/>
                            </m:rPr>
                            <a:rPr lang="en-US" altLang="zh-CN" sz="2000">
                              <a:solidFill>
                                <a:schemeClr val="tx1"/>
                              </a:solidFill>
                              <a:latin typeface="Cambria Math" panose="02040503050406030204" pitchFamily="18" charset="0"/>
                            </a:rPr>
                            <m:t>sin</m:t>
                          </m:r>
                        </m:fName>
                        <m:e>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𝜋</m:t>
                              </m:r>
                            </m:num>
                            <m:den>
                              <m:r>
                                <a:rPr lang="en-US" altLang="zh-CN" sz="2000" i="1">
                                  <a:solidFill>
                                    <a:schemeClr val="tx1"/>
                                  </a:solidFill>
                                  <a:latin typeface="Cambria Math" panose="02040503050406030204" pitchFamily="18" charset="0"/>
                                </a:rPr>
                                <m:t>𝑙</m:t>
                              </m:r>
                            </m:den>
                          </m:f>
                          <m:r>
                            <a:rPr lang="en-US" altLang="zh-CN" sz="2000" i="1">
                              <a:solidFill>
                                <a:schemeClr val="tx1"/>
                              </a:solidFill>
                              <a:latin typeface="Cambria Math" panose="02040503050406030204" pitchFamily="18" charset="0"/>
                            </a:rPr>
                            <m:t>𝑧</m:t>
                          </m:r>
                        </m:e>
                      </m:func>
                    </m:oMath>
                  </m:oMathPara>
                </a14:m>
                <a:endParaRPr lang="zh-CN" altLang="zh-CN" sz="2000" dirty="0">
                  <a:solidFill>
                    <a:schemeClr val="tx1"/>
                  </a:solidFill>
                  <a:latin typeface="宋体" panose="02010600030101010101" pitchFamily="2" charset="-122"/>
                  <a:ea typeface="宋体" panose="02010600030101010101" pitchFamily="2" charset="-122"/>
                </a:endParaRPr>
              </a:p>
              <a:p>
                <a:pPr marL="0" indent="0">
                  <a:buNone/>
                </a:pPr>
                <a:r>
                  <a:rPr lang="en-US" altLang="zh-CN" sz="2000" dirty="0">
                    <a:solidFill>
                      <a:schemeClr val="tx1"/>
                    </a:solidFill>
                    <a:latin typeface="宋体" panose="02010600030101010101" pitchFamily="2" charset="-122"/>
                    <a:ea typeface="宋体" panose="02010600030101010101" pitchFamily="2" charset="-122"/>
                  </a:rPr>
                  <a:t>	</a:t>
                </a:r>
                <a:r>
                  <a:rPr lang="zh-CN" altLang="zh-CN" sz="2000" dirty="0">
                    <a:solidFill>
                      <a:schemeClr val="tx1"/>
                    </a:solidFill>
                    <a:latin typeface="宋体" panose="02010600030101010101" pitchFamily="2" charset="-122"/>
                    <a:ea typeface="宋体" panose="02010600030101010101" pitchFamily="2" charset="-122"/>
                  </a:rPr>
                  <a:t>对应能量积分值近似为：</a:t>
                </a:r>
              </a:p>
              <a:p>
                <a:pPr marL="0" indent="0">
                  <a:lnSpc>
                    <a:spcPct val="110000"/>
                  </a:lnSpc>
                  <a:buNone/>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zh-CN" altLang="zh-CN" sz="2000" i="1">
                              <a:solidFill>
                                <a:schemeClr val="tx1"/>
                              </a:solidFill>
                              <a:latin typeface="Cambria Math" panose="02040503050406030204" pitchFamily="18" charset="0"/>
                            </a:rPr>
                          </m:ctrlPr>
                        </m:naryPr>
                        <m:sub/>
                        <m:sup/>
                        <m:e>
                          <m:sSub>
                            <m:sSubPr>
                              <m:ctrlPr>
                                <a:rPr lang="zh-CN" altLang="zh-CN" sz="2000" i="1">
                                  <a:solidFill>
                                    <a:schemeClr val="tx1"/>
                                  </a:solidFill>
                                  <a:latin typeface="Cambria Math" panose="02040503050406030204" pitchFamily="18" charset="0"/>
                                </a:rPr>
                              </m:ctrlPr>
                            </m:sSubPr>
                            <m:e>
                              <m:r>
                                <m:rPr>
                                  <m:sty m:val="p"/>
                                </m:rPr>
                                <a:rPr lang="el-GR" altLang="zh-CN" sz="2000" i="1" smtClean="0">
                                  <a:solidFill>
                                    <a:schemeClr val="tx1"/>
                                  </a:solidFill>
                                  <a:latin typeface="Cambria Math" panose="02040503050406030204" pitchFamily="18" charset="0"/>
                                </a:rPr>
                                <m:t>ε</m:t>
                              </m:r>
                            </m:e>
                            <m:sub>
                              <m:r>
                                <a:rPr lang="en-US" altLang="zh-CN" sz="2000" i="1">
                                  <a:solidFill>
                                    <a:schemeClr val="tx1"/>
                                  </a:solidFill>
                                  <a:latin typeface="Cambria Math" panose="02040503050406030204" pitchFamily="18" charset="0"/>
                                </a:rPr>
                                <m:t>0</m:t>
                              </m:r>
                            </m:sub>
                          </m:sSub>
                          <m:sSup>
                            <m:sSupPr>
                              <m:ctrlPr>
                                <a:rPr lang="zh-CN" altLang="zh-CN" sz="2000" i="1">
                                  <a:solidFill>
                                    <a:schemeClr val="tx1"/>
                                  </a:solidFill>
                                  <a:latin typeface="Cambria Math" panose="02040503050406030204" pitchFamily="18" charset="0"/>
                                </a:rPr>
                              </m:ctrlPr>
                            </m:sSupPr>
                            <m:e>
                              <m:d>
                                <m:dPr>
                                  <m:begChr m:val="|"/>
                                  <m:endChr m:val="|"/>
                                  <m:ctrlPr>
                                    <a:rPr lang="zh-CN" altLang="zh-CN" sz="2000" i="1">
                                      <a:solidFill>
                                        <a:schemeClr val="tx1"/>
                                      </a:solidFill>
                                      <a:latin typeface="Cambria Math" panose="02040503050406030204" pitchFamily="18" charset="0"/>
                                    </a:rPr>
                                  </m:ctrlPr>
                                </m:dPr>
                                <m:e>
                                  <m:r>
                                    <a:rPr lang="en-US" altLang="zh-CN" sz="2000" b="1" i="1">
                                      <a:solidFill>
                                        <a:schemeClr val="tx1"/>
                                      </a:solidFill>
                                      <a:latin typeface="Cambria Math" panose="02040503050406030204" pitchFamily="18" charset="0"/>
                                    </a:rPr>
                                    <m:t>𝑬</m:t>
                                  </m:r>
                                </m:e>
                              </m:d>
                            </m:e>
                            <m:sup>
                              <m:r>
                                <a:rPr lang="en-US" altLang="zh-CN" sz="2000" i="1">
                                  <a:solidFill>
                                    <a:schemeClr val="tx1"/>
                                  </a:solidFill>
                                  <a:latin typeface="Cambria Math" panose="02040503050406030204" pitchFamily="18" charset="0"/>
                                </a:rPr>
                                <m:t>2</m:t>
                              </m:r>
                            </m:sup>
                          </m:sSup>
                          <m:r>
                            <a:rPr lang="en-US" altLang="zh-CN" sz="2000" i="1">
                              <a:solidFill>
                                <a:schemeClr val="tx1"/>
                              </a:solidFill>
                              <a:latin typeface="Cambria Math" panose="02040503050406030204" pitchFamily="18" charset="0"/>
                            </a:rPr>
                            <m:t>𝑑𝑉</m:t>
                          </m:r>
                        </m:e>
                      </m:nary>
                      <m:r>
                        <a:rPr lang="en-US" altLang="zh-CN" sz="2000" i="1">
                          <a:solidFill>
                            <a:schemeClr val="tx1"/>
                          </a:solidFill>
                          <a:latin typeface="Cambria Math" panose="02040503050406030204" pitchFamily="18" charset="0"/>
                        </a:rPr>
                        <m:t>=</m:t>
                      </m:r>
                      <m:sSub>
                        <m:sSubPr>
                          <m:ctrlPr>
                            <a:rPr lang="zh-CN" altLang="zh-CN" sz="2000" i="1">
                              <a:solidFill>
                                <a:schemeClr val="tx1"/>
                              </a:solidFill>
                              <a:latin typeface="Cambria Math" panose="02040503050406030204" pitchFamily="18" charset="0"/>
                            </a:rPr>
                          </m:ctrlPr>
                        </m:sSubPr>
                        <m:e>
                          <m:r>
                            <m:rPr>
                              <m:sty m:val="p"/>
                            </m:rPr>
                            <a:rPr lang="el-GR" altLang="zh-CN" sz="2000" i="1" smtClean="0">
                              <a:solidFill>
                                <a:schemeClr val="tx1"/>
                              </a:solidFill>
                              <a:latin typeface="Cambria Math" panose="02040503050406030204" pitchFamily="18" charset="0"/>
                            </a:rPr>
                            <m:t>ε</m:t>
                          </m:r>
                        </m:e>
                        <m:sub>
                          <m:r>
                            <a:rPr lang="en-US" altLang="zh-CN" sz="2000" i="1">
                              <a:solidFill>
                                <a:schemeClr val="tx1"/>
                              </a:solidFill>
                              <a:latin typeface="Cambria Math" panose="02040503050406030204" pitchFamily="18" charset="0"/>
                            </a:rPr>
                            <m:t>0</m:t>
                          </m:r>
                        </m:sub>
                      </m:sSub>
                      <m:sSubSup>
                        <m:sSubSupPr>
                          <m:ctrlPr>
                            <a:rPr lang="zh-CN" altLang="zh-CN" sz="2000" i="1">
                              <a:solidFill>
                                <a:schemeClr val="tx1"/>
                              </a:solidFill>
                              <a:latin typeface="Cambria Math" panose="02040503050406030204" pitchFamily="18" charset="0"/>
                            </a:rPr>
                          </m:ctrlPr>
                        </m:sSubSupPr>
                        <m:e>
                          <m:r>
                            <a:rPr lang="en-US" altLang="zh-CN" sz="2000" i="1">
                              <a:solidFill>
                                <a:schemeClr val="tx1"/>
                              </a:solidFill>
                              <a:latin typeface="Cambria Math" panose="02040503050406030204" pitchFamily="18" charset="0"/>
                            </a:rPr>
                            <m:t>𝐸</m:t>
                          </m:r>
                        </m:e>
                        <m:sub>
                          <m:r>
                            <a:rPr lang="en-US" altLang="zh-CN" sz="2000" i="1">
                              <a:solidFill>
                                <a:schemeClr val="tx1"/>
                              </a:solidFill>
                              <a:latin typeface="Cambria Math" panose="02040503050406030204" pitchFamily="18" charset="0"/>
                            </a:rPr>
                            <m:t>𝑚𝑎𝑥</m:t>
                          </m:r>
                        </m:sub>
                        <m:sup>
                          <m:r>
                            <a:rPr lang="en-US" altLang="zh-CN" sz="2000" i="1">
                              <a:solidFill>
                                <a:schemeClr val="tx1"/>
                              </a:solidFill>
                              <a:latin typeface="Cambria Math" panose="02040503050406030204" pitchFamily="18" charset="0"/>
                            </a:rPr>
                            <m:t>2</m:t>
                          </m:r>
                        </m:sup>
                      </m:sSubSup>
                      <m:r>
                        <a:rPr lang="en-US" altLang="zh-CN" sz="2000" i="1">
                          <a:solidFill>
                            <a:schemeClr val="tx1"/>
                          </a:solidFill>
                          <a:latin typeface="Cambria Math" panose="02040503050406030204" pitchFamily="18" charset="0"/>
                        </a:rPr>
                        <m:t>𝜋</m:t>
                      </m:r>
                      <m:sSup>
                        <m:sSupPr>
                          <m:ctrlPr>
                            <a:rPr lang="zh-CN" altLang="zh-CN" sz="2000" i="1">
                              <a:solidFill>
                                <a:schemeClr val="tx1"/>
                              </a:solidFill>
                              <a:latin typeface="Cambria Math" panose="02040503050406030204" pitchFamily="18" charset="0"/>
                            </a:rPr>
                          </m:ctrlPr>
                        </m:sSupPr>
                        <m:e>
                          <m:r>
                            <a:rPr lang="en-US" altLang="zh-CN" sz="2000" i="1">
                              <a:solidFill>
                                <a:schemeClr val="tx1"/>
                              </a:solidFill>
                              <a:latin typeface="Cambria Math" panose="02040503050406030204" pitchFamily="18" charset="0"/>
                            </a:rPr>
                            <m:t>𝑟</m:t>
                          </m:r>
                        </m:e>
                        <m:sup>
                          <m:r>
                            <a:rPr lang="en-US" altLang="zh-CN" sz="2000" i="1">
                              <a:solidFill>
                                <a:schemeClr val="tx1"/>
                              </a:solidFill>
                              <a:latin typeface="Cambria Math" panose="02040503050406030204" pitchFamily="18" charset="0"/>
                            </a:rPr>
                            <m:t>2</m:t>
                          </m:r>
                        </m:sup>
                      </m:sSup>
                      <m:r>
                        <a:rPr lang="en-US" altLang="zh-CN" sz="2000" i="1">
                          <a:solidFill>
                            <a:schemeClr val="tx1"/>
                          </a:solidFill>
                          <a:latin typeface="Cambria Math" panose="02040503050406030204" pitchFamily="18" charset="0"/>
                        </a:rPr>
                        <m:t>h</m:t>
                      </m:r>
                    </m:oMath>
                  </m:oMathPara>
                </a14:m>
                <a:endParaRPr lang="zh-CN" altLang="zh-CN" sz="2000" dirty="0">
                  <a:solidFill>
                    <a:schemeClr val="tx1"/>
                  </a:solidFill>
                  <a:latin typeface="宋体" panose="02010600030101010101" pitchFamily="2" charset="-122"/>
                  <a:ea typeface="宋体" panose="02010600030101010101" pitchFamily="2" charset="-122"/>
                </a:endParaRPr>
              </a:p>
              <a:p>
                <a:pPr marL="0" indent="0">
                  <a:buNone/>
                </a:pPr>
                <a:r>
                  <a:rPr lang="en-US" altLang="zh-CN" sz="2000" dirty="0">
                    <a:solidFill>
                      <a:schemeClr val="tx1"/>
                    </a:solidFill>
                    <a:latin typeface="宋体" panose="02010600030101010101" pitchFamily="2" charset="-122"/>
                    <a:ea typeface="宋体" panose="02010600030101010101" pitchFamily="2" charset="-122"/>
                  </a:rPr>
                  <a:t>	</a:t>
                </a:r>
                <a:r>
                  <a:rPr lang="zh-CN" altLang="zh-CN" sz="2000" dirty="0">
                    <a:solidFill>
                      <a:schemeClr val="tx1"/>
                    </a:solidFill>
                    <a:latin typeface="宋体" panose="02010600030101010101" pitchFamily="2" charset="-122"/>
                    <a:ea typeface="宋体" panose="02010600030101010101" pitchFamily="2" charset="-122"/>
                  </a:rPr>
                  <a:t>整个体积内的总能量为：</a:t>
                </a:r>
              </a:p>
              <a:p>
                <a:pPr marL="0" indent="0">
                  <a:lnSpc>
                    <a:spcPct val="120000"/>
                  </a:lnSpc>
                  <a:buNone/>
                </a:pPr>
                <a14:m>
                  <m:oMathPara xmlns:m="http://schemas.openxmlformats.org/officeDocument/2006/math">
                    <m:oMathParaPr>
                      <m:jc m:val="centerGroup"/>
                    </m:oMathParaPr>
                    <m:oMath xmlns:m="http://schemas.openxmlformats.org/officeDocument/2006/math">
                      <m:r>
                        <a:rPr lang="en-US" altLang="zh-CN" sz="2000" i="1">
                          <a:solidFill>
                            <a:schemeClr val="tx1"/>
                          </a:solidFill>
                          <a:latin typeface="Cambria Math" panose="02040503050406030204" pitchFamily="18" charset="0"/>
                        </a:rPr>
                        <m:t>𝑊</m:t>
                      </m:r>
                      <m:r>
                        <a:rPr lang="en-US" altLang="zh-CN" sz="2000" i="1">
                          <a:solidFill>
                            <a:schemeClr val="tx1"/>
                          </a:solidFill>
                          <a:latin typeface="Cambria Math" panose="02040503050406030204" pitchFamily="18" charset="0"/>
                        </a:rPr>
                        <m:t>=</m:t>
                      </m:r>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𝑎𝑏𝑙</m:t>
                          </m:r>
                          <m:sSub>
                            <m:sSubPr>
                              <m:ctrlPr>
                                <a:rPr lang="zh-CN" altLang="zh-CN" sz="2000" i="1">
                                  <a:solidFill>
                                    <a:schemeClr val="tx1"/>
                                  </a:solidFill>
                                  <a:latin typeface="Cambria Math" panose="02040503050406030204" pitchFamily="18" charset="0"/>
                                </a:rPr>
                              </m:ctrlPr>
                            </m:sSubPr>
                            <m:e>
                              <m:r>
                                <m:rPr>
                                  <m:sty m:val="p"/>
                                </m:rPr>
                                <a:rPr lang="el-GR" altLang="zh-CN" sz="2000" i="1" smtClean="0">
                                  <a:solidFill>
                                    <a:schemeClr val="tx1"/>
                                  </a:solidFill>
                                  <a:latin typeface="Cambria Math" panose="02040503050406030204" pitchFamily="18" charset="0"/>
                                </a:rPr>
                                <m:t>ε</m:t>
                              </m:r>
                            </m:e>
                            <m:sub>
                              <m:r>
                                <a:rPr lang="en-US" altLang="zh-CN" sz="2000" i="1">
                                  <a:solidFill>
                                    <a:schemeClr val="tx1"/>
                                  </a:solidFill>
                                  <a:latin typeface="Cambria Math" panose="02040503050406030204" pitchFamily="18" charset="0"/>
                                </a:rPr>
                                <m:t>0</m:t>
                              </m:r>
                            </m:sub>
                          </m:sSub>
                          <m:sSubSup>
                            <m:sSubSupPr>
                              <m:ctrlPr>
                                <a:rPr lang="zh-CN" altLang="zh-CN" sz="2000" i="1">
                                  <a:solidFill>
                                    <a:schemeClr val="tx1"/>
                                  </a:solidFill>
                                  <a:latin typeface="Cambria Math" panose="02040503050406030204" pitchFamily="18" charset="0"/>
                                </a:rPr>
                              </m:ctrlPr>
                            </m:sSubSupPr>
                            <m:e>
                              <m:r>
                                <a:rPr lang="en-US" altLang="zh-CN" sz="2000" i="1">
                                  <a:solidFill>
                                    <a:schemeClr val="tx1"/>
                                  </a:solidFill>
                                  <a:latin typeface="Cambria Math" panose="02040503050406030204" pitchFamily="18" charset="0"/>
                                </a:rPr>
                                <m:t>𝐸</m:t>
                              </m:r>
                            </m:e>
                            <m:sub>
                              <m:r>
                                <a:rPr lang="en-US" altLang="zh-CN" sz="2000" i="1">
                                  <a:solidFill>
                                    <a:schemeClr val="tx1"/>
                                  </a:solidFill>
                                  <a:latin typeface="Cambria Math" panose="02040503050406030204" pitchFamily="18" charset="0"/>
                                </a:rPr>
                                <m:t>𝑚𝑎𝑥</m:t>
                              </m:r>
                            </m:sub>
                            <m:sup>
                              <m:r>
                                <a:rPr lang="en-US" altLang="zh-CN" sz="2000" i="1">
                                  <a:solidFill>
                                    <a:schemeClr val="tx1"/>
                                  </a:solidFill>
                                  <a:latin typeface="Cambria Math" panose="02040503050406030204" pitchFamily="18" charset="0"/>
                                </a:rPr>
                                <m:t>2</m:t>
                              </m:r>
                            </m:sup>
                          </m:sSubSup>
                        </m:num>
                        <m:den>
                          <m:r>
                            <a:rPr lang="en-US" altLang="zh-CN" sz="2000" i="1">
                              <a:solidFill>
                                <a:schemeClr val="tx1"/>
                              </a:solidFill>
                              <a:latin typeface="Cambria Math" panose="02040503050406030204" pitchFamily="18" charset="0"/>
                            </a:rPr>
                            <m:t>2</m:t>
                          </m:r>
                        </m:den>
                      </m:f>
                    </m:oMath>
                  </m:oMathPara>
                </a14:m>
                <a:endParaRPr lang="zh-CN" altLang="zh-CN" sz="2000" dirty="0">
                  <a:solidFill>
                    <a:schemeClr val="tx1"/>
                  </a:solidFill>
                  <a:latin typeface="宋体" panose="02010600030101010101" pitchFamily="2" charset="-122"/>
                  <a:ea typeface="宋体" panose="02010600030101010101" pitchFamily="2" charset="-122"/>
                </a:endParaRPr>
              </a:p>
              <a:p>
                <a:pPr marL="0" indent="0">
                  <a:buNone/>
                </a:pPr>
                <a:endParaRPr lang="zh-CN" altLang="zh-CN" sz="1600" dirty="0">
                  <a:solidFill>
                    <a:schemeClr val="tx1"/>
                  </a:solidFill>
                  <a:latin typeface="宋体" panose="02010600030101010101" pitchFamily="2" charset="-122"/>
                  <a:ea typeface="宋体" panose="02010600030101010101" pitchFamily="2" charset="-122"/>
                </a:endParaRPr>
              </a:p>
              <a:p>
                <a:endParaRPr lang="zh-CN" altLang="en-US" sz="1600" dirty="0">
                  <a:solidFill>
                    <a:schemeClr val="tx1"/>
                  </a:solidFill>
                </a:endParaRPr>
              </a:p>
            </p:txBody>
          </p:sp>
        </mc:Choice>
        <mc:Fallback xmlns="">
          <p:sp>
            <p:nvSpPr>
              <p:cNvPr id="3" name="内容占位符 2">
                <a:extLst>
                  <a:ext uri="{FF2B5EF4-FFF2-40B4-BE49-F238E27FC236}">
                    <a16:creationId xmlns:a16="http://schemas.microsoft.com/office/drawing/2014/main" id="{B8527111-06BA-49F3-9FB2-7487F5675426}"/>
                  </a:ext>
                </a:extLst>
              </p:cNvPr>
              <p:cNvSpPr>
                <a:spLocks noGrp="1" noRot="1" noChangeAspect="1" noMove="1" noResize="1" noEditPoints="1" noAdjustHandles="1" noChangeArrowheads="1" noChangeShapeType="1" noTextEdit="1"/>
              </p:cNvSpPr>
              <p:nvPr>
                <p:ph idx="1"/>
              </p:nvPr>
            </p:nvSpPr>
            <p:spPr>
              <a:xfrm>
                <a:off x="838200" y="1483580"/>
                <a:ext cx="5102753" cy="4338736"/>
              </a:xfrm>
              <a:blipFill>
                <a:blip r:embed="rId2"/>
                <a:stretch>
                  <a:fillRect l="-1314" t="-1404" r="-2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B07892B1-5CE6-4A46-88F9-0F25CC76345E}"/>
                  </a:ext>
                </a:extLst>
              </p:cNvPr>
              <p:cNvSpPr/>
              <p:nvPr/>
            </p:nvSpPr>
            <p:spPr>
              <a:xfrm>
                <a:off x="5940953" y="1773459"/>
                <a:ext cx="6096000" cy="3758978"/>
              </a:xfrm>
              <a:prstGeom prst="rect">
                <a:avLst/>
              </a:prstGeom>
            </p:spPr>
            <p:txBody>
              <a:bodyPr>
                <a:spAutoFit/>
              </a:bodyPr>
              <a:lstStyle/>
              <a:p>
                <a:r>
                  <a:rPr lang="en-US" altLang="zh-CN" sz="2000" dirty="0">
                    <a:latin typeface="宋体" panose="02010600030101010101" pitchFamily="2" charset="-122"/>
                    <a:ea typeface="宋体" panose="02010600030101010101" pitchFamily="2" charset="-122"/>
                  </a:rPr>
                  <a:t>	</a:t>
                </a:r>
                <a:r>
                  <a:rPr lang="zh-CN" altLang="zh-CN" sz="2000" dirty="0">
                    <a:latin typeface="宋体" panose="02010600030101010101" pitchFamily="2" charset="-122"/>
                    <a:ea typeface="宋体" panose="02010600030101010101" pitchFamily="2" charset="-122"/>
                  </a:rPr>
                  <a:t>对应复介电常数电介质的微扰法谐振频率的改变计算公式可得：</a:t>
                </a:r>
              </a:p>
              <a:p>
                <a:pPr>
                  <a:lnSpc>
                    <a:spcPct val="110000"/>
                  </a:lnSpc>
                </a:pPr>
                <a14:m>
                  <m:oMathPara xmlns:m="http://schemas.openxmlformats.org/officeDocument/2006/math">
                    <m:oMathParaPr>
                      <m:jc m:val="centerGroup"/>
                    </m:oMathParaPr>
                    <m:oMath xmlns:m="http://schemas.openxmlformats.org/officeDocument/2006/math">
                      <m:f>
                        <m:fPr>
                          <m:ctrlPr>
                            <a:rPr lang="zh-CN" altLang="zh-CN" sz="2000" i="1">
                              <a:latin typeface="Cambria Math" panose="02040503050406030204" pitchFamily="18" charset="0"/>
                            </a:rPr>
                          </m:ctrlPr>
                        </m:fPr>
                        <m:num>
                          <m:r>
                            <a:rPr lang="en-US" altLang="zh-CN" sz="2000" i="1">
                              <a:latin typeface="Cambria Math" panose="02040503050406030204" pitchFamily="18" charset="0"/>
                            </a:rPr>
                            <m:t>𝜔</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𝜔</m:t>
                              </m:r>
                            </m:e>
                            <m:sub>
                              <m:r>
                                <a:rPr lang="en-US" altLang="zh-CN" sz="2000" i="1">
                                  <a:latin typeface="Cambria Math" panose="02040503050406030204" pitchFamily="18" charset="0"/>
                                </a:rPr>
                                <m:t>0</m:t>
                              </m:r>
                            </m:sub>
                          </m:sSub>
                        </m:num>
                        <m:den>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𝜔</m:t>
                              </m:r>
                            </m:e>
                            <m:sub>
                              <m:r>
                                <a:rPr lang="en-US" altLang="zh-CN" sz="2000" i="1">
                                  <a:latin typeface="Cambria Math" panose="02040503050406030204" pitchFamily="18" charset="0"/>
                                </a:rPr>
                                <m:t>0</m:t>
                              </m:r>
                            </m:sub>
                          </m:sSub>
                        </m:den>
                      </m:f>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m:rPr>
                              <m:sty m:val="p"/>
                            </m:rPr>
                            <a:rPr lang="el-GR" altLang="zh-CN" sz="2000" i="1">
                              <a:latin typeface="Cambria Math" panose="02040503050406030204" pitchFamily="18" charset="0"/>
                            </a:rPr>
                            <m:t>ε</m:t>
                          </m:r>
                        </m:e>
                        <m:sub>
                          <m:r>
                            <a:rPr lang="en-US" altLang="zh-CN" sz="2000" i="1">
                              <a:latin typeface="Cambria Math" panose="02040503050406030204" pitchFamily="18" charset="0"/>
                            </a:rPr>
                            <m:t>0</m:t>
                          </m:r>
                        </m:sub>
                      </m:sSub>
                      <m:d>
                        <m:dPr>
                          <m:ctrlPr>
                            <a:rPr lang="zh-CN" altLang="zh-CN" sz="2000" i="1">
                              <a:latin typeface="Cambria Math" panose="02040503050406030204" pitchFamily="18" charset="0"/>
                            </a:rPr>
                          </m:ctrlPr>
                        </m:dPr>
                        <m:e>
                          <m:sSup>
                            <m:sSupPr>
                              <m:ctrlPr>
                                <a:rPr lang="zh-CN" altLang="zh-CN" sz="2000" i="1">
                                  <a:latin typeface="Cambria Math" panose="02040503050406030204" pitchFamily="18" charset="0"/>
                                </a:rPr>
                              </m:ctrlPr>
                            </m:sSupPr>
                            <m:e>
                              <m:r>
                                <m:rPr>
                                  <m:sty m:val="p"/>
                                </m:rPr>
                                <a:rPr lang="el-GR" altLang="zh-CN" sz="2000" i="1">
                                  <a:latin typeface="Cambria Math" panose="02040503050406030204" pitchFamily="18" charset="0"/>
                                </a:rPr>
                                <m:t>ε</m:t>
                              </m:r>
                            </m:e>
                            <m:sup>
                              <m:r>
                                <a:rPr lang="en-US" altLang="zh-CN" sz="2000" i="1">
                                  <a:latin typeface="Cambria Math" panose="02040503050406030204" pitchFamily="18" charset="0"/>
                                </a:rPr>
                                <m:t>′</m:t>
                              </m:r>
                            </m:sup>
                          </m:sSup>
                          <m:r>
                            <a:rPr lang="en-US" altLang="zh-CN" sz="2000" i="1">
                              <a:latin typeface="Cambria Math" panose="02040503050406030204" pitchFamily="18" charset="0"/>
                            </a:rPr>
                            <m:t>−1</m:t>
                          </m:r>
                        </m:e>
                      </m:d>
                      <m:f>
                        <m:fPr>
                          <m:ctrlPr>
                            <a:rPr lang="zh-CN" altLang="zh-CN" sz="2000" i="1">
                              <a:latin typeface="Cambria Math" panose="02040503050406030204" pitchFamily="18" charset="0"/>
                            </a:rPr>
                          </m:ctrlPr>
                        </m:fPr>
                        <m:num>
                          <m:nary>
                            <m:naryPr>
                              <m:chr m:val="∭"/>
                              <m:limLoc m:val="undOvr"/>
                              <m:subHide m:val="on"/>
                              <m:supHide m:val="on"/>
                              <m:ctrlPr>
                                <a:rPr lang="zh-CN" altLang="zh-CN" sz="2000" i="1">
                                  <a:latin typeface="Cambria Math" panose="02040503050406030204" pitchFamily="18" charset="0"/>
                                </a:rPr>
                              </m:ctrlPr>
                            </m:naryPr>
                            <m:sub/>
                            <m:sup/>
                            <m:e>
                              <m:r>
                                <a:rPr lang="en-US" altLang="zh-CN" sz="2000" b="1" i="1">
                                  <a:latin typeface="Cambria Math" panose="02040503050406030204" pitchFamily="18" charset="0"/>
                                </a:rPr>
                                <m:t>𝑬</m:t>
                              </m:r>
                              <m:r>
                                <a:rPr lang="en-US" altLang="zh-CN" sz="2000" b="1" i="1">
                                  <a:latin typeface="Cambria Math" panose="02040503050406030204" pitchFamily="18" charset="0"/>
                                </a:rPr>
                                <m:t> ∙</m:t>
                              </m:r>
                              <m:sSubSup>
                                <m:sSubSupPr>
                                  <m:ctrlPr>
                                    <a:rPr lang="zh-CN" altLang="zh-CN" sz="2000" b="1" i="1">
                                      <a:latin typeface="Cambria Math" panose="02040503050406030204" pitchFamily="18" charset="0"/>
                                    </a:rPr>
                                  </m:ctrlPr>
                                </m:sSubSupPr>
                                <m:e>
                                  <m:r>
                                    <a:rPr lang="en-US" altLang="zh-CN" sz="2000" b="1" i="1">
                                      <a:latin typeface="Cambria Math" panose="02040503050406030204" pitchFamily="18" charset="0"/>
                                    </a:rPr>
                                    <m:t>𝑬</m:t>
                                  </m:r>
                                </m:e>
                                <m:sub>
                                  <m:r>
                                    <a:rPr lang="en-US" altLang="zh-CN" sz="2000" b="1" i="1">
                                      <a:latin typeface="Cambria Math" panose="02040503050406030204" pitchFamily="18" charset="0"/>
                                    </a:rPr>
                                    <m:t>𝟎</m:t>
                                  </m:r>
                                </m:sub>
                                <m:sup>
                                  <m:r>
                                    <a:rPr lang="en-US" altLang="zh-CN" sz="2000" b="1" i="1">
                                      <a:latin typeface="Cambria Math" panose="02040503050406030204" pitchFamily="18" charset="0"/>
                                    </a:rPr>
                                    <m:t>∗</m:t>
                                  </m:r>
                                </m:sup>
                              </m:sSubSup>
                              <m:r>
                                <a:rPr lang="en-US" altLang="zh-CN" sz="2000" i="1">
                                  <a:latin typeface="Cambria Math" panose="02040503050406030204" pitchFamily="18" charset="0"/>
                                </a:rPr>
                                <m:t>𝑑𝑉</m:t>
                              </m:r>
                            </m:e>
                          </m:nary>
                        </m:num>
                        <m:den>
                          <m:r>
                            <a:rPr lang="en-US" altLang="zh-CN" sz="2000" i="1">
                              <a:latin typeface="Cambria Math" panose="02040503050406030204" pitchFamily="18" charset="0"/>
                            </a:rPr>
                            <m:t>4</m:t>
                          </m:r>
                          <m:r>
                            <a:rPr lang="en-US" altLang="zh-CN" sz="2000" i="1">
                              <a:latin typeface="Cambria Math" panose="02040503050406030204" pitchFamily="18" charset="0"/>
                            </a:rPr>
                            <m:t>𝑊</m:t>
                          </m:r>
                        </m:den>
                      </m:f>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2</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m:rPr>
                                      <m:sty m:val="p"/>
                                    </m:rPr>
                                    <a:rPr lang="el-GR" altLang="zh-CN" sz="2000" i="1">
                                      <a:latin typeface="Cambria Math" panose="02040503050406030204" pitchFamily="18" charset="0"/>
                                    </a:rPr>
                                    <m:t>ε</m:t>
                                  </m:r>
                                </m:e>
                                <m:sub>
                                  <m:r>
                                    <a:rPr lang="en-US" altLang="zh-CN" sz="2000" i="1">
                                      <a:latin typeface="Cambria Math" panose="02040503050406030204" pitchFamily="18" charset="0"/>
                                    </a:rPr>
                                    <m:t>𝑟</m:t>
                                  </m:r>
                                </m:sub>
                              </m:sSub>
                              <m:r>
                                <a:rPr lang="en-US" altLang="zh-CN" sz="2000" i="1">
                                  <a:latin typeface="Cambria Math" panose="02040503050406030204" pitchFamily="18" charset="0"/>
                                </a:rPr>
                                <m:t>−1</m:t>
                              </m:r>
                            </m:e>
                          </m:d>
                          <m:r>
                            <a:rPr lang="en-US" altLang="zh-CN" sz="2000" i="1">
                              <a:latin typeface="Cambria Math" panose="02040503050406030204" pitchFamily="18" charset="0"/>
                            </a:rPr>
                            <m:t>𝜋</m:t>
                          </m:r>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𝑟</m:t>
                              </m:r>
                            </m:e>
                            <m:sup>
                              <m:r>
                                <a:rPr lang="en-US" altLang="zh-CN" sz="2000" i="1">
                                  <a:latin typeface="Cambria Math" panose="02040503050406030204" pitchFamily="18" charset="0"/>
                                </a:rPr>
                                <m:t>2</m:t>
                              </m:r>
                            </m:sup>
                          </m:sSup>
                          <m:r>
                            <a:rPr lang="en-US" altLang="zh-CN" sz="2000" i="1">
                              <a:latin typeface="Cambria Math" panose="02040503050406030204" pitchFamily="18" charset="0"/>
                            </a:rPr>
                            <m:t>h</m:t>
                          </m:r>
                        </m:num>
                        <m:den>
                          <m:r>
                            <a:rPr lang="en-US" altLang="zh-CN" sz="2000" i="1">
                              <a:latin typeface="Cambria Math" panose="02040503050406030204" pitchFamily="18" charset="0"/>
                            </a:rPr>
                            <m:t>𝑎𝑏𝑙</m:t>
                          </m:r>
                        </m:den>
                      </m:f>
                    </m:oMath>
                  </m:oMathPara>
                </a14:m>
                <a:endParaRPr lang="zh-CN" altLang="zh-CN" sz="2000" dirty="0">
                  <a:latin typeface="宋体" panose="02010600030101010101" pitchFamily="2" charset="-122"/>
                  <a:ea typeface="宋体" panose="02010600030101010101" pitchFamily="2" charset="-122"/>
                </a:endParaRPr>
              </a:p>
              <a:p>
                <a:pPr>
                  <a:lnSpc>
                    <a:spcPct val="110000"/>
                  </a:lnSpc>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𝜔</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𝜔</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𝜔</m:t>
                          </m:r>
                        </m:e>
                        <m:sub>
                          <m:r>
                            <a:rPr lang="en-US" altLang="zh-CN" sz="2000" i="1">
                              <a:latin typeface="Cambria Math" panose="02040503050406030204" pitchFamily="18" charset="0"/>
                            </a:rPr>
                            <m:t>0</m:t>
                          </m:r>
                        </m:sub>
                      </m:sSub>
                      <m:f>
                        <m:fPr>
                          <m:ctrlPr>
                            <a:rPr lang="zh-CN" altLang="zh-CN" sz="2000" i="1">
                              <a:latin typeface="Cambria Math" panose="02040503050406030204" pitchFamily="18" charset="0"/>
                            </a:rPr>
                          </m:ctrlPr>
                        </m:fPr>
                        <m:num>
                          <m:r>
                            <a:rPr lang="en-US" altLang="zh-CN" sz="2000" i="1">
                              <a:latin typeface="Cambria Math" panose="02040503050406030204" pitchFamily="18" charset="0"/>
                            </a:rPr>
                            <m:t>2</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m:rPr>
                                      <m:sty m:val="p"/>
                                    </m:rPr>
                                    <a:rPr lang="el-GR" altLang="zh-CN" sz="2000" i="1">
                                      <a:latin typeface="Cambria Math" panose="02040503050406030204" pitchFamily="18" charset="0"/>
                                    </a:rPr>
                                    <m:t>ε</m:t>
                                  </m:r>
                                </m:e>
                                <m:sub>
                                  <m:r>
                                    <a:rPr lang="en-US" altLang="zh-CN" sz="2000" i="1">
                                      <a:latin typeface="Cambria Math" panose="02040503050406030204" pitchFamily="18" charset="0"/>
                                    </a:rPr>
                                    <m:t>𝑟</m:t>
                                  </m:r>
                                </m:sub>
                              </m:sSub>
                              <m:r>
                                <a:rPr lang="en-US" altLang="zh-CN" sz="2000" i="1">
                                  <a:latin typeface="Cambria Math" panose="02040503050406030204" pitchFamily="18" charset="0"/>
                                </a:rPr>
                                <m:t>−1</m:t>
                              </m:r>
                            </m:e>
                          </m:d>
                          <m:r>
                            <a:rPr lang="en-US" altLang="zh-CN" sz="2000" i="1">
                              <a:latin typeface="Cambria Math" panose="02040503050406030204" pitchFamily="18" charset="0"/>
                            </a:rPr>
                            <m:t>𝜋</m:t>
                          </m:r>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𝑟</m:t>
                              </m:r>
                            </m:e>
                            <m:sup>
                              <m:r>
                                <a:rPr lang="en-US" altLang="zh-CN" sz="2000" i="1">
                                  <a:latin typeface="Cambria Math" panose="02040503050406030204" pitchFamily="18" charset="0"/>
                                </a:rPr>
                                <m:t>2</m:t>
                              </m:r>
                            </m:sup>
                          </m:sSup>
                          <m:r>
                            <a:rPr lang="en-US" altLang="zh-CN" sz="2000" i="1">
                              <a:latin typeface="Cambria Math" panose="02040503050406030204" pitchFamily="18" charset="0"/>
                            </a:rPr>
                            <m:t>h</m:t>
                          </m:r>
                        </m:num>
                        <m:den>
                          <m:r>
                            <a:rPr lang="en-US" altLang="zh-CN" sz="2000" i="1">
                              <a:latin typeface="Cambria Math" panose="02040503050406030204" pitchFamily="18" charset="0"/>
                            </a:rPr>
                            <m:t>𝑎𝑏𝑙</m:t>
                          </m:r>
                        </m:den>
                      </m:f>
                    </m:oMath>
                  </m:oMathPara>
                </a14:m>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	</a:t>
                </a:r>
                <a:r>
                  <a:rPr lang="zh-CN" altLang="zh-CN" sz="2000" dirty="0">
                    <a:latin typeface="宋体" panose="02010600030101010101" pitchFamily="2" charset="-122"/>
                    <a:ea typeface="宋体" panose="02010600030101010101" pitchFamily="2" charset="-122"/>
                  </a:rPr>
                  <a:t>对应复介电常数电介质的微扰法</a:t>
                </a:r>
                <a:r>
                  <a:rPr lang="en-US" altLang="zh-CN" sz="2000" dirty="0">
                    <a:latin typeface="宋体" panose="02010600030101010101" pitchFamily="2" charset="-122"/>
                    <a:ea typeface="宋体" panose="02010600030101010101" pitchFamily="2" charset="-122"/>
                  </a:rPr>
                  <a:t>Q</a:t>
                </a:r>
                <a:r>
                  <a:rPr lang="zh-CN" altLang="zh-CN" sz="2000" dirty="0">
                    <a:latin typeface="宋体" panose="02010600030101010101" pitchFamily="2" charset="-122"/>
                    <a:ea typeface="宋体" panose="02010600030101010101" pitchFamily="2" charset="-122"/>
                  </a:rPr>
                  <a:t>值的改变计算公式可得：</a:t>
                </a:r>
              </a:p>
              <a:p>
                <a:pPr>
                  <a:lnSpc>
                    <a:spcPct val="110000"/>
                  </a:lnSpc>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𝑄</m:t>
                      </m:r>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1</m:t>
                          </m:r>
                        </m:num>
                        <m:den>
                          <m:f>
                            <m:fPr>
                              <m:ctrlPr>
                                <a:rPr lang="zh-CN" altLang="zh-CN" sz="2000" i="1">
                                  <a:latin typeface="Cambria Math" panose="02040503050406030204" pitchFamily="18" charset="0"/>
                                </a:rPr>
                              </m:ctrlPr>
                            </m:fPr>
                            <m:num>
                              <m:r>
                                <a:rPr lang="en-US" altLang="zh-CN" sz="2000" i="1">
                                  <a:latin typeface="Cambria Math" panose="02040503050406030204" pitchFamily="18" charset="0"/>
                                </a:rPr>
                                <m:t>1</m:t>
                              </m:r>
                            </m:num>
                            <m:den>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𝑄</m:t>
                                  </m:r>
                                </m:e>
                                <m:sub>
                                  <m:r>
                                    <a:rPr lang="en-US" altLang="zh-CN" sz="2000" i="1">
                                      <a:latin typeface="Cambria Math" panose="02040503050406030204" pitchFamily="18" charset="0"/>
                                    </a:rPr>
                                    <m:t>0</m:t>
                                  </m:r>
                                </m:sub>
                              </m:sSub>
                            </m:den>
                          </m:f>
                          <m:r>
                            <a:rPr lang="en-US" altLang="zh-CN" sz="2000" i="1">
                              <a:latin typeface="Cambria Math" panose="02040503050406030204" pitchFamily="18" charset="0"/>
                            </a:rPr>
                            <m:t>+</m:t>
                          </m:r>
                          <m:r>
                            <m:rPr>
                              <m:sty m:val="p"/>
                            </m:rPr>
                            <a:rPr lang="el-GR" altLang="zh-CN" sz="2000" i="1">
                              <a:latin typeface="Cambria Math" panose="02040503050406030204" pitchFamily="18" charset="0"/>
                            </a:rPr>
                            <m:t>ε</m:t>
                          </m:r>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4</m:t>
                              </m:r>
                              <m:r>
                                <a:rPr lang="en-US" altLang="zh-CN" sz="2000" i="1">
                                  <a:latin typeface="Cambria Math" panose="02040503050406030204" pitchFamily="18" charset="0"/>
                                </a:rPr>
                                <m:t>𝜋</m:t>
                              </m:r>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𝑟</m:t>
                                  </m:r>
                                </m:e>
                                <m:sup>
                                  <m:r>
                                    <a:rPr lang="en-US" altLang="zh-CN" sz="2000" i="1">
                                      <a:latin typeface="Cambria Math" panose="02040503050406030204" pitchFamily="18" charset="0"/>
                                    </a:rPr>
                                    <m:t>2</m:t>
                                  </m:r>
                                </m:sup>
                              </m:sSup>
                              <m:r>
                                <a:rPr lang="en-US" altLang="zh-CN" sz="2000" i="1">
                                  <a:latin typeface="Cambria Math" panose="02040503050406030204" pitchFamily="18" charset="0"/>
                                </a:rPr>
                                <m:t>h</m:t>
                              </m:r>
                            </m:num>
                            <m:den>
                              <m:r>
                                <a:rPr lang="en-US" altLang="zh-CN" sz="2000" i="1">
                                  <a:latin typeface="Cambria Math" panose="02040503050406030204" pitchFamily="18" charset="0"/>
                                </a:rPr>
                                <m:t>𝑎𝑏𝑙</m:t>
                              </m:r>
                            </m:den>
                          </m:f>
                        </m:den>
                      </m:f>
                    </m:oMath>
                  </m:oMathPara>
                </a14:m>
                <a:endParaRPr lang="zh-CN" altLang="en-US" sz="2000" dirty="0"/>
              </a:p>
            </p:txBody>
          </p:sp>
        </mc:Choice>
        <mc:Fallback xmlns="">
          <p:sp>
            <p:nvSpPr>
              <p:cNvPr id="4" name="矩形 3">
                <a:extLst>
                  <a:ext uri="{FF2B5EF4-FFF2-40B4-BE49-F238E27FC236}">
                    <a16:creationId xmlns:a16="http://schemas.microsoft.com/office/drawing/2014/main" id="{B07892B1-5CE6-4A46-88F9-0F25CC76345E}"/>
                  </a:ext>
                </a:extLst>
              </p:cNvPr>
              <p:cNvSpPr>
                <a:spLocks noRot="1" noChangeAspect="1" noMove="1" noResize="1" noEditPoints="1" noAdjustHandles="1" noChangeArrowheads="1" noChangeShapeType="1" noTextEdit="1"/>
              </p:cNvSpPr>
              <p:nvPr/>
            </p:nvSpPr>
            <p:spPr>
              <a:xfrm>
                <a:off x="5940953" y="1773459"/>
                <a:ext cx="6096000" cy="3758978"/>
              </a:xfrm>
              <a:prstGeom prst="rect">
                <a:avLst/>
              </a:prstGeom>
              <a:blipFill>
                <a:blip r:embed="rId3"/>
                <a:stretch>
                  <a:fillRect l="-1100" t="-972" r="-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76470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563B2B-3179-4F2E-8650-07F78E2B19EE}"/>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6D4C5090-FB75-4703-A20E-57304E046B0B}"/>
              </a:ext>
            </a:extLst>
          </p:cNvPr>
          <p:cNvSpPr>
            <a:spLocks noGrp="1"/>
          </p:cNvSpPr>
          <p:nvPr>
            <p:ph idx="1"/>
          </p:nvPr>
        </p:nvSpPr>
        <p:spPr>
          <a:xfrm>
            <a:off x="838199" y="1253331"/>
            <a:ext cx="10515600" cy="4351338"/>
          </a:xfrm>
        </p:spPr>
        <p:txBody>
          <a:bodyPr/>
          <a:lstStyle/>
          <a:p>
            <a:r>
              <a:rPr lang="zh-CN" altLang="en-US" dirty="0"/>
              <a:t>扰动后谐振频率随介电常数变化</a:t>
            </a:r>
          </a:p>
        </p:txBody>
      </p:sp>
      <p:pic>
        <p:nvPicPr>
          <p:cNvPr id="6" name="图片 5">
            <a:extLst>
              <a:ext uri="{FF2B5EF4-FFF2-40B4-BE49-F238E27FC236}">
                <a16:creationId xmlns:a16="http://schemas.microsoft.com/office/drawing/2014/main" id="{BD886935-A780-408F-AEB6-AC5B694F6C2F}"/>
              </a:ext>
            </a:extLst>
          </p:cNvPr>
          <p:cNvPicPr>
            <a:picLocks noChangeAspect="1"/>
          </p:cNvPicPr>
          <p:nvPr/>
        </p:nvPicPr>
        <p:blipFill>
          <a:blip r:embed="rId2"/>
          <a:stretch>
            <a:fillRect/>
          </a:stretch>
        </p:blipFill>
        <p:spPr>
          <a:xfrm>
            <a:off x="1707841" y="1830985"/>
            <a:ext cx="8776317" cy="4649621"/>
          </a:xfrm>
          <a:prstGeom prst="rect">
            <a:avLst/>
          </a:prstGeom>
        </p:spPr>
      </p:pic>
    </p:spTree>
    <p:extLst>
      <p:ext uri="{BB962C8B-B14F-4D97-AF65-F5344CB8AC3E}">
        <p14:creationId xmlns:p14="http://schemas.microsoft.com/office/powerpoint/2010/main" val="1109113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96EAD-1CC4-4BED-B217-B0EC9792A025}"/>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C7660EE8-3893-440E-9236-4B3C8EF73FE1}"/>
              </a:ext>
            </a:extLst>
          </p:cNvPr>
          <p:cNvSpPr>
            <a:spLocks noGrp="1"/>
          </p:cNvSpPr>
          <p:nvPr>
            <p:ph idx="1"/>
          </p:nvPr>
        </p:nvSpPr>
        <p:spPr>
          <a:xfrm>
            <a:off x="838200" y="1253331"/>
            <a:ext cx="10515600" cy="4351338"/>
          </a:xfrm>
        </p:spPr>
        <p:txBody>
          <a:bodyPr/>
          <a:lstStyle/>
          <a:p>
            <a:r>
              <a:rPr lang="zh-CN" altLang="en-US" dirty="0"/>
              <a:t>求得介电常数实部绝对误差随介电常数变化</a:t>
            </a:r>
          </a:p>
          <a:p>
            <a:endParaRPr lang="zh-CN" altLang="en-US" dirty="0"/>
          </a:p>
        </p:txBody>
      </p:sp>
      <p:pic>
        <p:nvPicPr>
          <p:cNvPr id="5" name="图片 4">
            <a:extLst>
              <a:ext uri="{FF2B5EF4-FFF2-40B4-BE49-F238E27FC236}">
                <a16:creationId xmlns:a16="http://schemas.microsoft.com/office/drawing/2014/main" id="{5C2B53C0-2122-48A4-B13A-5E5D22D8901E}"/>
              </a:ext>
            </a:extLst>
          </p:cNvPr>
          <p:cNvPicPr>
            <a:picLocks noChangeAspect="1"/>
          </p:cNvPicPr>
          <p:nvPr/>
        </p:nvPicPr>
        <p:blipFill>
          <a:blip r:embed="rId2"/>
          <a:stretch>
            <a:fillRect/>
          </a:stretch>
        </p:blipFill>
        <p:spPr>
          <a:xfrm>
            <a:off x="310718" y="1529037"/>
            <a:ext cx="10943149" cy="5040000"/>
          </a:xfrm>
          <a:prstGeom prst="rect">
            <a:avLst/>
          </a:prstGeom>
        </p:spPr>
      </p:pic>
    </p:spTree>
    <p:extLst>
      <p:ext uri="{BB962C8B-B14F-4D97-AF65-F5344CB8AC3E}">
        <p14:creationId xmlns:p14="http://schemas.microsoft.com/office/powerpoint/2010/main" val="59261093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384</TotalTime>
  <Words>779</Words>
  <Application>Microsoft Office PowerPoint</Application>
  <PresentationFormat>宽屏</PresentationFormat>
  <Paragraphs>110</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等线</vt:lpstr>
      <vt:lpstr>等线 Light</vt:lpstr>
      <vt:lpstr>仿宋</vt:lpstr>
      <vt:lpstr>楷体</vt:lpstr>
      <vt:lpstr>宋体</vt:lpstr>
      <vt:lpstr>Arial</vt:lpstr>
      <vt:lpstr>Cambria Math</vt:lpstr>
      <vt:lpstr>Times New Roman</vt:lpstr>
      <vt:lpstr>Office 主题​​</vt:lpstr>
      <vt:lpstr>微波谐振腔</vt:lpstr>
      <vt:lpstr>PowerPoint 演示文稿</vt:lpstr>
      <vt:lpstr>谐振腔设计</vt:lpstr>
      <vt:lpstr>谐振腔设计</vt:lpstr>
      <vt:lpstr>利用微扰公式求解介质参数</vt:lpstr>
      <vt:lpstr>利用微扰公式求解介质参数</vt:lpstr>
      <vt:lpstr>利用微扰公式求解介质参数</vt:lpstr>
      <vt:lpstr>介质参数求解误差分析</vt:lpstr>
      <vt:lpstr>介质参数求解误差分析</vt:lpstr>
      <vt:lpstr>介质参数求解误差分析</vt:lpstr>
      <vt:lpstr>介质参数求解误差分析</vt:lpstr>
      <vt:lpstr>介质参数求解误差分析</vt:lpstr>
      <vt:lpstr>介质参数求解误差分析</vt:lpstr>
      <vt:lpstr>介质参数求解误差分析</vt:lpstr>
      <vt:lpstr>介质参数求解误差分析</vt:lpstr>
      <vt:lpstr>介质参数求解误差分析</vt:lpstr>
      <vt:lpstr>介质参数求解误差分析</vt:lpstr>
      <vt:lpstr>在不同频率下求解介质参数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微波谐振腔</dc:title>
  <dc:creator>Zha Tianyi</dc:creator>
  <cp:lastModifiedBy>Zha Tianyi</cp:lastModifiedBy>
  <cp:revision>43</cp:revision>
  <dcterms:created xsi:type="dcterms:W3CDTF">2019-12-05T12:45:22Z</dcterms:created>
  <dcterms:modified xsi:type="dcterms:W3CDTF">2019-12-06T00:32:55Z</dcterms:modified>
</cp:coreProperties>
</file>