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Abril Fatface"/>
      <p:regular r:id="rId28"/>
    </p:embeddedFont>
    <p:embeddedFont>
      <p:font typeface="Merriweather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AbrilFatface-regular.fntdata"/><Relationship Id="rId27" Type="http://schemas.openxmlformats.org/officeDocument/2006/relationships/font" Target="fonts/Merriweather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SansLight-italic.fntdata"/><Relationship Id="rId30" Type="http://schemas.openxmlformats.org/officeDocument/2006/relationships/font" Target="fonts/MerriweatherSans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erriweatherSans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6c6bd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6c6bd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c6bda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c6bda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50a0d22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50a0d22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c6bda1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c6bda1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6c6bda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6c6bda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c6bda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c6bda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c6bda1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c6bda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450a0d22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450a0d22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450a0d22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450a0d22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6c6bda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6c6bda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6c6bda1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6c6bda1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c6bda1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c6bda1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6d47eb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6d47eb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50a0d2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50a0d2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c6c6bda1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c6c6bda1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6c6bda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c6c6bda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450a0d2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450a0d2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arm">
  <p:cSld name="BLANK_1_1">
    <p:bg>
      <p:bgPr>
        <a:solidFill>
          <a:schemeClr val="accent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frame">
  <p:cSld name="BLANK_1_1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8787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4000" cy="5143500"/>
          </a:xfrm>
          <a:prstGeom prst="frame">
            <a:avLst>
              <a:gd fmla="val 8787" name="adj1"/>
            </a:avLst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23800" y="4689025"/>
            <a:ext cx="1296300" cy="45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162175" y="277280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2114500" y="427770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114500" y="0"/>
            <a:ext cx="4914900" cy="86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80672" l="29800" r="16448" t="2488"/>
          <a:stretch/>
        </p:blipFill>
        <p:spPr>
          <a:xfrm>
            <a:off x="2114500" y="0"/>
            <a:ext cx="4914998" cy="86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74690" l="7068" r="39179" t="8472"/>
          <a:stretch/>
        </p:blipFill>
        <p:spPr>
          <a:xfrm>
            <a:off x="2114550" y="4277475"/>
            <a:ext cx="4914902" cy="8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4168350" y="463878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 amt="32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2413200" y="412950"/>
            <a:ext cx="4317600" cy="43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26000"/>
          </a:blip>
          <a:srcRect b="8056" l="26390" r="26390" t="8022"/>
          <a:stretch/>
        </p:blipFill>
        <p:spPr>
          <a:xfrm>
            <a:off x="2413150" y="412950"/>
            <a:ext cx="4317600" cy="4317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20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4318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4318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4318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4318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4318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indent="-4318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●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indent="-4318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Char char="○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indent="-4318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Font typeface="Abril Fatface"/>
              <a:buChar char="■"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3923800" y="4730550"/>
            <a:ext cx="1296300" cy="4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38" name="Google Shape;38;p5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55275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15599" y="1430150"/>
            <a:ext cx="3473100" cy="269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47" name="Google Shape;47;p6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48" name="Google Shape;48;p6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199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097" y="1430150"/>
            <a:ext cx="2315700" cy="27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3972800" y="964625"/>
            <a:ext cx="1198500" cy="123600"/>
            <a:chOff x="3972800" y="855475"/>
            <a:chExt cx="1198500" cy="1236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3972800" y="914834"/>
              <a:ext cx="1198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59" name="Google Shape;59;p7"/>
            <p:cNvSpPr/>
            <p:nvPr/>
          </p:nvSpPr>
          <p:spPr>
            <a:xfrm>
              <a:off x="4510248" y="855475"/>
              <a:ext cx="123600" cy="1236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4387900"/>
            <a:ext cx="9144000" cy="75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 amt="70000"/>
          </a:blip>
          <a:srcRect b="47230" l="0" r="0" t="38079"/>
          <a:stretch/>
        </p:blipFill>
        <p:spPr>
          <a:xfrm>
            <a:off x="0" y="4387852"/>
            <a:ext cx="9144000" cy="7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>
            <p:ph idx="1" type="body"/>
          </p:nvPr>
        </p:nvSpPr>
        <p:spPr>
          <a:xfrm>
            <a:off x="855300" y="4025300"/>
            <a:ext cx="74334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24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bril Fatface"/>
              <a:buNone/>
              <a:defRPr sz="24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●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 Light"/>
              <a:buChar char="○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Merriweather Sans Light"/>
              <a:buChar char="■"/>
              <a:defRPr sz="2000">
                <a:solidFill>
                  <a:schemeClr val="dk1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23800" y="4509500"/>
            <a:ext cx="1296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buNone/>
              <a:defRPr sz="13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162175" y="2014975"/>
            <a:ext cx="6819600" cy="66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Project: Name Data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62175" y="3237751"/>
            <a:ext cx="6819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latin typeface="Merriweather Sans"/>
                <a:ea typeface="Merriweather Sans"/>
                <a:cs typeface="Merriweather Sans"/>
                <a:sym typeface="Merriweather Sans"/>
              </a:rPr>
              <a:t>Team Donkey</a:t>
            </a:r>
            <a:endParaRPr b="1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File Format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28000" y="1430150"/>
            <a:ext cx="8688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 "Gender" , "Genders" , "Sexes"   —&gt;   </a:t>
            </a:r>
            <a:r>
              <a:rPr lang="en" sz="2600">
                <a:highlight>
                  <a:srgbClr val="FFFF00"/>
                </a:highlight>
              </a:rPr>
              <a:t>"Sex"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"First Name", "Names" —&gt;   </a:t>
            </a:r>
            <a:r>
              <a:rPr lang="en" sz="2600">
                <a:highlight>
                  <a:srgbClr val="FFFF00"/>
                </a:highlight>
              </a:rPr>
              <a:t>"Name"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  "Frequency", "Count", "Frequencies", "Value", "Counts", "Total", "Totals", "Number", "Numbers"   —&gt;   </a:t>
            </a:r>
            <a:r>
              <a:rPr lang="en" sz="2600">
                <a:highlight>
                  <a:srgbClr val="FFFF00"/>
                </a:highlight>
              </a:rPr>
              <a:t>"Count"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 "Position", "Positions", "Ranks"   —&gt;   </a:t>
            </a:r>
            <a:r>
              <a:rPr lang="en" sz="2600">
                <a:highlight>
                  <a:srgbClr val="FFFF00"/>
                </a:highlight>
              </a:rPr>
              <a:t>"Rank"</a:t>
            </a:r>
            <a:endParaRPr sz="2600">
              <a:highlight>
                <a:srgbClr val="FFFF00"/>
              </a:highlight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"Years"   —&gt;   </a:t>
            </a:r>
            <a:r>
              <a:rPr lang="en" sz="2600">
                <a:highlight>
                  <a:srgbClr val="FFFF00"/>
                </a:highlight>
              </a:rPr>
              <a:t>"Year"</a:t>
            </a:r>
            <a:endParaRPr sz="2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Formatter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python3 </a:t>
            </a:r>
            <a:r>
              <a:rPr lang="en" sz="3100"/>
              <a:t>names3to4.py file.csv -f place -y year -s sex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python3 names3to4.py Scotland2019F.csv -f Scotland-y 2019 -s F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55300" y="1223622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SzPts val="6200"/>
              <a:buChar char="●"/>
            </a:pPr>
            <a:r>
              <a:rPr lang="en" sz="6200"/>
              <a:t>PlaceYearSex.csv</a:t>
            </a:r>
            <a:endParaRPr sz="6200"/>
          </a:p>
          <a:p>
            <a:pPr indent="-622300" lvl="0" marL="457200" rtl="0" algn="l">
              <a:spcBef>
                <a:spcPts val="0"/>
              </a:spcBef>
              <a:spcAft>
                <a:spcPts val="0"/>
              </a:spcAft>
              <a:buSzPts val="6200"/>
              <a:buChar char="●"/>
            </a:pPr>
            <a:r>
              <a:rPr lang="en" sz="6200"/>
              <a:t>Alberta2020M.csv</a:t>
            </a:r>
            <a:endParaRPr sz="6200"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Naming Scheme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Example:NovaScotia2003F.csv</a:t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 rot="5400000">
            <a:off x="4256250" y="2896275"/>
            <a:ext cx="631500" cy="5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244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36748" l="0" r="0" t="0"/>
          <a:stretch/>
        </p:blipFill>
        <p:spPr>
          <a:xfrm>
            <a:off x="3427063" y="1256050"/>
            <a:ext cx="2289875" cy="1453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8775" l="0" r="0" t="0"/>
          <a:stretch/>
        </p:blipFill>
        <p:spPr>
          <a:xfrm>
            <a:off x="504838" y="3613325"/>
            <a:ext cx="8134350" cy="5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Example: </a:t>
            </a:r>
            <a:r>
              <a:rPr lang="en"/>
              <a:t>NewFoundLand2003F</a:t>
            </a:r>
            <a:r>
              <a:rPr lang="en"/>
              <a:t>.csv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3">
            <a:alphaModFix/>
          </a:blip>
          <a:srcRect b="40040" l="0" r="19923" t="0"/>
          <a:stretch/>
        </p:blipFill>
        <p:spPr>
          <a:xfrm>
            <a:off x="0" y="1126975"/>
            <a:ext cx="2481600" cy="3821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38931" l="0" r="0" t="0"/>
          <a:stretch/>
        </p:blipFill>
        <p:spPr>
          <a:xfrm>
            <a:off x="3552194" y="1126975"/>
            <a:ext cx="5591806" cy="38216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8"/>
          <p:cNvSpPr/>
          <p:nvPr/>
        </p:nvSpPr>
        <p:spPr>
          <a:xfrm>
            <a:off x="2216000" y="2824500"/>
            <a:ext cx="1336200" cy="53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2446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Main Program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Track ethnicity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for keywords in the files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Search for the top 10 in any given year in any location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Print graphs based off name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Print out the names alphabetically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Print out the data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Exit</a:t>
            </a:r>
            <a:endParaRPr sz="2200"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Menu: Run by pressing the go button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Non-California for ethnicity will break the code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following has been error trapped:</a:t>
            </a:r>
            <a:endParaRPr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Enter a choice: wrong number and non-number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Enter a year: </a:t>
            </a:r>
            <a:r>
              <a:rPr lang="en"/>
              <a:t>wrong years and non-years were tested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Enter a file: wrong files and empty files were tested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Non-California or Non-Australia for search keywords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our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Find out the … for a certain place</a:t>
            </a:r>
            <a:endParaRPr sz="3000"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Most popular names of a year?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Decline of a name over time?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What are all of the names?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Where does a name rank</a:t>
            </a:r>
            <a:r>
              <a:rPr lang="en" sz="3000"/>
              <a:t>?</a:t>
            </a:r>
            <a:endParaRPr sz="3000"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1162175" y="866100"/>
            <a:ext cx="6819600" cy="341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Team Donkey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 sz="5200"/>
              <a:t>The Team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 sz="5200"/>
              <a:t>The File Fixer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 sz="5200"/>
              <a:t>The Main Program</a:t>
            </a:r>
            <a:endParaRPr sz="5200"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Playbill/Table of Contents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Team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55300" y="1391625"/>
            <a:ext cx="1259100" cy="1199400"/>
          </a:xfrm>
          <a:prstGeom prst="ellipse">
            <a:avLst/>
          </a:prstGeom>
          <a:solidFill>
            <a:srgbClr val="E6DE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 Sans"/>
                <a:ea typeface="Merriweather Sans"/>
                <a:cs typeface="Merriweather Sans"/>
                <a:sym typeface="Merriweather Sans"/>
              </a:rPr>
              <a:t>Daniel</a:t>
            </a:r>
            <a:endParaRPr sz="18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7029600" y="1391625"/>
            <a:ext cx="1259100" cy="1199400"/>
          </a:xfrm>
          <a:prstGeom prst="ellipse">
            <a:avLst/>
          </a:prstGeom>
          <a:solidFill>
            <a:srgbClr val="CEFFB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 Sans"/>
                <a:ea typeface="Merriweather Sans"/>
                <a:cs typeface="Merriweather Sans"/>
                <a:sym typeface="Merriweather Sans"/>
              </a:rPr>
              <a:t>Daylin</a:t>
            </a:r>
            <a:endParaRPr sz="18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986788" y="1391625"/>
            <a:ext cx="1259100" cy="1199400"/>
          </a:xfrm>
          <a:prstGeom prst="ellipse">
            <a:avLst/>
          </a:prstGeom>
          <a:solidFill>
            <a:srgbClr val="BAD4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 Sans"/>
                <a:ea typeface="Merriweather Sans"/>
                <a:cs typeface="Merriweather Sans"/>
                <a:sym typeface="Merriweather Sans"/>
              </a:rPr>
              <a:t>Alina</a:t>
            </a:r>
            <a:endParaRPr sz="18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898113" y="1391625"/>
            <a:ext cx="1259100" cy="1199400"/>
          </a:xfrm>
          <a:prstGeom prst="ellipse">
            <a:avLst/>
          </a:prstGeom>
          <a:solidFill>
            <a:srgbClr val="FFBF9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erriweather Sans"/>
                <a:ea typeface="Merriweather Sans"/>
                <a:cs typeface="Merriweather Sans"/>
                <a:sym typeface="Merriweather Sans"/>
              </a:rPr>
              <a:t>Nour</a:t>
            </a:r>
            <a:endParaRPr sz="18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87300" y="2907550"/>
            <a:ext cx="159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Communication Officer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986650" y="2907550"/>
            <a:ext cx="125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Process Coordinator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898125" y="2907550"/>
            <a:ext cx="125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Archivist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029600" y="2907550"/>
            <a:ext cx="125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Architect</a:t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had a slow start for lab 1 and lab 2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Lab 3 plan had everyone’s </a:t>
            </a:r>
            <a:r>
              <a:rPr lang="en" sz="1500"/>
              <a:t>responsibilities unclear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Overlapping </a:t>
            </a:r>
            <a:r>
              <a:rPr lang="en" sz="1500"/>
              <a:t>responsibilities</a:t>
            </a:r>
            <a:r>
              <a:rPr lang="en" sz="1500"/>
              <a:t> between members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Setting too loose deadlines for tasks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Non-integrated components (names3to4 and multiyear)</a:t>
            </a:r>
            <a:endParaRPr sz="150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/>
              <a:t>Mortem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55300" y="0"/>
            <a:ext cx="74334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Incomplete: Being Honest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Code did not remove ties from csv files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combined search function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Separating multiple year files and single year files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Have file names include a general area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Ethnicity function does not work for all given files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678675" y="2161800"/>
            <a:ext cx="57867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 File Fixer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15200" y="0"/>
            <a:ext cx="7713600" cy="101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Required File Format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59517" l="1305" r="51238" t="0"/>
          <a:stretch/>
        </p:blipFill>
        <p:spPr>
          <a:xfrm>
            <a:off x="1282200" y="1243575"/>
            <a:ext cx="2811599" cy="30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1970925" y="1492350"/>
            <a:ext cx="2005500" cy="2605200"/>
          </a:xfrm>
          <a:prstGeom prst="mathMultiply">
            <a:avLst>
              <a:gd fmla="val 8573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59517" l="1304" r="35983" t="0"/>
          <a:stretch/>
        </p:blipFill>
        <p:spPr>
          <a:xfrm>
            <a:off x="4146283" y="1243575"/>
            <a:ext cx="3715500" cy="30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4598463" y="1539025"/>
            <a:ext cx="1039500" cy="199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ernon template">
  <a:themeElements>
    <a:clrScheme name="Custom 347">
      <a:dk1>
        <a:srgbClr val="2F3946"/>
      </a:dk1>
      <a:lt1>
        <a:srgbClr val="FFFFFF"/>
      </a:lt1>
      <a:dk2>
        <a:srgbClr val="727A85"/>
      </a:dk2>
      <a:lt2>
        <a:srgbClr val="F1EEED"/>
      </a:lt2>
      <a:accent1>
        <a:srgbClr val="22446F"/>
      </a:accent1>
      <a:accent2>
        <a:srgbClr val="5299DC"/>
      </a:accent2>
      <a:accent3>
        <a:srgbClr val="FB8F6C"/>
      </a:accent3>
      <a:accent4>
        <a:srgbClr val="DB6746"/>
      </a:accent4>
      <a:accent5>
        <a:srgbClr val="ADCE99"/>
      </a:accent5>
      <a:accent6>
        <a:srgbClr val="7AA271"/>
      </a:accent6>
      <a:hlink>
        <a:srgbClr val="2244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