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29"/>
  </p:notesMasterIdLst>
  <p:handoutMasterIdLst>
    <p:handoutMasterId r:id="rId30"/>
  </p:handoutMasterIdLst>
  <p:sldIdLst>
    <p:sldId id="283" r:id="rId5"/>
    <p:sldId id="282" r:id="rId6"/>
    <p:sldId id="284" r:id="rId7"/>
    <p:sldId id="285" r:id="rId8"/>
    <p:sldId id="304" r:id="rId9"/>
    <p:sldId id="303"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01" r:id="rId28"/>
  </p:sldIdLst>
  <p:sldSz cx="12192000" cy="6858000"/>
  <p:notesSz cx="7104063" cy="10234613"/>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7AD56420-C2CF-48E9-B422-4DC5B9AF8026}">
          <p14:sldIdLst>
            <p14:sldId id="283"/>
          </p14:sldIdLst>
        </p14:section>
        <p14:section name="Introducion" id="{5054FCB0-7824-4A43-9E11-BCCA8BEBF2CC}">
          <p14:sldIdLst>
            <p14:sldId id="282"/>
            <p14:sldId id="284"/>
            <p14:sldId id="285"/>
            <p14:sldId id="304"/>
          </p14:sldIdLst>
        </p14:section>
        <p14:section name="Proposed Approach" id="{E976EA1F-C8D3-43AD-B0A0-EB16F7211D6B}">
          <p14:sldIdLst>
            <p14:sldId id="303"/>
            <p14:sldId id="305"/>
            <p14:sldId id="306"/>
            <p14:sldId id="307"/>
            <p14:sldId id="308"/>
            <p14:sldId id="309"/>
            <p14:sldId id="310"/>
            <p14:sldId id="311"/>
            <p14:sldId id="312"/>
          </p14:sldIdLst>
        </p14:section>
        <p14:section name="Architecture" id="{AFB22404-8666-4F19-8798-CDB605E9716D}">
          <p14:sldIdLst>
            <p14:sldId id="313"/>
            <p14:sldId id="314"/>
            <p14:sldId id="315"/>
            <p14:sldId id="316"/>
            <p14:sldId id="317"/>
            <p14:sldId id="318"/>
          </p14:sldIdLst>
        </p14:section>
        <p14:section name="Experiment" id="{788CAB8E-A5CC-4FF9-B58E-17310B794012}">
          <p14:sldIdLst>
            <p14:sldId id="319"/>
            <p14:sldId id="320"/>
            <p14:sldId id="321"/>
          </p14:sldIdLst>
        </p14:section>
        <p14:section name="Conclusions" id="{908AA2CE-EFCB-43E6-B8E4-36ED4818695A}">
          <p14:sldIdLst>
            <p14:sldId id="30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bg1"/>
    </p:penClr>
    <p:extLst>
      <p:ext uri="{EC167BDD-8182-4AB7-AECC-EB403E3ABB37}">
        <p14:laserClr xmlns:p14="http://schemas.microsoft.com/office/powerpoint/2010/main">
          <a:srgbClr val="0000FF"/>
        </p14:laserClr>
      </p:ext>
      <p:ext uri="{2FDB2607-1784-4EEB-B798-7EB5836EED8A}">
        <p14:showMediaCtrls xmlns:p14="http://schemas.microsoft.com/office/powerpoint/2010/main" val="1"/>
      </p:ext>
    </p:extLst>
  </p:showPr>
  <p:clrMru>
    <a:srgbClr val="0D0D0D"/>
    <a:srgbClr val="D00000"/>
    <a:srgbClr val="FFC000"/>
    <a:srgbClr val="487B78"/>
    <a:srgbClr val="923232"/>
    <a:srgbClr val="C14B4B"/>
    <a:srgbClr val="000000"/>
    <a:srgbClr val="C55757"/>
    <a:srgbClr val="B80000"/>
    <a:srgbClr val="7EC4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984" autoAdjust="0"/>
  </p:normalViewPr>
  <p:slideViewPr>
    <p:cSldViewPr snapToGrid="0">
      <p:cViewPr varScale="1">
        <p:scale>
          <a:sx n="57" d="100"/>
          <a:sy n="57" d="100"/>
        </p:scale>
        <p:origin x="108" y="89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pPr rtl="0"/>
            <a:endParaRPr lang="it-IT"/>
          </a:p>
        </p:txBody>
      </p:sp>
      <p:sp>
        <p:nvSpPr>
          <p:cNvPr id="3" name="Segnaposto data 2"/>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pPr rtl="0"/>
            <a:fld id="{35CEB73A-EAD8-4600-A937-149261040EA7}" type="datetime1">
              <a:rPr lang="it-IT" smtClean="0"/>
              <a:t>28/05/2021</a:t>
            </a:fld>
            <a:endParaRPr lang="it-IT"/>
          </a:p>
        </p:txBody>
      </p:sp>
      <p:sp>
        <p:nvSpPr>
          <p:cNvPr id="4" name="Segnaposto piè di pagina 3"/>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pPr rtl="0"/>
            <a:endParaRPr lang="it-IT"/>
          </a:p>
        </p:txBody>
      </p:sp>
      <p:sp>
        <p:nvSpPr>
          <p:cNvPr id="5" name="Segnaposto numero diapositiva 4"/>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pPr rtl="0"/>
            <a:fld id="{FB53ADFC-ABB8-401A-BB24-33FDAFEDCEBD}" type="slidenum">
              <a:rPr lang="it-IT" smtClean="0"/>
              <a:t>‹N›</a:t>
            </a:fld>
            <a:endParaRPr lang="it-IT"/>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pPr rtl="0"/>
            <a:endParaRPr lang="it-IT" noProof="0"/>
          </a:p>
        </p:txBody>
      </p:sp>
      <p:sp>
        <p:nvSpPr>
          <p:cNvPr id="3" name="Segnaposto data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pPr rtl="0"/>
            <a:fld id="{09578EB8-0800-413D-B171-4C9FED7732A0}" type="datetime1">
              <a:rPr lang="it-IT" noProof="0" smtClean="0"/>
              <a:t>28/05/2021</a:t>
            </a:fld>
            <a:endParaRPr lang="it-IT" noProof="0"/>
          </a:p>
        </p:txBody>
      </p:sp>
      <p:sp>
        <p:nvSpPr>
          <p:cNvPr id="4" name="Segnaposto immagine diapositiva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pPr rtl="0"/>
            <a:endParaRPr lang="it-IT" noProof="0"/>
          </a:p>
        </p:txBody>
      </p:sp>
      <p:sp>
        <p:nvSpPr>
          <p:cNvPr id="5" name="Segnaposto note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pPr rtl="0"/>
            <a:endParaRPr lang="it-IT" noProof="0"/>
          </a:p>
        </p:txBody>
      </p:sp>
      <p:sp>
        <p:nvSpPr>
          <p:cNvPr id="7" name="Segnaposto numero diapositiva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pPr rtl="0"/>
            <a:fld id="{4B725628-3A68-42F4-BA86-981817953149}" type="slidenum">
              <a:rPr lang="it-IT" noProof="0" smtClean="0"/>
              <a:t>‹N›</a:t>
            </a:fld>
            <a:endParaRPr lang="it-IT" noProof="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4B725628-3A68-42F4-BA86-981817953149}" type="slidenum">
              <a:rPr lang="it-IT" noProof="0" smtClean="0"/>
              <a:t>2</a:t>
            </a:fld>
            <a:endParaRPr lang="it-IT" noProof="0"/>
          </a:p>
        </p:txBody>
      </p:sp>
    </p:spTree>
    <p:extLst>
      <p:ext uri="{BB962C8B-B14F-4D97-AF65-F5344CB8AC3E}">
        <p14:creationId xmlns:p14="http://schemas.microsoft.com/office/powerpoint/2010/main" val="2582830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4B725628-3A68-42F4-BA86-981817953149}" type="slidenum">
              <a:rPr lang="it-IT" noProof="0" smtClean="0"/>
              <a:t>3</a:t>
            </a:fld>
            <a:endParaRPr lang="it-IT" noProof="0"/>
          </a:p>
        </p:txBody>
      </p:sp>
    </p:spTree>
    <p:extLst>
      <p:ext uri="{BB962C8B-B14F-4D97-AF65-F5344CB8AC3E}">
        <p14:creationId xmlns:p14="http://schemas.microsoft.com/office/powerpoint/2010/main" val="2950574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4B725628-3A68-42F4-BA86-981817953149}" type="slidenum">
              <a:rPr lang="it-IT" noProof="0" smtClean="0"/>
              <a:t>4</a:t>
            </a:fld>
            <a:endParaRPr lang="it-IT" noProof="0"/>
          </a:p>
        </p:txBody>
      </p:sp>
    </p:spTree>
    <p:extLst>
      <p:ext uri="{BB962C8B-B14F-4D97-AF65-F5344CB8AC3E}">
        <p14:creationId xmlns:p14="http://schemas.microsoft.com/office/powerpoint/2010/main" val="3659850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4B725628-3A68-42F4-BA86-981817953149}" type="slidenum">
              <a:rPr lang="it-IT" noProof="0" smtClean="0"/>
              <a:t>5</a:t>
            </a:fld>
            <a:endParaRPr lang="it-IT" noProof="0"/>
          </a:p>
        </p:txBody>
      </p:sp>
    </p:spTree>
    <p:extLst>
      <p:ext uri="{BB962C8B-B14F-4D97-AF65-F5344CB8AC3E}">
        <p14:creationId xmlns:p14="http://schemas.microsoft.com/office/powerpoint/2010/main" val="914060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4B725628-3A68-42F4-BA86-981817953149}" type="slidenum">
              <a:rPr lang="it-IT" noProof="0" smtClean="0"/>
              <a:t>16</a:t>
            </a:fld>
            <a:endParaRPr lang="it-IT" noProof="0"/>
          </a:p>
        </p:txBody>
      </p:sp>
    </p:spTree>
    <p:extLst>
      <p:ext uri="{BB962C8B-B14F-4D97-AF65-F5344CB8AC3E}">
        <p14:creationId xmlns:p14="http://schemas.microsoft.com/office/powerpoint/2010/main" val="460816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Non abbiamo altri dati da comparare sullo stesso dataset ma sappiamo che la migliore </a:t>
            </a:r>
            <a:r>
              <a:rPr lang="it-IT" dirty="0" err="1"/>
              <a:t>accuracy</a:t>
            </a:r>
            <a:r>
              <a:rPr lang="it-IT" dirty="0"/>
              <a:t> media (SOTA) si aggira intorno al 55%</a:t>
            </a:r>
          </a:p>
        </p:txBody>
      </p:sp>
      <p:sp>
        <p:nvSpPr>
          <p:cNvPr id="4" name="Segnaposto numero diapositiva 3"/>
          <p:cNvSpPr>
            <a:spLocks noGrp="1"/>
          </p:cNvSpPr>
          <p:nvPr>
            <p:ph type="sldNum" sz="quarter" idx="5"/>
          </p:nvPr>
        </p:nvSpPr>
        <p:spPr/>
        <p:txBody>
          <a:bodyPr/>
          <a:lstStyle/>
          <a:p>
            <a:pPr rtl="0"/>
            <a:fld id="{4B725628-3A68-42F4-BA86-981817953149}" type="slidenum">
              <a:rPr lang="it-IT" noProof="0" smtClean="0"/>
              <a:t>23</a:t>
            </a:fld>
            <a:endParaRPr lang="it-IT" noProof="0"/>
          </a:p>
        </p:txBody>
      </p:sp>
    </p:spTree>
    <p:extLst>
      <p:ext uri="{BB962C8B-B14F-4D97-AF65-F5344CB8AC3E}">
        <p14:creationId xmlns:p14="http://schemas.microsoft.com/office/powerpoint/2010/main" val="2351608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4B725628-3A68-42F4-BA86-981817953149}" type="slidenum">
              <a:rPr lang="it-IT" noProof="0" smtClean="0"/>
              <a:t>24</a:t>
            </a:fld>
            <a:endParaRPr lang="it-IT" noProof="0"/>
          </a:p>
        </p:txBody>
      </p:sp>
    </p:spTree>
    <p:extLst>
      <p:ext uri="{BB962C8B-B14F-4D97-AF65-F5344CB8AC3E}">
        <p14:creationId xmlns:p14="http://schemas.microsoft.com/office/powerpoint/2010/main" val="3739614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10" name="Rettangolo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e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it-IT" noProof="0"/>
              <a:t>Fare clic per modificare lo stile del titolo dello schema</a:t>
            </a:r>
          </a:p>
        </p:txBody>
      </p:sp>
      <p:sp>
        <p:nvSpPr>
          <p:cNvPr id="3" name="Sottotitolo 2"/>
          <p:cNvSpPr>
            <a:spLocks noGrp="1"/>
          </p:cNvSpPr>
          <p:nvPr>
            <p:ph type="subTitle" idx="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it-IT" noProof="0" dirty="0"/>
              <a:t>Fare clic per modificare lo stile del sottotitolo dello schema</a:t>
            </a:r>
          </a:p>
        </p:txBody>
      </p:sp>
      <p:sp>
        <p:nvSpPr>
          <p:cNvPr id="4" name="Segnaposto data 3"/>
          <p:cNvSpPr>
            <a:spLocks noGrp="1"/>
          </p:cNvSpPr>
          <p:nvPr>
            <p:ph type="dt" sz="half" idx="10"/>
          </p:nvPr>
        </p:nvSpPr>
        <p:spPr/>
        <p:txBody>
          <a:bodyPr rtlCol="0"/>
          <a:lstStyle>
            <a:lvl1pPr algn="l">
              <a:defRPr/>
            </a:lvl1pPr>
          </a:lstStyle>
          <a:p>
            <a:pPr rtl="0"/>
            <a:endParaRPr lang="it-IT" noProof="0"/>
          </a:p>
        </p:txBody>
      </p:sp>
      <p:sp>
        <p:nvSpPr>
          <p:cNvPr id="5" name="Segnaposto piè di pagina 4"/>
          <p:cNvSpPr>
            <a:spLocks noGrp="1"/>
          </p:cNvSpPr>
          <p:nvPr>
            <p:ph type="ftr" sz="quarter" idx="11"/>
          </p:nvPr>
        </p:nvSpPr>
        <p:spPr/>
        <p:txBody>
          <a:bodyPr rtlCol="0"/>
          <a:lstStyle/>
          <a:p>
            <a:pPr rtl="0"/>
            <a:r>
              <a:rPr lang="it-IT" noProof="0"/>
              <a:t>Machine Learning for Computer Vision - Fiorenzo Parascandalo - Daniele Domenichelli - UNIBO</a:t>
            </a:r>
          </a:p>
        </p:txBody>
      </p:sp>
      <p:sp>
        <p:nvSpPr>
          <p:cNvPr id="6" name="Segnaposto numero diapositiva 5"/>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cxnSp>
        <p:nvCxnSpPr>
          <p:cNvPr id="8" name="Connettore diritto 7"/>
          <p:cNvCxnSpPr/>
          <p:nvPr/>
        </p:nvCxnSpPr>
        <p:spPr>
          <a:xfrm flipV="1">
            <a:off x="8386843" y="5264106"/>
            <a:ext cx="0" cy="914400"/>
          </a:xfrm>
          <a:prstGeom prst="line">
            <a:avLst/>
          </a:prstGeom>
          <a:ln w="19050">
            <a:solidFill>
              <a:srgbClr val="A40037"/>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dirty="0"/>
              <a:t>Fare clic per modificare lo stile del titolo dello schema</a:t>
            </a:r>
          </a:p>
        </p:txBody>
      </p:sp>
      <p:sp>
        <p:nvSpPr>
          <p:cNvPr id="3" name="Segnaposto testo verticale 2"/>
          <p:cNvSpPr>
            <a:spLocks noGrp="1"/>
          </p:cNvSpPr>
          <p:nvPr>
            <p:ph type="body" orient="vert" idx="1"/>
          </p:nvPr>
        </p:nvSpPr>
        <p:spPr/>
        <p:txBody>
          <a:bodyPr vert="eaVert"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endParaRPr lang="it-IT" noProof="0"/>
          </a:p>
        </p:txBody>
      </p:sp>
      <p:sp>
        <p:nvSpPr>
          <p:cNvPr id="5" name="Segnaposto piè di pagina 4"/>
          <p:cNvSpPr>
            <a:spLocks noGrp="1"/>
          </p:cNvSpPr>
          <p:nvPr>
            <p:ph type="ftr" sz="quarter" idx="11"/>
          </p:nvPr>
        </p:nvSpPr>
        <p:spPr/>
        <p:txBody>
          <a:bodyPr rtlCol="0"/>
          <a:lstStyle/>
          <a:p>
            <a:pPr rtl="0"/>
            <a:r>
              <a:rPr lang="it-IT" noProof="0"/>
              <a:t>Machine Learning for Computer Vision - Fiorenzo Parascandalo - Daniele Domenichelli - UNIBO</a:t>
            </a:r>
          </a:p>
        </p:txBody>
      </p:sp>
      <p:sp>
        <p:nvSpPr>
          <p:cNvPr id="6" name="Segnaposto numero diapositiva 5"/>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1" y="762000"/>
            <a:ext cx="2628900" cy="5410200"/>
          </a:xfrm>
        </p:spPr>
        <p:txBody>
          <a:bodyPr vert="eaVert" lIns="45720" tIns="91440" rIns="45720" bIns="91440" rtlCol="0"/>
          <a:lstStyle/>
          <a:p>
            <a:pPr rtl="0"/>
            <a:r>
              <a:rPr lang="it-IT" noProof="0"/>
              <a:t>Fare clic per modificare lo stile del titolo dello schema</a:t>
            </a:r>
          </a:p>
        </p:txBody>
      </p:sp>
      <p:sp>
        <p:nvSpPr>
          <p:cNvPr id="3" name="Segnaposto testo verticale 2"/>
          <p:cNvSpPr>
            <a:spLocks noGrp="1"/>
          </p:cNvSpPr>
          <p:nvPr>
            <p:ph type="body" orient="vert" idx="1"/>
          </p:nvPr>
        </p:nvSpPr>
        <p:spPr>
          <a:xfrm>
            <a:off x="990601" y="762000"/>
            <a:ext cx="7581900" cy="5410200"/>
          </a:xfrm>
        </p:spPr>
        <p:txBody>
          <a:bodyPr vert="eaVert"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endParaRPr lang="it-IT" noProof="0"/>
          </a:p>
        </p:txBody>
      </p:sp>
      <p:sp>
        <p:nvSpPr>
          <p:cNvPr id="5" name="Segnaposto piè di pagina 4"/>
          <p:cNvSpPr>
            <a:spLocks noGrp="1"/>
          </p:cNvSpPr>
          <p:nvPr>
            <p:ph type="ftr" sz="quarter" idx="11"/>
          </p:nvPr>
        </p:nvSpPr>
        <p:spPr/>
        <p:txBody>
          <a:bodyPr rtlCol="0"/>
          <a:lstStyle/>
          <a:p>
            <a:pPr rtl="0"/>
            <a:r>
              <a:rPr lang="it-IT" noProof="0"/>
              <a:t>Machine Learning for Computer Vision - Fiorenzo Parascandalo - Daniele Domenichelli - UNIBO</a:t>
            </a:r>
          </a:p>
        </p:txBody>
      </p:sp>
      <p:sp>
        <p:nvSpPr>
          <p:cNvPr id="6" name="Segnaposto numero diapositiva 5"/>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cxnSp>
        <p:nvCxnSpPr>
          <p:cNvPr id="7" name="Connettore diritto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ormal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B63430F2-5987-45D9-8996-0B0CBF52C889}"/>
              </a:ext>
            </a:extLst>
          </p:cNvPr>
          <p:cNvSpPr/>
          <p:nvPr userDrawn="1"/>
        </p:nvSpPr>
        <p:spPr>
          <a:xfrm>
            <a:off x="0" y="0"/>
            <a:ext cx="12192000" cy="6858000"/>
          </a:xfrm>
          <a:prstGeom prst="rect">
            <a:avLst/>
          </a:prstGeom>
          <a:solidFill>
            <a:srgbClr val="A40037"/>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dirty="0"/>
          </a:p>
        </p:txBody>
      </p:sp>
      <p:sp>
        <p:nvSpPr>
          <p:cNvPr id="11" name="Trapezio 10">
            <a:extLst>
              <a:ext uri="{FF2B5EF4-FFF2-40B4-BE49-F238E27FC236}">
                <a16:creationId xmlns:a16="http://schemas.microsoft.com/office/drawing/2014/main" id="{DB2C3EA3-5E3A-4C0E-B0B9-22028717D4D5}"/>
              </a:ext>
            </a:extLst>
          </p:cNvPr>
          <p:cNvSpPr/>
          <p:nvPr userDrawn="1"/>
        </p:nvSpPr>
        <p:spPr>
          <a:xfrm>
            <a:off x="0" y="0"/>
            <a:ext cx="10744200" cy="6357728"/>
          </a:xfrm>
          <a:custGeom>
            <a:avLst/>
            <a:gdLst>
              <a:gd name="connsiteX0" fmla="*/ 0 w 10744200"/>
              <a:gd name="connsiteY0" fmla="*/ 6357728 h 6357728"/>
              <a:gd name="connsiteX1" fmla="*/ 0 w 10744200"/>
              <a:gd name="connsiteY1" fmla="*/ 0 h 6357728"/>
              <a:gd name="connsiteX2" fmla="*/ 10744200 w 10744200"/>
              <a:gd name="connsiteY2" fmla="*/ 0 h 6357728"/>
              <a:gd name="connsiteX3" fmla="*/ 10744200 w 10744200"/>
              <a:gd name="connsiteY3" fmla="*/ 6357728 h 6357728"/>
              <a:gd name="connsiteX4" fmla="*/ 0 w 10744200"/>
              <a:gd name="connsiteY4" fmla="*/ 6357728 h 6357728"/>
              <a:gd name="connsiteX0" fmla="*/ 0 w 10744200"/>
              <a:gd name="connsiteY0" fmla="*/ 6357728 h 6357728"/>
              <a:gd name="connsiteX1" fmla="*/ 0 w 10744200"/>
              <a:gd name="connsiteY1" fmla="*/ 0 h 6357728"/>
              <a:gd name="connsiteX2" fmla="*/ 2883569 w 10744200"/>
              <a:gd name="connsiteY2" fmla="*/ 0 h 6357728"/>
              <a:gd name="connsiteX3" fmla="*/ 10744200 w 10744200"/>
              <a:gd name="connsiteY3" fmla="*/ 6357728 h 6357728"/>
              <a:gd name="connsiteX4" fmla="*/ 0 w 10744200"/>
              <a:gd name="connsiteY4" fmla="*/ 6357728 h 6357728"/>
              <a:gd name="connsiteX0" fmla="*/ 0 w 10744200"/>
              <a:gd name="connsiteY0" fmla="*/ 6357728 h 6357728"/>
              <a:gd name="connsiteX1" fmla="*/ 0 w 10744200"/>
              <a:gd name="connsiteY1" fmla="*/ 0 h 6357728"/>
              <a:gd name="connsiteX2" fmla="*/ 5418221 w 10744200"/>
              <a:gd name="connsiteY2" fmla="*/ 16042 h 6357728"/>
              <a:gd name="connsiteX3" fmla="*/ 10744200 w 10744200"/>
              <a:gd name="connsiteY3" fmla="*/ 6357728 h 6357728"/>
              <a:gd name="connsiteX4" fmla="*/ 0 w 10744200"/>
              <a:gd name="connsiteY4" fmla="*/ 6357728 h 6357728"/>
              <a:gd name="connsiteX0" fmla="*/ 0 w 10744200"/>
              <a:gd name="connsiteY0" fmla="*/ 6357728 h 6357728"/>
              <a:gd name="connsiteX1" fmla="*/ 0 w 10744200"/>
              <a:gd name="connsiteY1" fmla="*/ 0 h 6357728"/>
              <a:gd name="connsiteX2" fmla="*/ 5580146 w 10744200"/>
              <a:gd name="connsiteY2" fmla="*/ 167 h 6357728"/>
              <a:gd name="connsiteX3" fmla="*/ 10744200 w 10744200"/>
              <a:gd name="connsiteY3" fmla="*/ 6357728 h 6357728"/>
              <a:gd name="connsiteX4" fmla="*/ 0 w 10744200"/>
              <a:gd name="connsiteY4" fmla="*/ 6357728 h 6357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4200" h="6357728">
                <a:moveTo>
                  <a:pt x="0" y="6357728"/>
                </a:moveTo>
                <a:lnTo>
                  <a:pt x="0" y="0"/>
                </a:lnTo>
                <a:lnTo>
                  <a:pt x="5580146" y="167"/>
                </a:lnTo>
                <a:lnTo>
                  <a:pt x="10744200" y="6357728"/>
                </a:lnTo>
                <a:lnTo>
                  <a:pt x="0" y="6357728"/>
                </a:lnTo>
                <a:close/>
              </a:path>
            </a:pathLst>
          </a:custGeom>
          <a:solidFill>
            <a:srgbClr val="CD00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F9519A77-8F51-4C3D-B1AE-9C9253105EDE}"/>
              </a:ext>
            </a:extLst>
          </p:cNvPr>
          <p:cNvSpPr>
            <a:spLocks noGrp="1"/>
          </p:cNvSpPr>
          <p:nvPr>
            <p:ph type="title" hasCustomPrompt="1"/>
          </p:nvPr>
        </p:nvSpPr>
        <p:spPr>
          <a:xfrm>
            <a:off x="254107" y="487197"/>
            <a:ext cx="5344587" cy="1499616"/>
          </a:xfrm>
        </p:spPr>
        <p:txBody>
          <a:bodyPr/>
          <a:lstStyle>
            <a:lvl1pPr>
              <a:defRPr>
                <a:solidFill>
                  <a:schemeClr val="bg1"/>
                </a:solidFill>
              </a:defRPr>
            </a:lvl1pPr>
          </a:lstStyle>
          <a:p>
            <a:r>
              <a:rPr lang="it-IT" dirty="0"/>
              <a:t>Titolo</a:t>
            </a:r>
          </a:p>
        </p:txBody>
      </p:sp>
      <p:sp>
        <p:nvSpPr>
          <p:cNvPr id="5" name="Segnaposto numero diapositiva 4">
            <a:extLst>
              <a:ext uri="{FF2B5EF4-FFF2-40B4-BE49-F238E27FC236}">
                <a16:creationId xmlns:a16="http://schemas.microsoft.com/office/drawing/2014/main" id="{D0757D01-56B3-4276-A744-9AC378E0D35E}"/>
              </a:ext>
            </a:extLst>
          </p:cNvPr>
          <p:cNvSpPr>
            <a:spLocks noGrp="1"/>
          </p:cNvSpPr>
          <p:nvPr>
            <p:ph type="sldNum" sz="quarter" idx="12"/>
          </p:nvPr>
        </p:nvSpPr>
        <p:spPr>
          <a:xfrm>
            <a:off x="11446625" y="6470704"/>
            <a:ext cx="364375" cy="274320"/>
          </a:xfrm>
        </p:spPr>
        <p:txBody>
          <a:bodyPr/>
          <a:lstStyle>
            <a:lvl1pPr>
              <a:defRPr>
                <a:solidFill>
                  <a:schemeClr val="bg1"/>
                </a:solidFill>
              </a:defRPr>
            </a:lvl1pPr>
          </a:lstStyle>
          <a:p>
            <a:fld id="{4FAB73BC-B049-4115-A692-8D63A059BFB8}" type="slidenum">
              <a:rPr lang="it-IT" smtClean="0"/>
              <a:pPr/>
              <a:t>‹N›</a:t>
            </a:fld>
            <a:endParaRPr lang="it-IT" dirty="0"/>
          </a:p>
        </p:txBody>
      </p:sp>
      <p:cxnSp>
        <p:nvCxnSpPr>
          <p:cNvPr id="6" name="Connettore diritto 5">
            <a:extLst>
              <a:ext uri="{FF2B5EF4-FFF2-40B4-BE49-F238E27FC236}">
                <a16:creationId xmlns:a16="http://schemas.microsoft.com/office/drawing/2014/main" id="{46F0FE64-9ADD-4FA1-90AC-C70076E014F7}"/>
              </a:ext>
            </a:extLst>
          </p:cNvPr>
          <p:cNvCxnSpPr/>
          <p:nvPr userDrawn="1"/>
        </p:nvCxnSpPr>
        <p:spPr>
          <a:xfrm>
            <a:off x="254107" y="708003"/>
            <a:ext cx="0" cy="99601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pic>
        <p:nvPicPr>
          <p:cNvPr id="1026" name="Picture 2" descr="Unibo Store - Home | Facebook">
            <a:extLst>
              <a:ext uri="{FF2B5EF4-FFF2-40B4-BE49-F238E27FC236}">
                <a16:creationId xmlns:a16="http://schemas.microsoft.com/office/drawing/2014/main" id="{E47BED30-EE8A-4F0B-BE7B-DA6B52C2ACDE}"/>
              </a:ext>
            </a:extLst>
          </p:cNvPr>
          <p:cNvPicPr>
            <a:picLocks noChangeAspect="1" noChangeArrowheads="1"/>
          </p:cNvPicPr>
          <p:nvPr userDrawn="1"/>
        </p:nvPicPr>
        <p:blipFill>
          <a:blip r:embed="rId2">
            <a:clrChange>
              <a:clrFrom>
                <a:srgbClr val="BC2E29"/>
              </a:clrFrom>
              <a:clrTo>
                <a:srgbClr val="BC2E29">
                  <a:alpha val="0"/>
                </a:srgbClr>
              </a:clrTo>
            </a:clrChange>
            <a:extLst>
              <a:ext uri="{28A0092B-C50C-407E-A947-70E740481C1C}">
                <a14:useLocalDpi xmlns:a14="http://schemas.microsoft.com/office/drawing/2010/main" val="0"/>
              </a:ext>
            </a:extLst>
          </a:blip>
          <a:srcRect/>
          <a:stretch>
            <a:fillRect/>
          </a:stretch>
        </p:blipFill>
        <p:spPr bwMode="auto">
          <a:xfrm>
            <a:off x="11131550" y="112975"/>
            <a:ext cx="917581" cy="917581"/>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Segnaposto piè di pagina 3">
            <a:extLst>
              <a:ext uri="{FF2B5EF4-FFF2-40B4-BE49-F238E27FC236}">
                <a16:creationId xmlns:a16="http://schemas.microsoft.com/office/drawing/2014/main" id="{1D2D5949-07D5-4476-A318-6911D7C44CF3}"/>
              </a:ext>
            </a:extLst>
          </p:cNvPr>
          <p:cNvSpPr>
            <a:spLocks noGrp="1"/>
          </p:cNvSpPr>
          <p:nvPr>
            <p:ph type="ftr" sz="quarter" idx="11"/>
          </p:nvPr>
        </p:nvSpPr>
        <p:spPr>
          <a:xfrm>
            <a:off x="7137400" y="6470704"/>
            <a:ext cx="4309225" cy="274320"/>
          </a:xfrm>
        </p:spPr>
        <p:txBody>
          <a:bodyPr/>
          <a:lstStyle>
            <a:lvl1pPr>
              <a:defRPr>
                <a:solidFill>
                  <a:schemeClr val="bg1"/>
                </a:solidFill>
              </a:defRPr>
            </a:lvl1pPr>
          </a:lstStyle>
          <a:p>
            <a:r>
              <a:rPr lang="it-IT" dirty="0"/>
              <a:t>Fiorenzo </a:t>
            </a:r>
            <a:r>
              <a:rPr lang="it-IT" dirty="0" err="1"/>
              <a:t>Parascandalo</a:t>
            </a:r>
            <a:r>
              <a:rPr lang="it-IT" dirty="0"/>
              <a:t> - Daniele Domenichelli - UNIBO</a:t>
            </a:r>
          </a:p>
        </p:txBody>
      </p:sp>
      <p:sp>
        <p:nvSpPr>
          <p:cNvPr id="13" name="Segnaposto piè di pagina 3">
            <a:extLst>
              <a:ext uri="{FF2B5EF4-FFF2-40B4-BE49-F238E27FC236}">
                <a16:creationId xmlns:a16="http://schemas.microsoft.com/office/drawing/2014/main" id="{CCF9699A-A664-4432-8F9A-C028143426AC}"/>
              </a:ext>
            </a:extLst>
          </p:cNvPr>
          <p:cNvSpPr txBox="1">
            <a:spLocks/>
          </p:cNvSpPr>
          <p:nvPr userDrawn="1"/>
        </p:nvSpPr>
        <p:spPr>
          <a:xfrm>
            <a:off x="254107" y="6470704"/>
            <a:ext cx="4711593" cy="274320"/>
          </a:xfrm>
          <a:prstGeom prst="rect">
            <a:avLst/>
          </a:prstGeom>
        </p:spPr>
        <p:txBody>
          <a:bodyPr vert="horz" lIns="91440" tIns="45720" rIns="91440" bIns="45720" rtlCol="0" anchor="ctr"/>
          <a:lstStyle>
            <a:defPPr rtl="0">
              <a:defRPr lang="it-it"/>
            </a:defPPr>
            <a:lvl1pPr marL="0" algn="r" defTabSz="457200" rtl="0" eaLnBrk="1" latinLnBrk="0" hangingPunct="1">
              <a:defRPr sz="1000" kern="1200" cap="all" baseline="0">
                <a:solidFill>
                  <a:schemeClr val="bg1"/>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a:t>Deep Learning approaches for Financial Forecasting - </a:t>
            </a:r>
            <a:r>
              <a:rPr lang="it-IT" dirty="0"/>
              <a:t>Machine Learning for Computer Vision</a:t>
            </a:r>
          </a:p>
        </p:txBody>
      </p:sp>
    </p:spTree>
    <p:extLst>
      <p:ext uri="{BB962C8B-B14F-4D97-AF65-F5344CB8AC3E}">
        <p14:creationId xmlns:p14="http://schemas.microsoft.com/office/powerpoint/2010/main" val="36623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ormale Vuota">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B63430F2-5987-45D9-8996-0B0CBF52C889}"/>
              </a:ext>
            </a:extLst>
          </p:cNvPr>
          <p:cNvSpPr/>
          <p:nvPr userDrawn="1"/>
        </p:nvSpPr>
        <p:spPr>
          <a:xfrm>
            <a:off x="0" y="0"/>
            <a:ext cx="12192000" cy="6858000"/>
          </a:xfrm>
          <a:prstGeom prst="rect">
            <a:avLst/>
          </a:prstGeom>
          <a:solidFill>
            <a:srgbClr val="A40037"/>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dirty="0"/>
          </a:p>
        </p:txBody>
      </p:sp>
      <p:sp>
        <p:nvSpPr>
          <p:cNvPr id="11" name="Trapezio 10">
            <a:extLst>
              <a:ext uri="{FF2B5EF4-FFF2-40B4-BE49-F238E27FC236}">
                <a16:creationId xmlns:a16="http://schemas.microsoft.com/office/drawing/2014/main" id="{DB2C3EA3-5E3A-4C0E-B0B9-22028717D4D5}"/>
              </a:ext>
            </a:extLst>
          </p:cNvPr>
          <p:cNvSpPr/>
          <p:nvPr userDrawn="1"/>
        </p:nvSpPr>
        <p:spPr>
          <a:xfrm>
            <a:off x="0" y="0"/>
            <a:ext cx="10744200" cy="6357728"/>
          </a:xfrm>
          <a:custGeom>
            <a:avLst/>
            <a:gdLst>
              <a:gd name="connsiteX0" fmla="*/ 0 w 10744200"/>
              <a:gd name="connsiteY0" fmla="*/ 6357728 h 6357728"/>
              <a:gd name="connsiteX1" fmla="*/ 0 w 10744200"/>
              <a:gd name="connsiteY1" fmla="*/ 0 h 6357728"/>
              <a:gd name="connsiteX2" fmla="*/ 10744200 w 10744200"/>
              <a:gd name="connsiteY2" fmla="*/ 0 h 6357728"/>
              <a:gd name="connsiteX3" fmla="*/ 10744200 w 10744200"/>
              <a:gd name="connsiteY3" fmla="*/ 6357728 h 6357728"/>
              <a:gd name="connsiteX4" fmla="*/ 0 w 10744200"/>
              <a:gd name="connsiteY4" fmla="*/ 6357728 h 6357728"/>
              <a:gd name="connsiteX0" fmla="*/ 0 w 10744200"/>
              <a:gd name="connsiteY0" fmla="*/ 6357728 h 6357728"/>
              <a:gd name="connsiteX1" fmla="*/ 0 w 10744200"/>
              <a:gd name="connsiteY1" fmla="*/ 0 h 6357728"/>
              <a:gd name="connsiteX2" fmla="*/ 2883569 w 10744200"/>
              <a:gd name="connsiteY2" fmla="*/ 0 h 6357728"/>
              <a:gd name="connsiteX3" fmla="*/ 10744200 w 10744200"/>
              <a:gd name="connsiteY3" fmla="*/ 6357728 h 6357728"/>
              <a:gd name="connsiteX4" fmla="*/ 0 w 10744200"/>
              <a:gd name="connsiteY4" fmla="*/ 6357728 h 6357728"/>
              <a:gd name="connsiteX0" fmla="*/ 0 w 10744200"/>
              <a:gd name="connsiteY0" fmla="*/ 6357728 h 6357728"/>
              <a:gd name="connsiteX1" fmla="*/ 0 w 10744200"/>
              <a:gd name="connsiteY1" fmla="*/ 0 h 6357728"/>
              <a:gd name="connsiteX2" fmla="*/ 5418221 w 10744200"/>
              <a:gd name="connsiteY2" fmla="*/ 16042 h 6357728"/>
              <a:gd name="connsiteX3" fmla="*/ 10744200 w 10744200"/>
              <a:gd name="connsiteY3" fmla="*/ 6357728 h 6357728"/>
              <a:gd name="connsiteX4" fmla="*/ 0 w 10744200"/>
              <a:gd name="connsiteY4" fmla="*/ 6357728 h 6357728"/>
              <a:gd name="connsiteX0" fmla="*/ 0 w 10744200"/>
              <a:gd name="connsiteY0" fmla="*/ 6357728 h 6357728"/>
              <a:gd name="connsiteX1" fmla="*/ 0 w 10744200"/>
              <a:gd name="connsiteY1" fmla="*/ 0 h 6357728"/>
              <a:gd name="connsiteX2" fmla="*/ 5580146 w 10744200"/>
              <a:gd name="connsiteY2" fmla="*/ 167 h 6357728"/>
              <a:gd name="connsiteX3" fmla="*/ 10744200 w 10744200"/>
              <a:gd name="connsiteY3" fmla="*/ 6357728 h 6357728"/>
              <a:gd name="connsiteX4" fmla="*/ 0 w 10744200"/>
              <a:gd name="connsiteY4" fmla="*/ 6357728 h 6357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4200" h="6357728">
                <a:moveTo>
                  <a:pt x="0" y="6357728"/>
                </a:moveTo>
                <a:lnTo>
                  <a:pt x="0" y="0"/>
                </a:lnTo>
                <a:lnTo>
                  <a:pt x="5580146" y="167"/>
                </a:lnTo>
                <a:lnTo>
                  <a:pt x="10744200" y="6357728"/>
                </a:lnTo>
                <a:lnTo>
                  <a:pt x="0" y="6357728"/>
                </a:lnTo>
                <a:close/>
              </a:path>
            </a:pathLst>
          </a:custGeom>
          <a:solidFill>
            <a:srgbClr val="CD00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Segnaposto piè di pagina 3">
            <a:extLst>
              <a:ext uri="{FF2B5EF4-FFF2-40B4-BE49-F238E27FC236}">
                <a16:creationId xmlns:a16="http://schemas.microsoft.com/office/drawing/2014/main" id="{C9224D14-C1F4-4D15-B812-2488E78234DC}"/>
              </a:ext>
            </a:extLst>
          </p:cNvPr>
          <p:cNvSpPr>
            <a:spLocks noGrp="1"/>
          </p:cNvSpPr>
          <p:nvPr>
            <p:ph type="ftr" sz="quarter" idx="11"/>
          </p:nvPr>
        </p:nvSpPr>
        <p:spPr>
          <a:xfrm>
            <a:off x="7137400" y="6470704"/>
            <a:ext cx="4309225" cy="274320"/>
          </a:xfrm>
        </p:spPr>
        <p:txBody>
          <a:bodyPr/>
          <a:lstStyle>
            <a:lvl1pPr>
              <a:defRPr>
                <a:solidFill>
                  <a:schemeClr val="bg1"/>
                </a:solidFill>
              </a:defRPr>
            </a:lvl1pPr>
          </a:lstStyle>
          <a:p>
            <a:r>
              <a:rPr lang="it-IT" dirty="0"/>
              <a:t>Fiorenzo </a:t>
            </a:r>
            <a:r>
              <a:rPr lang="it-IT" dirty="0" err="1"/>
              <a:t>Parascandalo</a:t>
            </a:r>
            <a:r>
              <a:rPr lang="it-IT" dirty="0"/>
              <a:t> - Daniele Domenichelli - UNIBO</a:t>
            </a:r>
          </a:p>
        </p:txBody>
      </p:sp>
      <p:sp>
        <p:nvSpPr>
          <p:cNvPr id="5" name="Segnaposto numero diapositiva 4">
            <a:extLst>
              <a:ext uri="{FF2B5EF4-FFF2-40B4-BE49-F238E27FC236}">
                <a16:creationId xmlns:a16="http://schemas.microsoft.com/office/drawing/2014/main" id="{D0757D01-56B3-4276-A744-9AC378E0D35E}"/>
              </a:ext>
            </a:extLst>
          </p:cNvPr>
          <p:cNvSpPr>
            <a:spLocks noGrp="1"/>
          </p:cNvSpPr>
          <p:nvPr>
            <p:ph type="sldNum" sz="quarter" idx="12"/>
          </p:nvPr>
        </p:nvSpPr>
        <p:spPr>
          <a:xfrm>
            <a:off x="11446625" y="6470704"/>
            <a:ext cx="364375" cy="274320"/>
          </a:xfrm>
        </p:spPr>
        <p:txBody>
          <a:bodyPr/>
          <a:lstStyle>
            <a:lvl1pPr>
              <a:defRPr>
                <a:solidFill>
                  <a:schemeClr val="bg1"/>
                </a:solidFill>
              </a:defRPr>
            </a:lvl1pPr>
          </a:lstStyle>
          <a:p>
            <a:fld id="{4FAB73BC-B049-4115-A692-8D63A059BFB8}" type="slidenum">
              <a:rPr lang="it-IT" smtClean="0"/>
              <a:pPr/>
              <a:t>‹N›</a:t>
            </a:fld>
            <a:endParaRPr lang="it-IT" dirty="0"/>
          </a:p>
        </p:txBody>
      </p:sp>
      <p:sp>
        <p:nvSpPr>
          <p:cNvPr id="12" name="Segnaposto piè di pagina 3">
            <a:extLst>
              <a:ext uri="{FF2B5EF4-FFF2-40B4-BE49-F238E27FC236}">
                <a16:creationId xmlns:a16="http://schemas.microsoft.com/office/drawing/2014/main" id="{0964CCDA-3944-4F4F-9D80-3E1A7B999356}"/>
              </a:ext>
            </a:extLst>
          </p:cNvPr>
          <p:cNvSpPr txBox="1">
            <a:spLocks/>
          </p:cNvSpPr>
          <p:nvPr userDrawn="1"/>
        </p:nvSpPr>
        <p:spPr>
          <a:xfrm>
            <a:off x="254107" y="6470704"/>
            <a:ext cx="4711593" cy="274320"/>
          </a:xfrm>
          <a:prstGeom prst="rect">
            <a:avLst/>
          </a:prstGeom>
        </p:spPr>
        <p:txBody>
          <a:bodyPr vert="horz" lIns="91440" tIns="45720" rIns="91440" bIns="45720" rtlCol="0" anchor="ctr"/>
          <a:lstStyle>
            <a:defPPr rtl="0">
              <a:defRPr lang="it-it"/>
            </a:defPPr>
            <a:lvl1pPr marL="0" algn="r" defTabSz="457200" rtl="0" eaLnBrk="1" latinLnBrk="0" hangingPunct="1">
              <a:defRPr sz="1000" kern="1200" cap="all" baseline="0">
                <a:solidFill>
                  <a:schemeClr val="bg1"/>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a:t>Deep Learning approaches for Financial Forecasting - </a:t>
            </a:r>
            <a:r>
              <a:rPr lang="it-IT" dirty="0"/>
              <a:t>Machine Learning for Computer Vision</a:t>
            </a:r>
          </a:p>
        </p:txBody>
      </p:sp>
      <p:pic>
        <p:nvPicPr>
          <p:cNvPr id="1026" name="Picture 2" descr="Unibo Store - Home | Facebook">
            <a:extLst>
              <a:ext uri="{FF2B5EF4-FFF2-40B4-BE49-F238E27FC236}">
                <a16:creationId xmlns:a16="http://schemas.microsoft.com/office/drawing/2014/main" id="{E47BED30-EE8A-4F0B-BE7B-DA6B52C2ACDE}"/>
              </a:ext>
            </a:extLst>
          </p:cNvPr>
          <p:cNvPicPr>
            <a:picLocks noChangeAspect="1" noChangeArrowheads="1"/>
          </p:cNvPicPr>
          <p:nvPr userDrawn="1"/>
        </p:nvPicPr>
        <p:blipFill>
          <a:blip r:embed="rId2">
            <a:clrChange>
              <a:clrFrom>
                <a:srgbClr val="BC2E29"/>
              </a:clrFrom>
              <a:clrTo>
                <a:srgbClr val="BC2E29">
                  <a:alpha val="0"/>
                </a:srgbClr>
              </a:clrTo>
            </a:clrChange>
            <a:extLst>
              <a:ext uri="{28A0092B-C50C-407E-A947-70E740481C1C}">
                <a14:useLocalDpi xmlns:a14="http://schemas.microsoft.com/office/drawing/2010/main" val="0"/>
              </a:ext>
            </a:extLst>
          </a:blip>
          <a:srcRect/>
          <a:stretch>
            <a:fillRect/>
          </a:stretch>
        </p:blipFill>
        <p:spPr bwMode="auto">
          <a:xfrm>
            <a:off x="11131550" y="112975"/>
            <a:ext cx="917581" cy="917581"/>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400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contenuto 2"/>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endParaRPr lang="it-IT" noProof="0"/>
          </a:p>
        </p:txBody>
      </p:sp>
      <p:sp>
        <p:nvSpPr>
          <p:cNvPr id="5" name="Segnaposto piè di pagina 4"/>
          <p:cNvSpPr>
            <a:spLocks noGrp="1"/>
          </p:cNvSpPr>
          <p:nvPr>
            <p:ph type="ftr" sz="quarter" idx="11"/>
          </p:nvPr>
        </p:nvSpPr>
        <p:spPr/>
        <p:txBody>
          <a:bodyPr rtlCol="0"/>
          <a:lstStyle/>
          <a:p>
            <a:pPr rtl="0"/>
            <a:r>
              <a:rPr lang="it-IT" noProof="0"/>
              <a:t>Machine Learning for Computer Vision - Fiorenzo Parascandalo - Daniele Domenichelli - UNIBO</a:t>
            </a:r>
          </a:p>
        </p:txBody>
      </p:sp>
      <p:sp>
        <p:nvSpPr>
          <p:cNvPr id="6" name="Segnaposto numero diapositiva 5"/>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9" name="Rettangolo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e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it-IT" noProof="0"/>
              <a:t>Fare clic per modificare lo stile del titolo dello schema</a:t>
            </a:r>
          </a:p>
        </p:txBody>
      </p:sp>
      <p:sp>
        <p:nvSpPr>
          <p:cNvPr id="3" name="Segnaposto testo 2"/>
          <p:cNvSpPr>
            <a:spLocks noGrp="1"/>
          </p:cNvSpPr>
          <p:nvPr>
            <p:ph type="body" idx="1" hasCustomPrompt="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lo stile del titolo</a:t>
            </a:r>
          </a:p>
        </p:txBody>
      </p:sp>
      <p:sp>
        <p:nvSpPr>
          <p:cNvPr id="4" name="Segnaposto data 3"/>
          <p:cNvSpPr>
            <a:spLocks noGrp="1"/>
          </p:cNvSpPr>
          <p:nvPr>
            <p:ph type="dt" sz="half" idx="10"/>
          </p:nvPr>
        </p:nvSpPr>
        <p:spPr/>
        <p:txBody>
          <a:bodyPr rtlCol="0"/>
          <a:lstStyle/>
          <a:p>
            <a:pPr rtl="0"/>
            <a:endParaRPr lang="it-IT" noProof="0"/>
          </a:p>
        </p:txBody>
      </p:sp>
      <p:sp>
        <p:nvSpPr>
          <p:cNvPr id="5" name="Segnaposto piè di pagina 4"/>
          <p:cNvSpPr>
            <a:spLocks noGrp="1"/>
          </p:cNvSpPr>
          <p:nvPr>
            <p:ph type="ftr" sz="quarter" idx="11"/>
          </p:nvPr>
        </p:nvSpPr>
        <p:spPr/>
        <p:txBody>
          <a:bodyPr rtlCol="0"/>
          <a:lstStyle/>
          <a:p>
            <a:pPr rtl="0"/>
            <a:r>
              <a:rPr lang="it-IT" noProof="0"/>
              <a:t>Machine Learning for Computer Vision - Fiorenzo Parascandalo - Daniele Domenichelli - UNIBO</a:t>
            </a:r>
          </a:p>
        </p:txBody>
      </p:sp>
      <p:sp>
        <p:nvSpPr>
          <p:cNvPr id="6" name="Segnaposto numero diapositiva 5"/>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cxnSp>
        <p:nvCxnSpPr>
          <p:cNvPr id="8" name="Connettore diritto 7"/>
          <p:cNvCxnSpPr/>
          <p:nvPr/>
        </p:nvCxnSpPr>
        <p:spPr>
          <a:xfrm flipV="1">
            <a:off x="8386843" y="5264106"/>
            <a:ext cx="0" cy="914400"/>
          </a:xfrm>
          <a:prstGeom prst="line">
            <a:avLst/>
          </a:prstGeom>
          <a:ln w="19050">
            <a:solidFill>
              <a:srgbClr val="A40037"/>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1024128" y="585216"/>
            <a:ext cx="9720072" cy="1499616"/>
          </a:xfrm>
        </p:spPr>
        <p:txBody>
          <a:bodyPr rtlCol="0"/>
          <a:lstStyle/>
          <a:p>
            <a:pPr rtl="0"/>
            <a:r>
              <a:rPr lang="it-IT" noProof="0"/>
              <a:t>Fare clic per modificare lo stile del titolo dello schema</a:t>
            </a:r>
          </a:p>
        </p:txBody>
      </p:sp>
      <p:sp>
        <p:nvSpPr>
          <p:cNvPr id="3" name="Segnaposto contenuto 2"/>
          <p:cNvSpPr>
            <a:spLocks noGrp="1"/>
          </p:cNvSpPr>
          <p:nvPr>
            <p:ph sz="half" idx="1"/>
          </p:nvPr>
        </p:nvSpPr>
        <p:spPr>
          <a:xfrm>
            <a:off x="1024127" y="2286000"/>
            <a:ext cx="4754880" cy="4023360"/>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p:cNvSpPr>
            <a:spLocks noGrp="1"/>
          </p:cNvSpPr>
          <p:nvPr>
            <p:ph sz="half" idx="2"/>
          </p:nvPr>
        </p:nvSpPr>
        <p:spPr>
          <a:xfrm>
            <a:off x="5989320" y="2286000"/>
            <a:ext cx="4754880" cy="4023360"/>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data 4"/>
          <p:cNvSpPr>
            <a:spLocks noGrp="1"/>
          </p:cNvSpPr>
          <p:nvPr>
            <p:ph type="dt" sz="half" idx="10"/>
          </p:nvPr>
        </p:nvSpPr>
        <p:spPr/>
        <p:txBody>
          <a:bodyPr rtlCol="0"/>
          <a:lstStyle/>
          <a:p>
            <a:pPr rtl="0"/>
            <a:endParaRPr lang="it-IT" noProof="0"/>
          </a:p>
        </p:txBody>
      </p:sp>
      <p:sp>
        <p:nvSpPr>
          <p:cNvPr id="6" name="Segnaposto piè di pagina 5"/>
          <p:cNvSpPr>
            <a:spLocks noGrp="1"/>
          </p:cNvSpPr>
          <p:nvPr>
            <p:ph type="ftr" sz="quarter" idx="11"/>
          </p:nvPr>
        </p:nvSpPr>
        <p:spPr/>
        <p:txBody>
          <a:bodyPr rtlCol="0"/>
          <a:lstStyle/>
          <a:p>
            <a:pPr rtl="0"/>
            <a:r>
              <a:rPr lang="it-IT" noProof="0"/>
              <a:t>Machine Learning for Computer Vision - Fiorenzo Parascandalo - Daniele Domenichelli - UNIBO</a:t>
            </a:r>
          </a:p>
        </p:txBody>
      </p:sp>
      <p:sp>
        <p:nvSpPr>
          <p:cNvPr id="7" name="Segnaposto numero diapositiva 6"/>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olo 9"/>
          <p:cNvSpPr>
            <a:spLocks noGrp="1"/>
          </p:cNvSpPr>
          <p:nvPr>
            <p:ph type="title"/>
          </p:nvPr>
        </p:nvSpPr>
        <p:spPr/>
        <p:txBody>
          <a:bodyPr rtlCol="0"/>
          <a:lstStyle/>
          <a:p>
            <a:pPr rtl="0"/>
            <a:r>
              <a:rPr lang="it-IT" noProof="0"/>
              <a:t>Fare clic per modificare lo stile del titolo dello schema</a:t>
            </a:r>
          </a:p>
        </p:txBody>
      </p:sp>
      <p:sp>
        <p:nvSpPr>
          <p:cNvPr id="3" name="Segnaposto testo 2"/>
          <p:cNvSpPr>
            <a:spLocks noGrp="1"/>
          </p:cNvSpPr>
          <p:nvPr>
            <p:ph type="body" idx="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p:cNvSpPr>
            <a:spLocks noGrp="1"/>
          </p:cNvSpPr>
          <p:nvPr>
            <p:ph sz="half" idx="2"/>
          </p:nvPr>
        </p:nvSpPr>
        <p:spPr>
          <a:xfrm>
            <a:off x="1024128" y="2967788"/>
            <a:ext cx="4754880" cy="3341572"/>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p:cNvSpPr>
            <a:spLocks noGrp="1"/>
          </p:cNvSpPr>
          <p:nvPr>
            <p:ph type="body" sz="quarter" idx="3"/>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it-IT" noProof="0"/>
              <a:t>Fare clic per modificare gli stili del testo dello schema</a:t>
            </a:r>
          </a:p>
        </p:txBody>
      </p:sp>
      <p:sp>
        <p:nvSpPr>
          <p:cNvPr id="6" name="Segnaposto contenuto 5"/>
          <p:cNvSpPr>
            <a:spLocks noGrp="1"/>
          </p:cNvSpPr>
          <p:nvPr>
            <p:ph sz="quarter" idx="4"/>
          </p:nvPr>
        </p:nvSpPr>
        <p:spPr>
          <a:xfrm>
            <a:off x="5990888" y="2967788"/>
            <a:ext cx="4754880" cy="3341572"/>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p:cNvSpPr>
            <a:spLocks noGrp="1"/>
          </p:cNvSpPr>
          <p:nvPr>
            <p:ph type="dt" sz="half" idx="10"/>
          </p:nvPr>
        </p:nvSpPr>
        <p:spPr/>
        <p:txBody>
          <a:bodyPr rtlCol="0"/>
          <a:lstStyle/>
          <a:p>
            <a:pPr rtl="0"/>
            <a:endParaRPr lang="it-IT" noProof="0"/>
          </a:p>
        </p:txBody>
      </p:sp>
      <p:sp>
        <p:nvSpPr>
          <p:cNvPr id="8" name="Segnaposto piè di pagina 7"/>
          <p:cNvSpPr>
            <a:spLocks noGrp="1"/>
          </p:cNvSpPr>
          <p:nvPr>
            <p:ph type="ftr" sz="quarter" idx="11"/>
          </p:nvPr>
        </p:nvSpPr>
        <p:spPr/>
        <p:txBody>
          <a:bodyPr rtlCol="0"/>
          <a:lstStyle/>
          <a:p>
            <a:pPr rtl="0"/>
            <a:r>
              <a:rPr lang="it-IT" noProof="0"/>
              <a:t>Machine Learning for Computer Vision - Fiorenzo Parascandalo - Daniele Domenichelli - UNIBO</a:t>
            </a:r>
          </a:p>
        </p:txBody>
      </p:sp>
      <p:sp>
        <p:nvSpPr>
          <p:cNvPr id="9" name="Segnaposto numero diapositiva 8"/>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data 2"/>
          <p:cNvSpPr>
            <a:spLocks noGrp="1"/>
          </p:cNvSpPr>
          <p:nvPr>
            <p:ph type="dt" sz="half" idx="10"/>
          </p:nvPr>
        </p:nvSpPr>
        <p:spPr/>
        <p:txBody>
          <a:bodyPr rtlCol="0"/>
          <a:lstStyle/>
          <a:p>
            <a:pPr rtl="0"/>
            <a:endParaRPr lang="it-IT" noProof="0"/>
          </a:p>
        </p:txBody>
      </p:sp>
      <p:sp>
        <p:nvSpPr>
          <p:cNvPr id="4" name="Segnaposto piè di pagina 3"/>
          <p:cNvSpPr>
            <a:spLocks noGrp="1"/>
          </p:cNvSpPr>
          <p:nvPr>
            <p:ph type="ftr" sz="quarter" idx="11"/>
          </p:nvPr>
        </p:nvSpPr>
        <p:spPr/>
        <p:txBody>
          <a:bodyPr rtlCol="0"/>
          <a:lstStyle/>
          <a:p>
            <a:pPr rtl="0"/>
            <a:r>
              <a:rPr lang="it-IT" noProof="0"/>
              <a:t>Machine Learning for Computer Vision - Fiorenzo Parascandalo - Daniele Domenichelli - UNIBO</a:t>
            </a:r>
          </a:p>
        </p:txBody>
      </p:sp>
      <p:sp>
        <p:nvSpPr>
          <p:cNvPr id="5" name="Segnaposto numero diapositiva 4"/>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endParaRPr lang="it-IT" noProof="0"/>
          </a:p>
        </p:txBody>
      </p:sp>
      <p:sp>
        <p:nvSpPr>
          <p:cNvPr id="3" name="Segnaposto piè di pagina 2"/>
          <p:cNvSpPr>
            <a:spLocks noGrp="1"/>
          </p:cNvSpPr>
          <p:nvPr>
            <p:ph type="ftr" sz="quarter" idx="11"/>
          </p:nvPr>
        </p:nvSpPr>
        <p:spPr/>
        <p:txBody>
          <a:bodyPr rtlCol="0"/>
          <a:lstStyle/>
          <a:p>
            <a:pPr rtl="0"/>
            <a:r>
              <a:rPr lang="it-IT" noProof="0"/>
              <a:t>Machine Learning for Computer Vision - Fiorenzo Parascandalo - Daniele Domenichelli - UNIBO</a:t>
            </a:r>
          </a:p>
        </p:txBody>
      </p:sp>
      <p:sp>
        <p:nvSpPr>
          <p:cNvPr id="4" name="Segnaposto numero diapositiva 3"/>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Titolo 7"/>
          <p:cNvSpPr>
            <a:spLocks noGrp="1"/>
          </p:cNvSpPr>
          <p:nvPr>
            <p:ph type="title"/>
          </p:nvPr>
        </p:nvSpPr>
        <p:spPr>
          <a:xfrm>
            <a:off x="1024128" y="471509"/>
            <a:ext cx="4389120" cy="1737360"/>
          </a:xfrm>
        </p:spPr>
        <p:txBody>
          <a:bodyPr rtlCol="0">
            <a:noAutofit/>
          </a:bodyPr>
          <a:lstStyle>
            <a:lvl1pPr>
              <a:lnSpc>
                <a:spcPct val="80000"/>
              </a:lnSpc>
              <a:defRPr sz="4000"/>
            </a:lvl1pPr>
          </a:lstStyle>
          <a:p>
            <a:pPr rtl="0"/>
            <a:r>
              <a:rPr lang="it-IT" noProof="0"/>
              <a:t>Fare clic per modificare lo stile del titolo dello schema</a:t>
            </a:r>
          </a:p>
        </p:txBody>
      </p:sp>
      <p:sp>
        <p:nvSpPr>
          <p:cNvPr id="3" name="Segnaposto contenuto 2"/>
          <p:cNvSpPr>
            <a:spLocks noGrp="1"/>
          </p:cNvSpPr>
          <p:nvPr>
            <p:ph idx="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p:cNvSpPr>
            <a:spLocks noGrp="1"/>
          </p:cNvSpPr>
          <p:nvPr>
            <p:ph type="body" sz="half" idx="2"/>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endParaRPr lang="it-IT" noProof="0"/>
          </a:p>
        </p:txBody>
      </p:sp>
      <p:sp>
        <p:nvSpPr>
          <p:cNvPr id="6" name="Segnaposto piè di pagina 5"/>
          <p:cNvSpPr>
            <a:spLocks noGrp="1"/>
          </p:cNvSpPr>
          <p:nvPr>
            <p:ph type="ftr" sz="quarter" idx="11"/>
          </p:nvPr>
        </p:nvSpPr>
        <p:spPr/>
        <p:txBody>
          <a:bodyPr rtlCol="0"/>
          <a:lstStyle/>
          <a:p>
            <a:pPr rtl="0"/>
            <a:r>
              <a:rPr lang="it-IT" noProof="0"/>
              <a:t>Machine Learning for Computer Vision - Fiorenzo Parascandalo - Daniele Domenichelli - UNIBO</a:t>
            </a:r>
          </a:p>
        </p:txBody>
      </p:sp>
      <p:sp>
        <p:nvSpPr>
          <p:cNvPr id="7" name="Segnaposto numero diapositiva 6"/>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it-IT" noProof="0"/>
              <a:t>Fare clic per modificare lo stile del titolo dello schema</a:t>
            </a:r>
          </a:p>
        </p:txBody>
      </p:sp>
      <p:sp>
        <p:nvSpPr>
          <p:cNvPr id="3" name="Segnaposto immagine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p:cNvSpPr>
            <a:spLocks noGrp="1"/>
          </p:cNvSpPr>
          <p:nvPr>
            <p:ph type="body" sz="half" idx="2" hasCustomPrompt="1"/>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lo stile del titolo</a:t>
            </a:r>
          </a:p>
        </p:txBody>
      </p:sp>
      <p:sp>
        <p:nvSpPr>
          <p:cNvPr id="5" name="Segnaposto data 4"/>
          <p:cNvSpPr>
            <a:spLocks noGrp="1"/>
          </p:cNvSpPr>
          <p:nvPr>
            <p:ph type="dt" sz="half" idx="10"/>
          </p:nvPr>
        </p:nvSpPr>
        <p:spPr/>
        <p:txBody>
          <a:bodyPr rtlCol="0"/>
          <a:lstStyle/>
          <a:p>
            <a:pPr rtl="0"/>
            <a:endParaRPr lang="it-IT" noProof="0"/>
          </a:p>
        </p:txBody>
      </p:sp>
      <p:sp>
        <p:nvSpPr>
          <p:cNvPr id="6" name="Segnaposto piè di pagina 5"/>
          <p:cNvSpPr>
            <a:spLocks noGrp="1"/>
          </p:cNvSpPr>
          <p:nvPr>
            <p:ph type="ftr" sz="quarter" idx="11"/>
          </p:nvPr>
        </p:nvSpPr>
        <p:spPr/>
        <p:txBody>
          <a:bodyPr rtlCol="0"/>
          <a:lstStyle/>
          <a:p>
            <a:pPr rtl="0"/>
            <a:r>
              <a:rPr lang="it-IT" noProof="0"/>
              <a:t>Machine Learning for Computer Vision - Fiorenzo Parascandalo - Daniele Domenichelli - UNIBO</a:t>
            </a:r>
          </a:p>
        </p:txBody>
      </p:sp>
      <p:sp>
        <p:nvSpPr>
          <p:cNvPr id="7" name="Segnaposto numero diapositiva 6"/>
          <p:cNvSpPr>
            <a:spLocks noGrp="1"/>
          </p:cNvSpPr>
          <p:nvPr>
            <p:ph type="sldNum" sz="quarter" idx="12"/>
          </p:nvPr>
        </p:nvSpPr>
        <p:spPr/>
        <p:txBody>
          <a:bodyPr rtlCol="0"/>
          <a:lstStyle/>
          <a:p>
            <a:pPr rtl="0"/>
            <a:fld id="{867E5644-1E61-4311-A31E-84CB9C7AA8A9}" type="slidenum">
              <a:rPr lang="it-IT" noProof="0" smtClean="0"/>
              <a:t>‹N›</a:t>
            </a:fld>
            <a:endParaRPr lang="it-IT" noProof="0"/>
          </a:p>
        </p:txBody>
      </p:sp>
      <p:cxnSp>
        <p:nvCxnSpPr>
          <p:cNvPr id="8" name="Connettore diritto 7"/>
          <p:cNvCxnSpPr/>
          <p:nvPr/>
        </p:nvCxnSpPr>
        <p:spPr>
          <a:xfrm flipV="1">
            <a:off x="8386843" y="5264106"/>
            <a:ext cx="0" cy="914400"/>
          </a:xfrm>
          <a:prstGeom prst="line">
            <a:avLst/>
          </a:prstGeom>
          <a:ln w="19050">
            <a:solidFill>
              <a:srgbClr val="A40037"/>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it-IT" noProof="0"/>
              <a:t>Fare clic per modificare lo stile del titolo dello schema</a:t>
            </a:r>
          </a:p>
        </p:txBody>
      </p:sp>
      <p:sp>
        <p:nvSpPr>
          <p:cNvPr id="3" name="Segnaposto testo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endParaRPr lang="it-IT" noProof="0"/>
          </a:p>
        </p:txBody>
      </p:sp>
      <p:sp>
        <p:nvSpPr>
          <p:cNvPr id="5" name="Segnaposto piè di pagina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rtl="0"/>
            <a:r>
              <a:rPr lang="it-IT" noProof="0"/>
              <a:t>Machine Learning for Computer Vision - Fiorenzo Parascandalo - Daniele Domenichelli - UNIBO</a:t>
            </a:r>
          </a:p>
        </p:txBody>
      </p:sp>
      <p:sp>
        <p:nvSpPr>
          <p:cNvPr id="6" name="Segnaposto numero diapositiva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4FAB73BC-B049-4115-A692-8D63A059BFB8}" type="slidenum">
              <a:rPr lang="it-IT" noProof="0" smtClean="0"/>
              <a:pPr rtl="0"/>
              <a:t>‹N›</a:t>
            </a:fld>
            <a:endParaRPr lang="it-IT" noProof="0"/>
          </a:p>
        </p:txBody>
      </p:sp>
      <p:cxnSp>
        <p:nvCxnSpPr>
          <p:cNvPr id="7" name="Connettore diritto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 id="2147483661" r:id="rId12"/>
    <p:sldLayoutId id="2147483662" r:id="rId13"/>
  </p:sldLayoutIdLst>
  <p:hf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gif"/><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magini Stock - Stock Market Exchange Loss Trading Graph Analysis  Investment Indicator Business Graph Charts Of Financial Board Display  Candlestick Crisis Stock Crash Red Price Chart Fall Money Image 145378414.">
            <a:extLst>
              <a:ext uri="{FF2B5EF4-FFF2-40B4-BE49-F238E27FC236}">
                <a16:creationId xmlns:a16="http://schemas.microsoft.com/office/drawing/2014/main" id="{8D5DB1F1-8753-4B06-A863-9D9A271DE91B}"/>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b="15625"/>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ttangolo 7">
            <a:extLst>
              <a:ext uri="{FF2B5EF4-FFF2-40B4-BE49-F238E27FC236}">
                <a16:creationId xmlns:a16="http://schemas.microsoft.com/office/drawing/2014/main" id="{B44E82C3-166B-4B43-9344-D6D8FC50635F}"/>
              </a:ext>
            </a:extLst>
          </p:cNvPr>
          <p:cNvSpPr/>
          <p:nvPr/>
        </p:nvSpPr>
        <p:spPr>
          <a:xfrm>
            <a:off x="3910148" y="3074127"/>
            <a:ext cx="8281851" cy="2473234"/>
          </a:xfrm>
          <a:prstGeom prst="rect">
            <a:avLst/>
          </a:prstGeom>
          <a:solidFill>
            <a:srgbClr val="000000">
              <a:alpha val="74902"/>
            </a:srgbClr>
          </a:solidFill>
          <a:ln>
            <a:noFill/>
          </a:ln>
          <a:effectLst>
            <a:outerShdw blurRad="50800" dist="38100" dir="8100000" algn="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4" name="Titolo 1">
            <a:extLst>
              <a:ext uri="{FF2B5EF4-FFF2-40B4-BE49-F238E27FC236}">
                <a16:creationId xmlns:a16="http://schemas.microsoft.com/office/drawing/2014/main" id="{ED794D19-726F-4E1F-A110-CAF094F2D5D4}"/>
              </a:ext>
            </a:extLst>
          </p:cNvPr>
          <p:cNvSpPr txBox="1">
            <a:spLocks/>
          </p:cNvSpPr>
          <p:nvPr/>
        </p:nvSpPr>
        <p:spPr>
          <a:xfrm>
            <a:off x="4309350" y="3429000"/>
            <a:ext cx="7168547" cy="1090938"/>
          </a:xfrm>
          <a:prstGeom prst="rect">
            <a:avLst/>
          </a:prstGeom>
        </p:spPr>
        <p:txBody>
          <a:bodyPr rtlCol="0" anchor="b">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it-IT" sz="4500" dirty="0">
                <a:solidFill>
                  <a:srgbClr val="FFFFFF"/>
                </a:solidFill>
              </a:rPr>
              <a:t>Deep learning </a:t>
            </a:r>
            <a:r>
              <a:rPr lang="it-IT" sz="4500" dirty="0" err="1">
                <a:solidFill>
                  <a:srgbClr val="FFFFFF"/>
                </a:solidFill>
              </a:rPr>
              <a:t>approaches</a:t>
            </a:r>
            <a:r>
              <a:rPr lang="it-IT" sz="4500" dirty="0">
                <a:solidFill>
                  <a:srgbClr val="FFFFFF"/>
                </a:solidFill>
              </a:rPr>
              <a:t> for </a:t>
            </a:r>
            <a:r>
              <a:rPr lang="it-IT" sz="4500" dirty="0" err="1">
                <a:solidFill>
                  <a:srgbClr val="FFFFFF"/>
                </a:solidFill>
              </a:rPr>
              <a:t>financial</a:t>
            </a:r>
            <a:r>
              <a:rPr lang="it-IT" sz="4500" dirty="0">
                <a:solidFill>
                  <a:srgbClr val="FFFFFF"/>
                </a:solidFill>
              </a:rPr>
              <a:t> forecasting</a:t>
            </a:r>
          </a:p>
        </p:txBody>
      </p:sp>
      <p:sp>
        <p:nvSpPr>
          <p:cNvPr id="5" name="Sottotitolo 2">
            <a:extLst>
              <a:ext uri="{FF2B5EF4-FFF2-40B4-BE49-F238E27FC236}">
                <a16:creationId xmlns:a16="http://schemas.microsoft.com/office/drawing/2014/main" id="{84A0FD02-E95B-46C6-A214-08B2D08A5021}"/>
              </a:ext>
            </a:extLst>
          </p:cNvPr>
          <p:cNvSpPr txBox="1">
            <a:spLocks/>
          </p:cNvSpPr>
          <p:nvPr/>
        </p:nvSpPr>
        <p:spPr>
          <a:xfrm>
            <a:off x="4309349" y="4779313"/>
            <a:ext cx="7501650" cy="514816"/>
          </a:xfrm>
          <a:prstGeom prst="rect">
            <a:avLst/>
          </a:prstGeom>
        </p:spPr>
        <p:txBody>
          <a:bodyPr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rtl="0"/>
            <a:r>
              <a:rPr lang="it-IT" sz="1500" dirty="0">
                <a:solidFill>
                  <a:srgbClr val="FFFFFF"/>
                </a:solidFill>
              </a:rPr>
              <a:t>Fiorenzo </a:t>
            </a:r>
            <a:r>
              <a:rPr lang="it-IT" sz="1500" dirty="0" err="1">
                <a:solidFill>
                  <a:srgbClr val="FFFFFF"/>
                </a:solidFill>
              </a:rPr>
              <a:t>Parascandalo</a:t>
            </a:r>
            <a:r>
              <a:rPr lang="it-IT" sz="1500" dirty="0">
                <a:solidFill>
                  <a:srgbClr val="FFFFFF"/>
                </a:solidFill>
              </a:rPr>
              <a:t> – Daniele Domenichelli</a:t>
            </a:r>
          </a:p>
          <a:p>
            <a:pPr rtl="0"/>
            <a:r>
              <a:rPr lang="it-IT" sz="1500" dirty="0">
                <a:solidFill>
                  <a:srgbClr val="FFFFFF"/>
                </a:solidFill>
              </a:rPr>
              <a:t>Machine Learning for Computer Vision</a:t>
            </a:r>
          </a:p>
        </p:txBody>
      </p:sp>
      <p:cxnSp>
        <p:nvCxnSpPr>
          <p:cNvPr id="10" name="Connettore diritto 9">
            <a:extLst>
              <a:ext uri="{FF2B5EF4-FFF2-40B4-BE49-F238E27FC236}">
                <a16:creationId xmlns:a16="http://schemas.microsoft.com/office/drawing/2014/main" id="{81D04FA8-AA88-471B-BAEE-16B37DF7EDCF}"/>
              </a:ext>
            </a:extLst>
          </p:cNvPr>
          <p:cNvCxnSpPr>
            <a:cxnSpLocks/>
          </p:cNvCxnSpPr>
          <p:nvPr/>
        </p:nvCxnSpPr>
        <p:spPr>
          <a:xfrm>
            <a:off x="4309349" y="4650569"/>
            <a:ext cx="6332525"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Segnaposto piè di pagina 1">
            <a:extLst>
              <a:ext uri="{FF2B5EF4-FFF2-40B4-BE49-F238E27FC236}">
                <a16:creationId xmlns:a16="http://schemas.microsoft.com/office/drawing/2014/main" id="{7F1779FC-6E10-4418-BDB8-DE14AB85CF04}"/>
              </a:ext>
            </a:extLst>
          </p:cNvPr>
          <p:cNvSpPr>
            <a:spLocks noGrp="1"/>
          </p:cNvSpPr>
          <p:nvPr>
            <p:ph type="ftr" sz="quarter" idx="11"/>
          </p:nvPr>
        </p:nvSpPr>
        <p:spPr/>
        <p:txBody>
          <a:bodyPr/>
          <a:lstStyle/>
          <a:p>
            <a:pPr rtl="0"/>
            <a:r>
              <a:rPr lang="it-IT" noProof="0"/>
              <a:t>Machine Learning for Computer Vision - Fiorenzo Parascandalo - Daniele Domenichelli - UNIBO</a:t>
            </a:r>
          </a:p>
        </p:txBody>
      </p:sp>
      <p:sp>
        <p:nvSpPr>
          <p:cNvPr id="3" name="Segnaposto numero diapositiva 2">
            <a:extLst>
              <a:ext uri="{FF2B5EF4-FFF2-40B4-BE49-F238E27FC236}">
                <a16:creationId xmlns:a16="http://schemas.microsoft.com/office/drawing/2014/main" id="{CF5A4A2F-B2F0-4EAC-BD31-7568E2798EEA}"/>
              </a:ext>
            </a:extLst>
          </p:cNvPr>
          <p:cNvSpPr>
            <a:spLocks noGrp="1"/>
          </p:cNvSpPr>
          <p:nvPr>
            <p:ph type="sldNum" sz="quarter" idx="12"/>
          </p:nvPr>
        </p:nvSpPr>
        <p:spPr/>
        <p:txBody>
          <a:bodyPr/>
          <a:lstStyle/>
          <a:p>
            <a:pPr rtl="0"/>
            <a:fld id="{4FAB73BC-B049-4115-A692-8D63A059BFB8}" type="slidenum">
              <a:rPr lang="it-IT" noProof="0" smtClean="0"/>
              <a:t>1</a:t>
            </a:fld>
            <a:endParaRPr lang="it-IT" noProof="0"/>
          </a:p>
        </p:txBody>
      </p:sp>
    </p:spTree>
    <p:extLst>
      <p:ext uri="{BB962C8B-B14F-4D97-AF65-F5344CB8AC3E}">
        <p14:creationId xmlns:p14="http://schemas.microsoft.com/office/powerpoint/2010/main" val="2842018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B040AF-E486-4779-B528-02DEE541927B}"/>
              </a:ext>
            </a:extLst>
          </p:cNvPr>
          <p:cNvSpPr>
            <a:spLocks noGrp="1"/>
          </p:cNvSpPr>
          <p:nvPr>
            <p:ph type="title"/>
          </p:nvPr>
        </p:nvSpPr>
        <p:spPr>
          <a:xfrm>
            <a:off x="254107" y="487197"/>
            <a:ext cx="6434560" cy="1499616"/>
          </a:xfrm>
        </p:spPr>
        <p:txBody>
          <a:bodyPr/>
          <a:lstStyle/>
          <a:p>
            <a:r>
              <a:rPr lang="it-IT" dirty="0" err="1"/>
              <a:t>Gramian</a:t>
            </a:r>
            <a:r>
              <a:rPr lang="it-IT" dirty="0"/>
              <a:t> </a:t>
            </a:r>
            <a:r>
              <a:rPr lang="it-IT" dirty="0" err="1"/>
              <a:t>angular</a:t>
            </a:r>
            <a:r>
              <a:rPr lang="it-IT" dirty="0"/>
              <a:t> field (GAF)</a:t>
            </a:r>
          </a:p>
        </p:txBody>
      </p:sp>
      <p:sp>
        <p:nvSpPr>
          <p:cNvPr id="3" name="Segnaposto numero diapositiva 2">
            <a:extLst>
              <a:ext uri="{FF2B5EF4-FFF2-40B4-BE49-F238E27FC236}">
                <a16:creationId xmlns:a16="http://schemas.microsoft.com/office/drawing/2014/main" id="{B81EB78C-1C9C-4F72-8446-3FDB1ACE4691}"/>
              </a:ext>
            </a:extLst>
          </p:cNvPr>
          <p:cNvSpPr>
            <a:spLocks noGrp="1"/>
          </p:cNvSpPr>
          <p:nvPr>
            <p:ph type="sldNum" sz="quarter" idx="12"/>
          </p:nvPr>
        </p:nvSpPr>
        <p:spPr/>
        <p:txBody>
          <a:bodyPr/>
          <a:lstStyle/>
          <a:p>
            <a:fld id="{4FAB73BC-B049-4115-A692-8D63A059BFB8}" type="slidenum">
              <a:rPr lang="it-IT" smtClean="0"/>
              <a:pPr/>
              <a:t>10</a:t>
            </a:fld>
            <a:endParaRPr lang="it-IT" dirty="0"/>
          </a:p>
        </p:txBody>
      </p:sp>
      <p:sp>
        <p:nvSpPr>
          <p:cNvPr id="4" name="Segnaposto piè di pagina 3">
            <a:extLst>
              <a:ext uri="{FF2B5EF4-FFF2-40B4-BE49-F238E27FC236}">
                <a16:creationId xmlns:a16="http://schemas.microsoft.com/office/drawing/2014/main" id="{0B2803EC-B22D-4AFB-BEA5-A13FDC4F4B46}"/>
              </a:ext>
            </a:extLst>
          </p:cNvPr>
          <p:cNvSpPr>
            <a:spLocks noGrp="1"/>
          </p:cNvSpPr>
          <p:nvPr>
            <p:ph type="ftr" sz="quarter" idx="11"/>
          </p:nvPr>
        </p:nvSpPr>
        <p:spPr/>
        <p:txBody>
          <a:bodyPr/>
          <a:lstStyle/>
          <a:p>
            <a:r>
              <a:rPr lang="it-IT"/>
              <a:t>Fiorenzo Parascandalo - Daniele Domenichelli - UNIBO</a:t>
            </a:r>
            <a:endParaRPr lang="it-IT" dirty="0"/>
          </a:p>
        </p:txBody>
      </p:sp>
      <p:sp>
        <p:nvSpPr>
          <p:cNvPr id="5" name="Content Placeholder 5">
            <a:extLst>
              <a:ext uri="{FF2B5EF4-FFF2-40B4-BE49-F238E27FC236}">
                <a16:creationId xmlns:a16="http://schemas.microsoft.com/office/drawing/2014/main" id="{3655DCA7-BA76-4F7B-B49E-087B6FE591B1}"/>
              </a:ext>
            </a:extLst>
          </p:cNvPr>
          <p:cNvSpPr txBox="1">
            <a:spLocks/>
          </p:cNvSpPr>
          <p:nvPr/>
        </p:nvSpPr>
        <p:spPr>
          <a:xfrm>
            <a:off x="254107" y="2094085"/>
            <a:ext cx="5123205" cy="3734718"/>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dirty="0">
                <a:solidFill>
                  <a:schemeClr val="bg1"/>
                </a:solidFill>
                <a:sym typeface="Wingdings" panose="05000000000000000000" pitchFamily="2" charset="2"/>
              </a:rPr>
              <a:t>The </a:t>
            </a:r>
            <a:r>
              <a:rPr lang="en-US" dirty="0" err="1">
                <a:solidFill>
                  <a:schemeClr val="bg1"/>
                </a:solidFill>
                <a:sym typeface="Wingdings" panose="05000000000000000000" pitchFamily="2" charset="2"/>
              </a:rPr>
              <a:t>Gramian</a:t>
            </a:r>
            <a:r>
              <a:rPr lang="en-US" dirty="0">
                <a:solidFill>
                  <a:schemeClr val="bg1"/>
                </a:solidFill>
                <a:sym typeface="Wingdings" panose="05000000000000000000" pitchFamily="2" charset="2"/>
              </a:rPr>
              <a:t> Angular Field (GAF) was explored in 2015, in the field of time series analysis.</a:t>
            </a:r>
          </a:p>
          <a:p>
            <a:pPr marL="0" indent="0">
              <a:buFont typeface="Tw Cen MT" panose="020B0602020104020603" pitchFamily="34" charset="0"/>
              <a:buNone/>
            </a:pPr>
            <a:r>
              <a:rPr lang="en-US" dirty="0">
                <a:solidFill>
                  <a:schemeClr val="bg1"/>
                </a:solidFill>
                <a:sym typeface="Wingdings" panose="05000000000000000000" pitchFamily="2" charset="2"/>
              </a:rPr>
              <a:t>This technique is a space augmentation method that allows to represent data in a space expanded by one dimension. That dimension roughly represent the correlation between two points in the original space.</a:t>
            </a:r>
          </a:p>
          <a:p>
            <a:pPr marL="0" indent="0">
              <a:buFont typeface="Tw Cen MT" panose="020B0602020104020603" pitchFamily="34" charset="0"/>
              <a:buNone/>
            </a:pPr>
            <a:r>
              <a:rPr lang="en-US" dirty="0">
                <a:solidFill>
                  <a:schemeClr val="bg1"/>
                </a:solidFill>
                <a:sym typeface="Wingdings" panose="05000000000000000000" pitchFamily="2" charset="2"/>
              </a:rPr>
              <a:t>In our case, 1D time series are encoded in 2D RGB images using the GAF encoding and a colormap schema, which map grayscale to a specific color.</a:t>
            </a:r>
          </a:p>
          <a:p>
            <a:pPr marL="0" indent="0">
              <a:buFont typeface="Tw Cen MT" panose="020B0602020104020603" pitchFamily="34" charset="0"/>
              <a:buNone/>
            </a:pPr>
            <a:endParaRPr lang="en-US" dirty="0">
              <a:solidFill>
                <a:schemeClr val="bg1"/>
              </a:solidFill>
              <a:sym typeface="Wingdings" panose="05000000000000000000" pitchFamily="2" charset="2"/>
            </a:endParaRPr>
          </a:p>
          <a:p>
            <a:pPr marL="0" indent="0">
              <a:buFont typeface="Tw Cen MT" panose="020B0602020104020603" pitchFamily="34" charset="0"/>
              <a:buNone/>
            </a:pPr>
            <a:endParaRPr lang="en-US" dirty="0">
              <a:solidFill>
                <a:schemeClr val="bg1"/>
              </a:solidFill>
              <a:sym typeface="Wingdings" panose="05000000000000000000" pitchFamily="2" charset="2"/>
            </a:endParaRPr>
          </a:p>
        </p:txBody>
      </p:sp>
      <p:pic>
        <p:nvPicPr>
          <p:cNvPr id="7174" name="Picture 6" descr="Classification of Time-Series Images Using Deep Convolutional Neural  Networks – arXiv Vanity">
            <a:extLst>
              <a:ext uri="{FF2B5EF4-FFF2-40B4-BE49-F238E27FC236}">
                <a16:creationId xmlns:a16="http://schemas.microsoft.com/office/drawing/2014/main" id="{C3156C99-220F-4615-AD0B-BB2AFF8A3A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7312" y="2681287"/>
            <a:ext cx="6534150" cy="1495425"/>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Segnaposto testo 4">
            <a:extLst>
              <a:ext uri="{FF2B5EF4-FFF2-40B4-BE49-F238E27FC236}">
                <a16:creationId xmlns:a16="http://schemas.microsoft.com/office/drawing/2014/main" id="{CB6D17ED-A2EA-4ABE-BD48-8BA11F162A51}"/>
              </a:ext>
            </a:extLst>
          </p:cNvPr>
          <p:cNvSpPr txBox="1">
            <a:spLocks/>
          </p:cNvSpPr>
          <p:nvPr/>
        </p:nvSpPr>
        <p:spPr>
          <a:xfrm>
            <a:off x="5377312" y="4176712"/>
            <a:ext cx="6562725" cy="270956"/>
          </a:xfrm>
          <a:prstGeom prst="rect">
            <a:avLst/>
          </a:prstGeom>
        </p:spPr>
        <p:txBody>
          <a:bodyPr vert="horz" lIns="137160" tIns="45720" rIns="137160" bIns="45720" rtlCol="0" anchor="ctr">
            <a:normAutofit fontScale="92500" lnSpcReduction="20000"/>
          </a:bodyPr>
          <a:lstStyle>
            <a:lvl1pPr marL="0" indent="0" algn="l" defTabSz="914400" rtl="0" eaLnBrk="1" latinLnBrk="0" hangingPunct="1">
              <a:lnSpc>
                <a:spcPct val="90000"/>
              </a:lnSpc>
              <a:spcBef>
                <a:spcPts val="0"/>
              </a:spcBef>
              <a:spcAft>
                <a:spcPts val="0"/>
              </a:spcAft>
              <a:buClr>
                <a:schemeClr val="accent1"/>
              </a:buClr>
              <a:buSzPct val="100000"/>
              <a:buFont typeface="Tw Cen MT" panose="020B0602020104020603" pitchFamily="34" charset="0"/>
              <a:buNone/>
              <a:defRPr lang="en-US" sz="2300" b="0" kern="1200" cap="none" baseline="0" dirty="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9pPr>
          </a:lstStyle>
          <a:p>
            <a:pPr algn="ctr"/>
            <a:r>
              <a:rPr lang="it-IT" sz="1600" i="1" dirty="0" err="1">
                <a:solidFill>
                  <a:srgbClr val="FFC000"/>
                </a:solidFill>
              </a:rPr>
              <a:t>Usual</a:t>
            </a:r>
            <a:r>
              <a:rPr lang="it-IT" sz="1600" i="1" dirty="0">
                <a:solidFill>
                  <a:srgbClr val="FFC000"/>
                </a:solidFill>
              </a:rPr>
              <a:t> use of GAF in time </a:t>
            </a:r>
            <a:r>
              <a:rPr lang="it-IT" sz="1600" i="1" dirty="0" err="1">
                <a:solidFill>
                  <a:srgbClr val="FFC000"/>
                </a:solidFill>
              </a:rPr>
              <a:t>series</a:t>
            </a:r>
            <a:r>
              <a:rPr lang="it-IT" sz="1600" i="1" dirty="0">
                <a:solidFill>
                  <a:srgbClr val="FFC000"/>
                </a:solidFill>
              </a:rPr>
              <a:t> </a:t>
            </a:r>
            <a:r>
              <a:rPr lang="it-IT" sz="1600" i="1" dirty="0" err="1">
                <a:solidFill>
                  <a:srgbClr val="FFC000"/>
                </a:solidFill>
              </a:rPr>
              <a:t>classification</a:t>
            </a:r>
            <a:endParaRPr lang="it-IT" sz="1600" i="1" dirty="0">
              <a:solidFill>
                <a:srgbClr val="FFC000"/>
              </a:solidFill>
            </a:endParaRPr>
          </a:p>
        </p:txBody>
      </p:sp>
    </p:spTree>
    <p:extLst>
      <p:ext uri="{BB962C8B-B14F-4D97-AF65-F5344CB8AC3E}">
        <p14:creationId xmlns:p14="http://schemas.microsoft.com/office/powerpoint/2010/main" val="209708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B040AF-E486-4779-B528-02DEE541927B}"/>
              </a:ext>
            </a:extLst>
          </p:cNvPr>
          <p:cNvSpPr>
            <a:spLocks noGrp="1"/>
          </p:cNvSpPr>
          <p:nvPr>
            <p:ph type="title"/>
          </p:nvPr>
        </p:nvSpPr>
        <p:spPr>
          <a:xfrm>
            <a:off x="254107" y="487197"/>
            <a:ext cx="6434560" cy="1499616"/>
          </a:xfrm>
        </p:spPr>
        <p:txBody>
          <a:bodyPr/>
          <a:lstStyle/>
          <a:p>
            <a:r>
              <a:rPr lang="it-IT" dirty="0"/>
              <a:t>GAF ENCODING</a:t>
            </a:r>
          </a:p>
        </p:txBody>
      </p:sp>
      <p:sp>
        <p:nvSpPr>
          <p:cNvPr id="3" name="Segnaposto numero diapositiva 2">
            <a:extLst>
              <a:ext uri="{FF2B5EF4-FFF2-40B4-BE49-F238E27FC236}">
                <a16:creationId xmlns:a16="http://schemas.microsoft.com/office/drawing/2014/main" id="{B81EB78C-1C9C-4F72-8446-3FDB1ACE4691}"/>
              </a:ext>
            </a:extLst>
          </p:cNvPr>
          <p:cNvSpPr>
            <a:spLocks noGrp="1"/>
          </p:cNvSpPr>
          <p:nvPr>
            <p:ph type="sldNum" sz="quarter" idx="12"/>
          </p:nvPr>
        </p:nvSpPr>
        <p:spPr/>
        <p:txBody>
          <a:bodyPr/>
          <a:lstStyle/>
          <a:p>
            <a:fld id="{4FAB73BC-B049-4115-A692-8D63A059BFB8}" type="slidenum">
              <a:rPr lang="it-IT" smtClean="0"/>
              <a:pPr/>
              <a:t>11</a:t>
            </a:fld>
            <a:endParaRPr lang="it-IT" dirty="0"/>
          </a:p>
        </p:txBody>
      </p:sp>
      <p:sp>
        <p:nvSpPr>
          <p:cNvPr id="4" name="Segnaposto piè di pagina 3">
            <a:extLst>
              <a:ext uri="{FF2B5EF4-FFF2-40B4-BE49-F238E27FC236}">
                <a16:creationId xmlns:a16="http://schemas.microsoft.com/office/drawing/2014/main" id="{0B2803EC-B22D-4AFB-BEA5-A13FDC4F4B46}"/>
              </a:ext>
            </a:extLst>
          </p:cNvPr>
          <p:cNvSpPr>
            <a:spLocks noGrp="1"/>
          </p:cNvSpPr>
          <p:nvPr>
            <p:ph type="ftr" sz="quarter" idx="11"/>
          </p:nvPr>
        </p:nvSpPr>
        <p:spPr/>
        <p:txBody>
          <a:bodyPr/>
          <a:lstStyle/>
          <a:p>
            <a:r>
              <a:rPr lang="it-IT"/>
              <a:t>Fiorenzo Parascandalo - Daniele Domenichelli - UNIBO</a:t>
            </a:r>
            <a:endParaRPr lang="it-IT" dirty="0"/>
          </a:p>
        </p:txBody>
      </p:sp>
      <p:sp>
        <p:nvSpPr>
          <p:cNvPr id="5" name="Content Placeholder 5">
            <a:extLst>
              <a:ext uri="{FF2B5EF4-FFF2-40B4-BE49-F238E27FC236}">
                <a16:creationId xmlns:a16="http://schemas.microsoft.com/office/drawing/2014/main" id="{3655DCA7-BA76-4F7B-B49E-087B6FE591B1}"/>
              </a:ext>
            </a:extLst>
          </p:cNvPr>
          <p:cNvSpPr txBox="1">
            <a:spLocks/>
          </p:cNvSpPr>
          <p:nvPr/>
        </p:nvSpPr>
        <p:spPr>
          <a:xfrm>
            <a:off x="254107" y="2094085"/>
            <a:ext cx="5123205" cy="3734718"/>
          </a:xfrm>
          <a:prstGeom prst="rect">
            <a:avLst/>
          </a:prstGeom>
        </p:spPr>
        <p:txBody>
          <a:bodyPr vert="horz" lIns="45720" tIns="45720" rIns="4572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dirty="0">
                <a:solidFill>
                  <a:schemeClr val="bg1"/>
                </a:solidFill>
                <a:sym typeface="Wingdings" panose="05000000000000000000" pitchFamily="2" charset="2"/>
              </a:rPr>
              <a:t>Each element of the GM is the dot product between two point of the time series.</a:t>
            </a:r>
          </a:p>
          <a:p>
            <a:pPr marL="0" indent="0">
              <a:buFont typeface="Tw Cen MT" panose="020B0602020104020603" pitchFamily="34" charset="0"/>
              <a:buNone/>
            </a:pPr>
            <a:r>
              <a:rPr lang="en-US" dirty="0">
                <a:solidFill>
                  <a:schemeClr val="bg1"/>
                </a:solidFill>
                <a:sym typeface="Wingdings" panose="05000000000000000000" pitchFamily="2" charset="2"/>
              </a:rPr>
              <a:t>The first step of the encoding is the signal normalization in the range [-1, 1], such that we can collapse the signal.</a:t>
            </a:r>
          </a:p>
          <a:p>
            <a:pPr marL="0" indent="0">
              <a:buFont typeface="Tw Cen MT" panose="020B0602020104020603" pitchFamily="34" charset="0"/>
              <a:buNone/>
            </a:pPr>
            <a:r>
              <a:rPr lang="en-US" dirty="0">
                <a:solidFill>
                  <a:schemeClr val="bg1"/>
                </a:solidFill>
                <a:sym typeface="Wingdings" panose="05000000000000000000" pitchFamily="2" charset="2"/>
              </a:rPr>
              <a:t>Then the normalized signal is transformed in polar coordinates, to gain several benefits:</a:t>
            </a:r>
          </a:p>
          <a:p>
            <a:pPr>
              <a:buClr>
                <a:srgbClr val="FFC000"/>
              </a:buClr>
              <a:buFont typeface="Arial" panose="020B0604020202020204" pitchFamily="34" charset="0"/>
              <a:buChar char="•"/>
            </a:pPr>
            <a:r>
              <a:rPr lang="en-US" dirty="0">
                <a:solidFill>
                  <a:schemeClr val="bg1"/>
                </a:solidFill>
                <a:sym typeface="Wingdings" panose="05000000000000000000" pitchFamily="2" charset="2"/>
              </a:rPr>
              <a:t> </a:t>
            </a:r>
            <a:r>
              <a:rPr lang="en-US" dirty="0" err="1">
                <a:solidFill>
                  <a:schemeClr val="bg1"/>
                </a:solidFill>
                <a:sym typeface="Wingdings" panose="05000000000000000000" pitchFamily="2" charset="2"/>
              </a:rPr>
              <a:t>bijectiveness</a:t>
            </a:r>
            <a:endParaRPr lang="en-US" dirty="0">
              <a:solidFill>
                <a:schemeClr val="bg1"/>
              </a:solidFill>
              <a:sym typeface="Wingdings" panose="05000000000000000000" pitchFamily="2" charset="2"/>
            </a:endParaRPr>
          </a:p>
          <a:p>
            <a:pPr>
              <a:buClr>
                <a:srgbClr val="FFC000"/>
              </a:buClr>
              <a:buFont typeface="Arial" panose="020B0604020202020204" pitchFamily="34" charset="0"/>
              <a:buChar char="•"/>
            </a:pPr>
            <a:r>
              <a:rPr lang="en-US" dirty="0">
                <a:solidFill>
                  <a:schemeClr val="bg1"/>
                </a:solidFill>
                <a:sym typeface="Wingdings" panose="05000000000000000000" pitchFamily="2" charset="2"/>
              </a:rPr>
              <a:t> signal shape preserved on the diagonal</a:t>
            </a:r>
          </a:p>
          <a:p>
            <a:pPr>
              <a:buClr>
                <a:srgbClr val="FFC000"/>
              </a:buClr>
              <a:buFont typeface="Arial" panose="020B0604020202020204" pitchFamily="34" charset="0"/>
              <a:buChar char="•"/>
            </a:pPr>
            <a:r>
              <a:rPr lang="en-US" dirty="0">
                <a:solidFill>
                  <a:schemeClr val="bg1"/>
                </a:solidFill>
                <a:sym typeface="Wingdings" panose="05000000000000000000" pitchFamily="2" charset="2"/>
              </a:rPr>
              <a:t> dot product simplified (angular cosine)</a:t>
            </a:r>
          </a:p>
          <a:p>
            <a:pPr>
              <a:buClr>
                <a:srgbClr val="FFC000"/>
              </a:buClr>
              <a:buFont typeface="Arial" panose="020B0604020202020204" pitchFamily="34" charset="0"/>
              <a:buChar char="•"/>
            </a:pPr>
            <a:r>
              <a:rPr lang="en-US" dirty="0">
                <a:solidFill>
                  <a:schemeClr val="bg1"/>
                </a:solidFill>
                <a:sym typeface="Wingdings" panose="05000000000000000000" pitchFamily="2" charset="2"/>
              </a:rPr>
              <a:t> </a:t>
            </a:r>
            <a:r>
              <a:rPr lang="en-US" dirty="0" err="1">
                <a:solidFill>
                  <a:schemeClr val="bg1"/>
                </a:solidFill>
                <a:sym typeface="Wingdings" panose="05000000000000000000" pitchFamily="2" charset="2"/>
              </a:rPr>
              <a:t>highleted</a:t>
            </a:r>
            <a:r>
              <a:rPr lang="en-US" dirty="0">
                <a:solidFill>
                  <a:schemeClr val="bg1"/>
                </a:solidFill>
                <a:sym typeface="Wingdings" panose="05000000000000000000" pitchFamily="2" charset="2"/>
              </a:rPr>
              <a:t> temporal correlations</a:t>
            </a:r>
          </a:p>
        </p:txBody>
      </p:sp>
      <p:pic>
        <p:nvPicPr>
          <p:cNvPr id="10244" name="Picture 4">
            <a:extLst>
              <a:ext uri="{FF2B5EF4-FFF2-40B4-BE49-F238E27FC236}">
                <a16:creationId xmlns:a16="http://schemas.microsoft.com/office/drawing/2014/main" id="{BC4D09CF-CE15-4B8A-A233-FB96C20C3EFF}"/>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377312" y="3312444"/>
            <a:ext cx="6562725" cy="2352675"/>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Segnaposto testo 4">
            <a:extLst>
              <a:ext uri="{FF2B5EF4-FFF2-40B4-BE49-F238E27FC236}">
                <a16:creationId xmlns:a16="http://schemas.microsoft.com/office/drawing/2014/main" id="{CE38A98D-D78E-4473-BACD-76B966989900}"/>
              </a:ext>
            </a:extLst>
          </p:cNvPr>
          <p:cNvSpPr txBox="1">
            <a:spLocks/>
          </p:cNvSpPr>
          <p:nvPr/>
        </p:nvSpPr>
        <p:spPr>
          <a:xfrm>
            <a:off x="5377312" y="5665119"/>
            <a:ext cx="6562725" cy="270956"/>
          </a:xfrm>
          <a:prstGeom prst="rect">
            <a:avLst/>
          </a:prstGeom>
        </p:spPr>
        <p:txBody>
          <a:bodyPr vert="horz" lIns="137160" tIns="45720" rIns="137160" bIns="45720" rtlCol="0" anchor="ctr">
            <a:normAutofit fontScale="92500" lnSpcReduction="20000"/>
          </a:bodyPr>
          <a:lstStyle>
            <a:lvl1pPr marL="0" indent="0" algn="l" defTabSz="914400" rtl="0" eaLnBrk="1" latinLnBrk="0" hangingPunct="1">
              <a:lnSpc>
                <a:spcPct val="90000"/>
              </a:lnSpc>
              <a:spcBef>
                <a:spcPts val="0"/>
              </a:spcBef>
              <a:spcAft>
                <a:spcPts val="0"/>
              </a:spcAft>
              <a:buClr>
                <a:schemeClr val="accent1"/>
              </a:buClr>
              <a:buSzPct val="100000"/>
              <a:buFont typeface="Tw Cen MT" panose="020B0602020104020603" pitchFamily="34" charset="0"/>
              <a:buNone/>
              <a:defRPr lang="en-US" sz="2300" b="0" kern="1200" cap="none" baseline="0" dirty="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9pPr>
          </a:lstStyle>
          <a:p>
            <a:pPr algn="ctr"/>
            <a:r>
              <a:rPr lang="it-IT" sz="1600" i="1" dirty="0">
                <a:solidFill>
                  <a:srgbClr val="FFC000"/>
                </a:solidFill>
              </a:rPr>
              <a:t>GAF </a:t>
            </a:r>
            <a:r>
              <a:rPr lang="it-IT" sz="1600" i="1" dirty="0" err="1">
                <a:solidFill>
                  <a:srgbClr val="FFC000"/>
                </a:solidFill>
              </a:rPr>
              <a:t>encoding</a:t>
            </a:r>
            <a:r>
              <a:rPr lang="it-IT" sz="1600" i="1" dirty="0">
                <a:solidFill>
                  <a:srgbClr val="FFC000"/>
                </a:solidFill>
              </a:rPr>
              <a:t> of a </a:t>
            </a:r>
            <a:r>
              <a:rPr lang="it-IT" sz="1600" i="1" dirty="0" err="1">
                <a:solidFill>
                  <a:srgbClr val="FFC000"/>
                </a:solidFill>
              </a:rPr>
              <a:t>sinusoidal</a:t>
            </a:r>
            <a:r>
              <a:rPr lang="it-IT" sz="1600" i="1" dirty="0">
                <a:solidFill>
                  <a:srgbClr val="FFC000"/>
                </a:solidFill>
              </a:rPr>
              <a:t> </a:t>
            </a:r>
            <a:r>
              <a:rPr lang="it-IT" sz="1600" i="1" dirty="0" err="1">
                <a:solidFill>
                  <a:srgbClr val="FFC000"/>
                </a:solidFill>
              </a:rPr>
              <a:t>signal</a:t>
            </a:r>
            <a:endParaRPr lang="it-IT" sz="1600" i="1" dirty="0">
              <a:solidFill>
                <a:srgbClr val="FFC000"/>
              </a:solidFill>
            </a:endParaRPr>
          </a:p>
        </p:txBody>
      </p:sp>
      <p:pic>
        <p:nvPicPr>
          <p:cNvPr id="10246" name="Picture 6">
            <a:extLst>
              <a:ext uri="{FF2B5EF4-FFF2-40B4-BE49-F238E27FC236}">
                <a16:creationId xmlns:a16="http://schemas.microsoft.com/office/drawing/2014/main" id="{9683EB07-5E9C-4FC4-AEDB-D2478AAE410A}"/>
              </a:ext>
            </a:extLst>
          </p:cNvPr>
          <p:cNvPicPr>
            <a:picLocks noChangeAspect="1" noChangeArrowheads="1"/>
          </p:cNvPicPr>
          <p:nvPr/>
        </p:nvPicPr>
        <p:blipFill>
          <a:blip r:embed="rId3">
            <a:duotone>
              <a:prstClr val="black"/>
              <a:srgbClr val="FFC000">
                <a:tint val="45000"/>
                <a:satMod val="400000"/>
              </a:srgbClr>
            </a:duotone>
            <a:extLst>
              <a:ext uri="{28A0092B-C50C-407E-A947-70E740481C1C}">
                <a14:useLocalDpi xmlns:a14="http://schemas.microsoft.com/office/drawing/2010/main" val="0"/>
              </a:ext>
            </a:extLst>
          </a:blip>
          <a:srcRect/>
          <a:stretch>
            <a:fillRect/>
          </a:stretch>
        </p:blipFill>
        <p:spPr bwMode="auto">
          <a:xfrm>
            <a:off x="8544078" y="1663635"/>
            <a:ext cx="3427683" cy="907328"/>
          </a:xfrm>
          <a:prstGeom prst="rect">
            <a:avLst/>
          </a:prstGeom>
          <a:solidFill>
            <a:schemeClr val="bg1">
              <a:lumMod val="95000"/>
            </a:schemeClr>
          </a:solidFill>
          <a:effectLst>
            <a:outerShdw blurRad="50800" dist="38100" dir="8100000" algn="tr" rotWithShape="0">
              <a:prstClr val="black">
                <a:alpha val="40000"/>
              </a:prstClr>
            </a:outerShdw>
          </a:effectLst>
        </p:spPr>
      </p:pic>
      <p:sp>
        <p:nvSpPr>
          <p:cNvPr id="10" name="Segnaposto testo 4">
            <a:extLst>
              <a:ext uri="{FF2B5EF4-FFF2-40B4-BE49-F238E27FC236}">
                <a16:creationId xmlns:a16="http://schemas.microsoft.com/office/drawing/2014/main" id="{AA997605-FDFB-46C4-AA29-E18DB85AF2AD}"/>
              </a:ext>
            </a:extLst>
          </p:cNvPr>
          <p:cNvSpPr txBox="1">
            <a:spLocks/>
          </p:cNvSpPr>
          <p:nvPr/>
        </p:nvSpPr>
        <p:spPr>
          <a:xfrm>
            <a:off x="8544078" y="2567321"/>
            <a:ext cx="3418236" cy="270956"/>
          </a:xfrm>
          <a:prstGeom prst="rect">
            <a:avLst/>
          </a:prstGeom>
        </p:spPr>
        <p:txBody>
          <a:bodyPr vert="horz" lIns="137160" tIns="45720" rIns="137160" bIns="45720" rtlCol="0" anchor="ctr">
            <a:normAutofit fontScale="92500" lnSpcReduction="20000"/>
          </a:bodyPr>
          <a:lstStyle>
            <a:lvl1pPr marL="0" indent="0" algn="l" defTabSz="914400" rtl="0" eaLnBrk="1" latinLnBrk="0" hangingPunct="1">
              <a:lnSpc>
                <a:spcPct val="90000"/>
              </a:lnSpc>
              <a:spcBef>
                <a:spcPts val="0"/>
              </a:spcBef>
              <a:spcAft>
                <a:spcPts val="0"/>
              </a:spcAft>
              <a:buClr>
                <a:schemeClr val="accent1"/>
              </a:buClr>
              <a:buSzPct val="100000"/>
              <a:buFont typeface="Tw Cen MT" panose="020B0602020104020603" pitchFamily="34" charset="0"/>
              <a:buNone/>
              <a:defRPr lang="en-US" sz="2300" b="0" kern="1200" cap="none" baseline="0" dirty="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9pPr>
          </a:lstStyle>
          <a:p>
            <a:pPr algn="ctr"/>
            <a:r>
              <a:rPr lang="it-IT" sz="1600" i="1" dirty="0" err="1">
                <a:solidFill>
                  <a:srgbClr val="FFC000"/>
                </a:solidFill>
              </a:rPr>
              <a:t>Unitary</a:t>
            </a:r>
            <a:r>
              <a:rPr lang="it-IT" sz="1600" i="1" dirty="0">
                <a:solidFill>
                  <a:srgbClr val="FFC000"/>
                </a:solidFill>
              </a:rPr>
              <a:t> </a:t>
            </a:r>
            <a:r>
              <a:rPr lang="it-IT" sz="1600" i="1" dirty="0" err="1">
                <a:solidFill>
                  <a:srgbClr val="FFC000"/>
                </a:solidFill>
              </a:rPr>
              <a:t>Gramian</a:t>
            </a:r>
            <a:r>
              <a:rPr lang="it-IT" sz="1600" i="1" dirty="0">
                <a:solidFill>
                  <a:srgbClr val="FFC000"/>
                </a:solidFill>
              </a:rPr>
              <a:t> Matrix</a:t>
            </a:r>
          </a:p>
        </p:txBody>
      </p:sp>
      <p:pic>
        <p:nvPicPr>
          <p:cNvPr id="10248" name="Picture 8">
            <a:extLst>
              <a:ext uri="{FF2B5EF4-FFF2-40B4-BE49-F238E27FC236}">
                <a16:creationId xmlns:a16="http://schemas.microsoft.com/office/drawing/2014/main" id="{704C0C47-C00A-4F95-8140-5E69F89172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1536" y="1666040"/>
            <a:ext cx="2957215" cy="907328"/>
          </a:xfrm>
          <a:prstGeom prst="rect">
            <a:avLst/>
          </a:prstGeom>
          <a:solidFill>
            <a:schemeClr val="bg1">
              <a:lumMod val="95000"/>
            </a:schemeClr>
          </a:solidFill>
          <a:effectLst>
            <a:outerShdw blurRad="50800" dist="38100" dir="8100000" algn="tr" rotWithShape="0">
              <a:prstClr val="black">
                <a:alpha val="40000"/>
              </a:prstClr>
            </a:outerShdw>
          </a:effectLst>
        </p:spPr>
      </p:pic>
      <p:sp>
        <p:nvSpPr>
          <p:cNvPr id="12" name="Segnaposto testo 4">
            <a:extLst>
              <a:ext uri="{FF2B5EF4-FFF2-40B4-BE49-F238E27FC236}">
                <a16:creationId xmlns:a16="http://schemas.microsoft.com/office/drawing/2014/main" id="{242B73C3-A260-4BDD-B4C5-8E3CD51F9E03}"/>
              </a:ext>
            </a:extLst>
          </p:cNvPr>
          <p:cNvSpPr txBox="1">
            <a:spLocks/>
          </p:cNvSpPr>
          <p:nvPr/>
        </p:nvSpPr>
        <p:spPr>
          <a:xfrm>
            <a:off x="5482088" y="2573368"/>
            <a:ext cx="2957216" cy="270956"/>
          </a:xfrm>
          <a:prstGeom prst="rect">
            <a:avLst/>
          </a:prstGeom>
        </p:spPr>
        <p:txBody>
          <a:bodyPr vert="horz" lIns="137160" tIns="45720" rIns="137160" bIns="45720" rtlCol="0" anchor="ctr">
            <a:normAutofit fontScale="92500" lnSpcReduction="20000"/>
          </a:bodyPr>
          <a:lstStyle>
            <a:lvl1pPr marL="0" indent="0" algn="l" defTabSz="914400" rtl="0" eaLnBrk="1" latinLnBrk="0" hangingPunct="1">
              <a:lnSpc>
                <a:spcPct val="90000"/>
              </a:lnSpc>
              <a:spcBef>
                <a:spcPts val="0"/>
              </a:spcBef>
              <a:spcAft>
                <a:spcPts val="0"/>
              </a:spcAft>
              <a:buClr>
                <a:schemeClr val="accent1"/>
              </a:buClr>
              <a:buSzPct val="100000"/>
              <a:buFont typeface="Tw Cen MT" panose="020B0602020104020603" pitchFamily="34" charset="0"/>
              <a:buNone/>
              <a:defRPr lang="en-US" sz="2300" b="0" kern="1200" cap="none" baseline="0" dirty="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9pPr>
          </a:lstStyle>
          <a:p>
            <a:pPr algn="ctr"/>
            <a:r>
              <a:rPr lang="it-IT" sz="1600" i="1" dirty="0">
                <a:solidFill>
                  <a:srgbClr val="FFC000"/>
                </a:solidFill>
              </a:rPr>
              <a:t>Time </a:t>
            </a:r>
            <a:r>
              <a:rPr lang="it-IT" sz="1600" i="1" dirty="0" err="1">
                <a:solidFill>
                  <a:srgbClr val="FFC000"/>
                </a:solidFill>
              </a:rPr>
              <a:t>series</a:t>
            </a:r>
            <a:r>
              <a:rPr lang="it-IT" sz="1600" i="1" dirty="0">
                <a:solidFill>
                  <a:srgbClr val="FFC000"/>
                </a:solidFill>
              </a:rPr>
              <a:t> </a:t>
            </a:r>
            <a:r>
              <a:rPr lang="it-IT" sz="1600" i="1" dirty="0" err="1">
                <a:solidFill>
                  <a:srgbClr val="FFC000"/>
                </a:solidFill>
              </a:rPr>
              <a:t>Gramian</a:t>
            </a:r>
            <a:r>
              <a:rPr lang="it-IT" sz="1600" i="1" dirty="0">
                <a:solidFill>
                  <a:srgbClr val="FFC000"/>
                </a:solidFill>
              </a:rPr>
              <a:t> Matrix</a:t>
            </a:r>
          </a:p>
        </p:txBody>
      </p:sp>
    </p:spTree>
    <p:extLst>
      <p:ext uri="{BB962C8B-B14F-4D97-AF65-F5344CB8AC3E}">
        <p14:creationId xmlns:p14="http://schemas.microsoft.com/office/powerpoint/2010/main" val="1216600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B040AF-E486-4779-B528-02DEE541927B}"/>
              </a:ext>
            </a:extLst>
          </p:cNvPr>
          <p:cNvSpPr>
            <a:spLocks noGrp="1"/>
          </p:cNvSpPr>
          <p:nvPr>
            <p:ph type="title"/>
          </p:nvPr>
        </p:nvSpPr>
        <p:spPr>
          <a:xfrm>
            <a:off x="254107" y="487197"/>
            <a:ext cx="6434560" cy="1499616"/>
          </a:xfrm>
        </p:spPr>
        <p:txBody>
          <a:bodyPr/>
          <a:lstStyle/>
          <a:p>
            <a:r>
              <a:rPr lang="it-IT" dirty="0"/>
              <a:t>GAF ANGULAR SIMILARITY</a:t>
            </a:r>
          </a:p>
        </p:txBody>
      </p:sp>
      <p:sp>
        <p:nvSpPr>
          <p:cNvPr id="3" name="Segnaposto numero diapositiva 2">
            <a:extLst>
              <a:ext uri="{FF2B5EF4-FFF2-40B4-BE49-F238E27FC236}">
                <a16:creationId xmlns:a16="http://schemas.microsoft.com/office/drawing/2014/main" id="{B81EB78C-1C9C-4F72-8446-3FDB1ACE4691}"/>
              </a:ext>
            </a:extLst>
          </p:cNvPr>
          <p:cNvSpPr>
            <a:spLocks noGrp="1"/>
          </p:cNvSpPr>
          <p:nvPr>
            <p:ph type="sldNum" sz="quarter" idx="12"/>
          </p:nvPr>
        </p:nvSpPr>
        <p:spPr/>
        <p:txBody>
          <a:bodyPr/>
          <a:lstStyle/>
          <a:p>
            <a:fld id="{4FAB73BC-B049-4115-A692-8D63A059BFB8}" type="slidenum">
              <a:rPr lang="it-IT" smtClean="0"/>
              <a:pPr/>
              <a:t>12</a:t>
            </a:fld>
            <a:endParaRPr lang="it-IT" dirty="0"/>
          </a:p>
        </p:txBody>
      </p:sp>
      <p:sp>
        <p:nvSpPr>
          <p:cNvPr id="4" name="Segnaposto piè di pagina 3">
            <a:extLst>
              <a:ext uri="{FF2B5EF4-FFF2-40B4-BE49-F238E27FC236}">
                <a16:creationId xmlns:a16="http://schemas.microsoft.com/office/drawing/2014/main" id="{0B2803EC-B22D-4AFB-BEA5-A13FDC4F4B46}"/>
              </a:ext>
            </a:extLst>
          </p:cNvPr>
          <p:cNvSpPr>
            <a:spLocks noGrp="1"/>
          </p:cNvSpPr>
          <p:nvPr>
            <p:ph type="ftr" sz="quarter" idx="11"/>
          </p:nvPr>
        </p:nvSpPr>
        <p:spPr/>
        <p:txBody>
          <a:bodyPr/>
          <a:lstStyle/>
          <a:p>
            <a:r>
              <a:rPr lang="it-IT"/>
              <a:t>Fiorenzo Parascandalo - Daniele Domenichelli - UNIBO</a:t>
            </a:r>
            <a:endParaRPr lang="it-IT" dirty="0"/>
          </a:p>
        </p:txBody>
      </p:sp>
      <mc:AlternateContent xmlns:mc="http://schemas.openxmlformats.org/markup-compatibility/2006">
        <mc:Choice xmlns:a14="http://schemas.microsoft.com/office/drawing/2010/main" Requires="a14">
          <p:sp>
            <p:nvSpPr>
              <p:cNvPr id="5" name="Content Placeholder 5">
                <a:extLst>
                  <a:ext uri="{FF2B5EF4-FFF2-40B4-BE49-F238E27FC236}">
                    <a16:creationId xmlns:a16="http://schemas.microsoft.com/office/drawing/2014/main" id="{3655DCA7-BA76-4F7B-B49E-087B6FE591B1}"/>
                  </a:ext>
                </a:extLst>
              </p:cNvPr>
              <p:cNvSpPr txBox="1">
                <a:spLocks/>
              </p:cNvSpPr>
              <p:nvPr/>
            </p:nvSpPr>
            <p:spPr>
              <a:xfrm>
                <a:off x="254107" y="2094085"/>
                <a:ext cx="5123205" cy="3734718"/>
              </a:xfrm>
              <a:prstGeom prst="rect">
                <a:avLst/>
              </a:prstGeom>
            </p:spPr>
            <p:txBody>
              <a:bodyPr vert="horz" lIns="45720" tIns="45720" rIns="4572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dirty="0">
                    <a:solidFill>
                      <a:schemeClr val="bg1"/>
                    </a:solidFill>
                    <a:sym typeface="Wingdings" panose="05000000000000000000" pitchFamily="2" charset="2"/>
                  </a:rPr>
                  <a:t>The GAF presents two way to compute similarity between angles:</a:t>
                </a:r>
              </a:p>
              <a:p>
                <a:pPr marL="457200" indent="-457200">
                  <a:buClr>
                    <a:srgbClr val="FFC000"/>
                  </a:buClr>
                  <a:buFont typeface="+mj-lt"/>
                  <a:buAutoNum type="arabicPeriod"/>
                </a:pPr>
                <a:r>
                  <a:rPr lang="en-US" dirty="0">
                    <a:solidFill>
                      <a:schemeClr val="bg1"/>
                    </a:solidFill>
                    <a:sym typeface="Wingdings" panose="05000000000000000000" pitchFamily="2" charset="2"/>
                  </a:rPr>
                  <a:t>SUM (GASF) – </a:t>
                </a:r>
                <a14:m>
                  <m:oMath xmlns:m="http://schemas.openxmlformats.org/officeDocument/2006/math">
                    <m:func>
                      <m:funcPr>
                        <m:ctrlPr>
                          <a:rPr lang="it-IT" b="0" i="1" smtClean="0">
                            <a:solidFill>
                              <a:schemeClr val="bg1"/>
                            </a:solidFill>
                            <a:latin typeface="Cambria Math" panose="02040503050406030204" pitchFamily="18" charset="0"/>
                            <a:sym typeface="Wingdings" panose="05000000000000000000" pitchFamily="2" charset="2"/>
                          </a:rPr>
                        </m:ctrlPr>
                      </m:funcPr>
                      <m:fName>
                        <m:r>
                          <m:rPr>
                            <m:sty m:val="p"/>
                          </m:rPr>
                          <a:rPr lang="it-IT" b="0" i="0" smtClean="0">
                            <a:solidFill>
                              <a:schemeClr val="bg1"/>
                            </a:solidFill>
                            <a:latin typeface="Cambria Math" panose="02040503050406030204" pitchFamily="18" charset="0"/>
                            <a:sym typeface="Wingdings" panose="05000000000000000000" pitchFamily="2" charset="2"/>
                          </a:rPr>
                          <m:t>cos</m:t>
                        </m:r>
                      </m:fName>
                      <m:e>
                        <m:d>
                          <m:dPr>
                            <m:ctrlPr>
                              <a:rPr lang="it-IT" b="0" i="1" smtClean="0">
                                <a:solidFill>
                                  <a:schemeClr val="bg1"/>
                                </a:solidFill>
                                <a:latin typeface="Cambria Math" panose="02040503050406030204" pitchFamily="18" charset="0"/>
                                <a:sym typeface="Wingdings" panose="05000000000000000000" pitchFamily="2" charset="2"/>
                              </a:rPr>
                            </m:ctrlPr>
                          </m:dPr>
                          <m:e>
                            <m:sSub>
                              <m:sSubPr>
                                <m:ctrlPr>
                                  <a:rPr lang="it-IT" b="0" i="1" smtClean="0">
                                    <a:solidFill>
                                      <a:schemeClr val="bg1"/>
                                    </a:solidFill>
                                    <a:latin typeface="Cambria Math" panose="02040503050406030204" pitchFamily="18" charset="0"/>
                                    <a:sym typeface="Wingdings" panose="05000000000000000000" pitchFamily="2" charset="2"/>
                                  </a:rPr>
                                </m:ctrlPr>
                              </m:sSubPr>
                              <m:e>
                                <m:r>
                                  <a:rPr lang="it-IT" b="0" i="1"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t>𝜑</m:t>
                                </m:r>
                              </m:e>
                              <m:sub>
                                <m:r>
                                  <a:rPr lang="it-IT" b="0" i="1" smtClean="0">
                                    <a:solidFill>
                                      <a:schemeClr val="bg1"/>
                                    </a:solidFill>
                                    <a:latin typeface="Cambria Math" panose="02040503050406030204" pitchFamily="18" charset="0"/>
                                    <a:sym typeface="Wingdings" panose="05000000000000000000" pitchFamily="2" charset="2"/>
                                  </a:rPr>
                                  <m:t>1</m:t>
                                </m:r>
                              </m:sub>
                            </m:sSub>
                            <m:r>
                              <a:rPr lang="it-IT" b="0" i="1" smtClean="0">
                                <a:solidFill>
                                  <a:schemeClr val="bg1"/>
                                </a:solidFill>
                                <a:latin typeface="Cambria Math" panose="02040503050406030204" pitchFamily="18" charset="0"/>
                                <a:sym typeface="Wingdings" panose="05000000000000000000" pitchFamily="2" charset="2"/>
                              </a:rPr>
                              <m:t>+</m:t>
                            </m:r>
                            <m:sSub>
                              <m:sSubPr>
                                <m:ctrlPr>
                                  <a:rPr lang="it-IT" i="1">
                                    <a:solidFill>
                                      <a:schemeClr val="bg1"/>
                                    </a:solidFill>
                                    <a:latin typeface="Cambria Math" panose="02040503050406030204" pitchFamily="18" charset="0"/>
                                    <a:sym typeface="Wingdings" panose="05000000000000000000" pitchFamily="2" charset="2"/>
                                  </a:rPr>
                                </m:ctrlPr>
                              </m:sSubPr>
                              <m:e>
                                <m:r>
                                  <a:rPr lang="it-IT" i="1">
                                    <a:solidFill>
                                      <a:schemeClr val="bg1"/>
                                    </a:solidFill>
                                    <a:latin typeface="Cambria Math" panose="02040503050406030204" pitchFamily="18" charset="0"/>
                                    <a:ea typeface="Cambria Math" panose="02040503050406030204" pitchFamily="18" charset="0"/>
                                    <a:sym typeface="Wingdings" panose="05000000000000000000" pitchFamily="2" charset="2"/>
                                  </a:rPr>
                                  <m:t>𝜑</m:t>
                                </m:r>
                              </m:e>
                              <m:sub>
                                <m:r>
                                  <a:rPr lang="it-IT" b="0" i="1"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t>2</m:t>
                                </m:r>
                              </m:sub>
                            </m:sSub>
                          </m:e>
                        </m:d>
                      </m:e>
                    </m:func>
                  </m:oMath>
                </a14:m>
                <a:endParaRPr lang="it-IT" b="0" dirty="0">
                  <a:solidFill>
                    <a:schemeClr val="bg1"/>
                  </a:solidFill>
                  <a:sym typeface="Wingdings" panose="05000000000000000000" pitchFamily="2" charset="2"/>
                </a:endParaRPr>
              </a:p>
              <a:p>
                <a:pPr marL="457200" indent="-457200">
                  <a:buClr>
                    <a:srgbClr val="FFC000"/>
                  </a:buClr>
                  <a:buFont typeface="+mj-lt"/>
                  <a:buAutoNum type="arabicPeriod"/>
                </a:pPr>
                <a:r>
                  <a:rPr lang="en-US" dirty="0">
                    <a:solidFill>
                      <a:schemeClr val="bg1"/>
                    </a:solidFill>
                    <a:sym typeface="Wingdings" panose="05000000000000000000" pitchFamily="2" charset="2"/>
                  </a:rPr>
                  <a:t>DIFFERENCE (GADF) – </a:t>
                </a:r>
                <a14:m>
                  <m:oMath xmlns:m="http://schemas.openxmlformats.org/officeDocument/2006/math">
                    <m:func>
                      <m:funcPr>
                        <m:ctrlPr>
                          <a:rPr lang="it-IT" b="0" i="1" smtClean="0">
                            <a:solidFill>
                              <a:schemeClr val="bg1"/>
                            </a:solidFill>
                            <a:latin typeface="Cambria Math" panose="02040503050406030204" pitchFamily="18" charset="0"/>
                            <a:sym typeface="Wingdings" panose="05000000000000000000" pitchFamily="2" charset="2"/>
                          </a:rPr>
                        </m:ctrlPr>
                      </m:funcPr>
                      <m:fName>
                        <m:r>
                          <m:rPr>
                            <m:sty m:val="p"/>
                          </m:rPr>
                          <a:rPr lang="it-IT" b="0" i="0" smtClean="0">
                            <a:solidFill>
                              <a:schemeClr val="bg1"/>
                            </a:solidFill>
                            <a:latin typeface="Cambria Math" panose="02040503050406030204" pitchFamily="18" charset="0"/>
                            <a:sym typeface="Wingdings" panose="05000000000000000000" pitchFamily="2" charset="2"/>
                          </a:rPr>
                          <m:t>cos</m:t>
                        </m:r>
                      </m:fName>
                      <m:e>
                        <m:d>
                          <m:dPr>
                            <m:ctrlPr>
                              <a:rPr lang="it-IT" b="0" i="1" smtClean="0">
                                <a:solidFill>
                                  <a:schemeClr val="bg1"/>
                                </a:solidFill>
                                <a:latin typeface="Cambria Math" panose="02040503050406030204" pitchFamily="18" charset="0"/>
                                <a:sym typeface="Wingdings" panose="05000000000000000000" pitchFamily="2" charset="2"/>
                              </a:rPr>
                            </m:ctrlPr>
                          </m:dPr>
                          <m:e>
                            <m:sSub>
                              <m:sSubPr>
                                <m:ctrlPr>
                                  <a:rPr lang="it-IT" b="0" i="1" smtClean="0">
                                    <a:solidFill>
                                      <a:schemeClr val="bg1"/>
                                    </a:solidFill>
                                    <a:latin typeface="Cambria Math" panose="02040503050406030204" pitchFamily="18" charset="0"/>
                                    <a:sym typeface="Wingdings" panose="05000000000000000000" pitchFamily="2" charset="2"/>
                                  </a:rPr>
                                </m:ctrlPr>
                              </m:sSubPr>
                              <m:e>
                                <m:r>
                                  <a:rPr lang="it-IT" b="0" i="1"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t>𝜑</m:t>
                                </m:r>
                              </m:e>
                              <m:sub>
                                <m:r>
                                  <a:rPr lang="it-IT" b="0" i="1" smtClean="0">
                                    <a:solidFill>
                                      <a:schemeClr val="bg1"/>
                                    </a:solidFill>
                                    <a:latin typeface="Cambria Math" panose="02040503050406030204" pitchFamily="18" charset="0"/>
                                    <a:sym typeface="Wingdings" panose="05000000000000000000" pitchFamily="2" charset="2"/>
                                  </a:rPr>
                                  <m:t>1</m:t>
                                </m:r>
                              </m:sub>
                            </m:sSub>
                            <m:r>
                              <a:rPr lang="it-IT" b="0" i="1" smtClean="0">
                                <a:solidFill>
                                  <a:schemeClr val="bg1"/>
                                </a:solidFill>
                                <a:latin typeface="Cambria Math" panose="02040503050406030204" pitchFamily="18" charset="0"/>
                                <a:sym typeface="Wingdings" panose="05000000000000000000" pitchFamily="2" charset="2"/>
                              </a:rPr>
                              <m:t>−</m:t>
                            </m:r>
                            <m:sSub>
                              <m:sSubPr>
                                <m:ctrlPr>
                                  <a:rPr lang="it-IT" i="1">
                                    <a:solidFill>
                                      <a:schemeClr val="bg1"/>
                                    </a:solidFill>
                                    <a:latin typeface="Cambria Math" panose="02040503050406030204" pitchFamily="18" charset="0"/>
                                    <a:sym typeface="Wingdings" panose="05000000000000000000" pitchFamily="2" charset="2"/>
                                  </a:rPr>
                                </m:ctrlPr>
                              </m:sSubPr>
                              <m:e>
                                <m:r>
                                  <a:rPr lang="it-IT" i="1">
                                    <a:solidFill>
                                      <a:schemeClr val="bg1"/>
                                    </a:solidFill>
                                    <a:latin typeface="Cambria Math" panose="02040503050406030204" pitchFamily="18" charset="0"/>
                                    <a:ea typeface="Cambria Math" panose="02040503050406030204" pitchFamily="18" charset="0"/>
                                    <a:sym typeface="Wingdings" panose="05000000000000000000" pitchFamily="2" charset="2"/>
                                  </a:rPr>
                                  <m:t>𝜑</m:t>
                                </m:r>
                              </m:e>
                              <m:sub>
                                <m:r>
                                  <a:rPr lang="it-IT" b="0" i="1"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t>2</m:t>
                                </m:r>
                              </m:sub>
                            </m:sSub>
                          </m:e>
                        </m:d>
                      </m:e>
                    </m:func>
                  </m:oMath>
                </a14:m>
                <a:endParaRPr lang="it-IT" b="0" dirty="0">
                  <a:solidFill>
                    <a:schemeClr val="bg1"/>
                  </a:solidFill>
                  <a:sym typeface="Wingdings" panose="05000000000000000000" pitchFamily="2" charset="2"/>
                </a:endParaRPr>
              </a:p>
              <a:p>
                <a:pPr marL="0" indent="0">
                  <a:buClr>
                    <a:srgbClr val="FFC000"/>
                  </a:buClr>
                  <a:buNone/>
                </a:pPr>
                <a:r>
                  <a:rPr lang="en-US" dirty="0">
                    <a:solidFill>
                      <a:schemeClr val="bg1"/>
                    </a:solidFill>
                    <a:sym typeface="Wingdings" panose="05000000000000000000" pitchFamily="2" charset="2"/>
                  </a:rPr>
                  <a:t>These methods produces an image that look inverted, but their patterns differ: the only property maintained between the two is the symmetry along the secondary diagonal.</a:t>
                </a:r>
              </a:p>
              <a:p>
                <a:pPr marL="0" indent="0">
                  <a:buClr>
                    <a:srgbClr val="FFC000"/>
                  </a:buClr>
                  <a:buNone/>
                </a:pPr>
                <a:r>
                  <a:rPr lang="en-US" dirty="0">
                    <a:solidFill>
                      <a:schemeClr val="bg1"/>
                    </a:solidFill>
                    <a:sym typeface="Wingdings" panose="05000000000000000000" pitchFamily="2" charset="2"/>
                  </a:rPr>
                  <a:t>We can note how the pattern </a:t>
                </a:r>
                <a:r>
                  <a:rPr lang="en-US" dirty="0" err="1">
                    <a:solidFill>
                      <a:schemeClr val="bg1"/>
                    </a:solidFill>
                    <a:sym typeface="Wingdings" panose="05000000000000000000" pitchFamily="2" charset="2"/>
                  </a:rPr>
                  <a:t>mantined</a:t>
                </a:r>
                <a:r>
                  <a:rPr lang="en-US" dirty="0">
                    <a:solidFill>
                      <a:schemeClr val="bg1"/>
                    </a:solidFill>
                    <a:sym typeface="Wingdings" panose="05000000000000000000" pitchFamily="2" charset="2"/>
                  </a:rPr>
                  <a:t> between the two images are those natural modes that presents a periodical correlation (</a:t>
                </a:r>
                <a:r>
                  <a:rPr lang="en-US" dirty="0" err="1">
                    <a:solidFill>
                      <a:schemeClr val="bg1"/>
                    </a:solidFill>
                    <a:sym typeface="Wingdings" panose="05000000000000000000" pitchFamily="2" charset="2"/>
                  </a:rPr>
                  <a:t>stagionality</a:t>
                </a:r>
                <a:r>
                  <a:rPr lang="en-US" dirty="0">
                    <a:solidFill>
                      <a:schemeClr val="bg1"/>
                    </a:solidFill>
                    <a:sym typeface="Wingdings" panose="05000000000000000000" pitchFamily="2" charset="2"/>
                  </a:rPr>
                  <a:t>).</a:t>
                </a:r>
              </a:p>
            </p:txBody>
          </p:sp>
        </mc:Choice>
        <mc:Fallback>
          <p:sp>
            <p:nvSpPr>
              <p:cNvPr id="5" name="Content Placeholder 5">
                <a:extLst>
                  <a:ext uri="{FF2B5EF4-FFF2-40B4-BE49-F238E27FC236}">
                    <a16:creationId xmlns:a16="http://schemas.microsoft.com/office/drawing/2014/main" id="{3655DCA7-BA76-4F7B-B49E-087B6FE591B1}"/>
                  </a:ext>
                </a:extLst>
              </p:cNvPr>
              <p:cNvSpPr txBox="1">
                <a:spLocks noRot="1" noChangeAspect="1" noMove="1" noResize="1" noEditPoints="1" noAdjustHandles="1" noChangeArrowheads="1" noChangeShapeType="1" noTextEdit="1"/>
              </p:cNvSpPr>
              <p:nvPr/>
            </p:nvSpPr>
            <p:spPr>
              <a:xfrm>
                <a:off x="254107" y="2094085"/>
                <a:ext cx="5123205" cy="3734718"/>
              </a:xfrm>
              <a:prstGeom prst="rect">
                <a:avLst/>
              </a:prstGeom>
              <a:blipFill>
                <a:blip r:embed="rId2"/>
                <a:stretch>
                  <a:fillRect l="-2143" t="-2451" r="-357"/>
                </a:stretch>
              </a:blipFill>
            </p:spPr>
            <p:txBody>
              <a:bodyPr/>
              <a:lstStyle/>
              <a:p>
                <a:r>
                  <a:rPr lang="it-IT">
                    <a:noFill/>
                  </a:rPr>
                  <a:t> </a:t>
                </a:r>
              </a:p>
            </p:txBody>
          </p:sp>
        </mc:Fallback>
      </mc:AlternateContent>
      <p:pic>
        <p:nvPicPr>
          <p:cNvPr id="11266" name="Picture 2" descr="Using Image Recognition to Predict Stock Trends | by David Heffernan |  Medium">
            <a:extLst>
              <a:ext uri="{FF2B5EF4-FFF2-40B4-BE49-F238E27FC236}">
                <a16:creationId xmlns:a16="http://schemas.microsoft.com/office/drawing/2014/main" id="{207A3780-23D0-4313-BA42-586C96D1E2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07" t="13294" r="5787" b="15079"/>
          <a:stretch/>
        </p:blipFill>
        <p:spPr bwMode="auto">
          <a:xfrm>
            <a:off x="6794284" y="1116162"/>
            <a:ext cx="4995455" cy="2466976"/>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Segnaposto testo 4">
            <a:extLst>
              <a:ext uri="{FF2B5EF4-FFF2-40B4-BE49-F238E27FC236}">
                <a16:creationId xmlns:a16="http://schemas.microsoft.com/office/drawing/2014/main" id="{70A28BBF-E33B-4265-8757-702D0691831C}"/>
              </a:ext>
            </a:extLst>
          </p:cNvPr>
          <p:cNvSpPr txBox="1">
            <a:spLocks/>
          </p:cNvSpPr>
          <p:nvPr/>
        </p:nvSpPr>
        <p:spPr>
          <a:xfrm>
            <a:off x="6962844" y="5567128"/>
            <a:ext cx="4975049" cy="270956"/>
          </a:xfrm>
          <a:prstGeom prst="rect">
            <a:avLst/>
          </a:prstGeom>
        </p:spPr>
        <p:txBody>
          <a:bodyPr vert="horz" lIns="137160" tIns="45720" rIns="137160" bIns="45720" rtlCol="0" anchor="ctr">
            <a:normAutofit fontScale="92500" lnSpcReduction="20000"/>
          </a:bodyPr>
          <a:lstStyle>
            <a:lvl1pPr marL="0" indent="0" algn="l" defTabSz="914400" rtl="0" eaLnBrk="1" latinLnBrk="0" hangingPunct="1">
              <a:lnSpc>
                <a:spcPct val="90000"/>
              </a:lnSpc>
              <a:spcBef>
                <a:spcPts val="0"/>
              </a:spcBef>
              <a:spcAft>
                <a:spcPts val="0"/>
              </a:spcAft>
              <a:buClr>
                <a:schemeClr val="accent1"/>
              </a:buClr>
              <a:buSzPct val="100000"/>
              <a:buFont typeface="Tw Cen MT" panose="020B0602020104020603" pitchFamily="34" charset="0"/>
              <a:buNone/>
              <a:defRPr lang="en-US" sz="2300" b="0" kern="1200" cap="none" baseline="0" dirty="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9pPr>
          </a:lstStyle>
          <a:p>
            <a:pPr algn="ctr"/>
            <a:r>
              <a:rPr lang="it-IT" sz="1600" i="1" dirty="0">
                <a:solidFill>
                  <a:srgbClr val="FFC000"/>
                </a:solidFill>
              </a:rPr>
              <a:t>GASF vs GADF</a:t>
            </a:r>
          </a:p>
        </p:txBody>
      </p:sp>
      <p:pic>
        <p:nvPicPr>
          <p:cNvPr id="10" name="Immagine 9">
            <a:extLst>
              <a:ext uri="{FF2B5EF4-FFF2-40B4-BE49-F238E27FC236}">
                <a16:creationId xmlns:a16="http://schemas.microsoft.com/office/drawing/2014/main" id="{C336B867-9CA0-4FDC-9F17-1AF45D61363A}"/>
              </a:ext>
            </a:extLst>
          </p:cNvPr>
          <p:cNvPicPr>
            <a:picLocks noChangeAspect="1"/>
          </p:cNvPicPr>
          <p:nvPr/>
        </p:nvPicPr>
        <p:blipFill rotWithShape="1">
          <a:blip r:embed="rId4"/>
          <a:srcRect l="3282"/>
          <a:stretch/>
        </p:blipFill>
        <p:spPr>
          <a:xfrm>
            <a:off x="9236951" y="3583138"/>
            <a:ext cx="2552788" cy="1983990"/>
          </a:xfrm>
          <a:prstGeom prst="rect">
            <a:avLst/>
          </a:prstGeom>
          <a:effectLst>
            <a:outerShdw blurRad="50800" dist="38100" dir="8100000" algn="tr" rotWithShape="0">
              <a:prstClr val="black">
                <a:alpha val="40000"/>
              </a:prstClr>
            </a:outerShdw>
          </a:effectLst>
        </p:spPr>
      </p:pic>
      <p:pic>
        <p:nvPicPr>
          <p:cNvPr id="7" name="Immagine 6">
            <a:extLst>
              <a:ext uri="{FF2B5EF4-FFF2-40B4-BE49-F238E27FC236}">
                <a16:creationId xmlns:a16="http://schemas.microsoft.com/office/drawing/2014/main" id="{0FADA8DF-9D24-4AE6-AAB9-959EDDE7A37D}"/>
              </a:ext>
            </a:extLst>
          </p:cNvPr>
          <p:cNvPicPr>
            <a:picLocks noChangeAspect="1"/>
          </p:cNvPicPr>
          <p:nvPr/>
        </p:nvPicPr>
        <p:blipFill>
          <a:blip r:embed="rId5"/>
          <a:stretch>
            <a:fillRect/>
          </a:stretch>
        </p:blipFill>
        <p:spPr>
          <a:xfrm>
            <a:off x="6794285" y="3583139"/>
            <a:ext cx="2471650" cy="1985874"/>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683100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B040AF-E486-4779-B528-02DEE541927B}"/>
              </a:ext>
            </a:extLst>
          </p:cNvPr>
          <p:cNvSpPr>
            <a:spLocks noGrp="1"/>
          </p:cNvSpPr>
          <p:nvPr>
            <p:ph type="title"/>
          </p:nvPr>
        </p:nvSpPr>
        <p:spPr>
          <a:xfrm>
            <a:off x="254107" y="487197"/>
            <a:ext cx="6434560" cy="1499616"/>
          </a:xfrm>
        </p:spPr>
        <p:txBody>
          <a:bodyPr/>
          <a:lstStyle/>
          <a:p>
            <a:r>
              <a:rPr lang="it-IT" dirty="0"/>
              <a:t>GAF IMAGES</a:t>
            </a:r>
          </a:p>
        </p:txBody>
      </p:sp>
      <p:sp>
        <p:nvSpPr>
          <p:cNvPr id="3" name="Segnaposto numero diapositiva 2">
            <a:extLst>
              <a:ext uri="{FF2B5EF4-FFF2-40B4-BE49-F238E27FC236}">
                <a16:creationId xmlns:a16="http://schemas.microsoft.com/office/drawing/2014/main" id="{B81EB78C-1C9C-4F72-8446-3FDB1ACE4691}"/>
              </a:ext>
            </a:extLst>
          </p:cNvPr>
          <p:cNvSpPr>
            <a:spLocks noGrp="1"/>
          </p:cNvSpPr>
          <p:nvPr>
            <p:ph type="sldNum" sz="quarter" idx="12"/>
          </p:nvPr>
        </p:nvSpPr>
        <p:spPr/>
        <p:txBody>
          <a:bodyPr/>
          <a:lstStyle/>
          <a:p>
            <a:fld id="{4FAB73BC-B049-4115-A692-8D63A059BFB8}" type="slidenum">
              <a:rPr lang="it-IT" smtClean="0"/>
              <a:pPr/>
              <a:t>13</a:t>
            </a:fld>
            <a:endParaRPr lang="it-IT" dirty="0"/>
          </a:p>
        </p:txBody>
      </p:sp>
      <p:sp>
        <p:nvSpPr>
          <p:cNvPr id="4" name="Segnaposto piè di pagina 3">
            <a:extLst>
              <a:ext uri="{FF2B5EF4-FFF2-40B4-BE49-F238E27FC236}">
                <a16:creationId xmlns:a16="http://schemas.microsoft.com/office/drawing/2014/main" id="{0B2803EC-B22D-4AFB-BEA5-A13FDC4F4B46}"/>
              </a:ext>
            </a:extLst>
          </p:cNvPr>
          <p:cNvSpPr>
            <a:spLocks noGrp="1"/>
          </p:cNvSpPr>
          <p:nvPr>
            <p:ph type="ftr" sz="quarter" idx="11"/>
          </p:nvPr>
        </p:nvSpPr>
        <p:spPr/>
        <p:txBody>
          <a:bodyPr/>
          <a:lstStyle/>
          <a:p>
            <a:r>
              <a:rPr lang="it-IT"/>
              <a:t>Fiorenzo Parascandalo - Daniele Domenichelli - UNIBO</a:t>
            </a:r>
            <a:endParaRPr lang="it-IT" dirty="0"/>
          </a:p>
        </p:txBody>
      </p:sp>
      <p:sp>
        <p:nvSpPr>
          <p:cNvPr id="5" name="Content Placeholder 5">
            <a:extLst>
              <a:ext uri="{FF2B5EF4-FFF2-40B4-BE49-F238E27FC236}">
                <a16:creationId xmlns:a16="http://schemas.microsoft.com/office/drawing/2014/main" id="{3655DCA7-BA76-4F7B-B49E-087B6FE591B1}"/>
              </a:ext>
            </a:extLst>
          </p:cNvPr>
          <p:cNvSpPr txBox="1">
            <a:spLocks/>
          </p:cNvSpPr>
          <p:nvPr/>
        </p:nvSpPr>
        <p:spPr>
          <a:xfrm>
            <a:off x="254107" y="2094085"/>
            <a:ext cx="5123205" cy="373471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endParaRPr lang="en-US" dirty="0">
              <a:solidFill>
                <a:schemeClr val="bg1"/>
              </a:solidFill>
              <a:sym typeface="Wingdings" panose="05000000000000000000" pitchFamily="2" charset="2"/>
            </a:endParaRPr>
          </a:p>
        </p:txBody>
      </p:sp>
      <p:sp>
        <p:nvSpPr>
          <p:cNvPr id="8" name="Segnaposto testo 4">
            <a:extLst>
              <a:ext uri="{FF2B5EF4-FFF2-40B4-BE49-F238E27FC236}">
                <a16:creationId xmlns:a16="http://schemas.microsoft.com/office/drawing/2014/main" id="{70A28BBF-E33B-4265-8757-702D0691831C}"/>
              </a:ext>
            </a:extLst>
          </p:cNvPr>
          <p:cNvSpPr txBox="1">
            <a:spLocks/>
          </p:cNvSpPr>
          <p:nvPr/>
        </p:nvSpPr>
        <p:spPr>
          <a:xfrm>
            <a:off x="7353300" y="5313999"/>
            <a:ext cx="3474691" cy="270956"/>
          </a:xfrm>
          <a:prstGeom prst="rect">
            <a:avLst/>
          </a:prstGeom>
        </p:spPr>
        <p:txBody>
          <a:bodyPr vert="horz" lIns="137160" tIns="45720" rIns="137160" bIns="45720" rtlCol="0" anchor="ctr">
            <a:normAutofit fontScale="92500" lnSpcReduction="20000"/>
          </a:bodyPr>
          <a:lstStyle>
            <a:lvl1pPr marL="0" indent="0" algn="l" defTabSz="914400" rtl="0" eaLnBrk="1" latinLnBrk="0" hangingPunct="1">
              <a:lnSpc>
                <a:spcPct val="90000"/>
              </a:lnSpc>
              <a:spcBef>
                <a:spcPts val="0"/>
              </a:spcBef>
              <a:spcAft>
                <a:spcPts val="0"/>
              </a:spcAft>
              <a:buClr>
                <a:schemeClr val="accent1"/>
              </a:buClr>
              <a:buSzPct val="100000"/>
              <a:buFont typeface="Tw Cen MT" panose="020B0602020104020603" pitchFamily="34" charset="0"/>
              <a:buNone/>
              <a:defRPr lang="en-US" sz="2300" b="0" kern="1200" cap="none" baseline="0" dirty="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9pPr>
          </a:lstStyle>
          <a:p>
            <a:pPr algn="ctr"/>
            <a:r>
              <a:rPr lang="it-IT" sz="1600" i="1" dirty="0">
                <a:solidFill>
                  <a:srgbClr val="FFC000"/>
                </a:solidFill>
              </a:rPr>
              <a:t>GASF - 20x20 days window</a:t>
            </a:r>
          </a:p>
        </p:txBody>
      </p:sp>
      <p:pic>
        <p:nvPicPr>
          <p:cNvPr id="9" name="Immagine 8">
            <a:extLst>
              <a:ext uri="{FF2B5EF4-FFF2-40B4-BE49-F238E27FC236}">
                <a16:creationId xmlns:a16="http://schemas.microsoft.com/office/drawing/2014/main" id="{DDEA44DE-3E15-4B5B-991A-E097831E6A4F}"/>
              </a:ext>
            </a:extLst>
          </p:cNvPr>
          <p:cNvPicPr>
            <a:picLocks noChangeAspect="1"/>
          </p:cNvPicPr>
          <p:nvPr/>
        </p:nvPicPr>
        <p:blipFill rotWithShape="1">
          <a:blip r:embed="rId2"/>
          <a:srcRect l="600"/>
          <a:stretch/>
        </p:blipFill>
        <p:spPr>
          <a:xfrm>
            <a:off x="7353300" y="1429308"/>
            <a:ext cx="3474691" cy="3505200"/>
          </a:xfrm>
          <a:prstGeom prst="rect">
            <a:avLst/>
          </a:prstGeom>
          <a:effectLst>
            <a:outerShdw blurRad="50800" dist="38100" dir="8100000" algn="tr" rotWithShape="0">
              <a:prstClr val="black">
                <a:alpha val="40000"/>
              </a:prstClr>
            </a:outerShdw>
          </a:effectLst>
        </p:spPr>
      </p:pic>
      <p:cxnSp>
        <p:nvCxnSpPr>
          <p:cNvPr id="12" name="Connettore diritto 11">
            <a:extLst>
              <a:ext uri="{FF2B5EF4-FFF2-40B4-BE49-F238E27FC236}">
                <a16:creationId xmlns:a16="http://schemas.microsoft.com/office/drawing/2014/main" id="{954F6A39-DDF3-41EB-B979-FC2AB7BFEDB3}"/>
              </a:ext>
            </a:extLst>
          </p:cNvPr>
          <p:cNvCxnSpPr>
            <a:stCxn id="9" idx="0"/>
            <a:endCxn id="9" idx="2"/>
          </p:cNvCxnSpPr>
          <p:nvPr/>
        </p:nvCxnSpPr>
        <p:spPr>
          <a:xfrm>
            <a:off x="9090646" y="1429308"/>
            <a:ext cx="0" cy="3505200"/>
          </a:xfrm>
          <a:prstGeom prst="line">
            <a:avLst/>
          </a:prstGeom>
          <a:ln w="38100">
            <a:solidFill>
              <a:srgbClr val="0D0D0D">
                <a:alpha val="50196"/>
              </a:srgbClr>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3B4F4819-A893-4724-9862-5952C852C910}"/>
              </a:ext>
            </a:extLst>
          </p:cNvPr>
          <p:cNvCxnSpPr>
            <a:cxnSpLocks/>
            <a:stCxn id="9" idx="1"/>
            <a:endCxn id="9" idx="3"/>
          </p:cNvCxnSpPr>
          <p:nvPr/>
        </p:nvCxnSpPr>
        <p:spPr>
          <a:xfrm>
            <a:off x="7353300" y="3181908"/>
            <a:ext cx="3474691" cy="0"/>
          </a:xfrm>
          <a:prstGeom prst="line">
            <a:avLst/>
          </a:prstGeom>
          <a:ln w="38100">
            <a:solidFill>
              <a:srgbClr val="0D0D0D">
                <a:alpha val="50196"/>
              </a:srgbClr>
            </a:solidFill>
          </a:ln>
        </p:spPr>
        <p:style>
          <a:lnRef idx="1">
            <a:schemeClr val="accent1"/>
          </a:lnRef>
          <a:fillRef idx="0">
            <a:schemeClr val="accent1"/>
          </a:fillRef>
          <a:effectRef idx="0">
            <a:schemeClr val="accent1"/>
          </a:effectRef>
          <a:fontRef idx="minor">
            <a:schemeClr val="tx1"/>
          </a:fontRef>
        </p:style>
      </p:cxnSp>
      <p:sp>
        <p:nvSpPr>
          <p:cNvPr id="17" name="Content Placeholder 5">
            <a:extLst>
              <a:ext uri="{FF2B5EF4-FFF2-40B4-BE49-F238E27FC236}">
                <a16:creationId xmlns:a16="http://schemas.microsoft.com/office/drawing/2014/main" id="{2BA497B0-580D-4185-BA1E-AD9986346A01}"/>
              </a:ext>
            </a:extLst>
          </p:cNvPr>
          <p:cNvSpPr txBox="1">
            <a:spLocks/>
          </p:cNvSpPr>
          <p:nvPr/>
        </p:nvSpPr>
        <p:spPr>
          <a:xfrm>
            <a:off x="406507" y="2246485"/>
            <a:ext cx="5236122" cy="3734718"/>
          </a:xfrm>
          <a:prstGeom prst="rect">
            <a:avLst/>
          </a:prstGeom>
        </p:spPr>
        <p:txBody>
          <a:bodyPr vert="horz" lIns="45720" tIns="45720" rIns="4572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dirty="0">
                <a:solidFill>
                  <a:schemeClr val="bg1"/>
                </a:solidFill>
                <a:sym typeface="Wingdings" panose="05000000000000000000" pitchFamily="2" charset="2"/>
              </a:rPr>
              <a:t>As normal image have different resolution, even the GAF images can be computed at different time resolution.</a:t>
            </a:r>
          </a:p>
          <a:p>
            <a:pPr marL="0" indent="0">
              <a:buFont typeface="Tw Cen MT" panose="020B0602020104020603" pitchFamily="34" charset="0"/>
              <a:buNone/>
            </a:pPr>
            <a:r>
              <a:rPr lang="en-US" dirty="0">
                <a:solidFill>
                  <a:schemeClr val="bg1"/>
                </a:solidFill>
                <a:sym typeface="Wingdings" panose="05000000000000000000" pitchFamily="2" charset="2"/>
              </a:rPr>
              <a:t>To create a different time scale, it is needed to aggregate the data in order to </a:t>
            </a:r>
            <a:r>
              <a:rPr lang="en-US" dirty="0" err="1">
                <a:solidFill>
                  <a:schemeClr val="bg1"/>
                </a:solidFill>
                <a:sym typeface="Wingdings" panose="05000000000000000000" pitchFamily="2" charset="2"/>
              </a:rPr>
              <a:t>downsample</a:t>
            </a:r>
            <a:r>
              <a:rPr lang="en-US" dirty="0">
                <a:solidFill>
                  <a:schemeClr val="bg1"/>
                </a:solidFill>
                <a:sym typeface="Wingdings" panose="05000000000000000000" pitchFamily="2" charset="2"/>
              </a:rPr>
              <a:t> it.</a:t>
            </a:r>
          </a:p>
          <a:p>
            <a:pPr marL="0" indent="0">
              <a:buFont typeface="Tw Cen MT" panose="020B0602020104020603" pitchFamily="34" charset="0"/>
              <a:buNone/>
            </a:pPr>
            <a:r>
              <a:rPr lang="en-US" dirty="0">
                <a:solidFill>
                  <a:schemeClr val="bg1"/>
                </a:solidFill>
                <a:sym typeface="Wingdings" panose="05000000000000000000" pitchFamily="2" charset="2"/>
              </a:rPr>
              <a:t>As we are in a forecasting problem, we can use open and close of the entire time period and predict the label of the next period.</a:t>
            </a:r>
          </a:p>
          <a:p>
            <a:pPr marL="0" indent="0">
              <a:buFont typeface="Tw Cen MT" panose="020B0602020104020603" pitchFamily="34" charset="0"/>
              <a:buNone/>
            </a:pPr>
            <a:r>
              <a:rPr lang="en-US" dirty="0">
                <a:solidFill>
                  <a:schemeClr val="bg1"/>
                </a:solidFill>
                <a:sym typeface="Wingdings" panose="05000000000000000000" pitchFamily="2" charset="2"/>
              </a:rPr>
              <a:t>In order to create a multiscale, time-independent model we composed an image of a fixed size window with different aggregation periods.</a:t>
            </a:r>
          </a:p>
          <a:p>
            <a:pPr marL="0" indent="0">
              <a:buFont typeface="Tw Cen MT" panose="020B0602020104020603" pitchFamily="34" charset="0"/>
              <a:buNone/>
            </a:pPr>
            <a:r>
              <a:rPr lang="en-US" dirty="0">
                <a:solidFill>
                  <a:schemeClr val="bg1"/>
                </a:solidFill>
                <a:sym typeface="Wingdings" panose="05000000000000000000" pitchFamily="2" charset="2"/>
              </a:rPr>
              <a:t>From our tests, GADF </a:t>
            </a:r>
            <a:r>
              <a:rPr lang="en-US" dirty="0" err="1">
                <a:solidFill>
                  <a:schemeClr val="bg1"/>
                </a:solidFill>
                <a:sym typeface="Wingdings" panose="05000000000000000000" pitchFamily="2" charset="2"/>
              </a:rPr>
              <a:t>perfomed</a:t>
            </a:r>
            <a:r>
              <a:rPr lang="en-US" dirty="0">
                <a:solidFill>
                  <a:schemeClr val="bg1"/>
                </a:solidFill>
                <a:sym typeface="Wingdings" panose="05000000000000000000" pitchFamily="2" charset="2"/>
              </a:rPr>
              <a:t> better than GASF.</a:t>
            </a:r>
          </a:p>
        </p:txBody>
      </p:sp>
      <p:sp>
        <p:nvSpPr>
          <p:cNvPr id="18" name="Segnaposto testo 4">
            <a:extLst>
              <a:ext uri="{FF2B5EF4-FFF2-40B4-BE49-F238E27FC236}">
                <a16:creationId xmlns:a16="http://schemas.microsoft.com/office/drawing/2014/main" id="{8F48B833-A0B2-4B81-B9E9-922142BDD7A4}"/>
              </a:ext>
            </a:extLst>
          </p:cNvPr>
          <p:cNvSpPr txBox="1">
            <a:spLocks/>
          </p:cNvSpPr>
          <p:nvPr/>
        </p:nvSpPr>
        <p:spPr>
          <a:xfrm>
            <a:off x="7353301" y="1158352"/>
            <a:ext cx="1737346" cy="270956"/>
          </a:xfrm>
          <a:prstGeom prst="rect">
            <a:avLst/>
          </a:prstGeom>
        </p:spPr>
        <p:txBody>
          <a:bodyPr vert="horz" lIns="137160" tIns="45720" rIns="137160" bIns="45720" rtlCol="0" anchor="ctr">
            <a:normAutofit fontScale="92500" lnSpcReduction="20000"/>
          </a:bodyPr>
          <a:lstStyle>
            <a:lvl1pPr marL="0" indent="0" algn="l" defTabSz="914400" rtl="0" eaLnBrk="1" latinLnBrk="0" hangingPunct="1">
              <a:lnSpc>
                <a:spcPct val="90000"/>
              </a:lnSpc>
              <a:spcBef>
                <a:spcPts val="0"/>
              </a:spcBef>
              <a:spcAft>
                <a:spcPts val="0"/>
              </a:spcAft>
              <a:buClr>
                <a:schemeClr val="accent1"/>
              </a:buClr>
              <a:buSzPct val="100000"/>
              <a:buFont typeface="Tw Cen MT" panose="020B0602020104020603" pitchFamily="34" charset="0"/>
              <a:buNone/>
              <a:defRPr lang="en-US" sz="2300" b="0" kern="1200" cap="none" baseline="0" dirty="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9pPr>
          </a:lstStyle>
          <a:p>
            <a:pPr algn="ctr"/>
            <a:r>
              <a:rPr lang="it-IT" sz="1600" i="1" dirty="0">
                <a:solidFill>
                  <a:srgbClr val="FFC000"/>
                </a:solidFill>
              </a:rPr>
              <a:t>1 days/pixel</a:t>
            </a:r>
          </a:p>
        </p:txBody>
      </p:sp>
      <p:sp>
        <p:nvSpPr>
          <p:cNvPr id="19" name="Segnaposto testo 4">
            <a:extLst>
              <a:ext uri="{FF2B5EF4-FFF2-40B4-BE49-F238E27FC236}">
                <a16:creationId xmlns:a16="http://schemas.microsoft.com/office/drawing/2014/main" id="{82480A0E-9F81-4CD1-9D6A-BA569B7D040E}"/>
              </a:ext>
            </a:extLst>
          </p:cNvPr>
          <p:cNvSpPr txBox="1">
            <a:spLocks/>
          </p:cNvSpPr>
          <p:nvPr/>
        </p:nvSpPr>
        <p:spPr>
          <a:xfrm>
            <a:off x="9063972" y="1158352"/>
            <a:ext cx="1737346" cy="270956"/>
          </a:xfrm>
          <a:prstGeom prst="rect">
            <a:avLst/>
          </a:prstGeom>
        </p:spPr>
        <p:txBody>
          <a:bodyPr vert="horz" lIns="137160" tIns="45720" rIns="137160" bIns="45720" rtlCol="0" anchor="ctr">
            <a:normAutofit fontScale="92500" lnSpcReduction="20000"/>
          </a:bodyPr>
          <a:lstStyle>
            <a:lvl1pPr marL="0" indent="0" algn="l" defTabSz="914400" rtl="0" eaLnBrk="1" latinLnBrk="0" hangingPunct="1">
              <a:lnSpc>
                <a:spcPct val="90000"/>
              </a:lnSpc>
              <a:spcBef>
                <a:spcPts val="0"/>
              </a:spcBef>
              <a:spcAft>
                <a:spcPts val="0"/>
              </a:spcAft>
              <a:buClr>
                <a:schemeClr val="accent1"/>
              </a:buClr>
              <a:buSzPct val="100000"/>
              <a:buFont typeface="Tw Cen MT" panose="020B0602020104020603" pitchFamily="34" charset="0"/>
              <a:buNone/>
              <a:defRPr lang="en-US" sz="2300" b="0" kern="1200" cap="none" baseline="0" dirty="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9pPr>
          </a:lstStyle>
          <a:p>
            <a:pPr algn="ctr"/>
            <a:r>
              <a:rPr lang="it-IT" sz="1600" i="1" dirty="0">
                <a:solidFill>
                  <a:srgbClr val="FFC000"/>
                </a:solidFill>
              </a:rPr>
              <a:t>2 days/pixel</a:t>
            </a:r>
          </a:p>
        </p:txBody>
      </p:sp>
      <p:sp>
        <p:nvSpPr>
          <p:cNvPr id="20" name="Segnaposto testo 4">
            <a:extLst>
              <a:ext uri="{FF2B5EF4-FFF2-40B4-BE49-F238E27FC236}">
                <a16:creationId xmlns:a16="http://schemas.microsoft.com/office/drawing/2014/main" id="{8201AD2C-400A-471E-91E1-5DE98249ACFC}"/>
              </a:ext>
            </a:extLst>
          </p:cNvPr>
          <p:cNvSpPr txBox="1">
            <a:spLocks/>
          </p:cNvSpPr>
          <p:nvPr/>
        </p:nvSpPr>
        <p:spPr>
          <a:xfrm>
            <a:off x="7353301" y="4934508"/>
            <a:ext cx="1737346" cy="270956"/>
          </a:xfrm>
          <a:prstGeom prst="rect">
            <a:avLst/>
          </a:prstGeom>
        </p:spPr>
        <p:txBody>
          <a:bodyPr vert="horz" lIns="137160" tIns="45720" rIns="137160" bIns="45720" rtlCol="0" anchor="ctr">
            <a:normAutofit fontScale="92500" lnSpcReduction="20000"/>
          </a:bodyPr>
          <a:lstStyle>
            <a:lvl1pPr marL="0" indent="0" algn="l" defTabSz="914400" rtl="0" eaLnBrk="1" latinLnBrk="0" hangingPunct="1">
              <a:lnSpc>
                <a:spcPct val="90000"/>
              </a:lnSpc>
              <a:spcBef>
                <a:spcPts val="0"/>
              </a:spcBef>
              <a:spcAft>
                <a:spcPts val="0"/>
              </a:spcAft>
              <a:buClr>
                <a:schemeClr val="accent1"/>
              </a:buClr>
              <a:buSzPct val="100000"/>
              <a:buFont typeface="Tw Cen MT" panose="020B0602020104020603" pitchFamily="34" charset="0"/>
              <a:buNone/>
              <a:defRPr lang="en-US" sz="2300" b="0" kern="1200" cap="none" baseline="0" dirty="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9pPr>
          </a:lstStyle>
          <a:p>
            <a:pPr algn="ctr"/>
            <a:r>
              <a:rPr lang="it-IT" sz="1600" i="1" dirty="0">
                <a:solidFill>
                  <a:srgbClr val="FFC000"/>
                </a:solidFill>
              </a:rPr>
              <a:t>3 days/pixel</a:t>
            </a:r>
          </a:p>
        </p:txBody>
      </p:sp>
      <p:sp>
        <p:nvSpPr>
          <p:cNvPr id="21" name="Segnaposto testo 4">
            <a:extLst>
              <a:ext uri="{FF2B5EF4-FFF2-40B4-BE49-F238E27FC236}">
                <a16:creationId xmlns:a16="http://schemas.microsoft.com/office/drawing/2014/main" id="{27551B63-03F0-4430-9326-9B9FA436552C}"/>
              </a:ext>
            </a:extLst>
          </p:cNvPr>
          <p:cNvSpPr txBox="1">
            <a:spLocks/>
          </p:cNvSpPr>
          <p:nvPr/>
        </p:nvSpPr>
        <p:spPr>
          <a:xfrm>
            <a:off x="9063972" y="4934508"/>
            <a:ext cx="1737346" cy="270956"/>
          </a:xfrm>
          <a:prstGeom prst="rect">
            <a:avLst/>
          </a:prstGeom>
        </p:spPr>
        <p:txBody>
          <a:bodyPr vert="horz" lIns="137160" tIns="45720" rIns="137160" bIns="45720" rtlCol="0" anchor="ctr">
            <a:normAutofit fontScale="92500" lnSpcReduction="20000"/>
          </a:bodyPr>
          <a:lstStyle>
            <a:lvl1pPr marL="0" indent="0" algn="l" defTabSz="914400" rtl="0" eaLnBrk="1" latinLnBrk="0" hangingPunct="1">
              <a:lnSpc>
                <a:spcPct val="90000"/>
              </a:lnSpc>
              <a:spcBef>
                <a:spcPts val="0"/>
              </a:spcBef>
              <a:spcAft>
                <a:spcPts val="0"/>
              </a:spcAft>
              <a:buClr>
                <a:schemeClr val="accent1"/>
              </a:buClr>
              <a:buSzPct val="100000"/>
              <a:buFont typeface="Tw Cen MT" panose="020B0602020104020603" pitchFamily="34" charset="0"/>
              <a:buNone/>
              <a:defRPr lang="en-US" sz="2300" b="0" kern="1200" cap="none" baseline="0" dirty="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9pPr>
          </a:lstStyle>
          <a:p>
            <a:pPr algn="ctr"/>
            <a:r>
              <a:rPr lang="it-IT" sz="1600" i="1" dirty="0">
                <a:solidFill>
                  <a:srgbClr val="FFC000"/>
                </a:solidFill>
              </a:rPr>
              <a:t>5 days/pixel</a:t>
            </a:r>
          </a:p>
        </p:txBody>
      </p:sp>
    </p:spTree>
    <p:extLst>
      <p:ext uri="{BB962C8B-B14F-4D97-AF65-F5344CB8AC3E}">
        <p14:creationId xmlns:p14="http://schemas.microsoft.com/office/powerpoint/2010/main" val="3224738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A837AD-AB4F-4763-BBDE-F1FB190CB82E}"/>
              </a:ext>
            </a:extLst>
          </p:cNvPr>
          <p:cNvSpPr>
            <a:spLocks noGrp="1"/>
          </p:cNvSpPr>
          <p:nvPr>
            <p:ph type="title"/>
          </p:nvPr>
        </p:nvSpPr>
        <p:spPr/>
        <p:txBody>
          <a:bodyPr/>
          <a:lstStyle/>
          <a:p>
            <a:r>
              <a:rPr lang="it-IT" dirty="0"/>
              <a:t>OUTPUT</a:t>
            </a:r>
          </a:p>
        </p:txBody>
      </p:sp>
      <p:sp>
        <p:nvSpPr>
          <p:cNvPr id="3" name="Segnaposto numero diapositiva 2">
            <a:extLst>
              <a:ext uri="{FF2B5EF4-FFF2-40B4-BE49-F238E27FC236}">
                <a16:creationId xmlns:a16="http://schemas.microsoft.com/office/drawing/2014/main" id="{7F0CD582-14D5-451E-AAB8-72E0F165F5D3}"/>
              </a:ext>
            </a:extLst>
          </p:cNvPr>
          <p:cNvSpPr>
            <a:spLocks noGrp="1"/>
          </p:cNvSpPr>
          <p:nvPr>
            <p:ph type="sldNum" sz="quarter" idx="12"/>
          </p:nvPr>
        </p:nvSpPr>
        <p:spPr/>
        <p:txBody>
          <a:bodyPr/>
          <a:lstStyle/>
          <a:p>
            <a:fld id="{4FAB73BC-B049-4115-A692-8D63A059BFB8}" type="slidenum">
              <a:rPr lang="it-IT" smtClean="0"/>
              <a:pPr/>
              <a:t>14</a:t>
            </a:fld>
            <a:endParaRPr lang="it-IT" dirty="0"/>
          </a:p>
        </p:txBody>
      </p:sp>
      <p:sp>
        <p:nvSpPr>
          <p:cNvPr id="4" name="Segnaposto piè di pagina 3">
            <a:extLst>
              <a:ext uri="{FF2B5EF4-FFF2-40B4-BE49-F238E27FC236}">
                <a16:creationId xmlns:a16="http://schemas.microsoft.com/office/drawing/2014/main" id="{FE9A2431-414D-47C9-A0CB-9D3BB72CCC04}"/>
              </a:ext>
            </a:extLst>
          </p:cNvPr>
          <p:cNvSpPr>
            <a:spLocks noGrp="1"/>
          </p:cNvSpPr>
          <p:nvPr>
            <p:ph type="ftr" sz="quarter" idx="11"/>
          </p:nvPr>
        </p:nvSpPr>
        <p:spPr/>
        <p:txBody>
          <a:bodyPr/>
          <a:lstStyle/>
          <a:p>
            <a:r>
              <a:rPr lang="it-IT"/>
              <a:t>Fiorenzo Parascandalo - Daniele Domenichelli - UNIBO</a:t>
            </a:r>
            <a:endParaRPr lang="it-IT" dirty="0"/>
          </a:p>
        </p:txBody>
      </p:sp>
      <p:sp>
        <p:nvSpPr>
          <p:cNvPr id="5" name="Content Placeholder 5">
            <a:extLst>
              <a:ext uri="{FF2B5EF4-FFF2-40B4-BE49-F238E27FC236}">
                <a16:creationId xmlns:a16="http://schemas.microsoft.com/office/drawing/2014/main" id="{12B0B4E3-E63B-4202-B0F0-7BFFB4A14D79}"/>
              </a:ext>
            </a:extLst>
          </p:cNvPr>
          <p:cNvSpPr txBox="1">
            <a:spLocks/>
          </p:cNvSpPr>
          <p:nvPr/>
        </p:nvSpPr>
        <p:spPr>
          <a:xfrm>
            <a:off x="254107" y="2094085"/>
            <a:ext cx="6265226" cy="3734718"/>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it-IT" dirty="0">
                <a:solidFill>
                  <a:schemeClr val="bg1"/>
                </a:solidFill>
                <a:sym typeface="Wingdings" panose="05000000000000000000" pitchFamily="2" charset="2"/>
              </a:rPr>
              <a:t>The </a:t>
            </a:r>
            <a:r>
              <a:rPr lang="it-IT" dirty="0" err="1">
                <a:solidFill>
                  <a:schemeClr val="bg1"/>
                </a:solidFill>
                <a:sym typeface="Wingdings" panose="05000000000000000000" pitchFamily="2" charset="2"/>
              </a:rPr>
              <a:t>theoretical</a:t>
            </a:r>
            <a:r>
              <a:rPr lang="it-IT" dirty="0">
                <a:solidFill>
                  <a:schemeClr val="bg1"/>
                </a:solidFill>
                <a:sym typeface="Wingdings" panose="05000000000000000000" pitchFamily="2" charset="2"/>
              </a:rPr>
              <a:t> output of </a:t>
            </a:r>
            <a:r>
              <a:rPr lang="it-IT" dirty="0" err="1">
                <a:solidFill>
                  <a:schemeClr val="bg1"/>
                </a:solidFill>
                <a:sym typeface="Wingdings" panose="05000000000000000000" pitchFamily="2" charset="2"/>
              </a:rPr>
              <a:t>this</a:t>
            </a:r>
            <a:r>
              <a:rPr lang="it-IT" dirty="0">
                <a:solidFill>
                  <a:schemeClr val="bg1"/>
                </a:solidFill>
                <a:sym typeface="Wingdings" panose="05000000000000000000" pitchFamily="2" charset="2"/>
              </a:rPr>
              <a:t> task </a:t>
            </a:r>
            <a:r>
              <a:rPr lang="it-IT" dirty="0" err="1">
                <a:solidFill>
                  <a:schemeClr val="bg1"/>
                </a:solidFill>
                <a:sym typeface="Wingdings" panose="05000000000000000000" pitchFamily="2" charset="2"/>
              </a:rPr>
              <a:t>is</a:t>
            </a:r>
            <a:r>
              <a:rPr lang="it-IT" dirty="0">
                <a:solidFill>
                  <a:schemeClr val="bg1"/>
                </a:solidFill>
                <a:sym typeface="Wingdings" panose="05000000000000000000" pitchFamily="2" charset="2"/>
              </a:rPr>
              <a:t> the </a:t>
            </a:r>
            <a:r>
              <a:rPr lang="it-IT" dirty="0" err="1">
                <a:solidFill>
                  <a:schemeClr val="bg1"/>
                </a:solidFill>
                <a:sym typeface="Wingdings" panose="05000000000000000000" pitchFamily="2" charset="2"/>
              </a:rPr>
              <a:t>sign</a:t>
            </a:r>
            <a:r>
              <a:rPr lang="it-IT" dirty="0">
                <a:solidFill>
                  <a:schemeClr val="bg1"/>
                </a:solidFill>
                <a:sym typeface="Wingdings" panose="05000000000000000000" pitchFamily="2" charset="2"/>
              </a:rPr>
              <a:t> of the trend derivative, </a:t>
            </a:r>
            <a:r>
              <a:rPr lang="it-IT" dirty="0" err="1">
                <a:solidFill>
                  <a:schemeClr val="bg1"/>
                </a:solidFill>
                <a:sym typeface="Wingdings" panose="05000000000000000000" pitchFamily="2" charset="2"/>
              </a:rPr>
              <a:t>which</a:t>
            </a:r>
            <a:r>
              <a:rPr lang="it-IT" dirty="0">
                <a:solidFill>
                  <a:schemeClr val="bg1"/>
                </a:solidFill>
                <a:sym typeface="Wingdings" panose="05000000000000000000" pitchFamily="2" charset="2"/>
              </a:rPr>
              <a:t> </a:t>
            </a:r>
            <a:r>
              <a:rPr lang="it-IT" dirty="0" err="1">
                <a:solidFill>
                  <a:schemeClr val="bg1"/>
                </a:solidFill>
                <a:sym typeface="Wingdings" panose="05000000000000000000" pitchFamily="2" charset="2"/>
              </a:rPr>
              <a:t>should</a:t>
            </a:r>
            <a:r>
              <a:rPr lang="it-IT" dirty="0">
                <a:solidFill>
                  <a:schemeClr val="bg1"/>
                </a:solidFill>
                <a:sym typeface="Wingdings" panose="05000000000000000000" pitchFamily="2" charset="2"/>
              </a:rPr>
              <a:t> be </a:t>
            </a:r>
            <a:r>
              <a:rPr lang="it-IT" dirty="0">
                <a:solidFill>
                  <a:srgbClr val="FFC000"/>
                </a:solidFill>
                <a:sym typeface="Wingdings" panose="05000000000000000000" pitchFamily="2" charset="2"/>
              </a:rPr>
              <a:t>±1</a:t>
            </a:r>
            <a:r>
              <a:rPr lang="it-IT" dirty="0">
                <a:solidFill>
                  <a:schemeClr val="bg1"/>
                </a:solidFill>
                <a:sym typeface="Wingdings" panose="05000000000000000000" pitchFamily="2" charset="2"/>
              </a:rPr>
              <a:t>.</a:t>
            </a:r>
          </a:p>
          <a:p>
            <a:pPr marL="0" indent="0">
              <a:buFont typeface="Tw Cen MT" panose="020B0602020104020603" pitchFamily="34" charset="0"/>
              <a:buNone/>
            </a:pPr>
            <a:r>
              <a:rPr lang="it-IT" dirty="0">
                <a:solidFill>
                  <a:schemeClr val="bg1"/>
                </a:solidFill>
                <a:sym typeface="Wingdings" panose="05000000000000000000" pitchFamily="2" charset="2"/>
              </a:rPr>
              <a:t>A </a:t>
            </a:r>
            <a:r>
              <a:rPr lang="it-IT" dirty="0" err="1">
                <a:solidFill>
                  <a:schemeClr val="bg1"/>
                </a:solidFill>
                <a:sym typeface="Wingdings" panose="05000000000000000000" pitchFamily="2" charset="2"/>
              </a:rPr>
              <a:t>practical</a:t>
            </a:r>
            <a:r>
              <a:rPr lang="it-IT" dirty="0">
                <a:solidFill>
                  <a:schemeClr val="bg1"/>
                </a:solidFill>
                <a:sym typeface="Wingdings" panose="05000000000000000000" pitchFamily="2" charset="2"/>
              </a:rPr>
              <a:t> </a:t>
            </a:r>
            <a:r>
              <a:rPr lang="it-IT" dirty="0" err="1">
                <a:solidFill>
                  <a:schemeClr val="bg1"/>
                </a:solidFill>
                <a:sym typeface="Wingdings" panose="05000000000000000000" pitchFamily="2" charset="2"/>
              </a:rPr>
              <a:t>aspect</a:t>
            </a:r>
            <a:r>
              <a:rPr lang="it-IT" dirty="0">
                <a:solidFill>
                  <a:schemeClr val="bg1"/>
                </a:solidFill>
                <a:sym typeface="Wingdings" panose="05000000000000000000" pitchFamily="2" charset="2"/>
              </a:rPr>
              <a:t>, </a:t>
            </a:r>
            <a:r>
              <a:rPr lang="it-IT" dirty="0" err="1">
                <a:solidFill>
                  <a:schemeClr val="bg1"/>
                </a:solidFill>
                <a:sym typeface="Wingdings" panose="05000000000000000000" pitchFamily="2" charset="2"/>
              </a:rPr>
              <a:t>involving</a:t>
            </a:r>
            <a:r>
              <a:rPr lang="it-IT" dirty="0">
                <a:solidFill>
                  <a:schemeClr val="bg1"/>
                </a:solidFill>
                <a:sym typeface="Wingdings" panose="05000000000000000000" pitchFamily="2" charset="2"/>
              </a:rPr>
              <a:t> the ensemble policy, </a:t>
            </a:r>
            <a:r>
              <a:rPr lang="it-IT" dirty="0" err="1">
                <a:solidFill>
                  <a:schemeClr val="bg1"/>
                </a:solidFill>
                <a:sym typeface="Wingdings" panose="05000000000000000000" pitchFamily="2" charset="2"/>
              </a:rPr>
              <a:t>is</a:t>
            </a:r>
            <a:r>
              <a:rPr lang="it-IT" dirty="0">
                <a:solidFill>
                  <a:schemeClr val="bg1"/>
                </a:solidFill>
                <a:sym typeface="Wingdings" panose="05000000000000000000" pitchFamily="2" charset="2"/>
              </a:rPr>
              <a:t> to </a:t>
            </a:r>
            <a:r>
              <a:rPr lang="it-IT" dirty="0" err="1">
                <a:solidFill>
                  <a:schemeClr val="bg1"/>
                </a:solidFill>
                <a:sym typeface="Wingdings" panose="05000000000000000000" pitchFamily="2" charset="2"/>
              </a:rPr>
              <a:t>give</a:t>
            </a:r>
            <a:r>
              <a:rPr lang="it-IT" dirty="0">
                <a:solidFill>
                  <a:schemeClr val="bg1"/>
                </a:solidFill>
                <a:sym typeface="Wingdings" panose="05000000000000000000" pitchFamily="2" charset="2"/>
              </a:rPr>
              <a:t> a </a:t>
            </a:r>
            <a:r>
              <a:rPr lang="it-IT" dirty="0">
                <a:solidFill>
                  <a:srgbClr val="FFC000"/>
                </a:solidFill>
                <a:sym typeface="Wingdings" panose="05000000000000000000" pitchFamily="2" charset="2"/>
              </a:rPr>
              <a:t>confidence</a:t>
            </a:r>
            <a:r>
              <a:rPr lang="it-IT" dirty="0">
                <a:solidFill>
                  <a:schemeClr val="bg1"/>
                </a:solidFill>
                <a:sym typeface="Wingdings" panose="05000000000000000000" pitchFamily="2" charset="2"/>
              </a:rPr>
              <a:t> </a:t>
            </a:r>
            <a:r>
              <a:rPr lang="it-IT" dirty="0" err="1">
                <a:solidFill>
                  <a:schemeClr val="bg1"/>
                </a:solidFill>
                <a:sym typeface="Wingdings" panose="05000000000000000000" pitchFamily="2" charset="2"/>
              </a:rPr>
              <a:t>about</a:t>
            </a:r>
            <a:r>
              <a:rPr lang="it-IT" dirty="0">
                <a:solidFill>
                  <a:schemeClr val="bg1"/>
                </a:solidFill>
                <a:sym typeface="Wingdings" panose="05000000000000000000" pitchFamily="2" charset="2"/>
              </a:rPr>
              <a:t> the </a:t>
            </a:r>
            <a:r>
              <a:rPr lang="it-IT" dirty="0" err="1">
                <a:solidFill>
                  <a:schemeClr val="bg1"/>
                </a:solidFill>
                <a:sym typeface="Wingdings" panose="05000000000000000000" pitchFamily="2" charset="2"/>
              </a:rPr>
              <a:t>obtained</a:t>
            </a:r>
            <a:r>
              <a:rPr lang="it-IT" dirty="0">
                <a:solidFill>
                  <a:schemeClr val="bg1"/>
                </a:solidFill>
                <a:sym typeface="Wingdings" panose="05000000000000000000" pitchFamily="2" charset="2"/>
              </a:rPr>
              <a:t> </a:t>
            </a:r>
            <a:r>
              <a:rPr lang="it-IT" dirty="0" err="1">
                <a:solidFill>
                  <a:schemeClr val="bg1"/>
                </a:solidFill>
                <a:sym typeface="Wingdings" panose="05000000000000000000" pitchFamily="2" charset="2"/>
              </a:rPr>
              <a:t>results</a:t>
            </a:r>
            <a:r>
              <a:rPr lang="it-IT" dirty="0">
                <a:solidFill>
                  <a:schemeClr val="bg1"/>
                </a:solidFill>
                <a:sym typeface="Wingdings" panose="05000000000000000000" pitchFamily="2" charset="2"/>
              </a:rPr>
              <a:t>.</a:t>
            </a:r>
          </a:p>
          <a:p>
            <a:pPr marL="0" indent="0">
              <a:buFont typeface="Tw Cen MT" panose="020B0602020104020603" pitchFamily="34" charset="0"/>
              <a:buNone/>
            </a:pPr>
            <a:r>
              <a:rPr lang="it-IT" dirty="0">
                <a:solidFill>
                  <a:schemeClr val="bg1"/>
                </a:solidFill>
                <a:sym typeface="Wingdings" panose="05000000000000000000" pitchFamily="2" charset="2"/>
              </a:rPr>
              <a:t>The confidence </a:t>
            </a:r>
            <a:r>
              <a:rPr lang="it-IT" dirty="0" err="1">
                <a:solidFill>
                  <a:schemeClr val="bg1"/>
                </a:solidFill>
                <a:sym typeface="Wingdings" panose="05000000000000000000" pitchFamily="2" charset="2"/>
              </a:rPr>
              <a:t>is</a:t>
            </a:r>
            <a:r>
              <a:rPr lang="it-IT" dirty="0">
                <a:solidFill>
                  <a:schemeClr val="bg1"/>
                </a:solidFill>
                <a:sym typeface="Wingdings" panose="05000000000000000000" pitchFamily="2" charset="2"/>
              </a:rPr>
              <a:t> </a:t>
            </a:r>
            <a:r>
              <a:rPr lang="it-IT" dirty="0" err="1">
                <a:solidFill>
                  <a:schemeClr val="bg1"/>
                </a:solidFill>
                <a:sym typeface="Wingdings" panose="05000000000000000000" pitchFamily="2" charset="2"/>
              </a:rPr>
              <a:t>expressed</a:t>
            </a:r>
            <a:r>
              <a:rPr lang="it-IT" dirty="0">
                <a:solidFill>
                  <a:schemeClr val="bg1"/>
                </a:solidFill>
                <a:sym typeface="Wingdings" panose="05000000000000000000" pitchFamily="2" charset="2"/>
              </a:rPr>
              <a:t> by the output range </a:t>
            </a:r>
            <a:r>
              <a:rPr lang="it-IT" dirty="0">
                <a:solidFill>
                  <a:srgbClr val="FFC000"/>
                </a:solidFill>
                <a:sym typeface="Wingdings" panose="05000000000000000000" pitchFamily="2" charset="2"/>
              </a:rPr>
              <a:t>[0, 1] </a:t>
            </a:r>
            <a:r>
              <a:rPr lang="it-IT" dirty="0">
                <a:solidFill>
                  <a:schemeClr val="bg1"/>
                </a:solidFill>
                <a:sym typeface="Wingdings" panose="05000000000000000000" pitchFamily="2" charset="2"/>
              </a:rPr>
              <a:t>and </a:t>
            </a:r>
            <a:r>
              <a:rPr lang="it-IT" dirty="0" err="1">
                <a:solidFill>
                  <a:schemeClr val="bg1"/>
                </a:solidFill>
                <a:sym typeface="Wingdings" panose="05000000000000000000" pitchFamily="2" charset="2"/>
              </a:rPr>
              <a:t>then</a:t>
            </a:r>
            <a:r>
              <a:rPr lang="it-IT" dirty="0">
                <a:solidFill>
                  <a:schemeClr val="bg1"/>
                </a:solidFill>
                <a:sym typeface="Wingdings" panose="05000000000000000000" pitchFamily="2" charset="2"/>
              </a:rPr>
              <a:t> </a:t>
            </a:r>
            <a:r>
              <a:rPr lang="it-IT" dirty="0" err="1">
                <a:solidFill>
                  <a:schemeClr val="bg1"/>
                </a:solidFill>
                <a:sym typeface="Wingdings" panose="05000000000000000000" pitchFamily="2" charset="2"/>
              </a:rPr>
              <a:t>enforced</a:t>
            </a:r>
            <a:r>
              <a:rPr lang="it-IT" dirty="0">
                <a:solidFill>
                  <a:schemeClr val="bg1"/>
                </a:solidFill>
                <a:sym typeface="Wingdings" panose="05000000000000000000" pitchFamily="2" charset="2"/>
              </a:rPr>
              <a:t> by a </a:t>
            </a:r>
            <a:r>
              <a:rPr lang="it-IT" dirty="0" err="1">
                <a:solidFill>
                  <a:srgbClr val="FFC000"/>
                </a:solidFill>
                <a:sym typeface="Wingdings" panose="05000000000000000000" pitchFamily="2" charset="2"/>
              </a:rPr>
              <a:t>threshold</a:t>
            </a:r>
            <a:r>
              <a:rPr lang="it-IT" dirty="0">
                <a:solidFill>
                  <a:schemeClr val="bg1"/>
                </a:solidFill>
                <a:sym typeface="Wingdings" panose="05000000000000000000" pitchFamily="2" charset="2"/>
              </a:rPr>
              <a:t>. </a:t>
            </a:r>
            <a:r>
              <a:rPr lang="it-IT" dirty="0" err="1">
                <a:solidFill>
                  <a:schemeClr val="bg1"/>
                </a:solidFill>
                <a:sym typeface="Wingdings" panose="05000000000000000000" pitchFamily="2" charset="2"/>
              </a:rPr>
              <a:t>This</a:t>
            </a:r>
            <a:r>
              <a:rPr lang="it-IT" dirty="0">
                <a:solidFill>
                  <a:schemeClr val="bg1"/>
                </a:solidFill>
                <a:sym typeface="Wingdings" panose="05000000000000000000" pitchFamily="2" charset="2"/>
              </a:rPr>
              <a:t> </a:t>
            </a:r>
            <a:r>
              <a:rPr lang="it-IT" dirty="0" err="1">
                <a:solidFill>
                  <a:schemeClr val="bg1"/>
                </a:solidFill>
                <a:sym typeface="Wingdings" panose="05000000000000000000" pitchFamily="2" charset="2"/>
              </a:rPr>
              <a:t>means</a:t>
            </a:r>
            <a:r>
              <a:rPr lang="it-IT" dirty="0">
                <a:solidFill>
                  <a:schemeClr val="bg1"/>
                </a:solidFill>
                <a:sym typeface="Wingdings" panose="05000000000000000000" pitchFamily="2" charset="2"/>
              </a:rPr>
              <a:t> </a:t>
            </a:r>
            <a:r>
              <a:rPr lang="it-IT" dirty="0" err="1">
                <a:solidFill>
                  <a:schemeClr val="bg1"/>
                </a:solidFill>
                <a:sym typeface="Wingdings" panose="05000000000000000000" pitchFamily="2" charset="2"/>
              </a:rPr>
              <a:t>that</a:t>
            </a:r>
            <a:r>
              <a:rPr lang="it-IT" dirty="0">
                <a:solidFill>
                  <a:schemeClr val="bg1"/>
                </a:solidFill>
                <a:sym typeface="Wingdings" panose="05000000000000000000" pitchFamily="2" charset="2"/>
              </a:rPr>
              <a:t> </a:t>
            </a:r>
            <a:r>
              <a:rPr lang="it-IT" dirty="0" err="1">
                <a:solidFill>
                  <a:schemeClr val="bg1"/>
                </a:solidFill>
                <a:sym typeface="Wingdings" panose="05000000000000000000" pitchFamily="2" charset="2"/>
              </a:rPr>
              <a:t>if</a:t>
            </a:r>
            <a:r>
              <a:rPr lang="it-IT" dirty="0">
                <a:solidFill>
                  <a:schemeClr val="bg1"/>
                </a:solidFill>
                <a:sym typeface="Wingdings" panose="05000000000000000000" pitchFamily="2" charset="2"/>
              </a:rPr>
              <a:t> the ensemble </a:t>
            </a:r>
            <a:r>
              <a:rPr lang="it-IT" dirty="0" err="1">
                <a:solidFill>
                  <a:schemeClr val="bg1"/>
                </a:solidFill>
                <a:sym typeface="Wingdings" panose="05000000000000000000" pitchFamily="2" charset="2"/>
              </a:rPr>
              <a:t>is</a:t>
            </a:r>
            <a:r>
              <a:rPr lang="it-IT" dirty="0">
                <a:solidFill>
                  <a:schemeClr val="bg1"/>
                </a:solidFill>
                <a:sym typeface="Wingdings" panose="05000000000000000000" pitchFamily="2" charset="2"/>
              </a:rPr>
              <a:t> </a:t>
            </a:r>
            <a:r>
              <a:rPr lang="it-IT" dirty="0" err="1">
                <a:solidFill>
                  <a:schemeClr val="bg1"/>
                </a:solidFill>
                <a:sym typeface="Wingdings" panose="05000000000000000000" pitchFamily="2" charset="2"/>
              </a:rPr>
              <a:t>not</a:t>
            </a:r>
            <a:r>
              <a:rPr lang="it-IT" dirty="0">
                <a:solidFill>
                  <a:schemeClr val="bg1"/>
                </a:solidFill>
                <a:sym typeface="Wingdings" panose="05000000000000000000" pitchFamily="2" charset="2"/>
              </a:rPr>
              <a:t> </a:t>
            </a:r>
            <a:r>
              <a:rPr lang="it-IT" dirty="0" err="1">
                <a:solidFill>
                  <a:schemeClr val="bg1"/>
                </a:solidFill>
                <a:sym typeface="Wingdings" panose="05000000000000000000" pitchFamily="2" charset="2"/>
              </a:rPr>
              <a:t>enough</a:t>
            </a:r>
            <a:r>
              <a:rPr lang="it-IT" dirty="0">
                <a:solidFill>
                  <a:schemeClr val="bg1"/>
                </a:solidFill>
                <a:sym typeface="Wingdings" panose="05000000000000000000" pitchFamily="2" charset="2"/>
              </a:rPr>
              <a:t> </a:t>
            </a:r>
            <a:r>
              <a:rPr lang="it-IT" dirty="0" err="1">
                <a:solidFill>
                  <a:schemeClr val="bg1"/>
                </a:solidFill>
                <a:sym typeface="Wingdings" panose="05000000000000000000" pitchFamily="2" charset="2"/>
              </a:rPr>
              <a:t>confident</a:t>
            </a:r>
            <a:r>
              <a:rPr lang="it-IT" dirty="0">
                <a:solidFill>
                  <a:schemeClr val="bg1"/>
                </a:solidFill>
                <a:sym typeface="Wingdings" panose="05000000000000000000" pitchFamily="2" charset="2"/>
              </a:rPr>
              <a:t> </a:t>
            </a:r>
            <a:r>
              <a:rPr lang="it-IT" dirty="0" err="1">
                <a:solidFill>
                  <a:schemeClr val="bg1"/>
                </a:solidFill>
                <a:sym typeface="Wingdings" panose="05000000000000000000" pitchFamily="2" charset="2"/>
              </a:rPr>
              <a:t>about</a:t>
            </a:r>
            <a:r>
              <a:rPr lang="it-IT" dirty="0">
                <a:solidFill>
                  <a:schemeClr val="bg1"/>
                </a:solidFill>
                <a:sym typeface="Wingdings" panose="05000000000000000000" pitchFamily="2" charset="2"/>
              </a:rPr>
              <a:t> the </a:t>
            </a:r>
            <a:r>
              <a:rPr lang="it-IT" dirty="0" err="1">
                <a:solidFill>
                  <a:schemeClr val="bg1"/>
                </a:solidFill>
                <a:sym typeface="Wingdings" panose="05000000000000000000" pitchFamily="2" charset="2"/>
              </a:rPr>
              <a:t>choiche</a:t>
            </a:r>
            <a:r>
              <a:rPr lang="it-IT" dirty="0">
                <a:solidFill>
                  <a:schemeClr val="bg1"/>
                </a:solidFill>
                <a:sym typeface="Wingdings" panose="05000000000000000000" pitchFamily="2" charset="2"/>
              </a:rPr>
              <a:t> (</a:t>
            </a:r>
            <a:r>
              <a:rPr lang="it-IT" dirty="0" err="1">
                <a:solidFill>
                  <a:srgbClr val="FFC000"/>
                </a:solidFill>
                <a:sym typeface="Wingdings" panose="05000000000000000000" pitchFamily="2" charset="2"/>
              </a:rPr>
              <a:t>discording</a:t>
            </a:r>
            <a:r>
              <a:rPr lang="it-IT" dirty="0">
                <a:solidFill>
                  <a:srgbClr val="FFC000"/>
                </a:solidFill>
                <a:sym typeface="Wingdings" panose="05000000000000000000" pitchFamily="2" charset="2"/>
              </a:rPr>
              <a:t> </a:t>
            </a:r>
            <a:r>
              <a:rPr lang="it-IT" dirty="0" err="1">
                <a:solidFill>
                  <a:srgbClr val="FFC000"/>
                </a:solidFill>
                <a:sym typeface="Wingdings" panose="05000000000000000000" pitchFamily="2" charset="2"/>
              </a:rPr>
              <a:t>CNNs</a:t>
            </a:r>
            <a:r>
              <a:rPr lang="it-IT" dirty="0">
                <a:solidFill>
                  <a:schemeClr val="bg1"/>
                </a:solidFill>
                <a:sym typeface="Wingdings" panose="05000000000000000000" pitchFamily="2" charset="2"/>
              </a:rPr>
              <a:t>) </a:t>
            </a:r>
            <a:r>
              <a:rPr lang="it-IT" dirty="0" err="1">
                <a:solidFill>
                  <a:schemeClr val="bg1"/>
                </a:solidFill>
                <a:sym typeface="Wingdings" panose="05000000000000000000" pitchFamily="2" charset="2"/>
              </a:rPr>
              <a:t>then</a:t>
            </a:r>
            <a:r>
              <a:rPr lang="it-IT" dirty="0">
                <a:solidFill>
                  <a:schemeClr val="bg1"/>
                </a:solidFill>
                <a:sym typeface="Wingdings" panose="05000000000000000000" pitchFamily="2" charset="2"/>
              </a:rPr>
              <a:t> </a:t>
            </a:r>
            <a:r>
              <a:rPr lang="it-IT" dirty="0" err="1">
                <a:solidFill>
                  <a:schemeClr val="bg1"/>
                </a:solidFill>
                <a:sym typeface="Wingdings" panose="05000000000000000000" pitchFamily="2" charset="2"/>
              </a:rPr>
              <a:t>is</a:t>
            </a:r>
            <a:r>
              <a:rPr lang="it-IT" dirty="0">
                <a:solidFill>
                  <a:schemeClr val="bg1"/>
                </a:solidFill>
                <a:sym typeface="Wingdings" panose="05000000000000000000" pitchFamily="2" charset="2"/>
              </a:rPr>
              <a:t> </a:t>
            </a:r>
            <a:r>
              <a:rPr lang="it-IT" dirty="0" err="1">
                <a:solidFill>
                  <a:schemeClr val="bg1"/>
                </a:solidFill>
                <a:sym typeface="Wingdings" panose="05000000000000000000" pitchFamily="2" charset="2"/>
              </a:rPr>
              <a:t>preferable</a:t>
            </a:r>
            <a:r>
              <a:rPr lang="it-IT" dirty="0">
                <a:solidFill>
                  <a:schemeClr val="bg1"/>
                </a:solidFill>
                <a:sym typeface="Wingdings" panose="05000000000000000000" pitchFamily="2" charset="2"/>
              </a:rPr>
              <a:t> to </a:t>
            </a:r>
            <a:r>
              <a:rPr lang="it-IT" dirty="0" err="1">
                <a:solidFill>
                  <a:srgbClr val="FFC000"/>
                </a:solidFill>
                <a:sym typeface="Wingdings" panose="05000000000000000000" pitchFamily="2" charset="2"/>
              </a:rPr>
              <a:t>avoid</a:t>
            </a:r>
            <a:r>
              <a:rPr lang="it-IT" dirty="0">
                <a:solidFill>
                  <a:srgbClr val="FFC000"/>
                </a:solidFill>
                <a:sym typeface="Wingdings" panose="05000000000000000000" pitchFamily="2" charset="2"/>
              </a:rPr>
              <a:t> </a:t>
            </a:r>
            <a:r>
              <a:rPr lang="it-IT" dirty="0" err="1">
                <a:solidFill>
                  <a:srgbClr val="FFC000"/>
                </a:solidFill>
                <a:sym typeface="Wingdings" panose="05000000000000000000" pitchFamily="2" charset="2"/>
              </a:rPr>
              <a:t>any</a:t>
            </a:r>
            <a:r>
              <a:rPr lang="it-IT" dirty="0">
                <a:solidFill>
                  <a:srgbClr val="FFC000"/>
                </a:solidFill>
                <a:sym typeface="Wingdings" panose="05000000000000000000" pitchFamily="2" charset="2"/>
              </a:rPr>
              <a:t> action</a:t>
            </a:r>
            <a:r>
              <a:rPr lang="it-IT" dirty="0">
                <a:solidFill>
                  <a:schemeClr val="bg1"/>
                </a:solidFill>
                <a:sym typeface="Wingdings" panose="05000000000000000000" pitchFamily="2" charset="2"/>
              </a:rPr>
              <a:t> in the stock market.</a:t>
            </a:r>
          </a:p>
          <a:p>
            <a:pPr marL="0" indent="0">
              <a:buFont typeface="Tw Cen MT" panose="020B0602020104020603" pitchFamily="34" charset="0"/>
              <a:buNone/>
            </a:pPr>
            <a:r>
              <a:rPr lang="it-IT" dirty="0">
                <a:solidFill>
                  <a:schemeClr val="bg1"/>
                </a:solidFill>
                <a:sym typeface="Wingdings" panose="05000000000000000000" pitchFamily="2" charset="2"/>
              </a:rPr>
              <a:t>The </a:t>
            </a:r>
            <a:r>
              <a:rPr lang="it-IT" dirty="0" err="1">
                <a:solidFill>
                  <a:schemeClr val="bg1"/>
                </a:solidFill>
                <a:sym typeface="Wingdings" panose="05000000000000000000" pitchFamily="2" charset="2"/>
              </a:rPr>
              <a:t>third</a:t>
            </a:r>
            <a:r>
              <a:rPr lang="it-IT" dirty="0">
                <a:solidFill>
                  <a:schemeClr val="bg1"/>
                </a:solidFill>
                <a:sym typeface="Wingdings" panose="05000000000000000000" pitchFamily="2" charset="2"/>
              </a:rPr>
              <a:t> output class (</a:t>
            </a:r>
            <a:r>
              <a:rPr lang="it-IT" dirty="0">
                <a:solidFill>
                  <a:srgbClr val="FFC000"/>
                </a:solidFill>
                <a:sym typeface="Wingdings" panose="05000000000000000000" pitchFamily="2" charset="2"/>
              </a:rPr>
              <a:t>0.5</a:t>
            </a:r>
            <a:r>
              <a:rPr lang="it-IT" dirty="0">
                <a:solidFill>
                  <a:schemeClr val="bg1"/>
                </a:solidFill>
                <a:sym typeface="Wingdings" panose="05000000000000000000" pitchFamily="2" charset="2"/>
              </a:rPr>
              <a:t>) </a:t>
            </a:r>
            <a:r>
              <a:rPr lang="it-IT" dirty="0" err="1">
                <a:solidFill>
                  <a:schemeClr val="bg1"/>
                </a:solidFill>
                <a:sym typeface="Wingdings" panose="05000000000000000000" pitchFamily="2" charset="2"/>
              </a:rPr>
              <a:t>means</a:t>
            </a:r>
            <a:r>
              <a:rPr lang="it-IT" dirty="0">
                <a:solidFill>
                  <a:schemeClr val="bg1"/>
                </a:solidFill>
                <a:sym typeface="Wingdings" panose="05000000000000000000" pitchFamily="2" charset="2"/>
              </a:rPr>
              <a:t> </a:t>
            </a:r>
            <a:r>
              <a:rPr lang="it-IT" dirty="0" err="1">
                <a:solidFill>
                  <a:schemeClr val="bg1"/>
                </a:solidFill>
                <a:sym typeface="Wingdings" panose="05000000000000000000" pitchFamily="2" charset="2"/>
              </a:rPr>
              <a:t>that</a:t>
            </a:r>
            <a:r>
              <a:rPr lang="it-IT" dirty="0">
                <a:solidFill>
                  <a:schemeClr val="bg1"/>
                </a:solidFill>
                <a:sym typeface="Wingdings" panose="05000000000000000000" pitchFamily="2" charset="2"/>
              </a:rPr>
              <a:t> the ensemble </a:t>
            </a:r>
            <a:r>
              <a:rPr lang="it-IT" dirty="0" err="1">
                <a:solidFill>
                  <a:schemeClr val="bg1"/>
                </a:solidFill>
                <a:sym typeface="Wingdings" panose="05000000000000000000" pitchFamily="2" charset="2"/>
              </a:rPr>
              <a:t>did</a:t>
            </a:r>
            <a:r>
              <a:rPr lang="it-IT" dirty="0">
                <a:solidFill>
                  <a:schemeClr val="bg1"/>
                </a:solidFill>
                <a:sym typeface="Wingdings" panose="05000000000000000000" pitchFamily="2" charset="2"/>
              </a:rPr>
              <a:t> </a:t>
            </a:r>
            <a:r>
              <a:rPr lang="it-IT" dirty="0" err="1">
                <a:solidFill>
                  <a:schemeClr val="bg1"/>
                </a:solidFill>
                <a:sym typeface="Wingdings" panose="05000000000000000000" pitchFamily="2" charset="2"/>
              </a:rPr>
              <a:t>not</a:t>
            </a:r>
            <a:r>
              <a:rPr lang="it-IT" dirty="0">
                <a:solidFill>
                  <a:schemeClr val="bg1"/>
                </a:solidFill>
                <a:sym typeface="Wingdings" panose="05000000000000000000" pitchFamily="2" charset="2"/>
              </a:rPr>
              <a:t> </a:t>
            </a:r>
            <a:r>
              <a:rPr lang="it-IT" dirty="0" err="1">
                <a:solidFill>
                  <a:schemeClr val="bg1"/>
                </a:solidFill>
                <a:sym typeface="Wingdings" panose="05000000000000000000" pitchFamily="2" charset="2"/>
              </a:rPr>
              <a:t>reached</a:t>
            </a:r>
            <a:r>
              <a:rPr lang="it-IT" dirty="0">
                <a:solidFill>
                  <a:schemeClr val="bg1"/>
                </a:solidFill>
                <a:sym typeface="Wingdings" panose="05000000000000000000" pitchFamily="2" charset="2"/>
              </a:rPr>
              <a:t> the quorum for a </a:t>
            </a:r>
            <a:r>
              <a:rPr lang="it-IT" dirty="0" err="1">
                <a:solidFill>
                  <a:schemeClr val="bg1"/>
                </a:solidFill>
                <a:sym typeface="Wingdings" panose="05000000000000000000" pitchFamily="2" charset="2"/>
              </a:rPr>
              <a:t>confident</a:t>
            </a:r>
            <a:r>
              <a:rPr lang="it-IT" dirty="0">
                <a:solidFill>
                  <a:schemeClr val="bg1"/>
                </a:solidFill>
                <a:sym typeface="Wingdings" panose="05000000000000000000" pitchFamily="2" charset="2"/>
              </a:rPr>
              <a:t> </a:t>
            </a:r>
            <a:r>
              <a:rPr lang="it-IT" dirty="0" err="1">
                <a:solidFill>
                  <a:schemeClr val="bg1"/>
                </a:solidFill>
                <a:sym typeface="Wingdings" panose="05000000000000000000" pitchFamily="2" charset="2"/>
              </a:rPr>
              <a:t>choiche</a:t>
            </a:r>
            <a:r>
              <a:rPr lang="it-IT" dirty="0">
                <a:solidFill>
                  <a:schemeClr val="bg1"/>
                </a:solidFill>
                <a:sym typeface="Wingdings" panose="05000000000000000000" pitchFamily="2" charset="2"/>
              </a:rPr>
              <a:t>.</a:t>
            </a:r>
            <a:endParaRPr lang="en-US" dirty="0">
              <a:solidFill>
                <a:schemeClr val="bg1"/>
              </a:solidFill>
              <a:sym typeface="Wingdings" panose="05000000000000000000" pitchFamily="2" charset="2"/>
            </a:endParaRPr>
          </a:p>
        </p:txBody>
      </p:sp>
      <p:pic>
        <p:nvPicPr>
          <p:cNvPr id="12290" name="Picture 2" descr="Long and Short Positions - An Overview and Examples of Long/Short">
            <a:extLst>
              <a:ext uri="{FF2B5EF4-FFF2-40B4-BE49-F238E27FC236}">
                <a16:creationId xmlns:a16="http://schemas.microsoft.com/office/drawing/2014/main" id="{6101590F-DB95-4D70-B2F9-84F0ABEAAF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7400" y="1381028"/>
            <a:ext cx="4673600" cy="3113812"/>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6" name="Tabella 6">
            <a:extLst>
              <a:ext uri="{FF2B5EF4-FFF2-40B4-BE49-F238E27FC236}">
                <a16:creationId xmlns:a16="http://schemas.microsoft.com/office/drawing/2014/main" id="{4BA4CA61-06B9-4566-BC73-0C641B712784}"/>
              </a:ext>
            </a:extLst>
          </p:cNvPr>
          <p:cNvGraphicFramePr>
            <a:graphicFrameLocks noGrp="1"/>
          </p:cNvGraphicFramePr>
          <p:nvPr>
            <p:extLst>
              <p:ext uri="{D42A27DB-BD31-4B8C-83A1-F6EECF244321}">
                <p14:modId xmlns:p14="http://schemas.microsoft.com/office/powerpoint/2010/main" val="2402868547"/>
              </p:ext>
            </p:extLst>
          </p:nvPr>
        </p:nvGraphicFramePr>
        <p:xfrm>
          <a:off x="7690854" y="4680979"/>
          <a:ext cx="3566692" cy="1483360"/>
        </p:xfrm>
        <a:graphic>
          <a:graphicData uri="http://schemas.openxmlformats.org/drawingml/2006/table">
            <a:tbl>
              <a:tblPr firstRow="1" bandRow="1">
                <a:tableStyleId>{2D5ABB26-0587-4C30-8999-92F81FD0307C}</a:tableStyleId>
              </a:tblPr>
              <a:tblGrid>
                <a:gridCol w="1783346">
                  <a:extLst>
                    <a:ext uri="{9D8B030D-6E8A-4147-A177-3AD203B41FA5}">
                      <a16:colId xmlns:a16="http://schemas.microsoft.com/office/drawing/2014/main" val="607654208"/>
                    </a:ext>
                  </a:extLst>
                </a:gridCol>
                <a:gridCol w="1783346">
                  <a:extLst>
                    <a:ext uri="{9D8B030D-6E8A-4147-A177-3AD203B41FA5}">
                      <a16:colId xmlns:a16="http://schemas.microsoft.com/office/drawing/2014/main" val="1929121450"/>
                    </a:ext>
                  </a:extLst>
                </a:gridCol>
              </a:tblGrid>
              <a:tr h="370840">
                <a:tc gridSpan="2">
                  <a:txBody>
                    <a:bodyPr/>
                    <a:lstStyle/>
                    <a:p>
                      <a:pPr algn="ctr"/>
                      <a:r>
                        <a:rPr lang="it-IT" dirty="0">
                          <a:solidFill>
                            <a:srgbClr val="FFC000"/>
                          </a:solidFill>
                        </a:rPr>
                        <a:t>POSSIBLE ENSEMBLE ACTIONS</a:t>
                      </a:r>
                    </a:p>
                  </a:txBody>
                  <a:tcPr/>
                </a:tc>
                <a:tc hMerge="1">
                  <a:txBody>
                    <a:bodyPr/>
                    <a:lstStyle/>
                    <a:p>
                      <a:pPr algn="ctr"/>
                      <a:endParaRPr lang="it-IT" dirty="0">
                        <a:solidFill>
                          <a:srgbClr val="FFC000"/>
                        </a:solidFill>
                      </a:endParaRPr>
                    </a:p>
                  </a:txBody>
                  <a:tcPr/>
                </a:tc>
                <a:extLst>
                  <a:ext uri="{0D108BD9-81ED-4DB2-BD59-A6C34878D82A}">
                    <a16:rowId xmlns:a16="http://schemas.microsoft.com/office/drawing/2014/main" val="2362407594"/>
                  </a:ext>
                </a:extLst>
              </a:tr>
              <a:tr h="370840">
                <a:tc>
                  <a:txBody>
                    <a:bodyPr/>
                    <a:lstStyle/>
                    <a:p>
                      <a:pPr algn="ctr"/>
                      <a:r>
                        <a:rPr lang="it-IT" dirty="0">
                          <a:solidFill>
                            <a:srgbClr val="FFC000"/>
                          </a:solidFill>
                        </a:rPr>
                        <a:t>-1</a:t>
                      </a:r>
                    </a:p>
                  </a:txBody>
                  <a:tcPr/>
                </a:tc>
                <a:tc>
                  <a:txBody>
                    <a:bodyPr/>
                    <a:lstStyle/>
                    <a:p>
                      <a:pPr algn="ctr"/>
                      <a:r>
                        <a:rPr lang="it-IT" dirty="0">
                          <a:solidFill>
                            <a:srgbClr val="FFC000"/>
                          </a:solidFill>
                        </a:rPr>
                        <a:t>LONG</a:t>
                      </a:r>
                    </a:p>
                  </a:txBody>
                  <a:tcPr/>
                </a:tc>
                <a:extLst>
                  <a:ext uri="{0D108BD9-81ED-4DB2-BD59-A6C34878D82A}">
                    <a16:rowId xmlns:a16="http://schemas.microsoft.com/office/drawing/2014/main" val="325203338"/>
                  </a:ext>
                </a:extLst>
              </a:tr>
              <a:tr h="370840">
                <a:tc>
                  <a:txBody>
                    <a:bodyPr/>
                    <a:lstStyle/>
                    <a:p>
                      <a:pPr algn="ctr"/>
                      <a:r>
                        <a:rPr lang="it-IT" dirty="0">
                          <a:solidFill>
                            <a:srgbClr val="FFC000"/>
                          </a:solidFill>
                        </a:rPr>
                        <a:t>0</a:t>
                      </a:r>
                    </a:p>
                  </a:txBody>
                  <a:tcPr/>
                </a:tc>
                <a:tc>
                  <a:txBody>
                    <a:bodyPr/>
                    <a:lstStyle/>
                    <a:p>
                      <a:pPr algn="ctr"/>
                      <a:r>
                        <a:rPr lang="it-IT" dirty="0">
                          <a:solidFill>
                            <a:srgbClr val="FFC000"/>
                          </a:solidFill>
                        </a:rPr>
                        <a:t>HOLD</a:t>
                      </a:r>
                    </a:p>
                  </a:txBody>
                  <a:tcPr/>
                </a:tc>
                <a:extLst>
                  <a:ext uri="{0D108BD9-81ED-4DB2-BD59-A6C34878D82A}">
                    <a16:rowId xmlns:a16="http://schemas.microsoft.com/office/drawing/2014/main" val="3700617456"/>
                  </a:ext>
                </a:extLst>
              </a:tr>
              <a:tr h="370840">
                <a:tc>
                  <a:txBody>
                    <a:bodyPr/>
                    <a:lstStyle/>
                    <a:p>
                      <a:pPr algn="ctr"/>
                      <a:r>
                        <a:rPr lang="it-IT" dirty="0">
                          <a:solidFill>
                            <a:srgbClr val="FFC000"/>
                          </a:solidFill>
                        </a:rPr>
                        <a:t>1</a:t>
                      </a:r>
                    </a:p>
                  </a:txBody>
                  <a:tcPr/>
                </a:tc>
                <a:tc>
                  <a:txBody>
                    <a:bodyPr/>
                    <a:lstStyle/>
                    <a:p>
                      <a:pPr algn="ctr"/>
                      <a:r>
                        <a:rPr lang="it-IT" dirty="0">
                          <a:solidFill>
                            <a:srgbClr val="FFC000"/>
                          </a:solidFill>
                        </a:rPr>
                        <a:t>SHORT</a:t>
                      </a:r>
                    </a:p>
                  </a:txBody>
                  <a:tcPr/>
                </a:tc>
                <a:extLst>
                  <a:ext uri="{0D108BD9-81ED-4DB2-BD59-A6C34878D82A}">
                    <a16:rowId xmlns:a16="http://schemas.microsoft.com/office/drawing/2014/main" val="2760019949"/>
                  </a:ext>
                </a:extLst>
              </a:tr>
            </a:tbl>
          </a:graphicData>
        </a:graphic>
      </p:graphicFrame>
    </p:spTree>
    <p:extLst>
      <p:ext uri="{BB962C8B-B14F-4D97-AF65-F5344CB8AC3E}">
        <p14:creationId xmlns:p14="http://schemas.microsoft.com/office/powerpoint/2010/main" val="4098759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D96957-A9EF-42DC-86A0-F3057CC1B922}"/>
              </a:ext>
            </a:extLst>
          </p:cNvPr>
          <p:cNvSpPr>
            <a:spLocks noGrp="1"/>
          </p:cNvSpPr>
          <p:nvPr>
            <p:ph type="title"/>
          </p:nvPr>
        </p:nvSpPr>
        <p:spPr/>
        <p:txBody>
          <a:bodyPr/>
          <a:lstStyle/>
          <a:p>
            <a:r>
              <a:rPr lang="it-IT" dirty="0"/>
              <a:t>Architecture</a:t>
            </a:r>
          </a:p>
        </p:txBody>
      </p:sp>
      <p:sp>
        <p:nvSpPr>
          <p:cNvPr id="3" name="Segnaposto numero diapositiva 2">
            <a:extLst>
              <a:ext uri="{FF2B5EF4-FFF2-40B4-BE49-F238E27FC236}">
                <a16:creationId xmlns:a16="http://schemas.microsoft.com/office/drawing/2014/main" id="{737BD8C6-7B20-4D20-B510-EE2C2451FF28}"/>
              </a:ext>
            </a:extLst>
          </p:cNvPr>
          <p:cNvSpPr>
            <a:spLocks noGrp="1"/>
          </p:cNvSpPr>
          <p:nvPr>
            <p:ph type="sldNum" sz="quarter" idx="12"/>
          </p:nvPr>
        </p:nvSpPr>
        <p:spPr/>
        <p:txBody>
          <a:bodyPr/>
          <a:lstStyle/>
          <a:p>
            <a:fld id="{4FAB73BC-B049-4115-A692-8D63A059BFB8}" type="slidenum">
              <a:rPr lang="it-IT" smtClean="0"/>
              <a:pPr/>
              <a:t>15</a:t>
            </a:fld>
            <a:endParaRPr lang="it-IT" dirty="0"/>
          </a:p>
        </p:txBody>
      </p:sp>
      <p:sp>
        <p:nvSpPr>
          <p:cNvPr id="4" name="Segnaposto piè di pagina 3">
            <a:extLst>
              <a:ext uri="{FF2B5EF4-FFF2-40B4-BE49-F238E27FC236}">
                <a16:creationId xmlns:a16="http://schemas.microsoft.com/office/drawing/2014/main" id="{CE9F7FF2-6D33-41A6-9F82-1FFB7061A8AD}"/>
              </a:ext>
            </a:extLst>
          </p:cNvPr>
          <p:cNvSpPr>
            <a:spLocks noGrp="1"/>
          </p:cNvSpPr>
          <p:nvPr>
            <p:ph type="ftr" sz="quarter" idx="11"/>
          </p:nvPr>
        </p:nvSpPr>
        <p:spPr/>
        <p:txBody>
          <a:bodyPr/>
          <a:lstStyle/>
          <a:p>
            <a:r>
              <a:rPr lang="it-IT"/>
              <a:t>Fiorenzo Parascandalo - Daniele Domenichelli - UNIBO</a:t>
            </a:r>
            <a:endParaRPr lang="it-IT" dirty="0"/>
          </a:p>
        </p:txBody>
      </p:sp>
      <p:sp>
        <p:nvSpPr>
          <p:cNvPr id="5" name="Content Placeholder 5">
            <a:extLst>
              <a:ext uri="{FF2B5EF4-FFF2-40B4-BE49-F238E27FC236}">
                <a16:creationId xmlns:a16="http://schemas.microsoft.com/office/drawing/2014/main" id="{65CB158A-3210-470A-9434-EB26F9105D95}"/>
              </a:ext>
            </a:extLst>
          </p:cNvPr>
          <p:cNvSpPr txBox="1">
            <a:spLocks/>
          </p:cNvSpPr>
          <p:nvPr/>
        </p:nvSpPr>
        <p:spPr>
          <a:xfrm>
            <a:off x="254107" y="2094085"/>
            <a:ext cx="5123205" cy="373471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dirty="0">
                <a:solidFill>
                  <a:schemeClr val="bg1"/>
                </a:solidFill>
                <a:sym typeface="Wingdings" panose="05000000000000000000" pitchFamily="2" charset="2"/>
              </a:rPr>
              <a:t>Out architecture follows the modular principle of modern CNNs:</a:t>
            </a:r>
          </a:p>
          <a:p>
            <a:pPr marL="457200" indent="-457200">
              <a:buClr>
                <a:srgbClr val="FFC000"/>
              </a:buClr>
              <a:buFont typeface="+mj-lt"/>
              <a:buAutoNum type="arabicPeriod"/>
            </a:pPr>
            <a:r>
              <a:rPr lang="en-US" dirty="0">
                <a:solidFill>
                  <a:schemeClr val="bg1"/>
                </a:solidFill>
                <a:sym typeface="Wingdings" panose="05000000000000000000" pitchFamily="2" charset="2"/>
              </a:rPr>
              <a:t>CNNs Ensemble:</a:t>
            </a:r>
          </a:p>
          <a:p>
            <a:pPr marL="459486" lvl="1" indent="-285750">
              <a:buClr>
                <a:srgbClr val="FFC000"/>
              </a:buClr>
            </a:pPr>
            <a:r>
              <a:rPr lang="en-US" dirty="0">
                <a:solidFill>
                  <a:schemeClr val="bg1"/>
                </a:solidFill>
                <a:sym typeface="Wingdings" panose="05000000000000000000" pitchFamily="2" charset="2"/>
              </a:rPr>
              <a:t>Tiny VGG16 or Tiny </a:t>
            </a:r>
            <a:r>
              <a:rPr lang="en-US" dirty="0" err="1">
                <a:solidFill>
                  <a:schemeClr val="bg1"/>
                </a:solidFill>
                <a:sym typeface="Wingdings" panose="05000000000000000000" pitchFamily="2" charset="2"/>
              </a:rPr>
              <a:t>ResNet</a:t>
            </a:r>
            <a:endParaRPr lang="en-US" dirty="0">
              <a:solidFill>
                <a:schemeClr val="bg1"/>
              </a:solidFill>
              <a:sym typeface="Wingdings" panose="05000000000000000000" pitchFamily="2" charset="2"/>
            </a:endParaRPr>
          </a:p>
          <a:p>
            <a:pPr marL="459486" lvl="1" indent="-285750">
              <a:buClr>
                <a:srgbClr val="FFC000"/>
              </a:buClr>
            </a:pPr>
            <a:r>
              <a:rPr lang="en-US" dirty="0">
                <a:solidFill>
                  <a:schemeClr val="bg1"/>
                </a:solidFill>
                <a:sym typeface="Wingdings" panose="05000000000000000000" pitchFamily="2" charset="2"/>
              </a:rPr>
              <a:t>Non Local Block availability</a:t>
            </a:r>
          </a:p>
          <a:p>
            <a:pPr marL="459486" lvl="1" indent="-285750">
              <a:buClr>
                <a:srgbClr val="FFC000"/>
              </a:buClr>
            </a:pPr>
            <a:r>
              <a:rPr lang="en-US" dirty="0">
                <a:solidFill>
                  <a:schemeClr val="bg1"/>
                </a:solidFill>
                <a:sym typeface="Wingdings" panose="05000000000000000000" pitchFamily="2" charset="2"/>
              </a:rPr>
              <a:t>FC classifier</a:t>
            </a:r>
          </a:p>
          <a:p>
            <a:pPr marL="457200" indent="-457200">
              <a:buClr>
                <a:srgbClr val="FFC000"/>
              </a:buClr>
              <a:buFont typeface="+mj-lt"/>
              <a:buAutoNum type="arabicPeriod"/>
            </a:pPr>
            <a:r>
              <a:rPr lang="en-US" dirty="0">
                <a:solidFill>
                  <a:schemeClr val="bg1"/>
                </a:solidFill>
                <a:sym typeface="Wingdings" panose="05000000000000000000" pitchFamily="2" charset="2"/>
              </a:rPr>
              <a:t>Deep Q Learning reinforcer:</a:t>
            </a:r>
          </a:p>
        </p:txBody>
      </p:sp>
      <p:pic>
        <p:nvPicPr>
          <p:cNvPr id="14338" name="Picture 2" descr="Neural Networks Ensemble. Different ways to Combine your Deep… | by Marco  Cerliani | Towards Data Science">
            <a:extLst>
              <a:ext uri="{FF2B5EF4-FFF2-40B4-BE49-F238E27FC236}">
                <a16:creationId xmlns:a16="http://schemas.microsoft.com/office/drawing/2014/main" id="{1E6D9BB1-C322-45E2-8C88-6931EA74DB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5606" y="1579618"/>
            <a:ext cx="5123206" cy="3698763"/>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Segnaposto testo 4">
            <a:extLst>
              <a:ext uri="{FF2B5EF4-FFF2-40B4-BE49-F238E27FC236}">
                <a16:creationId xmlns:a16="http://schemas.microsoft.com/office/drawing/2014/main" id="{20987F92-D732-401D-9027-F3F63F715056}"/>
              </a:ext>
            </a:extLst>
          </p:cNvPr>
          <p:cNvSpPr txBox="1">
            <a:spLocks/>
          </p:cNvSpPr>
          <p:nvPr/>
        </p:nvSpPr>
        <p:spPr>
          <a:xfrm>
            <a:off x="6505606" y="5350624"/>
            <a:ext cx="5123206" cy="270956"/>
          </a:xfrm>
          <a:prstGeom prst="rect">
            <a:avLst/>
          </a:prstGeom>
        </p:spPr>
        <p:txBody>
          <a:bodyPr vert="horz" lIns="137160" tIns="45720" rIns="137160" bIns="45720" rtlCol="0" anchor="ctr">
            <a:normAutofit fontScale="92500" lnSpcReduction="20000"/>
          </a:bodyPr>
          <a:lstStyle>
            <a:lvl1pPr marL="0" indent="0" algn="l" defTabSz="914400" rtl="0" eaLnBrk="1" latinLnBrk="0" hangingPunct="1">
              <a:lnSpc>
                <a:spcPct val="90000"/>
              </a:lnSpc>
              <a:spcBef>
                <a:spcPts val="0"/>
              </a:spcBef>
              <a:spcAft>
                <a:spcPts val="0"/>
              </a:spcAft>
              <a:buClr>
                <a:schemeClr val="accent1"/>
              </a:buClr>
              <a:buSzPct val="100000"/>
              <a:buFont typeface="Tw Cen MT" panose="020B0602020104020603" pitchFamily="34" charset="0"/>
              <a:buNone/>
              <a:defRPr lang="en-US" sz="2300" b="0" kern="1200" cap="none" baseline="0" dirty="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9pPr>
          </a:lstStyle>
          <a:p>
            <a:pPr algn="ctr"/>
            <a:r>
              <a:rPr lang="it-IT" sz="1600" i="1" dirty="0" err="1">
                <a:solidFill>
                  <a:srgbClr val="FFC000"/>
                </a:solidFill>
              </a:rPr>
              <a:t>Example</a:t>
            </a:r>
            <a:r>
              <a:rPr lang="it-IT" sz="1600" i="1" dirty="0">
                <a:solidFill>
                  <a:srgbClr val="FFC000"/>
                </a:solidFill>
              </a:rPr>
              <a:t> of an </a:t>
            </a:r>
            <a:r>
              <a:rPr lang="it-IT" sz="1600" i="1" dirty="0" err="1">
                <a:solidFill>
                  <a:srgbClr val="FFC000"/>
                </a:solidFill>
              </a:rPr>
              <a:t>ensable</a:t>
            </a:r>
            <a:endParaRPr lang="it-IT" sz="1600" i="1" dirty="0">
              <a:solidFill>
                <a:srgbClr val="FFC000"/>
              </a:solidFill>
            </a:endParaRPr>
          </a:p>
        </p:txBody>
      </p:sp>
    </p:spTree>
    <p:extLst>
      <p:ext uri="{BB962C8B-B14F-4D97-AF65-F5344CB8AC3E}">
        <p14:creationId xmlns:p14="http://schemas.microsoft.com/office/powerpoint/2010/main" val="4240478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descr="Immagine che contiene testo&#10;&#10;Descrizione generata automaticamente">
            <a:extLst>
              <a:ext uri="{FF2B5EF4-FFF2-40B4-BE49-F238E27FC236}">
                <a16:creationId xmlns:a16="http://schemas.microsoft.com/office/drawing/2014/main" id="{F364C638-F355-4E23-A2CB-40683CFDCBFD}"/>
              </a:ext>
            </a:extLst>
          </p:cNvPr>
          <p:cNvPicPr>
            <a:picLocks noChangeAspect="1"/>
          </p:cNvPicPr>
          <p:nvPr/>
        </p:nvPicPr>
        <p:blipFill>
          <a:blip r:embed="rId3"/>
          <a:stretch>
            <a:fillRect/>
          </a:stretch>
        </p:blipFill>
        <p:spPr>
          <a:xfrm>
            <a:off x="6096000" y="487197"/>
            <a:ext cx="5189786" cy="2518033"/>
          </a:xfrm>
          <a:prstGeom prst="rect">
            <a:avLst/>
          </a:prstGeom>
          <a:effectLst>
            <a:outerShdw blurRad="50800" dist="38100" dir="8100000" algn="tr" rotWithShape="0">
              <a:prstClr val="black">
                <a:alpha val="40000"/>
              </a:prstClr>
            </a:outerShdw>
          </a:effectLst>
        </p:spPr>
      </p:pic>
      <p:sp>
        <p:nvSpPr>
          <p:cNvPr id="2" name="Titolo 1">
            <a:extLst>
              <a:ext uri="{FF2B5EF4-FFF2-40B4-BE49-F238E27FC236}">
                <a16:creationId xmlns:a16="http://schemas.microsoft.com/office/drawing/2014/main" id="{8D2CC8B8-1601-4A1C-8564-6798426F3C06}"/>
              </a:ext>
            </a:extLst>
          </p:cNvPr>
          <p:cNvSpPr>
            <a:spLocks noGrp="1"/>
          </p:cNvSpPr>
          <p:nvPr>
            <p:ph type="title"/>
          </p:nvPr>
        </p:nvSpPr>
        <p:spPr/>
        <p:txBody>
          <a:bodyPr/>
          <a:lstStyle/>
          <a:p>
            <a:r>
              <a:rPr lang="it-IT" dirty="0" err="1"/>
              <a:t>Tiny</a:t>
            </a:r>
            <a:r>
              <a:rPr lang="it-IT" dirty="0"/>
              <a:t> Vgg16</a:t>
            </a:r>
          </a:p>
        </p:txBody>
      </p:sp>
      <p:sp>
        <p:nvSpPr>
          <p:cNvPr id="3" name="Segnaposto numero diapositiva 2">
            <a:extLst>
              <a:ext uri="{FF2B5EF4-FFF2-40B4-BE49-F238E27FC236}">
                <a16:creationId xmlns:a16="http://schemas.microsoft.com/office/drawing/2014/main" id="{049EAFB5-7159-4AF7-8D81-C6FB79E710E4}"/>
              </a:ext>
            </a:extLst>
          </p:cNvPr>
          <p:cNvSpPr>
            <a:spLocks noGrp="1"/>
          </p:cNvSpPr>
          <p:nvPr>
            <p:ph type="sldNum" sz="quarter" idx="12"/>
          </p:nvPr>
        </p:nvSpPr>
        <p:spPr/>
        <p:txBody>
          <a:bodyPr/>
          <a:lstStyle/>
          <a:p>
            <a:fld id="{4FAB73BC-B049-4115-A692-8D63A059BFB8}" type="slidenum">
              <a:rPr lang="it-IT" smtClean="0"/>
              <a:pPr/>
              <a:t>16</a:t>
            </a:fld>
            <a:endParaRPr lang="it-IT" dirty="0"/>
          </a:p>
        </p:txBody>
      </p:sp>
      <p:sp>
        <p:nvSpPr>
          <p:cNvPr id="4" name="Segnaposto piè di pagina 3">
            <a:extLst>
              <a:ext uri="{FF2B5EF4-FFF2-40B4-BE49-F238E27FC236}">
                <a16:creationId xmlns:a16="http://schemas.microsoft.com/office/drawing/2014/main" id="{BE48D1BD-29E7-40DF-8498-3EE0536ECE7D}"/>
              </a:ext>
            </a:extLst>
          </p:cNvPr>
          <p:cNvSpPr>
            <a:spLocks noGrp="1"/>
          </p:cNvSpPr>
          <p:nvPr>
            <p:ph type="ftr" sz="quarter" idx="11"/>
          </p:nvPr>
        </p:nvSpPr>
        <p:spPr/>
        <p:txBody>
          <a:bodyPr/>
          <a:lstStyle/>
          <a:p>
            <a:r>
              <a:rPr lang="it-IT"/>
              <a:t>Fiorenzo Parascandalo - Daniele Domenichelli - UNIBO</a:t>
            </a:r>
            <a:endParaRPr lang="it-IT" dirty="0"/>
          </a:p>
        </p:txBody>
      </p:sp>
      <p:pic>
        <p:nvPicPr>
          <p:cNvPr id="15362" name="Picture 2" descr="Fig. A1. The standard VGG-16 network architecture as proposed in [32].... |  Download Scientific Diagram">
            <a:extLst>
              <a:ext uri="{FF2B5EF4-FFF2-40B4-BE49-F238E27FC236}">
                <a16:creationId xmlns:a16="http://schemas.microsoft.com/office/drawing/2014/main" id="{119842C8-5F4C-4741-A156-1B7852CFF5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562" y="2757969"/>
            <a:ext cx="5019675" cy="3188970"/>
          </a:xfrm>
          <a:prstGeom prst="rect">
            <a:avLst/>
          </a:prstGeom>
          <a:noFill/>
          <a:extLst>
            <a:ext uri="{909E8E84-426E-40DD-AFC4-6F175D3DCCD1}">
              <a14:hiddenFill xmlns:a14="http://schemas.microsoft.com/office/drawing/2010/main">
                <a:solidFill>
                  <a:srgbClr val="FFFFFF"/>
                </a:solidFill>
              </a14:hiddenFill>
            </a:ext>
          </a:extLst>
        </p:spPr>
      </p:pic>
      <p:sp>
        <p:nvSpPr>
          <p:cNvPr id="6" name="Segnaposto testo 4">
            <a:extLst>
              <a:ext uri="{FF2B5EF4-FFF2-40B4-BE49-F238E27FC236}">
                <a16:creationId xmlns:a16="http://schemas.microsoft.com/office/drawing/2014/main" id="{2266102F-CCD6-48C8-89E8-5B9E7CCACDDF}"/>
              </a:ext>
            </a:extLst>
          </p:cNvPr>
          <p:cNvSpPr txBox="1">
            <a:spLocks/>
          </p:cNvSpPr>
          <p:nvPr/>
        </p:nvSpPr>
        <p:spPr>
          <a:xfrm>
            <a:off x="416562" y="5946939"/>
            <a:ext cx="5019675" cy="270956"/>
          </a:xfrm>
          <a:prstGeom prst="rect">
            <a:avLst/>
          </a:prstGeom>
        </p:spPr>
        <p:txBody>
          <a:bodyPr vert="horz" lIns="137160" tIns="45720" rIns="137160" bIns="45720" rtlCol="0" anchor="ctr">
            <a:normAutofit fontScale="92500" lnSpcReduction="20000"/>
          </a:bodyPr>
          <a:lstStyle>
            <a:lvl1pPr marL="0" indent="0" algn="l" defTabSz="914400" rtl="0" eaLnBrk="1" latinLnBrk="0" hangingPunct="1">
              <a:lnSpc>
                <a:spcPct val="90000"/>
              </a:lnSpc>
              <a:spcBef>
                <a:spcPts val="0"/>
              </a:spcBef>
              <a:spcAft>
                <a:spcPts val="0"/>
              </a:spcAft>
              <a:buClr>
                <a:schemeClr val="accent1"/>
              </a:buClr>
              <a:buSzPct val="100000"/>
              <a:buFont typeface="Tw Cen MT" panose="020B0602020104020603" pitchFamily="34" charset="0"/>
              <a:buNone/>
              <a:defRPr lang="en-US" sz="2300" b="0" kern="1200" cap="none" baseline="0" dirty="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9pPr>
          </a:lstStyle>
          <a:p>
            <a:pPr algn="ctr"/>
            <a:r>
              <a:rPr lang="it-IT" sz="1600" i="1" dirty="0">
                <a:solidFill>
                  <a:srgbClr val="FFC000"/>
                </a:solidFill>
              </a:rPr>
              <a:t>VGG16</a:t>
            </a:r>
          </a:p>
        </p:txBody>
      </p:sp>
      <p:sp>
        <p:nvSpPr>
          <p:cNvPr id="9" name="Segnaposto testo 4">
            <a:extLst>
              <a:ext uri="{FF2B5EF4-FFF2-40B4-BE49-F238E27FC236}">
                <a16:creationId xmlns:a16="http://schemas.microsoft.com/office/drawing/2014/main" id="{B20B02C0-D612-4C53-B60C-00E4E87D5933}"/>
              </a:ext>
            </a:extLst>
          </p:cNvPr>
          <p:cNvSpPr txBox="1">
            <a:spLocks/>
          </p:cNvSpPr>
          <p:nvPr/>
        </p:nvSpPr>
        <p:spPr>
          <a:xfrm>
            <a:off x="5791202" y="5946939"/>
            <a:ext cx="5984236" cy="270956"/>
          </a:xfrm>
          <a:prstGeom prst="rect">
            <a:avLst/>
          </a:prstGeom>
        </p:spPr>
        <p:txBody>
          <a:bodyPr vert="horz" lIns="137160" tIns="45720" rIns="137160" bIns="45720" rtlCol="0" anchor="ctr">
            <a:normAutofit fontScale="92500" lnSpcReduction="20000"/>
          </a:bodyPr>
          <a:lstStyle>
            <a:lvl1pPr marL="0" indent="0" algn="l" defTabSz="914400" rtl="0" eaLnBrk="1" latinLnBrk="0" hangingPunct="1">
              <a:lnSpc>
                <a:spcPct val="90000"/>
              </a:lnSpc>
              <a:spcBef>
                <a:spcPts val="0"/>
              </a:spcBef>
              <a:spcAft>
                <a:spcPts val="0"/>
              </a:spcAft>
              <a:buClr>
                <a:schemeClr val="accent1"/>
              </a:buClr>
              <a:buSzPct val="100000"/>
              <a:buFont typeface="Tw Cen MT" panose="020B0602020104020603" pitchFamily="34" charset="0"/>
              <a:buNone/>
              <a:defRPr lang="en-US" sz="2300" b="0" kern="1200" cap="none" baseline="0" dirty="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9pPr>
          </a:lstStyle>
          <a:p>
            <a:pPr algn="ctr"/>
            <a:r>
              <a:rPr lang="it-IT" sz="1600" i="1" dirty="0" err="1">
                <a:solidFill>
                  <a:srgbClr val="FFC000"/>
                </a:solidFill>
              </a:rPr>
              <a:t>Tiny</a:t>
            </a:r>
            <a:r>
              <a:rPr lang="it-IT" sz="1600" i="1" dirty="0">
                <a:solidFill>
                  <a:srgbClr val="FFC000"/>
                </a:solidFill>
              </a:rPr>
              <a:t> VGG16</a:t>
            </a:r>
          </a:p>
        </p:txBody>
      </p:sp>
      <p:sp>
        <p:nvSpPr>
          <p:cNvPr id="10" name="Content Placeholder 5">
            <a:extLst>
              <a:ext uri="{FF2B5EF4-FFF2-40B4-BE49-F238E27FC236}">
                <a16:creationId xmlns:a16="http://schemas.microsoft.com/office/drawing/2014/main" id="{69EA723D-AE4D-4B17-BF7D-21F812FCA36E}"/>
              </a:ext>
            </a:extLst>
          </p:cNvPr>
          <p:cNvSpPr txBox="1">
            <a:spLocks/>
          </p:cNvSpPr>
          <p:nvPr/>
        </p:nvSpPr>
        <p:spPr>
          <a:xfrm>
            <a:off x="241957" y="1695996"/>
            <a:ext cx="6095997" cy="1309234"/>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Clr>
                <a:srgbClr val="FFC000"/>
              </a:buClr>
              <a:buFont typeface="Arial" panose="020B0604020202020204" pitchFamily="34" charset="0"/>
              <a:buChar char="•"/>
            </a:pPr>
            <a:r>
              <a:rPr lang="en-US" dirty="0">
                <a:solidFill>
                  <a:schemeClr val="bg1"/>
                </a:solidFill>
                <a:sym typeface="Wingdings" panose="05000000000000000000" pitchFamily="2" charset="2"/>
              </a:rPr>
              <a:t> Just 5 </a:t>
            </a:r>
            <a:r>
              <a:rPr lang="en-US" dirty="0" err="1">
                <a:solidFill>
                  <a:schemeClr val="bg1"/>
                </a:solidFill>
                <a:sym typeface="Wingdings" panose="05000000000000000000" pitchFamily="2" charset="2"/>
              </a:rPr>
              <a:t>conv+relu</a:t>
            </a:r>
            <a:r>
              <a:rPr lang="en-US" dirty="0">
                <a:solidFill>
                  <a:schemeClr val="bg1"/>
                </a:solidFill>
                <a:sym typeface="Wingdings" panose="05000000000000000000" pitchFamily="2" charset="2"/>
              </a:rPr>
              <a:t> layers</a:t>
            </a:r>
          </a:p>
          <a:p>
            <a:pPr>
              <a:buClr>
                <a:srgbClr val="FFC000"/>
              </a:buClr>
              <a:buFont typeface="Arial" panose="020B0604020202020204" pitchFamily="34" charset="0"/>
              <a:buChar char="•"/>
            </a:pPr>
            <a:r>
              <a:rPr lang="en-US" dirty="0">
                <a:solidFill>
                  <a:schemeClr val="bg1"/>
                </a:solidFill>
                <a:sym typeface="Wingdings" panose="05000000000000000000" pitchFamily="2" charset="2"/>
              </a:rPr>
              <a:t> Dropout after </a:t>
            </a:r>
            <a:r>
              <a:rPr lang="en-US" dirty="0" err="1">
                <a:solidFill>
                  <a:schemeClr val="bg1"/>
                </a:solidFill>
                <a:sym typeface="Wingdings" panose="05000000000000000000" pitchFamily="2" charset="2"/>
              </a:rPr>
              <a:t>MaxPool</a:t>
            </a:r>
            <a:r>
              <a:rPr lang="en-US" dirty="0">
                <a:solidFill>
                  <a:schemeClr val="bg1"/>
                </a:solidFill>
                <a:sym typeface="Wingdings" panose="05000000000000000000" pitchFamily="2" charset="2"/>
              </a:rPr>
              <a:t> (except last)</a:t>
            </a:r>
          </a:p>
        </p:txBody>
      </p:sp>
      <p:pic>
        <p:nvPicPr>
          <p:cNvPr id="13" name="Immagine 12">
            <a:extLst>
              <a:ext uri="{FF2B5EF4-FFF2-40B4-BE49-F238E27FC236}">
                <a16:creationId xmlns:a16="http://schemas.microsoft.com/office/drawing/2014/main" id="{F2B11190-6ED6-4ABC-88AC-09DFE3F07F8E}"/>
              </a:ext>
            </a:extLst>
          </p:cNvPr>
          <p:cNvPicPr>
            <a:picLocks noChangeAspect="1"/>
          </p:cNvPicPr>
          <p:nvPr/>
        </p:nvPicPr>
        <p:blipFill>
          <a:blip r:embed="rId5"/>
          <a:stretch>
            <a:fillRect/>
          </a:stretch>
        </p:blipFill>
        <p:spPr>
          <a:xfrm>
            <a:off x="6388650" y="2860895"/>
            <a:ext cx="4789339" cy="3086044"/>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78206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2CC8B8-1601-4A1C-8564-6798426F3C06}"/>
              </a:ext>
            </a:extLst>
          </p:cNvPr>
          <p:cNvSpPr>
            <a:spLocks noGrp="1"/>
          </p:cNvSpPr>
          <p:nvPr>
            <p:ph type="title"/>
          </p:nvPr>
        </p:nvSpPr>
        <p:spPr/>
        <p:txBody>
          <a:bodyPr/>
          <a:lstStyle/>
          <a:p>
            <a:r>
              <a:rPr lang="it-IT" dirty="0" err="1"/>
              <a:t>Tiny</a:t>
            </a:r>
            <a:r>
              <a:rPr lang="it-IT" dirty="0"/>
              <a:t> </a:t>
            </a:r>
            <a:r>
              <a:rPr lang="it-IT" dirty="0" err="1"/>
              <a:t>Resnet</a:t>
            </a:r>
            <a:endParaRPr lang="it-IT" dirty="0"/>
          </a:p>
        </p:txBody>
      </p:sp>
      <p:sp>
        <p:nvSpPr>
          <p:cNvPr id="3" name="Segnaposto numero diapositiva 2">
            <a:extLst>
              <a:ext uri="{FF2B5EF4-FFF2-40B4-BE49-F238E27FC236}">
                <a16:creationId xmlns:a16="http://schemas.microsoft.com/office/drawing/2014/main" id="{049EAFB5-7159-4AF7-8D81-C6FB79E710E4}"/>
              </a:ext>
            </a:extLst>
          </p:cNvPr>
          <p:cNvSpPr>
            <a:spLocks noGrp="1"/>
          </p:cNvSpPr>
          <p:nvPr>
            <p:ph type="sldNum" sz="quarter" idx="12"/>
          </p:nvPr>
        </p:nvSpPr>
        <p:spPr/>
        <p:txBody>
          <a:bodyPr/>
          <a:lstStyle/>
          <a:p>
            <a:fld id="{4FAB73BC-B049-4115-A692-8D63A059BFB8}" type="slidenum">
              <a:rPr lang="it-IT" smtClean="0"/>
              <a:pPr/>
              <a:t>17</a:t>
            </a:fld>
            <a:endParaRPr lang="it-IT" dirty="0"/>
          </a:p>
        </p:txBody>
      </p:sp>
      <p:sp>
        <p:nvSpPr>
          <p:cNvPr id="4" name="Segnaposto piè di pagina 3">
            <a:extLst>
              <a:ext uri="{FF2B5EF4-FFF2-40B4-BE49-F238E27FC236}">
                <a16:creationId xmlns:a16="http://schemas.microsoft.com/office/drawing/2014/main" id="{BE48D1BD-29E7-40DF-8498-3EE0536ECE7D}"/>
              </a:ext>
            </a:extLst>
          </p:cNvPr>
          <p:cNvSpPr>
            <a:spLocks noGrp="1"/>
          </p:cNvSpPr>
          <p:nvPr>
            <p:ph type="ftr" sz="quarter" idx="11"/>
          </p:nvPr>
        </p:nvSpPr>
        <p:spPr/>
        <p:txBody>
          <a:bodyPr/>
          <a:lstStyle/>
          <a:p>
            <a:r>
              <a:rPr lang="it-IT"/>
              <a:t>Fiorenzo Parascandalo - Daniele Domenichelli - UNIBO</a:t>
            </a:r>
            <a:endParaRPr lang="it-IT" dirty="0"/>
          </a:p>
        </p:txBody>
      </p:sp>
      <p:sp>
        <p:nvSpPr>
          <p:cNvPr id="6" name="Segnaposto testo 4">
            <a:extLst>
              <a:ext uri="{FF2B5EF4-FFF2-40B4-BE49-F238E27FC236}">
                <a16:creationId xmlns:a16="http://schemas.microsoft.com/office/drawing/2014/main" id="{2266102F-CCD6-48C8-89E8-5B9E7CCACDDF}"/>
              </a:ext>
            </a:extLst>
          </p:cNvPr>
          <p:cNvSpPr txBox="1">
            <a:spLocks/>
          </p:cNvSpPr>
          <p:nvPr/>
        </p:nvSpPr>
        <p:spPr>
          <a:xfrm>
            <a:off x="5309423" y="5964369"/>
            <a:ext cx="2761307" cy="270956"/>
          </a:xfrm>
          <a:prstGeom prst="rect">
            <a:avLst/>
          </a:prstGeom>
        </p:spPr>
        <p:txBody>
          <a:bodyPr vert="horz" lIns="137160" tIns="45720" rIns="137160" bIns="45720" rtlCol="0" anchor="ctr">
            <a:normAutofit fontScale="92500" lnSpcReduction="20000"/>
          </a:bodyPr>
          <a:lstStyle>
            <a:lvl1pPr marL="0" indent="0" algn="l" defTabSz="914400" rtl="0" eaLnBrk="1" latinLnBrk="0" hangingPunct="1">
              <a:lnSpc>
                <a:spcPct val="90000"/>
              </a:lnSpc>
              <a:spcBef>
                <a:spcPts val="0"/>
              </a:spcBef>
              <a:spcAft>
                <a:spcPts val="0"/>
              </a:spcAft>
              <a:buClr>
                <a:schemeClr val="accent1"/>
              </a:buClr>
              <a:buSzPct val="100000"/>
              <a:buFont typeface="Tw Cen MT" panose="020B0602020104020603" pitchFamily="34" charset="0"/>
              <a:buNone/>
              <a:defRPr lang="en-US" sz="2300" b="0" kern="1200" cap="none" baseline="0" dirty="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9pPr>
          </a:lstStyle>
          <a:p>
            <a:pPr algn="ctr"/>
            <a:r>
              <a:rPr lang="it-IT" sz="1600" i="1" dirty="0" err="1">
                <a:solidFill>
                  <a:srgbClr val="FFC000"/>
                </a:solidFill>
              </a:rPr>
              <a:t>Tiny</a:t>
            </a:r>
            <a:r>
              <a:rPr lang="it-IT" sz="1600" i="1" dirty="0">
                <a:solidFill>
                  <a:srgbClr val="FFC000"/>
                </a:solidFill>
              </a:rPr>
              <a:t> </a:t>
            </a:r>
            <a:r>
              <a:rPr lang="it-IT" sz="1600" i="1" dirty="0" err="1">
                <a:solidFill>
                  <a:srgbClr val="FFC000"/>
                </a:solidFill>
              </a:rPr>
              <a:t>ResNet</a:t>
            </a:r>
            <a:r>
              <a:rPr lang="it-IT" sz="1600" i="1" dirty="0">
                <a:solidFill>
                  <a:srgbClr val="FFC000"/>
                </a:solidFill>
              </a:rPr>
              <a:t> </a:t>
            </a:r>
            <a:r>
              <a:rPr lang="it-IT" sz="1600" i="1" dirty="0" err="1">
                <a:solidFill>
                  <a:srgbClr val="FFC000"/>
                </a:solidFill>
              </a:rPr>
              <a:t>Residual</a:t>
            </a:r>
            <a:r>
              <a:rPr lang="it-IT" sz="1600" i="1" dirty="0">
                <a:solidFill>
                  <a:srgbClr val="FFC000"/>
                </a:solidFill>
              </a:rPr>
              <a:t> </a:t>
            </a:r>
            <a:r>
              <a:rPr lang="it-IT" sz="1600" i="1" dirty="0" err="1">
                <a:solidFill>
                  <a:srgbClr val="FFC000"/>
                </a:solidFill>
              </a:rPr>
              <a:t>Block</a:t>
            </a:r>
            <a:endParaRPr lang="it-IT" sz="1600" i="1" dirty="0">
              <a:solidFill>
                <a:srgbClr val="FFC000"/>
              </a:solidFill>
            </a:endParaRPr>
          </a:p>
        </p:txBody>
      </p:sp>
      <p:sp>
        <p:nvSpPr>
          <p:cNvPr id="9" name="Segnaposto testo 4">
            <a:extLst>
              <a:ext uri="{FF2B5EF4-FFF2-40B4-BE49-F238E27FC236}">
                <a16:creationId xmlns:a16="http://schemas.microsoft.com/office/drawing/2014/main" id="{B20B02C0-D612-4C53-B60C-00E4E87D5933}"/>
              </a:ext>
            </a:extLst>
          </p:cNvPr>
          <p:cNvSpPr txBox="1">
            <a:spLocks/>
          </p:cNvSpPr>
          <p:nvPr/>
        </p:nvSpPr>
        <p:spPr>
          <a:xfrm>
            <a:off x="5826764" y="6099847"/>
            <a:ext cx="5984236" cy="270956"/>
          </a:xfrm>
          <a:prstGeom prst="rect">
            <a:avLst/>
          </a:prstGeom>
        </p:spPr>
        <p:txBody>
          <a:bodyPr vert="horz" lIns="137160" tIns="45720" rIns="137160" bIns="45720" rtlCol="0" anchor="ctr">
            <a:normAutofit fontScale="92500" lnSpcReduction="20000"/>
          </a:bodyPr>
          <a:lstStyle>
            <a:lvl1pPr marL="0" indent="0" algn="l" defTabSz="914400" rtl="0" eaLnBrk="1" latinLnBrk="0" hangingPunct="1">
              <a:lnSpc>
                <a:spcPct val="90000"/>
              </a:lnSpc>
              <a:spcBef>
                <a:spcPts val="0"/>
              </a:spcBef>
              <a:spcAft>
                <a:spcPts val="0"/>
              </a:spcAft>
              <a:buClr>
                <a:schemeClr val="accent1"/>
              </a:buClr>
              <a:buSzPct val="100000"/>
              <a:buFont typeface="Tw Cen MT" panose="020B0602020104020603" pitchFamily="34" charset="0"/>
              <a:buNone/>
              <a:defRPr lang="en-US" sz="2300" b="0" kern="1200" cap="none" baseline="0" dirty="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9pPr>
          </a:lstStyle>
          <a:p>
            <a:pPr algn="ctr"/>
            <a:r>
              <a:rPr lang="it-IT" sz="1600" i="1" dirty="0" err="1">
                <a:solidFill>
                  <a:srgbClr val="FFC000"/>
                </a:solidFill>
              </a:rPr>
              <a:t>Tiny</a:t>
            </a:r>
            <a:r>
              <a:rPr lang="it-IT" sz="1600" i="1" dirty="0">
                <a:solidFill>
                  <a:srgbClr val="FFC000"/>
                </a:solidFill>
              </a:rPr>
              <a:t> </a:t>
            </a:r>
            <a:r>
              <a:rPr lang="it-IT" sz="1600" i="1" dirty="0" err="1">
                <a:solidFill>
                  <a:srgbClr val="FFC000"/>
                </a:solidFill>
              </a:rPr>
              <a:t>ResNet</a:t>
            </a:r>
            <a:endParaRPr lang="it-IT" sz="1600" i="1" dirty="0">
              <a:solidFill>
                <a:srgbClr val="FFC000"/>
              </a:solidFill>
            </a:endParaRPr>
          </a:p>
        </p:txBody>
      </p:sp>
      <p:sp>
        <p:nvSpPr>
          <p:cNvPr id="10" name="Content Placeholder 5">
            <a:extLst>
              <a:ext uri="{FF2B5EF4-FFF2-40B4-BE49-F238E27FC236}">
                <a16:creationId xmlns:a16="http://schemas.microsoft.com/office/drawing/2014/main" id="{69EA723D-AE4D-4B17-BF7D-21F812FCA36E}"/>
              </a:ext>
            </a:extLst>
          </p:cNvPr>
          <p:cNvSpPr txBox="1">
            <a:spLocks/>
          </p:cNvSpPr>
          <p:nvPr/>
        </p:nvSpPr>
        <p:spPr>
          <a:xfrm>
            <a:off x="254107" y="1789248"/>
            <a:ext cx="6095997" cy="4307096"/>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Clr>
                <a:srgbClr val="FFC000"/>
              </a:buClr>
              <a:buFont typeface="Arial" panose="020B0604020202020204" pitchFamily="34" charset="0"/>
              <a:buChar char="•"/>
            </a:pPr>
            <a:r>
              <a:rPr lang="en-US" dirty="0">
                <a:solidFill>
                  <a:schemeClr val="bg1"/>
                </a:solidFill>
                <a:sym typeface="Wingdings" panose="05000000000000000000" pitchFamily="2" charset="2"/>
              </a:rPr>
              <a:t> Introduction of non local blocks</a:t>
            </a:r>
          </a:p>
          <a:p>
            <a:pPr>
              <a:buClr>
                <a:srgbClr val="FFC000"/>
              </a:buClr>
              <a:buFont typeface="Arial" panose="020B0604020202020204" pitchFamily="34" charset="0"/>
              <a:buChar char="•"/>
            </a:pPr>
            <a:r>
              <a:rPr lang="en-US" dirty="0">
                <a:solidFill>
                  <a:schemeClr val="bg1"/>
                </a:solidFill>
                <a:sym typeface="Wingdings" panose="05000000000000000000" pitchFamily="2" charset="2"/>
              </a:rPr>
              <a:t> Two different stemming:</a:t>
            </a:r>
          </a:p>
          <a:p>
            <a:pPr lvl="1">
              <a:buClr>
                <a:srgbClr val="FFC000"/>
              </a:buClr>
              <a:buFont typeface="Arial" panose="020B0604020202020204" pitchFamily="34" charset="0"/>
              <a:buChar char="•"/>
            </a:pPr>
            <a:r>
              <a:rPr lang="en-US" dirty="0">
                <a:solidFill>
                  <a:schemeClr val="bg1"/>
                </a:solidFill>
                <a:sym typeface="Wingdings" panose="05000000000000000000" pitchFamily="2" charset="2"/>
              </a:rPr>
              <a:t>Global- k7x7 s2 +BN + </a:t>
            </a:r>
            <a:r>
              <a:rPr lang="en-US" dirty="0" err="1">
                <a:solidFill>
                  <a:schemeClr val="bg1"/>
                </a:solidFill>
                <a:sym typeface="Wingdings" panose="05000000000000000000" pitchFamily="2" charset="2"/>
              </a:rPr>
              <a:t>ReLU</a:t>
            </a:r>
            <a:endParaRPr lang="en-US" dirty="0">
              <a:solidFill>
                <a:schemeClr val="bg1"/>
              </a:solidFill>
              <a:sym typeface="Wingdings" panose="05000000000000000000" pitchFamily="2" charset="2"/>
            </a:endParaRPr>
          </a:p>
          <a:p>
            <a:pPr lvl="1">
              <a:buClr>
                <a:srgbClr val="FFC000"/>
              </a:buClr>
              <a:buFont typeface="Arial" panose="020B0604020202020204" pitchFamily="34" charset="0"/>
              <a:buChar char="•"/>
            </a:pPr>
            <a:r>
              <a:rPr lang="en-US" dirty="0">
                <a:solidFill>
                  <a:schemeClr val="bg1"/>
                </a:solidFill>
                <a:sym typeface="Wingdings" panose="05000000000000000000" pitchFamily="2" charset="2"/>
              </a:rPr>
              <a:t>Local – k4x4 s4 + BN + </a:t>
            </a:r>
            <a:r>
              <a:rPr lang="en-US" dirty="0" err="1">
                <a:solidFill>
                  <a:schemeClr val="bg1"/>
                </a:solidFill>
                <a:sym typeface="Wingdings" panose="05000000000000000000" pitchFamily="2" charset="2"/>
              </a:rPr>
              <a:t>ReLU</a:t>
            </a:r>
            <a:r>
              <a:rPr lang="en-US" dirty="0">
                <a:solidFill>
                  <a:schemeClr val="bg1"/>
                </a:solidFill>
                <a:sym typeface="Wingdings" panose="05000000000000000000" pitchFamily="2" charset="2"/>
              </a:rPr>
              <a:t>, strides the kernel over each </a:t>
            </a:r>
            <a:r>
              <a:rPr lang="en-US" dirty="0" err="1">
                <a:solidFill>
                  <a:schemeClr val="bg1"/>
                </a:solidFill>
                <a:sym typeface="Wingdings" panose="05000000000000000000" pitchFamily="2" charset="2"/>
              </a:rPr>
              <a:t>subimage</a:t>
            </a:r>
            <a:r>
              <a:rPr lang="en-US" dirty="0">
                <a:solidFill>
                  <a:schemeClr val="bg1"/>
                </a:solidFill>
                <a:sym typeface="Wingdings" panose="05000000000000000000" pitchFamily="2" charset="2"/>
              </a:rPr>
              <a:t>, </a:t>
            </a:r>
            <a:r>
              <a:rPr lang="en-US" dirty="0" err="1">
                <a:solidFill>
                  <a:schemeClr val="bg1"/>
                </a:solidFill>
                <a:sym typeface="Wingdings" panose="05000000000000000000" pitchFamily="2" charset="2"/>
              </a:rPr>
              <a:t>divinding</a:t>
            </a:r>
            <a:r>
              <a:rPr lang="en-US" dirty="0">
                <a:solidFill>
                  <a:schemeClr val="bg1"/>
                </a:solidFill>
                <a:sym typeface="Wingdings" panose="05000000000000000000" pitchFamily="2" charset="2"/>
              </a:rPr>
              <a:t> the input in time relative subsamples. This stemming produces an image also subdivided in time frames like the initial.</a:t>
            </a:r>
          </a:p>
          <a:p>
            <a:pPr>
              <a:buClr>
                <a:srgbClr val="FFC000"/>
              </a:buClr>
              <a:buFont typeface="Arial" panose="020B0604020202020204" pitchFamily="34" charset="0"/>
              <a:buChar char="•"/>
            </a:pPr>
            <a:r>
              <a:rPr lang="en-US" dirty="0">
                <a:solidFill>
                  <a:schemeClr val="bg1"/>
                </a:solidFill>
                <a:sym typeface="Wingdings" panose="05000000000000000000" pitchFamily="2" charset="2"/>
              </a:rPr>
              <a:t> Adaptive Average Pooling</a:t>
            </a:r>
          </a:p>
        </p:txBody>
      </p:sp>
      <p:pic>
        <p:nvPicPr>
          <p:cNvPr id="12" name="Immagine 11" descr="Immagine che contiene testo&#10;&#10;Descrizione generata automaticamente">
            <a:extLst>
              <a:ext uri="{FF2B5EF4-FFF2-40B4-BE49-F238E27FC236}">
                <a16:creationId xmlns:a16="http://schemas.microsoft.com/office/drawing/2014/main" id="{A548512B-FBA6-4A60-8201-E4368EEBF3D6}"/>
              </a:ext>
            </a:extLst>
          </p:cNvPr>
          <p:cNvPicPr>
            <a:picLocks noChangeAspect="1"/>
          </p:cNvPicPr>
          <p:nvPr/>
        </p:nvPicPr>
        <p:blipFill>
          <a:blip r:embed="rId2"/>
          <a:stretch>
            <a:fillRect/>
          </a:stretch>
        </p:blipFill>
        <p:spPr>
          <a:xfrm>
            <a:off x="6096000" y="-49952"/>
            <a:ext cx="4928424" cy="3099411"/>
          </a:xfrm>
          <a:prstGeom prst="rect">
            <a:avLst/>
          </a:prstGeom>
          <a:effectLst>
            <a:outerShdw blurRad="50800" dist="38100" dir="8100000" algn="tr" rotWithShape="0">
              <a:prstClr val="black">
                <a:alpha val="40000"/>
              </a:prstClr>
            </a:outerShdw>
          </a:effectLst>
        </p:spPr>
      </p:pic>
      <p:pic>
        <p:nvPicPr>
          <p:cNvPr id="16" name="Immagine 15">
            <a:extLst>
              <a:ext uri="{FF2B5EF4-FFF2-40B4-BE49-F238E27FC236}">
                <a16:creationId xmlns:a16="http://schemas.microsoft.com/office/drawing/2014/main" id="{F6F3A180-85D4-4B1F-A893-62E24127E713}"/>
              </a:ext>
            </a:extLst>
          </p:cNvPr>
          <p:cNvPicPr>
            <a:picLocks noChangeAspect="1"/>
          </p:cNvPicPr>
          <p:nvPr/>
        </p:nvPicPr>
        <p:blipFill>
          <a:blip r:embed="rId3"/>
          <a:stretch>
            <a:fillRect/>
          </a:stretch>
        </p:blipFill>
        <p:spPr>
          <a:xfrm>
            <a:off x="6279835" y="2879887"/>
            <a:ext cx="4560753" cy="3216457"/>
          </a:xfrm>
          <a:prstGeom prst="rect">
            <a:avLst/>
          </a:prstGeom>
          <a:effectLst>
            <a:outerShdw blurRad="50800" dist="38100" dir="8100000" algn="tr" rotWithShape="0">
              <a:prstClr val="black">
                <a:alpha val="40000"/>
              </a:prstClr>
            </a:outerShdw>
          </a:effectLst>
        </p:spPr>
      </p:pic>
      <p:pic>
        <p:nvPicPr>
          <p:cNvPr id="8" name="Immagine 7">
            <a:extLst>
              <a:ext uri="{FF2B5EF4-FFF2-40B4-BE49-F238E27FC236}">
                <a16:creationId xmlns:a16="http://schemas.microsoft.com/office/drawing/2014/main" id="{DBC8FE6A-8053-4A3F-8270-C8E568E69637}"/>
              </a:ext>
            </a:extLst>
          </p:cNvPr>
          <p:cNvPicPr>
            <a:picLocks noChangeAspect="1"/>
          </p:cNvPicPr>
          <p:nvPr/>
        </p:nvPicPr>
        <p:blipFill>
          <a:blip r:embed="rId4"/>
          <a:stretch>
            <a:fillRect/>
          </a:stretch>
        </p:blipFill>
        <p:spPr>
          <a:xfrm>
            <a:off x="5992490" y="3853573"/>
            <a:ext cx="1172355" cy="2070171"/>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035302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magine 21">
            <a:extLst>
              <a:ext uri="{FF2B5EF4-FFF2-40B4-BE49-F238E27FC236}">
                <a16:creationId xmlns:a16="http://schemas.microsoft.com/office/drawing/2014/main" id="{37B4C604-2227-482E-B5E2-C09A4991D042}"/>
              </a:ext>
            </a:extLst>
          </p:cNvPr>
          <p:cNvPicPr>
            <a:picLocks noChangeAspect="1"/>
          </p:cNvPicPr>
          <p:nvPr/>
        </p:nvPicPr>
        <p:blipFill>
          <a:blip r:embed="rId2"/>
          <a:stretch>
            <a:fillRect/>
          </a:stretch>
        </p:blipFill>
        <p:spPr>
          <a:xfrm>
            <a:off x="6991461" y="487196"/>
            <a:ext cx="3554784" cy="3087245"/>
          </a:xfrm>
          <a:prstGeom prst="rect">
            <a:avLst/>
          </a:prstGeom>
          <a:effectLst>
            <a:outerShdw blurRad="50800" dist="38100" dir="8100000" algn="tr" rotWithShape="0">
              <a:prstClr val="black">
                <a:alpha val="40000"/>
              </a:prstClr>
            </a:outerShdw>
          </a:effectLst>
        </p:spPr>
      </p:pic>
      <p:pic>
        <p:nvPicPr>
          <p:cNvPr id="13" name="Immagine 12">
            <a:extLst>
              <a:ext uri="{FF2B5EF4-FFF2-40B4-BE49-F238E27FC236}">
                <a16:creationId xmlns:a16="http://schemas.microsoft.com/office/drawing/2014/main" id="{DEAF452B-840D-4A23-BB3C-5F990C17A85A}"/>
              </a:ext>
            </a:extLst>
          </p:cNvPr>
          <p:cNvPicPr>
            <a:picLocks noChangeAspect="1"/>
          </p:cNvPicPr>
          <p:nvPr/>
        </p:nvPicPr>
        <p:blipFill>
          <a:blip r:embed="rId3"/>
          <a:stretch>
            <a:fillRect/>
          </a:stretch>
        </p:blipFill>
        <p:spPr>
          <a:xfrm>
            <a:off x="0" y="3662361"/>
            <a:ext cx="12192000" cy="3087245"/>
          </a:xfrm>
          <a:prstGeom prst="rect">
            <a:avLst/>
          </a:prstGeom>
          <a:effectLst>
            <a:outerShdw blurRad="50800" dist="38100" dir="8100000" algn="tr" rotWithShape="0">
              <a:prstClr val="black">
                <a:alpha val="40000"/>
              </a:prstClr>
            </a:outerShdw>
          </a:effectLst>
        </p:spPr>
      </p:pic>
      <p:sp>
        <p:nvSpPr>
          <p:cNvPr id="2" name="Titolo 1">
            <a:extLst>
              <a:ext uri="{FF2B5EF4-FFF2-40B4-BE49-F238E27FC236}">
                <a16:creationId xmlns:a16="http://schemas.microsoft.com/office/drawing/2014/main" id="{8D2CC8B8-1601-4A1C-8564-6798426F3C06}"/>
              </a:ext>
            </a:extLst>
          </p:cNvPr>
          <p:cNvSpPr>
            <a:spLocks noGrp="1"/>
          </p:cNvSpPr>
          <p:nvPr>
            <p:ph type="title"/>
          </p:nvPr>
        </p:nvSpPr>
        <p:spPr/>
        <p:txBody>
          <a:bodyPr/>
          <a:lstStyle/>
          <a:p>
            <a:r>
              <a:rPr lang="it-IT" dirty="0"/>
              <a:t>Non </a:t>
            </a:r>
            <a:r>
              <a:rPr lang="it-IT" dirty="0" err="1"/>
              <a:t>local</a:t>
            </a:r>
            <a:r>
              <a:rPr lang="it-IT" dirty="0"/>
              <a:t> </a:t>
            </a:r>
            <a:r>
              <a:rPr lang="it-IT" dirty="0" err="1"/>
              <a:t>block</a:t>
            </a:r>
            <a:endParaRPr lang="it-IT" dirty="0"/>
          </a:p>
        </p:txBody>
      </p:sp>
      <p:sp>
        <p:nvSpPr>
          <p:cNvPr id="3" name="Segnaposto numero diapositiva 2">
            <a:extLst>
              <a:ext uri="{FF2B5EF4-FFF2-40B4-BE49-F238E27FC236}">
                <a16:creationId xmlns:a16="http://schemas.microsoft.com/office/drawing/2014/main" id="{049EAFB5-7159-4AF7-8D81-C6FB79E710E4}"/>
              </a:ext>
            </a:extLst>
          </p:cNvPr>
          <p:cNvSpPr>
            <a:spLocks noGrp="1"/>
          </p:cNvSpPr>
          <p:nvPr>
            <p:ph type="sldNum" sz="quarter" idx="12"/>
          </p:nvPr>
        </p:nvSpPr>
        <p:spPr/>
        <p:txBody>
          <a:bodyPr/>
          <a:lstStyle/>
          <a:p>
            <a:fld id="{4FAB73BC-B049-4115-A692-8D63A059BFB8}" type="slidenum">
              <a:rPr lang="it-IT" smtClean="0"/>
              <a:pPr/>
              <a:t>18</a:t>
            </a:fld>
            <a:endParaRPr lang="it-IT" dirty="0"/>
          </a:p>
        </p:txBody>
      </p:sp>
      <p:sp>
        <p:nvSpPr>
          <p:cNvPr id="4" name="Segnaposto piè di pagina 3">
            <a:extLst>
              <a:ext uri="{FF2B5EF4-FFF2-40B4-BE49-F238E27FC236}">
                <a16:creationId xmlns:a16="http://schemas.microsoft.com/office/drawing/2014/main" id="{BE48D1BD-29E7-40DF-8498-3EE0536ECE7D}"/>
              </a:ext>
            </a:extLst>
          </p:cNvPr>
          <p:cNvSpPr>
            <a:spLocks noGrp="1"/>
          </p:cNvSpPr>
          <p:nvPr>
            <p:ph type="ftr" sz="quarter" idx="11"/>
          </p:nvPr>
        </p:nvSpPr>
        <p:spPr/>
        <p:txBody>
          <a:bodyPr/>
          <a:lstStyle/>
          <a:p>
            <a:r>
              <a:rPr lang="it-IT"/>
              <a:t>Fiorenzo Parascandalo - Daniele Domenichelli - UNIBO</a:t>
            </a:r>
            <a:endParaRPr lang="it-IT" dirty="0"/>
          </a:p>
        </p:txBody>
      </p:sp>
      <p:sp>
        <p:nvSpPr>
          <p:cNvPr id="6" name="Segnaposto testo 4">
            <a:extLst>
              <a:ext uri="{FF2B5EF4-FFF2-40B4-BE49-F238E27FC236}">
                <a16:creationId xmlns:a16="http://schemas.microsoft.com/office/drawing/2014/main" id="{2266102F-CCD6-48C8-89E8-5B9E7CCACDDF}"/>
              </a:ext>
            </a:extLst>
          </p:cNvPr>
          <p:cNvSpPr txBox="1">
            <a:spLocks/>
          </p:cNvSpPr>
          <p:nvPr/>
        </p:nvSpPr>
        <p:spPr>
          <a:xfrm>
            <a:off x="6991461" y="3574441"/>
            <a:ext cx="3554784" cy="333907"/>
          </a:xfrm>
          <a:prstGeom prst="rect">
            <a:avLst/>
          </a:prstGeom>
        </p:spPr>
        <p:txBody>
          <a:bodyPr vert="horz" lIns="137160" tIns="45720" rIns="137160" bIns="45720" rtlCol="0" anchor="ctr">
            <a:normAutofit/>
          </a:bodyPr>
          <a:lstStyle>
            <a:lvl1pPr marL="0" indent="0" algn="l" defTabSz="914400" rtl="0" eaLnBrk="1" latinLnBrk="0" hangingPunct="1">
              <a:lnSpc>
                <a:spcPct val="90000"/>
              </a:lnSpc>
              <a:spcBef>
                <a:spcPts val="0"/>
              </a:spcBef>
              <a:spcAft>
                <a:spcPts val="0"/>
              </a:spcAft>
              <a:buClr>
                <a:schemeClr val="accent1"/>
              </a:buClr>
              <a:buSzPct val="100000"/>
              <a:buFont typeface="Tw Cen MT" panose="020B0602020104020603" pitchFamily="34" charset="0"/>
              <a:buNone/>
              <a:defRPr lang="en-US" sz="2300" b="0" kern="1200" cap="none" baseline="0" dirty="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9pPr>
          </a:lstStyle>
          <a:p>
            <a:pPr algn="ctr"/>
            <a:r>
              <a:rPr lang="it-IT" sz="1600" i="1" dirty="0">
                <a:solidFill>
                  <a:srgbClr val="FFC000"/>
                </a:solidFill>
              </a:rPr>
              <a:t>Non Local </a:t>
            </a:r>
            <a:r>
              <a:rPr lang="it-IT" sz="1600" i="1" dirty="0" err="1">
                <a:solidFill>
                  <a:srgbClr val="FFC000"/>
                </a:solidFill>
              </a:rPr>
              <a:t>Block</a:t>
            </a:r>
            <a:endParaRPr lang="it-IT" sz="1600" i="1" dirty="0">
              <a:solidFill>
                <a:srgbClr val="FFC000"/>
              </a:solidFill>
            </a:endParaRPr>
          </a:p>
        </p:txBody>
      </p:sp>
      <p:sp>
        <p:nvSpPr>
          <p:cNvPr id="10" name="Content Placeholder 5">
            <a:extLst>
              <a:ext uri="{FF2B5EF4-FFF2-40B4-BE49-F238E27FC236}">
                <a16:creationId xmlns:a16="http://schemas.microsoft.com/office/drawing/2014/main" id="{69EA723D-AE4D-4B17-BF7D-21F812FCA36E}"/>
              </a:ext>
            </a:extLst>
          </p:cNvPr>
          <p:cNvSpPr txBox="1">
            <a:spLocks/>
          </p:cNvSpPr>
          <p:nvPr/>
        </p:nvSpPr>
        <p:spPr>
          <a:xfrm>
            <a:off x="254107" y="1789248"/>
            <a:ext cx="11556893" cy="235708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Clr>
                <a:srgbClr val="FFC000"/>
              </a:buClr>
              <a:buNone/>
            </a:pPr>
            <a:endParaRPr lang="en-US" dirty="0">
              <a:solidFill>
                <a:schemeClr val="bg1"/>
              </a:solidFill>
              <a:sym typeface="Wingdings" panose="05000000000000000000" pitchFamily="2" charset="2"/>
            </a:endParaRPr>
          </a:p>
        </p:txBody>
      </p:sp>
      <mc:AlternateContent xmlns:mc="http://schemas.openxmlformats.org/markup-compatibility/2006">
        <mc:Choice xmlns:a14="http://schemas.microsoft.com/office/drawing/2010/main" Requires="a14">
          <p:sp>
            <p:nvSpPr>
              <p:cNvPr id="19" name="Content Placeholder 5">
                <a:extLst>
                  <a:ext uri="{FF2B5EF4-FFF2-40B4-BE49-F238E27FC236}">
                    <a16:creationId xmlns:a16="http://schemas.microsoft.com/office/drawing/2014/main" id="{9AAF866D-A48B-4F9A-BF8E-72C32DD89DC0}"/>
                  </a:ext>
                </a:extLst>
              </p:cNvPr>
              <p:cNvSpPr txBox="1">
                <a:spLocks/>
              </p:cNvSpPr>
              <p:nvPr/>
            </p:nvSpPr>
            <p:spPr>
              <a:xfrm>
                <a:off x="254108" y="1789248"/>
                <a:ext cx="5706426" cy="235708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Clr>
                    <a:srgbClr val="FFC000"/>
                  </a:buClr>
                  <a:buNone/>
                </a:pPr>
                <a:r>
                  <a:rPr lang="en-US" dirty="0">
                    <a:solidFill>
                      <a:schemeClr val="bg1"/>
                    </a:solidFill>
                    <a:sym typeface="Wingdings" panose="05000000000000000000" pitchFamily="2" charset="2"/>
                  </a:rPr>
                  <a:t>Computes the response at a position as a weighted sum of the features at all positions:</a:t>
                </a:r>
              </a:p>
              <a:p>
                <a:pPr marL="0" indent="0">
                  <a:buClr>
                    <a:srgbClr val="FFC000"/>
                  </a:buClr>
                  <a:buNone/>
                </a:pP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0" i="1" smtClean="0">
                              <a:solidFill>
                                <a:schemeClr val="bg1"/>
                              </a:solidFill>
                              <a:latin typeface="Cambria Math" panose="02040503050406030204" pitchFamily="18" charset="0"/>
                            </a:rPr>
                            <m:t>𝑦</m:t>
                          </m:r>
                        </m:e>
                        <m:sub>
                          <m:r>
                            <a:rPr lang="it-IT" b="0" i="1" smtClean="0">
                              <a:solidFill>
                                <a:schemeClr val="bg1"/>
                              </a:solidFill>
                              <a:latin typeface="Cambria Math" panose="02040503050406030204" pitchFamily="18" charset="0"/>
                            </a:rPr>
                            <m:t>𝑖</m:t>
                          </m:r>
                        </m:sub>
                      </m:sSub>
                      <m:r>
                        <a:rPr lang="it-IT" b="0" i="1" smtClean="0">
                          <a:solidFill>
                            <a:schemeClr val="bg1"/>
                          </a:solidFill>
                          <a:latin typeface="Cambria Math" panose="02040503050406030204" pitchFamily="18" charset="0"/>
                        </a:rPr>
                        <m:t>=</m:t>
                      </m:r>
                      <m:f>
                        <m:fPr>
                          <m:ctrlPr>
                            <a:rPr lang="it-IT" b="0" i="1" smtClean="0">
                              <a:solidFill>
                                <a:schemeClr val="bg1"/>
                              </a:solidFill>
                              <a:latin typeface="Cambria Math" panose="02040503050406030204" pitchFamily="18" charset="0"/>
                            </a:rPr>
                          </m:ctrlPr>
                        </m:fPr>
                        <m:num>
                          <m:r>
                            <a:rPr lang="it-IT" b="0" i="1" smtClean="0">
                              <a:solidFill>
                                <a:schemeClr val="bg1"/>
                              </a:solidFill>
                              <a:latin typeface="Cambria Math" panose="02040503050406030204" pitchFamily="18" charset="0"/>
                            </a:rPr>
                            <m:t>1</m:t>
                          </m:r>
                        </m:num>
                        <m:den>
                          <m:r>
                            <a:rPr lang="it-IT" b="0" i="1" smtClean="0">
                              <a:solidFill>
                                <a:schemeClr val="bg1"/>
                              </a:solidFill>
                              <a:latin typeface="Cambria Math" panose="02040503050406030204" pitchFamily="18" charset="0"/>
                            </a:rPr>
                            <m:t>𝐶</m:t>
                          </m:r>
                          <m:r>
                            <a:rPr lang="it-IT" b="0" i="1" smtClean="0">
                              <a:solidFill>
                                <a:schemeClr val="bg1"/>
                              </a:solidFill>
                              <a:latin typeface="Cambria Math" panose="02040503050406030204" pitchFamily="18" charset="0"/>
                            </a:rPr>
                            <m:t>(</m:t>
                          </m:r>
                          <m:r>
                            <a:rPr lang="it-IT" b="0" i="1" smtClean="0">
                              <a:solidFill>
                                <a:schemeClr val="bg1"/>
                              </a:solidFill>
                              <a:latin typeface="Cambria Math" panose="02040503050406030204" pitchFamily="18" charset="0"/>
                            </a:rPr>
                            <m:t>𝑥</m:t>
                          </m:r>
                          <m:r>
                            <a:rPr lang="it-IT" b="0" i="1" smtClean="0">
                              <a:solidFill>
                                <a:schemeClr val="bg1"/>
                              </a:solidFill>
                              <a:latin typeface="Cambria Math" panose="02040503050406030204" pitchFamily="18" charset="0"/>
                            </a:rPr>
                            <m:t>)</m:t>
                          </m:r>
                        </m:den>
                      </m:f>
                      <m:nary>
                        <m:naryPr>
                          <m:chr m:val="∑"/>
                          <m:supHide m:val="on"/>
                          <m:ctrlPr>
                            <a:rPr lang="it-IT" b="0" i="1" smtClean="0">
                              <a:solidFill>
                                <a:schemeClr val="bg1"/>
                              </a:solidFill>
                              <a:latin typeface="Cambria Math" panose="02040503050406030204" pitchFamily="18" charset="0"/>
                            </a:rPr>
                          </m:ctrlPr>
                        </m:naryPr>
                        <m:sub>
                          <m:r>
                            <m:rPr>
                              <m:brk m:alnAt="7"/>
                            </m:rPr>
                            <a:rPr lang="it-IT" b="0" i="1" smtClean="0">
                              <a:solidFill>
                                <a:schemeClr val="bg1"/>
                              </a:solidFill>
                              <a:latin typeface="Cambria Math" panose="02040503050406030204" pitchFamily="18" charset="0"/>
                              <a:ea typeface="Cambria Math" panose="02040503050406030204" pitchFamily="18" charset="0"/>
                            </a:rPr>
                            <m:t>∀</m:t>
                          </m:r>
                          <m:r>
                            <a:rPr lang="it-IT" b="0" i="1" smtClean="0">
                              <a:solidFill>
                                <a:schemeClr val="bg1"/>
                              </a:solidFill>
                              <a:latin typeface="Cambria Math" panose="02040503050406030204" pitchFamily="18" charset="0"/>
                              <a:ea typeface="Cambria Math" panose="02040503050406030204" pitchFamily="18" charset="0"/>
                            </a:rPr>
                            <m:t>𝑗</m:t>
                          </m:r>
                        </m:sub>
                        <m:sup/>
                        <m:e>
                          <m:r>
                            <a:rPr lang="it-IT" b="0" i="1" smtClean="0">
                              <a:solidFill>
                                <a:schemeClr val="bg1"/>
                              </a:solidFill>
                              <a:latin typeface="Cambria Math" panose="02040503050406030204" pitchFamily="18" charset="0"/>
                            </a:rPr>
                            <m:t>𝑓</m:t>
                          </m:r>
                          <m:d>
                            <m:dPr>
                              <m:ctrlPr>
                                <a:rPr lang="it-IT" b="0" i="1" smtClean="0">
                                  <a:solidFill>
                                    <a:schemeClr val="bg1"/>
                                  </a:solidFill>
                                  <a:latin typeface="Cambria Math" panose="02040503050406030204" pitchFamily="18" charset="0"/>
                                </a:rPr>
                              </m:ctrlPr>
                            </m:dPr>
                            <m:e>
                              <m:sSub>
                                <m:sSubPr>
                                  <m:ctrlPr>
                                    <a:rPr lang="it-IT" b="0" i="1" smtClean="0">
                                      <a:solidFill>
                                        <a:schemeClr val="bg1"/>
                                      </a:solidFill>
                                      <a:latin typeface="Cambria Math" panose="02040503050406030204" pitchFamily="18" charset="0"/>
                                    </a:rPr>
                                  </m:ctrlPr>
                                </m:sSubPr>
                                <m:e>
                                  <m:r>
                                    <a:rPr lang="it-IT" b="0" i="1" smtClean="0">
                                      <a:solidFill>
                                        <a:schemeClr val="bg1"/>
                                      </a:solidFill>
                                      <a:latin typeface="Cambria Math" panose="02040503050406030204" pitchFamily="18" charset="0"/>
                                    </a:rPr>
                                    <m:t>𝑥</m:t>
                                  </m:r>
                                </m:e>
                                <m:sub>
                                  <m:r>
                                    <a:rPr lang="it-IT" b="0" i="1" smtClean="0">
                                      <a:solidFill>
                                        <a:schemeClr val="bg1"/>
                                      </a:solidFill>
                                      <a:latin typeface="Cambria Math" panose="02040503050406030204" pitchFamily="18" charset="0"/>
                                    </a:rPr>
                                    <m:t>𝑖</m:t>
                                  </m:r>
                                </m:sub>
                              </m:sSub>
                              <m:r>
                                <a:rPr lang="it-IT" b="0" i="1" smtClean="0">
                                  <a:solidFill>
                                    <a:schemeClr val="bg1"/>
                                  </a:solidFill>
                                  <a:latin typeface="Cambria Math" panose="02040503050406030204" pitchFamily="18" charset="0"/>
                                </a:rPr>
                                <m:t>,</m:t>
                              </m:r>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𝑥</m:t>
                                  </m:r>
                                </m:e>
                                <m:sub>
                                  <m:r>
                                    <a:rPr lang="it-IT" b="0" i="1" smtClean="0">
                                      <a:solidFill>
                                        <a:schemeClr val="bg1"/>
                                      </a:solidFill>
                                      <a:latin typeface="Cambria Math" panose="02040503050406030204" pitchFamily="18" charset="0"/>
                                    </a:rPr>
                                    <m:t>𝑗</m:t>
                                  </m:r>
                                </m:sub>
                              </m:sSub>
                            </m:e>
                          </m:d>
                          <m:r>
                            <a:rPr lang="it-IT" b="0" i="1" smtClean="0">
                              <a:solidFill>
                                <a:schemeClr val="bg1"/>
                              </a:solidFill>
                              <a:latin typeface="Cambria Math" panose="02040503050406030204" pitchFamily="18" charset="0"/>
                            </a:rPr>
                            <m:t>𝑔</m:t>
                          </m:r>
                          <m:r>
                            <a:rPr lang="it-IT" b="0" i="1" smtClean="0">
                              <a:solidFill>
                                <a:schemeClr val="bg1"/>
                              </a:solidFill>
                              <a:latin typeface="Cambria Math" panose="02040503050406030204" pitchFamily="18" charset="0"/>
                            </a:rPr>
                            <m:t>(</m:t>
                          </m:r>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𝑥</m:t>
                              </m:r>
                            </m:e>
                            <m:sub>
                              <m:r>
                                <a:rPr lang="it-IT" b="0" i="1" smtClean="0">
                                  <a:solidFill>
                                    <a:schemeClr val="bg1"/>
                                  </a:solidFill>
                                  <a:latin typeface="Cambria Math" panose="02040503050406030204" pitchFamily="18" charset="0"/>
                                </a:rPr>
                                <m:t>𝑗</m:t>
                              </m:r>
                            </m:sub>
                          </m:sSub>
                          <m:r>
                            <a:rPr lang="it-IT" b="0" i="1" smtClean="0">
                              <a:solidFill>
                                <a:schemeClr val="bg1"/>
                              </a:solidFill>
                              <a:latin typeface="Cambria Math" panose="02040503050406030204" pitchFamily="18" charset="0"/>
                            </a:rPr>
                            <m:t>)</m:t>
                          </m:r>
                        </m:e>
                      </m:nary>
                    </m:oMath>
                  </m:oMathPara>
                </a14:m>
                <a:endParaRPr lang="it-IT" dirty="0">
                  <a:solidFill>
                    <a:schemeClr val="bg1"/>
                  </a:solidFill>
                </a:endParaRPr>
              </a:p>
              <a:p>
                <a:pPr marL="0" indent="0">
                  <a:buClr>
                    <a:srgbClr val="FFC000"/>
                  </a:buClr>
                  <a:buNone/>
                </a:pPr>
                <a:r>
                  <a:rPr lang="en-US" dirty="0">
                    <a:solidFill>
                      <a:schemeClr val="bg1"/>
                    </a:solidFill>
                    <a:sym typeface="Wingdings" panose="05000000000000000000" pitchFamily="2" charset="2"/>
                  </a:rPr>
                  <a:t>Inspired by Non Local Means, a classical filter algorithm.</a:t>
                </a:r>
              </a:p>
              <a:p>
                <a:pPr marL="0" indent="0">
                  <a:buClr>
                    <a:srgbClr val="FFC000"/>
                  </a:buClr>
                  <a:buNone/>
                </a:pPr>
                <a:endParaRPr lang="en-US" dirty="0">
                  <a:solidFill>
                    <a:schemeClr val="bg1"/>
                  </a:solidFill>
                  <a:sym typeface="Wingdings" panose="05000000000000000000" pitchFamily="2" charset="2"/>
                </a:endParaRPr>
              </a:p>
            </p:txBody>
          </p:sp>
        </mc:Choice>
        <mc:Fallback>
          <p:sp>
            <p:nvSpPr>
              <p:cNvPr id="19" name="Content Placeholder 5">
                <a:extLst>
                  <a:ext uri="{FF2B5EF4-FFF2-40B4-BE49-F238E27FC236}">
                    <a16:creationId xmlns:a16="http://schemas.microsoft.com/office/drawing/2014/main" id="{9AAF866D-A48B-4F9A-BF8E-72C32DD89DC0}"/>
                  </a:ext>
                </a:extLst>
              </p:cNvPr>
              <p:cNvSpPr txBox="1">
                <a:spLocks noRot="1" noChangeAspect="1" noMove="1" noResize="1" noEditPoints="1" noAdjustHandles="1" noChangeArrowheads="1" noChangeShapeType="1" noTextEdit="1"/>
              </p:cNvSpPr>
              <p:nvPr/>
            </p:nvSpPr>
            <p:spPr>
              <a:xfrm>
                <a:off x="254108" y="1789248"/>
                <a:ext cx="5706426" cy="2357089"/>
              </a:xfrm>
              <a:prstGeom prst="rect">
                <a:avLst/>
              </a:prstGeom>
              <a:blipFill>
                <a:blip r:embed="rId4"/>
                <a:stretch>
                  <a:fillRect l="-2244" t="-3109" b="-1554"/>
                </a:stretch>
              </a:blipFill>
            </p:spPr>
            <p:txBody>
              <a:bodyPr/>
              <a:lstStyle/>
              <a:p>
                <a:r>
                  <a:rPr lang="it-IT">
                    <a:noFill/>
                  </a:rPr>
                  <a:t> </a:t>
                </a:r>
              </a:p>
            </p:txBody>
          </p:sp>
        </mc:Fallback>
      </mc:AlternateContent>
    </p:spTree>
    <p:extLst>
      <p:ext uri="{BB962C8B-B14F-4D97-AF65-F5344CB8AC3E}">
        <p14:creationId xmlns:p14="http://schemas.microsoft.com/office/powerpoint/2010/main" val="2074348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D239D6-0CE1-4E53-A0C5-70949D7A120D}"/>
              </a:ext>
            </a:extLst>
          </p:cNvPr>
          <p:cNvSpPr>
            <a:spLocks noGrp="1"/>
          </p:cNvSpPr>
          <p:nvPr>
            <p:ph type="title"/>
          </p:nvPr>
        </p:nvSpPr>
        <p:spPr>
          <a:xfrm>
            <a:off x="254107" y="487197"/>
            <a:ext cx="9618026" cy="1499616"/>
          </a:xfrm>
        </p:spPr>
        <p:txBody>
          <a:bodyPr/>
          <a:lstStyle/>
          <a:p>
            <a:r>
              <a:rPr lang="it-IT" dirty="0"/>
              <a:t>Ensemble policy – </a:t>
            </a:r>
            <a:r>
              <a:rPr lang="it-IT" dirty="0" err="1"/>
              <a:t>Threshold</a:t>
            </a:r>
            <a:r>
              <a:rPr lang="it-IT" dirty="0"/>
              <a:t> </a:t>
            </a:r>
            <a:r>
              <a:rPr lang="it-IT" dirty="0" err="1"/>
              <a:t>approach</a:t>
            </a:r>
            <a:endParaRPr lang="it-IT" dirty="0"/>
          </a:p>
        </p:txBody>
      </p:sp>
      <p:sp>
        <p:nvSpPr>
          <p:cNvPr id="3" name="Segnaposto numero diapositiva 2">
            <a:extLst>
              <a:ext uri="{FF2B5EF4-FFF2-40B4-BE49-F238E27FC236}">
                <a16:creationId xmlns:a16="http://schemas.microsoft.com/office/drawing/2014/main" id="{032B1C34-9103-4FC8-A8CF-F10A33F7DBBF}"/>
              </a:ext>
            </a:extLst>
          </p:cNvPr>
          <p:cNvSpPr>
            <a:spLocks noGrp="1"/>
          </p:cNvSpPr>
          <p:nvPr>
            <p:ph type="sldNum" sz="quarter" idx="12"/>
          </p:nvPr>
        </p:nvSpPr>
        <p:spPr/>
        <p:txBody>
          <a:bodyPr/>
          <a:lstStyle/>
          <a:p>
            <a:fld id="{4FAB73BC-B049-4115-A692-8D63A059BFB8}" type="slidenum">
              <a:rPr lang="it-IT" smtClean="0"/>
              <a:pPr/>
              <a:t>19</a:t>
            </a:fld>
            <a:endParaRPr lang="it-IT" dirty="0"/>
          </a:p>
        </p:txBody>
      </p:sp>
      <p:sp>
        <p:nvSpPr>
          <p:cNvPr id="4" name="Segnaposto piè di pagina 3">
            <a:extLst>
              <a:ext uri="{FF2B5EF4-FFF2-40B4-BE49-F238E27FC236}">
                <a16:creationId xmlns:a16="http://schemas.microsoft.com/office/drawing/2014/main" id="{14F32B18-A316-43BC-9AA8-A8766A7BF55F}"/>
              </a:ext>
            </a:extLst>
          </p:cNvPr>
          <p:cNvSpPr>
            <a:spLocks noGrp="1"/>
          </p:cNvSpPr>
          <p:nvPr>
            <p:ph type="ftr" sz="quarter" idx="11"/>
          </p:nvPr>
        </p:nvSpPr>
        <p:spPr/>
        <p:txBody>
          <a:bodyPr/>
          <a:lstStyle/>
          <a:p>
            <a:r>
              <a:rPr lang="it-IT"/>
              <a:t>Fiorenzo Parascandalo - Daniele Domenichelli - UNIBO</a:t>
            </a:r>
            <a:endParaRPr lang="it-IT" dirty="0"/>
          </a:p>
        </p:txBody>
      </p:sp>
      <p:sp>
        <p:nvSpPr>
          <p:cNvPr id="5" name="Content Placeholder 5">
            <a:extLst>
              <a:ext uri="{FF2B5EF4-FFF2-40B4-BE49-F238E27FC236}">
                <a16:creationId xmlns:a16="http://schemas.microsoft.com/office/drawing/2014/main" id="{A74ECD5F-0616-4B7E-8F00-D279ECF9AF3C}"/>
              </a:ext>
            </a:extLst>
          </p:cNvPr>
          <p:cNvSpPr txBox="1">
            <a:spLocks/>
          </p:cNvSpPr>
          <p:nvPr/>
        </p:nvSpPr>
        <p:spPr>
          <a:xfrm>
            <a:off x="254107" y="2094085"/>
            <a:ext cx="11192518" cy="3734718"/>
          </a:xfrm>
          <a:prstGeom prst="rect">
            <a:avLst/>
          </a:prstGeom>
        </p:spPr>
        <p:txBody>
          <a:bodyPr vert="horz" lIns="45720" tIns="45720" rIns="4572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dirty="0">
                <a:solidFill>
                  <a:schemeClr val="bg1"/>
                </a:solidFill>
                <a:sym typeface="Wingdings" panose="05000000000000000000" pitchFamily="2" charset="2"/>
              </a:rPr>
              <a:t>The ensemble consists in </a:t>
            </a:r>
            <a:r>
              <a:rPr lang="en-US" dirty="0">
                <a:solidFill>
                  <a:srgbClr val="FFC000"/>
                </a:solidFill>
                <a:sym typeface="Wingdings" panose="05000000000000000000" pitchFamily="2" charset="2"/>
              </a:rPr>
              <a:t>20</a:t>
            </a:r>
            <a:r>
              <a:rPr lang="en-US" dirty="0">
                <a:solidFill>
                  <a:schemeClr val="bg1"/>
                </a:solidFill>
                <a:sym typeface="Wingdings" panose="05000000000000000000" pitchFamily="2" charset="2"/>
              </a:rPr>
              <a:t> different </a:t>
            </a:r>
            <a:r>
              <a:rPr lang="en-US" dirty="0">
                <a:solidFill>
                  <a:srgbClr val="FFC000"/>
                </a:solidFill>
                <a:sym typeface="Wingdings" panose="05000000000000000000" pitchFamily="2" charset="2"/>
              </a:rPr>
              <a:t>CNNs</a:t>
            </a:r>
            <a:r>
              <a:rPr lang="en-US" dirty="0">
                <a:solidFill>
                  <a:schemeClr val="bg1"/>
                </a:solidFill>
                <a:sym typeface="Wingdings" panose="05000000000000000000" pitchFamily="2" charset="2"/>
              </a:rPr>
              <a:t>.</a:t>
            </a:r>
          </a:p>
          <a:p>
            <a:pPr marL="0" indent="0">
              <a:buFont typeface="Tw Cen MT" panose="020B0602020104020603" pitchFamily="34" charset="0"/>
              <a:buNone/>
            </a:pPr>
            <a:endParaRPr lang="en-US" dirty="0">
              <a:solidFill>
                <a:schemeClr val="bg1"/>
              </a:solidFill>
              <a:sym typeface="Wingdings" panose="05000000000000000000" pitchFamily="2" charset="2"/>
            </a:endParaRPr>
          </a:p>
          <a:p>
            <a:pPr marL="0" indent="0">
              <a:buFont typeface="Tw Cen MT" panose="020B0602020104020603" pitchFamily="34" charset="0"/>
              <a:buNone/>
            </a:pPr>
            <a:r>
              <a:rPr lang="en-US" dirty="0">
                <a:solidFill>
                  <a:srgbClr val="FFC000"/>
                </a:solidFill>
                <a:sym typeface="Wingdings" panose="05000000000000000000" pitchFamily="2" charset="2"/>
              </a:rPr>
              <a:t>10</a:t>
            </a:r>
            <a:r>
              <a:rPr lang="en-US" dirty="0">
                <a:solidFill>
                  <a:schemeClr val="bg1"/>
                </a:solidFill>
                <a:sym typeface="Wingdings" panose="05000000000000000000" pitchFamily="2" charset="2"/>
              </a:rPr>
              <a:t> different </a:t>
            </a:r>
            <a:r>
              <a:rPr lang="en-US" dirty="0">
                <a:solidFill>
                  <a:srgbClr val="FFC000"/>
                </a:solidFill>
                <a:sym typeface="Wingdings" panose="05000000000000000000" pitchFamily="2" charset="2"/>
              </a:rPr>
              <a:t>initializations</a:t>
            </a:r>
            <a:r>
              <a:rPr lang="en-US" dirty="0">
                <a:solidFill>
                  <a:schemeClr val="bg1"/>
                </a:solidFill>
                <a:sym typeface="Wingdings" panose="05000000000000000000" pitchFamily="2" charset="2"/>
              </a:rPr>
              <a:t> are used, half of the networks are then randomly initialized, while the rest is seeded.</a:t>
            </a:r>
          </a:p>
          <a:p>
            <a:pPr marL="0" indent="0">
              <a:buFont typeface="Tw Cen MT" panose="020B0602020104020603" pitchFamily="34" charset="0"/>
              <a:buNone/>
            </a:pPr>
            <a:endParaRPr lang="en-US" dirty="0">
              <a:solidFill>
                <a:schemeClr val="bg1"/>
              </a:solidFill>
              <a:sym typeface="Wingdings" panose="05000000000000000000" pitchFamily="2" charset="2"/>
            </a:endParaRPr>
          </a:p>
          <a:p>
            <a:pPr marL="0" indent="0">
              <a:buFont typeface="Tw Cen MT" panose="020B0602020104020603" pitchFamily="34" charset="0"/>
              <a:buNone/>
            </a:pPr>
            <a:r>
              <a:rPr lang="en-US" dirty="0">
                <a:solidFill>
                  <a:schemeClr val="bg1"/>
                </a:solidFill>
                <a:sym typeface="Wingdings" panose="05000000000000000000" pitchFamily="2" charset="2"/>
              </a:rPr>
              <a:t>Each network can output a value in the set {0, 1},  then the percentage of each class is computed among the network outputs.</a:t>
            </a:r>
          </a:p>
          <a:p>
            <a:pPr marL="0" indent="0">
              <a:buFont typeface="Tw Cen MT" panose="020B0602020104020603" pitchFamily="34" charset="0"/>
              <a:buNone/>
            </a:pPr>
            <a:endParaRPr lang="en-US" dirty="0">
              <a:solidFill>
                <a:schemeClr val="bg1"/>
              </a:solidFill>
              <a:sym typeface="Wingdings" panose="05000000000000000000" pitchFamily="2" charset="2"/>
            </a:endParaRPr>
          </a:p>
          <a:p>
            <a:pPr marL="0" indent="0">
              <a:buFont typeface="Tw Cen MT" panose="020B0602020104020603" pitchFamily="34" charset="0"/>
              <a:buNone/>
            </a:pPr>
            <a:r>
              <a:rPr lang="en-US" dirty="0">
                <a:solidFill>
                  <a:schemeClr val="bg1"/>
                </a:solidFill>
                <a:sym typeface="Wingdings" panose="05000000000000000000" pitchFamily="2" charset="2"/>
              </a:rPr>
              <a:t>A </a:t>
            </a:r>
            <a:r>
              <a:rPr lang="en-US" dirty="0">
                <a:solidFill>
                  <a:srgbClr val="FFC000"/>
                </a:solidFill>
                <a:sym typeface="Wingdings" panose="05000000000000000000" pitchFamily="2" charset="2"/>
              </a:rPr>
              <a:t>quorum threshold</a:t>
            </a:r>
            <a:r>
              <a:rPr lang="en-US" dirty="0">
                <a:solidFill>
                  <a:schemeClr val="bg1"/>
                </a:solidFill>
                <a:sym typeface="Wingdings" panose="05000000000000000000" pitchFamily="2" charset="2"/>
              </a:rPr>
              <a:t> is set in order to decide if the percentage is enough to take an action in the market or just being idle.</a:t>
            </a:r>
          </a:p>
        </p:txBody>
      </p:sp>
    </p:spTree>
    <p:extLst>
      <p:ext uri="{BB962C8B-B14F-4D97-AF65-F5344CB8AC3E}">
        <p14:creationId xmlns:p14="http://schemas.microsoft.com/office/powerpoint/2010/main" val="878252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609F7BD6-2537-425A-8005-3982852150AB}"/>
              </a:ext>
            </a:extLst>
          </p:cNvPr>
          <p:cNvSpPr>
            <a:spLocks noGrp="1"/>
          </p:cNvSpPr>
          <p:nvPr>
            <p:ph type="title"/>
          </p:nvPr>
        </p:nvSpPr>
        <p:spPr>
          <a:xfrm>
            <a:off x="254107" y="487197"/>
            <a:ext cx="5625993" cy="1499616"/>
          </a:xfrm>
        </p:spPr>
        <p:txBody>
          <a:bodyPr/>
          <a:lstStyle/>
          <a:p>
            <a:r>
              <a:rPr lang="it-IT" dirty="0"/>
              <a:t>Stock Market </a:t>
            </a:r>
            <a:r>
              <a:rPr lang="it-IT" dirty="0" err="1"/>
              <a:t>Prediction</a:t>
            </a:r>
            <a:endParaRPr lang="it-IT" dirty="0"/>
          </a:p>
        </p:txBody>
      </p:sp>
      <p:sp>
        <p:nvSpPr>
          <p:cNvPr id="8" name="Segnaposto numero diapositiva 7">
            <a:extLst>
              <a:ext uri="{FF2B5EF4-FFF2-40B4-BE49-F238E27FC236}">
                <a16:creationId xmlns:a16="http://schemas.microsoft.com/office/drawing/2014/main" id="{CFBADF1E-237E-4345-BBA7-AEEF5C3FF6D2}"/>
              </a:ext>
            </a:extLst>
          </p:cNvPr>
          <p:cNvSpPr>
            <a:spLocks noGrp="1"/>
          </p:cNvSpPr>
          <p:nvPr>
            <p:ph type="sldNum" sz="quarter" idx="12"/>
          </p:nvPr>
        </p:nvSpPr>
        <p:spPr/>
        <p:txBody>
          <a:bodyPr/>
          <a:lstStyle/>
          <a:p>
            <a:pPr rtl="0"/>
            <a:fld id="{4FAB73BC-B049-4115-A692-8D63A059BFB8}" type="slidenum">
              <a:rPr lang="it-IT" noProof="0" smtClean="0"/>
              <a:pPr rtl="0"/>
              <a:t>2</a:t>
            </a:fld>
            <a:endParaRPr lang="it-IT" noProof="0" dirty="0"/>
          </a:p>
        </p:txBody>
      </p:sp>
      <p:sp>
        <p:nvSpPr>
          <p:cNvPr id="9" name="Segnaposto piè di pagina 8">
            <a:extLst>
              <a:ext uri="{FF2B5EF4-FFF2-40B4-BE49-F238E27FC236}">
                <a16:creationId xmlns:a16="http://schemas.microsoft.com/office/drawing/2014/main" id="{7962AB33-1755-4616-951B-B3DE1BD98CC1}"/>
              </a:ext>
            </a:extLst>
          </p:cNvPr>
          <p:cNvSpPr>
            <a:spLocks noGrp="1"/>
          </p:cNvSpPr>
          <p:nvPr>
            <p:ph type="ftr" sz="quarter" idx="11"/>
          </p:nvPr>
        </p:nvSpPr>
        <p:spPr>
          <a:xfrm>
            <a:off x="7315200" y="6470704"/>
            <a:ext cx="4131425" cy="274320"/>
          </a:xfrm>
        </p:spPr>
        <p:txBody>
          <a:bodyPr/>
          <a:lstStyle/>
          <a:p>
            <a:r>
              <a:rPr lang="it-IT" dirty="0"/>
              <a:t>Machine Learning for Computer Vision - Fiorenzo </a:t>
            </a:r>
            <a:r>
              <a:rPr lang="it-IT" dirty="0" err="1"/>
              <a:t>Parascandalo</a:t>
            </a:r>
            <a:r>
              <a:rPr lang="it-IT" dirty="0"/>
              <a:t> - Daniele Domenichelli - UNIBO</a:t>
            </a:r>
          </a:p>
        </p:txBody>
      </p:sp>
      <p:sp>
        <p:nvSpPr>
          <p:cNvPr id="11" name="Content Placeholder 5">
            <a:extLst>
              <a:ext uri="{FF2B5EF4-FFF2-40B4-BE49-F238E27FC236}">
                <a16:creationId xmlns:a16="http://schemas.microsoft.com/office/drawing/2014/main" id="{7E5D466E-B07B-4C04-8B96-B93F51A76583}"/>
              </a:ext>
            </a:extLst>
          </p:cNvPr>
          <p:cNvSpPr txBox="1">
            <a:spLocks/>
          </p:cNvSpPr>
          <p:nvPr/>
        </p:nvSpPr>
        <p:spPr>
          <a:xfrm>
            <a:off x="256288" y="1986812"/>
            <a:ext cx="5213809" cy="4239768"/>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dirty="0">
                <a:solidFill>
                  <a:schemeClr val="bg1"/>
                </a:solidFill>
              </a:rPr>
              <a:t>People with financial background and experience can </a:t>
            </a:r>
            <a:r>
              <a:rPr lang="en-US" dirty="0">
                <a:solidFill>
                  <a:srgbClr val="FFC000"/>
                </a:solidFill>
              </a:rPr>
              <a:t>predict</a:t>
            </a:r>
            <a:r>
              <a:rPr lang="en-US" dirty="0">
                <a:solidFill>
                  <a:schemeClr val="bg1"/>
                </a:solidFill>
              </a:rPr>
              <a:t> the market trends.</a:t>
            </a:r>
          </a:p>
          <a:p>
            <a:pPr marL="0" indent="0">
              <a:buFont typeface="Tw Cen MT" panose="020B0602020104020603" pitchFamily="34" charset="0"/>
              <a:buNone/>
            </a:pPr>
            <a:endParaRPr lang="en-US" dirty="0">
              <a:solidFill>
                <a:schemeClr val="bg1"/>
              </a:solidFill>
            </a:endParaRPr>
          </a:p>
          <a:p>
            <a:pPr marL="0" indent="0">
              <a:buFont typeface="Tw Cen MT" panose="020B0602020104020603" pitchFamily="34" charset="0"/>
              <a:buNone/>
            </a:pPr>
            <a:r>
              <a:rPr lang="en-US" dirty="0">
                <a:solidFill>
                  <a:schemeClr val="bg1"/>
                </a:solidFill>
              </a:rPr>
              <a:t>Many researchers tried to emulate the expertise in the field through machine and deep learning algorithms.</a:t>
            </a:r>
          </a:p>
          <a:p>
            <a:pPr marL="0" indent="0">
              <a:buFont typeface="Tw Cen MT" panose="020B0602020104020603" pitchFamily="34" charset="0"/>
              <a:buNone/>
            </a:pPr>
            <a:endParaRPr lang="en-US" dirty="0">
              <a:solidFill>
                <a:schemeClr val="bg1"/>
              </a:solidFill>
            </a:endParaRPr>
          </a:p>
          <a:p>
            <a:pPr marL="0" indent="0">
              <a:buFont typeface="Tw Cen MT" panose="020B0602020104020603" pitchFamily="34" charset="0"/>
              <a:buNone/>
            </a:pPr>
            <a:r>
              <a:rPr lang="en-US" dirty="0">
                <a:solidFill>
                  <a:schemeClr val="bg1"/>
                </a:solidFill>
              </a:rPr>
              <a:t>The problem consists in predicting the </a:t>
            </a:r>
            <a:r>
              <a:rPr lang="en-US" dirty="0">
                <a:solidFill>
                  <a:srgbClr val="FFC000"/>
                </a:solidFill>
              </a:rPr>
              <a:t>sign</a:t>
            </a:r>
            <a:r>
              <a:rPr lang="en-US" dirty="0">
                <a:solidFill>
                  <a:schemeClr val="bg1"/>
                </a:solidFill>
              </a:rPr>
              <a:t> </a:t>
            </a:r>
            <a:r>
              <a:rPr lang="en-US" dirty="0">
                <a:solidFill>
                  <a:srgbClr val="FFC000"/>
                </a:solidFill>
              </a:rPr>
              <a:t>of the derivative</a:t>
            </a:r>
            <a:r>
              <a:rPr lang="en-US" dirty="0">
                <a:solidFill>
                  <a:schemeClr val="bg1"/>
                </a:solidFill>
              </a:rPr>
              <a:t> of the trend given a certain date, such that it is possible to qualitatively forecast the trend growth.</a:t>
            </a:r>
          </a:p>
        </p:txBody>
      </p:sp>
      <p:cxnSp>
        <p:nvCxnSpPr>
          <p:cNvPr id="14" name="Connettore diritto 13">
            <a:extLst>
              <a:ext uri="{FF2B5EF4-FFF2-40B4-BE49-F238E27FC236}">
                <a16:creationId xmlns:a16="http://schemas.microsoft.com/office/drawing/2014/main" id="{6E5FE491-61DB-4353-BCF8-E7114B132B39}"/>
              </a:ext>
            </a:extLst>
          </p:cNvPr>
          <p:cNvCxnSpPr>
            <a:cxnSpLocks/>
          </p:cNvCxnSpPr>
          <p:nvPr/>
        </p:nvCxnSpPr>
        <p:spPr>
          <a:xfrm flipH="1">
            <a:off x="3806459" y="487197"/>
            <a:ext cx="4251219"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31" name="Segnaposto testo 4">
            <a:extLst>
              <a:ext uri="{FF2B5EF4-FFF2-40B4-BE49-F238E27FC236}">
                <a16:creationId xmlns:a16="http://schemas.microsoft.com/office/drawing/2014/main" id="{D92811B4-CF63-47C8-BF03-73A7CA70E92B}"/>
              </a:ext>
            </a:extLst>
          </p:cNvPr>
          <p:cNvSpPr txBox="1">
            <a:spLocks/>
          </p:cNvSpPr>
          <p:nvPr/>
        </p:nvSpPr>
        <p:spPr>
          <a:xfrm>
            <a:off x="6176535" y="5552949"/>
            <a:ext cx="5391149" cy="274320"/>
          </a:xfrm>
          <a:prstGeom prst="rect">
            <a:avLst/>
          </a:prstGeom>
        </p:spPr>
        <p:txBody>
          <a:bodyPr vert="horz" lIns="137160" tIns="45720" rIns="137160" bIns="45720" rtlCol="0" anchor="ctr">
            <a:normAutofit fontScale="92500" lnSpcReduction="20000"/>
          </a:bodyPr>
          <a:lstStyle>
            <a:lvl1pPr marL="0" indent="0" algn="l" defTabSz="914400" rtl="0" eaLnBrk="1" latinLnBrk="0" hangingPunct="1">
              <a:lnSpc>
                <a:spcPct val="90000"/>
              </a:lnSpc>
              <a:spcBef>
                <a:spcPts val="0"/>
              </a:spcBef>
              <a:spcAft>
                <a:spcPts val="0"/>
              </a:spcAft>
              <a:buClr>
                <a:schemeClr val="accent1"/>
              </a:buClr>
              <a:buSzPct val="100000"/>
              <a:buFont typeface="Tw Cen MT" panose="020B0602020104020603" pitchFamily="34" charset="0"/>
              <a:buNone/>
              <a:defRPr lang="en-US" sz="2300" b="0" kern="1200" cap="none" baseline="0" dirty="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9pPr>
          </a:lstStyle>
          <a:p>
            <a:pPr algn="ctr"/>
            <a:r>
              <a:rPr lang="it-IT" sz="1600" i="1" dirty="0">
                <a:solidFill>
                  <a:srgbClr val="FFC000"/>
                </a:solidFill>
              </a:rPr>
              <a:t>Stock Market – </a:t>
            </a:r>
            <a:r>
              <a:rPr lang="it-IT" sz="1600" i="1" dirty="0" err="1">
                <a:solidFill>
                  <a:srgbClr val="FFC000"/>
                </a:solidFill>
              </a:rPr>
              <a:t>predicting</a:t>
            </a:r>
            <a:r>
              <a:rPr lang="it-IT" sz="1600" i="1" dirty="0">
                <a:solidFill>
                  <a:srgbClr val="FFC000"/>
                </a:solidFill>
              </a:rPr>
              <a:t> </a:t>
            </a:r>
            <a:r>
              <a:rPr lang="it-IT" sz="1600" i="1" dirty="0" err="1">
                <a:solidFill>
                  <a:srgbClr val="FFC000"/>
                </a:solidFill>
              </a:rPr>
              <a:t>sign</a:t>
            </a:r>
            <a:r>
              <a:rPr lang="it-IT" sz="1600" i="1" dirty="0">
                <a:solidFill>
                  <a:srgbClr val="FFC000"/>
                </a:solidFill>
              </a:rPr>
              <a:t> of trend derivative</a:t>
            </a:r>
          </a:p>
        </p:txBody>
      </p:sp>
      <p:pic>
        <p:nvPicPr>
          <p:cNvPr id="2050" name="Picture 2" descr="GMT Forex Binary Options Trend Following – The Best and Most Popular  Strategy in all Financial Markets | Forex Online Trading">
            <a:extLst>
              <a:ext uri="{FF2B5EF4-FFF2-40B4-BE49-F238E27FC236}">
                <a16:creationId xmlns:a16="http://schemas.microsoft.com/office/drawing/2014/main" id="{E26C810F-ADE6-4F7D-8D10-B66DE05E6F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6534" y="1949591"/>
            <a:ext cx="5391150" cy="3505200"/>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047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B7D131-0B5A-4A6B-A4DC-23D424FAE8A0}"/>
              </a:ext>
            </a:extLst>
          </p:cNvPr>
          <p:cNvSpPr>
            <a:spLocks noGrp="1"/>
          </p:cNvSpPr>
          <p:nvPr>
            <p:ph type="title"/>
          </p:nvPr>
        </p:nvSpPr>
        <p:spPr>
          <a:xfrm>
            <a:off x="254107" y="487197"/>
            <a:ext cx="10278426" cy="1499616"/>
          </a:xfrm>
        </p:spPr>
        <p:txBody>
          <a:bodyPr/>
          <a:lstStyle/>
          <a:p>
            <a:r>
              <a:rPr lang="it-IT" dirty="0"/>
              <a:t>Ensemble training – Deep q learning</a:t>
            </a:r>
          </a:p>
        </p:txBody>
      </p:sp>
      <p:sp>
        <p:nvSpPr>
          <p:cNvPr id="3" name="Segnaposto numero diapositiva 2">
            <a:extLst>
              <a:ext uri="{FF2B5EF4-FFF2-40B4-BE49-F238E27FC236}">
                <a16:creationId xmlns:a16="http://schemas.microsoft.com/office/drawing/2014/main" id="{8C5DC106-3FAE-45A0-99FF-C06B872B3FDA}"/>
              </a:ext>
            </a:extLst>
          </p:cNvPr>
          <p:cNvSpPr>
            <a:spLocks noGrp="1"/>
          </p:cNvSpPr>
          <p:nvPr>
            <p:ph type="sldNum" sz="quarter" idx="12"/>
          </p:nvPr>
        </p:nvSpPr>
        <p:spPr/>
        <p:txBody>
          <a:bodyPr/>
          <a:lstStyle/>
          <a:p>
            <a:fld id="{4FAB73BC-B049-4115-A692-8D63A059BFB8}" type="slidenum">
              <a:rPr lang="it-IT" smtClean="0"/>
              <a:pPr/>
              <a:t>20</a:t>
            </a:fld>
            <a:endParaRPr lang="it-IT" dirty="0"/>
          </a:p>
        </p:txBody>
      </p:sp>
      <p:sp>
        <p:nvSpPr>
          <p:cNvPr id="4" name="Segnaposto piè di pagina 3">
            <a:extLst>
              <a:ext uri="{FF2B5EF4-FFF2-40B4-BE49-F238E27FC236}">
                <a16:creationId xmlns:a16="http://schemas.microsoft.com/office/drawing/2014/main" id="{BD9E2B98-B59A-4A79-A3EC-3B1DF8BAB48B}"/>
              </a:ext>
            </a:extLst>
          </p:cNvPr>
          <p:cNvSpPr>
            <a:spLocks noGrp="1"/>
          </p:cNvSpPr>
          <p:nvPr>
            <p:ph type="ftr" sz="quarter" idx="11"/>
          </p:nvPr>
        </p:nvSpPr>
        <p:spPr/>
        <p:txBody>
          <a:bodyPr/>
          <a:lstStyle/>
          <a:p>
            <a:r>
              <a:rPr lang="it-IT"/>
              <a:t>Fiorenzo Parascandalo - Daniele Domenichelli - UNIBO</a:t>
            </a:r>
            <a:endParaRPr lang="it-IT" dirty="0"/>
          </a:p>
        </p:txBody>
      </p:sp>
      <p:sp>
        <p:nvSpPr>
          <p:cNvPr id="5" name="Content Placeholder 5">
            <a:extLst>
              <a:ext uri="{FF2B5EF4-FFF2-40B4-BE49-F238E27FC236}">
                <a16:creationId xmlns:a16="http://schemas.microsoft.com/office/drawing/2014/main" id="{079A6766-49CD-4CC9-B378-D385F2403203}"/>
              </a:ext>
            </a:extLst>
          </p:cNvPr>
          <p:cNvSpPr txBox="1">
            <a:spLocks/>
          </p:cNvSpPr>
          <p:nvPr/>
        </p:nvSpPr>
        <p:spPr>
          <a:xfrm>
            <a:off x="254106" y="2094085"/>
            <a:ext cx="5714855" cy="2985916"/>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dirty="0">
                <a:solidFill>
                  <a:schemeClr val="bg1"/>
                </a:solidFill>
                <a:sym typeface="Wingdings" panose="05000000000000000000" pitchFamily="2" charset="2"/>
              </a:rPr>
              <a:t>We thought that trading can be learned as a </a:t>
            </a:r>
            <a:r>
              <a:rPr lang="en-US" dirty="0" err="1">
                <a:solidFill>
                  <a:schemeClr val="bg1"/>
                </a:solidFill>
                <a:sym typeface="Wingdings" panose="05000000000000000000" pitchFamily="2" charset="2"/>
              </a:rPr>
              <a:t>renfoircement</a:t>
            </a:r>
            <a:r>
              <a:rPr lang="en-US" dirty="0">
                <a:solidFill>
                  <a:schemeClr val="bg1"/>
                </a:solidFill>
                <a:sym typeface="Wingdings" panose="05000000000000000000" pitchFamily="2" charset="2"/>
              </a:rPr>
              <a:t> learning problem, modelling it with the following ideas:</a:t>
            </a:r>
          </a:p>
          <a:p>
            <a:pPr>
              <a:buClr>
                <a:srgbClr val="FFC000"/>
              </a:buClr>
              <a:buFont typeface="Arial" panose="020B0604020202020204" pitchFamily="34" charset="0"/>
              <a:buChar char="•"/>
            </a:pPr>
            <a:r>
              <a:rPr lang="en-US" b="1" dirty="0">
                <a:solidFill>
                  <a:schemeClr val="bg1"/>
                </a:solidFill>
                <a:sym typeface="Wingdings" panose="05000000000000000000" pitchFamily="2" charset="2"/>
              </a:rPr>
              <a:t> </a:t>
            </a:r>
            <a:r>
              <a:rPr lang="en-US" b="1" dirty="0">
                <a:solidFill>
                  <a:srgbClr val="FFC000"/>
                </a:solidFill>
                <a:sym typeface="Wingdings" panose="05000000000000000000" pitchFamily="2" charset="2"/>
              </a:rPr>
              <a:t>Environment:</a:t>
            </a:r>
            <a:r>
              <a:rPr lang="en-US" dirty="0">
                <a:solidFill>
                  <a:schemeClr val="bg1"/>
                </a:solidFill>
                <a:sym typeface="Wingdings" panose="05000000000000000000" pitchFamily="2" charset="2"/>
              </a:rPr>
              <a:t> the market</a:t>
            </a:r>
          </a:p>
          <a:p>
            <a:pPr>
              <a:buClr>
                <a:srgbClr val="FFC000"/>
              </a:buClr>
              <a:buFont typeface="Arial" panose="020B0604020202020204" pitchFamily="34" charset="0"/>
              <a:buChar char="•"/>
            </a:pPr>
            <a:r>
              <a:rPr lang="en-US" dirty="0">
                <a:solidFill>
                  <a:schemeClr val="bg1"/>
                </a:solidFill>
                <a:sym typeface="Wingdings" panose="05000000000000000000" pitchFamily="2" charset="2"/>
              </a:rPr>
              <a:t> </a:t>
            </a:r>
            <a:r>
              <a:rPr lang="en-US" b="1" dirty="0">
                <a:solidFill>
                  <a:srgbClr val="FFC000"/>
                </a:solidFill>
                <a:sym typeface="Wingdings" panose="05000000000000000000" pitchFamily="2" charset="2"/>
              </a:rPr>
              <a:t>Observations:</a:t>
            </a:r>
            <a:r>
              <a:rPr lang="en-US" dirty="0">
                <a:solidFill>
                  <a:schemeClr val="bg1"/>
                </a:solidFill>
                <a:sym typeface="Wingdings" panose="05000000000000000000" pitchFamily="2" charset="2"/>
              </a:rPr>
              <a:t> our GADF/Candlesticks</a:t>
            </a:r>
          </a:p>
          <a:p>
            <a:pPr>
              <a:buClr>
                <a:srgbClr val="FFC000"/>
              </a:buClr>
              <a:buFont typeface="Arial" panose="020B0604020202020204" pitchFamily="34" charset="0"/>
              <a:buChar char="•"/>
            </a:pPr>
            <a:r>
              <a:rPr lang="en-US" dirty="0">
                <a:solidFill>
                  <a:schemeClr val="bg1"/>
                </a:solidFill>
                <a:sym typeface="Wingdings" panose="05000000000000000000" pitchFamily="2" charset="2"/>
              </a:rPr>
              <a:t> </a:t>
            </a:r>
            <a:r>
              <a:rPr lang="en-US" b="1" dirty="0">
                <a:solidFill>
                  <a:srgbClr val="FFC000"/>
                </a:solidFill>
                <a:sym typeface="Wingdings" panose="05000000000000000000" pitchFamily="2" charset="2"/>
              </a:rPr>
              <a:t>Actions:</a:t>
            </a:r>
            <a:r>
              <a:rPr lang="en-US" dirty="0">
                <a:solidFill>
                  <a:schemeClr val="bg1"/>
                </a:solidFill>
                <a:sym typeface="Wingdings" panose="05000000000000000000" pitchFamily="2" charset="2"/>
              </a:rPr>
              <a:t> Long, Short, Hold </a:t>
            </a:r>
            <a:r>
              <a:rPr lang="en-US" i="1" dirty="0">
                <a:solidFill>
                  <a:schemeClr val="bg1"/>
                </a:solidFill>
                <a:sym typeface="Wingdings" panose="05000000000000000000" pitchFamily="2" charset="2"/>
              </a:rPr>
              <a:t>(but not quantified)</a:t>
            </a:r>
          </a:p>
          <a:p>
            <a:pPr>
              <a:buClr>
                <a:srgbClr val="FFC000"/>
              </a:buClr>
              <a:buFont typeface="Arial" panose="020B0604020202020204" pitchFamily="34" charset="0"/>
              <a:buChar char="•"/>
            </a:pPr>
            <a:r>
              <a:rPr lang="en-US" dirty="0">
                <a:solidFill>
                  <a:schemeClr val="bg1"/>
                </a:solidFill>
                <a:sym typeface="Wingdings" panose="05000000000000000000" pitchFamily="2" charset="2"/>
              </a:rPr>
              <a:t> </a:t>
            </a:r>
            <a:r>
              <a:rPr lang="en-US" b="1" dirty="0">
                <a:solidFill>
                  <a:srgbClr val="FFC000"/>
                </a:solidFill>
                <a:sym typeface="Wingdings" panose="05000000000000000000" pitchFamily="2" charset="2"/>
              </a:rPr>
              <a:t>Rewards: </a:t>
            </a:r>
            <a:r>
              <a:rPr lang="en-US" dirty="0">
                <a:solidFill>
                  <a:schemeClr val="bg1"/>
                </a:solidFill>
                <a:sym typeface="Wingdings" panose="05000000000000000000" pitchFamily="2" charset="2"/>
              </a:rPr>
              <a:t>money gain or losses</a:t>
            </a:r>
          </a:p>
        </p:txBody>
      </p:sp>
      <p:pic>
        <p:nvPicPr>
          <p:cNvPr id="7" name="Immagine 6">
            <a:extLst>
              <a:ext uri="{FF2B5EF4-FFF2-40B4-BE49-F238E27FC236}">
                <a16:creationId xmlns:a16="http://schemas.microsoft.com/office/drawing/2014/main" id="{1E7BFA9A-CB22-42BC-98FD-F72B81CA6E55}"/>
              </a:ext>
            </a:extLst>
          </p:cNvPr>
          <p:cNvPicPr>
            <a:picLocks noChangeAspect="1"/>
          </p:cNvPicPr>
          <p:nvPr/>
        </p:nvPicPr>
        <p:blipFill>
          <a:blip r:embed="rId2"/>
          <a:stretch>
            <a:fillRect/>
          </a:stretch>
        </p:blipFill>
        <p:spPr>
          <a:xfrm>
            <a:off x="5968962" y="2094084"/>
            <a:ext cx="5842038" cy="2047345"/>
          </a:xfrm>
          <a:prstGeom prst="rect">
            <a:avLst/>
          </a:prstGeom>
          <a:effectLst>
            <a:outerShdw blurRad="50800" dist="38100" dir="8100000" algn="tr" rotWithShape="0">
              <a:prstClr val="black">
                <a:alpha val="40000"/>
              </a:prstClr>
            </a:outerShdw>
          </a:effectLst>
        </p:spPr>
      </p:pic>
      <p:sp>
        <p:nvSpPr>
          <p:cNvPr id="8" name="Segnaposto testo 4">
            <a:extLst>
              <a:ext uri="{FF2B5EF4-FFF2-40B4-BE49-F238E27FC236}">
                <a16:creationId xmlns:a16="http://schemas.microsoft.com/office/drawing/2014/main" id="{201086F8-3EA7-4A45-9265-573410C4419B}"/>
              </a:ext>
            </a:extLst>
          </p:cNvPr>
          <p:cNvSpPr txBox="1">
            <a:spLocks/>
          </p:cNvSpPr>
          <p:nvPr/>
        </p:nvSpPr>
        <p:spPr>
          <a:xfrm>
            <a:off x="7112589" y="4141429"/>
            <a:ext cx="3554784" cy="333907"/>
          </a:xfrm>
          <a:prstGeom prst="rect">
            <a:avLst/>
          </a:prstGeom>
        </p:spPr>
        <p:txBody>
          <a:bodyPr vert="horz" lIns="137160" tIns="45720" rIns="137160" bIns="45720" rtlCol="0" anchor="ctr">
            <a:normAutofit/>
          </a:bodyPr>
          <a:lstStyle>
            <a:lvl1pPr marL="0" indent="0" algn="l" defTabSz="914400" rtl="0" eaLnBrk="1" latinLnBrk="0" hangingPunct="1">
              <a:lnSpc>
                <a:spcPct val="90000"/>
              </a:lnSpc>
              <a:spcBef>
                <a:spcPts val="0"/>
              </a:spcBef>
              <a:spcAft>
                <a:spcPts val="0"/>
              </a:spcAft>
              <a:buClr>
                <a:schemeClr val="accent1"/>
              </a:buClr>
              <a:buSzPct val="100000"/>
              <a:buFont typeface="Tw Cen MT" panose="020B0602020104020603" pitchFamily="34" charset="0"/>
              <a:buNone/>
              <a:defRPr lang="en-US" sz="2300" b="0" kern="1200" cap="none" baseline="0" dirty="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9pPr>
          </a:lstStyle>
          <a:p>
            <a:pPr algn="ctr"/>
            <a:r>
              <a:rPr lang="it-IT" sz="1600" i="1" dirty="0">
                <a:solidFill>
                  <a:srgbClr val="FFC000"/>
                </a:solidFill>
              </a:rPr>
              <a:t>Deep Q Framework</a:t>
            </a:r>
          </a:p>
        </p:txBody>
      </p:sp>
      <p:sp>
        <p:nvSpPr>
          <p:cNvPr id="9" name="CasellaDiTesto 8">
            <a:extLst>
              <a:ext uri="{FF2B5EF4-FFF2-40B4-BE49-F238E27FC236}">
                <a16:creationId xmlns:a16="http://schemas.microsoft.com/office/drawing/2014/main" id="{FB7AF5FA-DE81-429C-8D08-96D83CD3B983}"/>
              </a:ext>
            </a:extLst>
          </p:cNvPr>
          <p:cNvSpPr txBox="1"/>
          <p:nvPr/>
        </p:nvSpPr>
        <p:spPr>
          <a:xfrm>
            <a:off x="254106" y="5028801"/>
            <a:ext cx="11556894" cy="1323439"/>
          </a:xfrm>
          <a:prstGeom prst="rect">
            <a:avLst/>
          </a:prstGeom>
          <a:noFill/>
        </p:spPr>
        <p:txBody>
          <a:bodyPr wrap="square" rtlCol="0">
            <a:spAutoFit/>
          </a:bodyPr>
          <a:lstStyle/>
          <a:p>
            <a:pPr marL="0" indent="0">
              <a:buClr>
                <a:srgbClr val="FFC000"/>
              </a:buClr>
              <a:buNone/>
            </a:pPr>
            <a:r>
              <a:rPr lang="en-US" sz="2000" dirty="0">
                <a:solidFill>
                  <a:schemeClr val="bg1"/>
                </a:solidFill>
                <a:sym typeface="Wingdings" panose="05000000000000000000" pitchFamily="2" charset="2"/>
              </a:rPr>
              <a:t>We created a simplified reward system where a repaying action is promoted (</a:t>
            </a:r>
            <a:r>
              <a:rPr lang="en-US" sz="2000" dirty="0">
                <a:solidFill>
                  <a:srgbClr val="FFC000"/>
                </a:solidFill>
                <a:sym typeface="Wingdings" panose="05000000000000000000" pitchFamily="2" charset="2"/>
              </a:rPr>
              <a:t>+1</a:t>
            </a:r>
            <a:r>
              <a:rPr lang="en-US" sz="2000" dirty="0">
                <a:solidFill>
                  <a:schemeClr val="bg1"/>
                </a:solidFill>
                <a:sym typeface="Wingdings" panose="05000000000000000000" pitchFamily="2" charset="2"/>
              </a:rPr>
              <a:t>), a loosing action is punished (</a:t>
            </a:r>
            <a:r>
              <a:rPr lang="en-US" sz="2000" dirty="0">
                <a:solidFill>
                  <a:srgbClr val="FFC000"/>
                </a:solidFill>
                <a:sym typeface="Wingdings" panose="05000000000000000000" pitchFamily="2" charset="2"/>
              </a:rPr>
              <a:t>-1</a:t>
            </a:r>
            <a:r>
              <a:rPr lang="en-US" sz="2000" dirty="0">
                <a:solidFill>
                  <a:schemeClr val="bg1"/>
                </a:solidFill>
                <a:sym typeface="Wingdings" panose="05000000000000000000" pitchFamily="2" charset="2"/>
              </a:rPr>
              <a:t>) and holding is just ignored (</a:t>
            </a:r>
            <a:r>
              <a:rPr lang="en-US" sz="2000" dirty="0">
                <a:solidFill>
                  <a:srgbClr val="FFC000"/>
                </a:solidFill>
                <a:sym typeface="Wingdings" panose="05000000000000000000" pitchFamily="2" charset="2"/>
              </a:rPr>
              <a:t>0</a:t>
            </a:r>
            <a:r>
              <a:rPr lang="en-US" sz="2000" dirty="0">
                <a:solidFill>
                  <a:schemeClr val="bg1"/>
                </a:solidFill>
                <a:sym typeface="Wingdings" panose="05000000000000000000" pitchFamily="2" charset="2"/>
              </a:rPr>
              <a:t>). </a:t>
            </a:r>
          </a:p>
          <a:p>
            <a:pPr marL="0" indent="0">
              <a:buClr>
                <a:srgbClr val="FFC000"/>
              </a:buClr>
              <a:buNone/>
            </a:pPr>
            <a:r>
              <a:rPr lang="en-US" sz="2000" dirty="0">
                <a:solidFill>
                  <a:schemeClr val="bg1"/>
                </a:solidFill>
                <a:sym typeface="Wingdings" panose="05000000000000000000" pitchFamily="2" charset="2"/>
              </a:rPr>
              <a:t>By doing this we created a virtual wallet to keep track of the rewards along the history.</a:t>
            </a:r>
          </a:p>
          <a:p>
            <a:pPr marL="0" indent="0">
              <a:buClr>
                <a:srgbClr val="FFC000"/>
              </a:buClr>
              <a:buNone/>
            </a:pPr>
            <a:r>
              <a:rPr lang="en-US" sz="2000" dirty="0">
                <a:solidFill>
                  <a:schemeClr val="bg1"/>
                </a:solidFill>
                <a:sym typeface="Wingdings" panose="05000000000000000000" pitchFamily="2" charset="2"/>
              </a:rPr>
              <a:t>The trainer is composed just by a FC module which guides the threshold and the weights for the ensemble.</a:t>
            </a:r>
          </a:p>
        </p:txBody>
      </p:sp>
    </p:spTree>
    <p:extLst>
      <p:ext uri="{BB962C8B-B14F-4D97-AF65-F5344CB8AC3E}">
        <p14:creationId xmlns:p14="http://schemas.microsoft.com/office/powerpoint/2010/main" val="1631955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EF5196-F671-4F58-BA7B-5352F36F000F}"/>
              </a:ext>
            </a:extLst>
          </p:cNvPr>
          <p:cNvSpPr>
            <a:spLocks noGrp="1"/>
          </p:cNvSpPr>
          <p:nvPr>
            <p:ph type="title"/>
          </p:nvPr>
        </p:nvSpPr>
        <p:spPr/>
        <p:txBody>
          <a:bodyPr/>
          <a:lstStyle/>
          <a:p>
            <a:r>
              <a:rPr lang="it-IT" dirty="0"/>
              <a:t>Training</a:t>
            </a:r>
          </a:p>
        </p:txBody>
      </p:sp>
      <p:sp>
        <p:nvSpPr>
          <p:cNvPr id="3" name="Segnaposto numero diapositiva 2">
            <a:extLst>
              <a:ext uri="{FF2B5EF4-FFF2-40B4-BE49-F238E27FC236}">
                <a16:creationId xmlns:a16="http://schemas.microsoft.com/office/drawing/2014/main" id="{DC9B37F5-10DA-41A0-86DD-81C711182456}"/>
              </a:ext>
            </a:extLst>
          </p:cNvPr>
          <p:cNvSpPr>
            <a:spLocks noGrp="1"/>
          </p:cNvSpPr>
          <p:nvPr>
            <p:ph type="sldNum" sz="quarter" idx="12"/>
          </p:nvPr>
        </p:nvSpPr>
        <p:spPr/>
        <p:txBody>
          <a:bodyPr/>
          <a:lstStyle/>
          <a:p>
            <a:fld id="{4FAB73BC-B049-4115-A692-8D63A059BFB8}" type="slidenum">
              <a:rPr lang="it-IT" smtClean="0"/>
              <a:pPr/>
              <a:t>21</a:t>
            </a:fld>
            <a:endParaRPr lang="it-IT" dirty="0"/>
          </a:p>
        </p:txBody>
      </p:sp>
      <p:sp>
        <p:nvSpPr>
          <p:cNvPr id="4" name="Segnaposto piè di pagina 3">
            <a:extLst>
              <a:ext uri="{FF2B5EF4-FFF2-40B4-BE49-F238E27FC236}">
                <a16:creationId xmlns:a16="http://schemas.microsoft.com/office/drawing/2014/main" id="{131DF023-85F5-4FE9-9CE0-05E4E81F9103}"/>
              </a:ext>
            </a:extLst>
          </p:cNvPr>
          <p:cNvSpPr>
            <a:spLocks noGrp="1"/>
          </p:cNvSpPr>
          <p:nvPr>
            <p:ph type="ftr" sz="quarter" idx="11"/>
          </p:nvPr>
        </p:nvSpPr>
        <p:spPr/>
        <p:txBody>
          <a:bodyPr/>
          <a:lstStyle/>
          <a:p>
            <a:r>
              <a:rPr lang="it-IT"/>
              <a:t>Fiorenzo Parascandalo - Daniele Domenichelli - UNIBO</a:t>
            </a:r>
            <a:endParaRPr lang="it-IT" dirty="0"/>
          </a:p>
        </p:txBody>
      </p:sp>
      <p:sp>
        <p:nvSpPr>
          <p:cNvPr id="5" name="Content Placeholder 5">
            <a:extLst>
              <a:ext uri="{FF2B5EF4-FFF2-40B4-BE49-F238E27FC236}">
                <a16:creationId xmlns:a16="http://schemas.microsoft.com/office/drawing/2014/main" id="{EE436798-1182-4F42-A661-A979C0659B9D}"/>
              </a:ext>
            </a:extLst>
          </p:cNvPr>
          <p:cNvSpPr txBox="1">
            <a:spLocks/>
          </p:cNvSpPr>
          <p:nvPr/>
        </p:nvSpPr>
        <p:spPr>
          <a:xfrm>
            <a:off x="254107" y="2094085"/>
            <a:ext cx="11311360" cy="427671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dirty="0">
                <a:solidFill>
                  <a:schemeClr val="bg1"/>
                </a:solidFill>
                <a:sym typeface="Wingdings" panose="05000000000000000000" pitchFamily="2" charset="2"/>
              </a:rPr>
              <a:t>We proposed two different approaches:</a:t>
            </a:r>
          </a:p>
          <a:p>
            <a:pPr marL="457200" indent="-457200">
              <a:buClr>
                <a:srgbClr val="FFC000"/>
              </a:buClr>
              <a:buFont typeface="+mj-lt"/>
              <a:buAutoNum type="arabicPeriod"/>
            </a:pPr>
            <a:r>
              <a:rPr lang="en-US" dirty="0">
                <a:solidFill>
                  <a:schemeClr val="bg1"/>
                </a:solidFill>
                <a:sym typeface="Wingdings" panose="05000000000000000000" pitchFamily="2" charset="2"/>
              </a:rPr>
              <a:t>Classification</a:t>
            </a:r>
          </a:p>
          <a:p>
            <a:pPr marL="630936" lvl="1" indent="-457200">
              <a:buClr>
                <a:srgbClr val="FFC000"/>
              </a:buClr>
            </a:pPr>
            <a:r>
              <a:rPr lang="en-US" dirty="0">
                <a:solidFill>
                  <a:schemeClr val="bg1"/>
                </a:solidFill>
                <a:sym typeface="Wingdings" panose="05000000000000000000" pitchFamily="2" charset="2"/>
              </a:rPr>
              <a:t>CNN singular training</a:t>
            </a:r>
          </a:p>
          <a:p>
            <a:pPr marL="630936" lvl="1" indent="-457200">
              <a:buClr>
                <a:srgbClr val="FFC000"/>
              </a:buClr>
            </a:pPr>
            <a:r>
              <a:rPr lang="en-US" dirty="0">
                <a:solidFill>
                  <a:schemeClr val="bg1"/>
                </a:solidFill>
                <a:sym typeface="Wingdings" panose="05000000000000000000" pitchFamily="2" charset="2"/>
              </a:rPr>
              <a:t>CEL for each CNN</a:t>
            </a:r>
          </a:p>
          <a:p>
            <a:pPr marL="457200" indent="-457200">
              <a:buClr>
                <a:srgbClr val="FFC000"/>
              </a:buClr>
              <a:buFont typeface="+mj-lt"/>
              <a:buAutoNum type="arabicPeriod"/>
            </a:pPr>
            <a:r>
              <a:rPr lang="en-US" dirty="0">
                <a:solidFill>
                  <a:schemeClr val="bg1"/>
                </a:solidFill>
                <a:sym typeface="Wingdings" panose="05000000000000000000" pitchFamily="2" charset="2"/>
              </a:rPr>
              <a:t>Deep Q</a:t>
            </a:r>
          </a:p>
          <a:p>
            <a:pPr marL="630936" lvl="1" indent="-457200">
              <a:buClr>
                <a:srgbClr val="FFC000"/>
              </a:buClr>
            </a:pPr>
            <a:r>
              <a:rPr lang="en-US" dirty="0">
                <a:solidFill>
                  <a:schemeClr val="bg1"/>
                </a:solidFill>
                <a:sym typeface="Wingdings" panose="05000000000000000000" pitchFamily="2" charset="2"/>
              </a:rPr>
              <a:t>CNN collective training</a:t>
            </a:r>
          </a:p>
          <a:p>
            <a:pPr marL="630936" lvl="1" indent="-457200">
              <a:buClr>
                <a:srgbClr val="FFC000"/>
              </a:buClr>
            </a:pPr>
            <a:r>
              <a:rPr lang="en-US" dirty="0">
                <a:solidFill>
                  <a:schemeClr val="bg1"/>
                </a:solidFill>
                <a:sym typeface="Wingdings" panose="05000000000000000000" pitchFamily="2" charset="2"/>
              </a:rPr>
              <a:t>Smooth L1 loss</a:t>
            </a:r>
          </a:p>
          <a:p>
            <a:pPr marL="0" indent="0">
              <a:buClr>
                <a:srgbClr val="FFC000"/>
              </a:buClr>
              <a:buNone/>
            </a:pPr>
            <a:r>
              <a:rPr lang="en-US" dirty="0">
                <a:solidFill>
                  <a:schemeClr val="bg1"/>
                </a:solidFill>
                <a:sym typeface="Wingdings" panose="05000000000000000000" pitchFamily="2" charset="2"/>
              </a:rPr>
              <a:t>For both, we used the Adam optimizer.</a:t>
            </a:r>
          </a:p>
          <a:p>
            <a:pPr marL="0" indent="0">
              <a:buClr>
                <a:srgbClr val="FFC000"/>
              </a:buClr>
              <a:buNone/>
            </a:pPr>
            <a:r>
              <a:rPr lang="en-US" dirty="0">
                <a:solidFill>
                  <a:schemeClr val="bg1"/>
                </a:solidFill>
                <a:sym typeface="Wingdings" panose="05000000000000000000" pitchFamily="2" charset="2"/>
              </a:rPr>
              <a:t>Also, during the training phase we found out some precautions on the dataset to gain some precious points in the final score of the model.</a:t>
            </a:r>
          </a:p>
        </p:txBody>
      </p:sp>
    </p:spTree>
    <p:extLst>
      <p:ext uri="{BB962C8B-B14F-4D97-AF65-F5344CB8AC3E}">
        <p14:creationId xmlns:p14="http://schemas.microsoft.com/office/powerpoint/2010/main" val="3868716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8E62C-CD74-45F2-8670-B9B05D1301D8}"/>
              </a:ext>
            </a:extLst>
          </p:cNvPr>
          <p:cNvSpPr>
            <a:spLocks noGrp="1"/>
          </p:cNvSpPr>
          <p:nvPr>
            <p:ph type="title"/>
          </p:nvPr>
        </p:nvSpPr>
        <p:spPr/>
        <p:txBody>
          <a:bodyPr/>
          <a:lstStyle/>
          <a:p>
            <a:r>
              <a:rPr lang="it-IT" dirty="0" err="1"/>
              <a:t>Rotation</a:t>
            </a:r>
            <a:r>
              <a:rPr lang="it-IT" dirty="0"/>
              <a:t> and </a:t>
            </a:r>
            <a:r>
              <a:rPr lang="it-IT" dirty="0" err="1"/>
              <a:t>Rhombus</a:t>
            </a:r>
            <a:endParaRPr lang="it-IT" dirty="0"/>
          </a:p>
        </p:txBody>
      </p:sp>
      <p:sp>
        <p:nvSpPr>
          <p:cNvPr id="3" name="Segnaposto numero diapositiva 2">
            <a:extLst>
              <a:ext uri="{FF2B5EF4-FFF2-40B4-BE49-F238E27FC236}">
                <a16:creationId xmlns:a16="http://schemas.microsoft.com/office/drawing/2014/main" id="{25619FD5-5248-4770-B881-383ABAF3ECFA}"/>
              </a:ext>
            </a:extLst>
          </p:cNvPr>
          <p:cNvSpPr>
            <a:spLocks noGrp="1"/>
          </p:cNvSpPr>
          <p:nvPr>
            <p:ph type="sldNum" sz="quarter" idx="12"/>
          </p:nvPr>
        </p:nvSpPr>
        <p:spPr/>
        <p:txBody>
          <a:bodyPr/>
          <a:lstStyle/>
          <a:p>
            <a:fld id="{4FAB73BC-B049-4115-A692-8D63A059BFB8}" type="slidenum">
              <a:rPr lang="it-IT" smtClean="0"/>
              <a:pPr/>
              <a:t>22</a:t>
            </a:fld>
            <a:endParaRPr lang="it-IT" dirty="0"/>
          </a:p>
        </p:txBody>
      </p:sp>
      <p:sp>
        <p:nvSpPr>
          <p:cNvPr id="4" name="Segnaposto piè di pagina 3">
            <a:extLst>
              <a:ext uri="{FF2B5EF4-FFF2-40B4-BE49-F238E27FC236}">
                <a16:creationId xmlns:a16="http://schemas.microsoft.com/office/drawing/2014/main" id="{94543731-8BA0-4812-BB57-CBA22BDE9762}"/>
              </a:ext>
            </a:extLst>
          </p:cNvPr>
          <p:cNvSpPr>
            <a:spLocks noGrp="1"/>
          </p:cNvSpPr>
          <p:nvPr>
            <p:ph type="ftr" sz="quarter" idx="11"/>
          </p:nvPr>
        </p:nvSpPr>
        <p:spPr/>
        <p:txBody>
          <a:bodyPr/>
          <a:lstStyle/>
          <a:p>
            <a:r>
              <a:rPr lang="it-IT"/>
              <a:t>Fiorenzo Parascandalo - Daniele Domenichelli - UNIBO</a:t>
            </a:r>
            <a:endParaRPr lang="it-IT" dirty="0"/>
          </a:p>
        </p:txBody>
      </p:sp>
      <p:pic>
        <p:nvPicPr>
          <p:cNvPr id="6" name="Immagine 5">
            <a:extLst>
              <a:ext uri="{FF2B5EF4-FFF2-40B4-BE49-F238E27FC236}">
                <a16:creationId xmlns:a16="http://schemas.microsoft.com/office/drawing/2014/main" id="{0F676FB3-83BD-426E-9CF1-C95E3EA6F141}"/>
              </a:ext>
            </a:extLst>
          </p:cNvPr>
          <p:cNvPicPr>
            <a:picLocks noChangeAspect="1"/>
          </p:cNvPicPr>
          <p:nvPr/>
        </p:nvPicPr>
        <p:blipFill>
          <a:blip r:embed="rId2"/>
          <a:stretch>
            <a:fillRect/>
          </a:stretch>
        </p:blipFill>
        <p:spPr>
          <a:xfrm>
            <a:off x="1117600" y="1851346"/>
            <a:ext cx="2476392" cy="2463006"/>
          </a:xfrm>
          <a:prstGeom prst="rect">
            <a:avLst/>
          </a:prstGeom>
          <a:effectLst>
            <a:outerShdw blurRad="50800" dist="38100" dir="8100000" algn="tr" rotWithShape="0">
              <a:prstClr val="black">
                <a:alpha val="40000"/>
              </a:prstClr>
            </a:outerShdw>
          </a:effectLst>
        </p:spPr>
      </p:pic>
      <p:sp>
        <p:nvSpPr>
          <p:cNvPr id="7" name="Titolo 1">
            <a:extLst>
              <a:ext uri="{FF2B5EF4-FFF2-40B4-BE49-F238E27FC236}">
                <a16:creationId xmlns:a16="http://schemas.microsoft.com/office/drawing/2014/main" id="{D878039E-A12D-4690-A742-9507D7F2E500}"/>
              </a:ext>
            </a:extLst>
          </p:cNvPr>
          <p:cNvSpPr txBox="1">
            <a:spLocks/>
          </p:cNvSpPr>
          <p:nvPr/>
        </p:nvSpPr>
        <p:spPr>
          <a:xfrm>
            <a:off x="6284225" y="487197"/>
            <a:ext cx="4790175"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bg1"/>
                </a:solidFill>
                <a:latin typeface="+mj-lt"/>
                <a:ea typeface="+mj-ea"/>
                <a:cs typeface="+mj-cs"/>
              </a:defRPr>
            </a:lvl1pPr>
          </a:lstStyle>
          <a:p>
            <a:pPr algn="r"/>
            <a:r>
              <a:rPr lang="it-IT" dirty="0" err="1"/>
              <a:t>Walks</a:t>
            </a:r>
            <a:endParaRPr lang="it-IT" dirty="0"/>
          </a:p>
        </p:txBody>
      </p:sp>
      <p:pic>
        <p:nvPicPr>
          <p:cNvPr id="9" name="Immagine 8">
            <a:extLst>
              <a:ext uri="{FF2B5EF4-FFF2-40B4-BE49-F238E27FC236}">
                <a16:creationId xmlns:a16="http://schemas.microsoft.com/office/drawing/2014/main" id="{383E2983-29BF-482B-BDCE-1D2850AA4D80}"/>
              </a:ext>
            </a:extLst>
          </p:cNvPr>
          <p:cNvPicPr>
            <a:picLocks noChangeAspect="1"/>
          </p:cNvPicPr>
          <p:nvPr/>
        </p:nvPicPr>
        <p:blipFill>
          <a:blip r:embed="rId3"/>
          <a:stretch>
            <a:fillRect/>
          </a:stretch>
        </p:blipFill>
        <p:spPr>
          <a:xfrm>
            <a:off x="5598694" y="2102403"/>
            <a:ext cx="6287632" cy="1417570"/>
          </a:xfrm>
          <a:prstGeom prst="rect">
            <a:avLst/>
          </a:prstGeom>
          <a:effectLst>
            <a:outerShdw blurRad="50800" dist="38100" dir="8100000" algn="tr" rotWithShape="0">
              <a:prstClr val="black">
                <a:alpha val="40000"/>
              </a:prstClr>
            </a:outerShdw>
          </a:effectLst>
        </p:spPr>
      </p:pic>
      <p:sp>
        <p:nvSpPr>
          <p:cNvPr id="10" name="Segnaposto contenuto 2">
            <a:extLst>
              <a:ext uri="{FF2B5EF4-FFF2-40B4-BE49-F238E27FC236}">
                <a16:creationId xmlns:a16="http://schemas.microsoft.com/office/drawing/2014/main" id="{219F1FFE-64E8-445B-B64C-D56DAD17A498}"/>
              </a:ext>
            </a:extLst>
          </p:cNvPr>
          <p:cNvSpPr txBox="1">
            <a:spLocks/>
          </p:cNvSpPr>
          <p:nvPr/>
        </p:nvSpPr>
        <p:spPr>
          <a:xfrm>
            <a:off x="254107" y="4537366"/>
            <a:ext cx="5344587" cy="149961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endParaRPr lang="it-IT" dirty="0">
              <a:solidFill>
                <a:schemeClr val="bg1"/>
              </a:solidFill>
            </a:endParaRPr>
          </a:p>
        </p:txBody>
      </p:sp>
      <p:sp>
        <p:nvSpPr>
          <p:cNvPr id="11" name="Content Placeholder 5">
            <a:extLst>
              <a:ext uri="{FF2B5EF4-FFF2-40B4-BE49-F238E27FC236}">
                <a16:creationId xmlns:a16="http://schemas.microsoft.com/office/drawing/2014/main" id="{A8AFD7D3-ED31-4B37-9485-F04D175D6F1C}"/>
              </a:ext>
            </a:extLst>
          </p:cNvPr>
          <p:cNvSpPr txBox="1">
            <a:spLocks/>
          </p:cNvSpPr>
          <p:nvPr/>
        </p:nvSpPr>
        <p:spPr>
          <a:xfrm>
            <a:off x="254107" y="4429941"/>
            <a:ext cx="5344587" cy="1940861"/>
          </a:xfrm>
          <a:prstGeom prst="rect">
            <a:avLst/>
          </a:prstGeom>
        </p:spPr>
        <p:txBody>
          <a:bodyPr vert="horz" lIns="45720" tIns="45720" rIns="4572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dirty="0">
                <a:solidFill>
                  <a:schemeClr val="bg1"/>
                </a:solidFill>
                <a:sym typeface="Wingdings" panose="05000000000000000000" pitchFamily="2" charset="2"/>
              </a:rPr>
              <a:t>Experiments showed how the network can be faster if we simplify the image by applying properly rotations and a rhombus crop: the images are indeed symmetrical over their diagonals.</a:t>
            </a:r>
          </a:p>
          <a:p>
            <a:pPr marL="0" indent="0">
              <a:buFont typeface="Tw Cen MT" panose="020B0602020104020603" pitchFamily="34" charset="0"/>
              <a:buNone/>
            </a:pPr>
            <a:r>
              <a:rPr lang="en-US" dirty="0">
                <a:solidFill>
                  <a:schemeClr val="bg1"/>
                </a:solidFill>
                <a:sym typeface="Wingdings" panose="05000000000000000000" pitchFamily="2" charset="2"/>
              </a:rPr>
              <a:t>The rotation allows also to place in the same are relatively near time periods.</a:t>
            </a:r>
          </a:p>
        </p:txBody>
      </p:sp>
      <p:sp>
        <p:nvSpPr>
          <p:cNvPr id="12" name="Content Placeholder 5">
            <a:extLst>
              <a:ext uri="{FF2B5EF4-FFF2-40B4-BE49-F238E27FC236}">
                <a16:creationId xmlns:a16="http://schemas.microsoft.com/office/drawing/2014/main" id="{4EC4F0EC-FE71-47CD-B9FD-42D0B3612B18}"/>
              </a:ext>
            </a:extLst>
          </p:cNvPr>
          <p:cNvSpPr txBox="1">
            <a:spLocks/>
          </p:cNvSpPr>
          <p:nvPr/>
        </p:nvSpPr>
        <p:spPr>
          <a:xfrm>
            <a:off x="5774267" y="4314352"/>
            <a:ext cx="6112059" cy="2056450"/>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dirty="0">
                <a:solidFill>
                  <a:schemeClr val="bg1"/>
                </a:solidFill>
                <a:sym typeface="Wingdings" panose="05000000000000000000" pitchFamily="2" charset="2"/>
              </a:rPr>
              <a:t>Another experiment we have done is to subdivide the training and validation test such that they are interleaved. The evaluation on the validation will be smoother and more reliable, given that we are in a forecasting environment.</a:t>
            </a:r>
          </a:p>
          <a:p>
            <a:pPr marL="0" indent="0">
              <a:buFont typeface="Tw Cen MT" panose="020B0602020104020603" pitchFamily="34" charset="0"/>
              <a:buNone/>
            </a:pPr>
            <a:r>
              <a:rPr lang="en-US" dirty="0">
                <a:solidFill>
                  <a:schemeClr val="bg1"/>
                </a:solidFill>
                <a:sym typeface="Wingdings" panose="05000000000000000000" pitchFamily="2" charset="2"/>
              </a:rPr>
              <a:t>The training results faster and more stable.</a:t>
            </a:r>
          </a:p>
        </p:txBody>
      </p:sp>
      <p:sp>
        <p:nvSpPr>
          <p:cNvPr id="13" name="Segnaposto testo 4">
            <a:extLst>
              <a:ext uri="{FF2B5EF4-FFF2-40B4-BE49-F238E27FC236}">
                <a16:creationId xmlns:a16="http://schemas.microsoft.com/office/drawing/2014/main" id="{1895DAC6-CC4C-4280-9520-D0C9785B27FF}"/>
              </a:ext>
            </a:extLst>
          </p:cNvPr>
          <p:cNvSpPr txBox="1">
            <a:spLocks/>
          </p:cNvSpPr>
          <p:nvPr/>
        </p:nvSpPr>
        <p:spPr>
          <a:xfrm>
            <a:off x="1117600" y="1580390"/>
            <a:ext cx="2476392" cy="270956"/>
          </a:xfrm>
          <a:prstGeom prst="rect">
            <a:avLst/>
          </a:prstGeom>
        </p:spPr>
        <p:txBody>
          <a:bodyPr vert="horz" lIns="137160" tIns="45720" rIns="137160" bIns="45720" rtlCol="0" anchor="ctr">
            <a:normAutofit fontScale="92500" lnSpcReduction="20000"/>
          </a:bodyPr>
          <a:lstStyle>
            <a:lvl1pPr marL="0" indent="0" algn="l" defTabSz="914400" rtl="0" eaLnBrk="1" latinLnBrk="0" hangingPunct="1">
              <a:lnSpc>
                <a:spcPct val="90000"/>
              </a:lnSpc>
              <a:spcBef>
                <a:spcPts val="0"/>
              </a:spcBef>
              <a:spcAft>
                <a:spcPts val="0"/>
              </a:spcAft>
              <a:buClr>
                <a:schemeClr val="accent1"/>
              </a:buClr>
              <a:buSzPct val="100000"/>
              <a:buFont typeface="Tw Cen MT" panose="020B0602020104020603" pitchFamily="34" charset="0"/>
              <a:buNone/>
              <a:defRPr lang="en-US" sz="2300" b="0" kern="1200" cap="none" baseline="0" dirty="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9pPr>
          </a:lstStyle>
          <a:p>
            <a:pPr algn="ctr"/>
            <a:r>
              <a:rPr lang="it-IT" sz="1600" i="1" dirty="0">
                <a:solidFill>
                  <a:srgbClr val="FFC000"/>
                </a:solidFill>
              </a:rPr>
              <a:t>GASF </a:t>
            </a:r>
            <a:r>
              <a:rPr lang="it-IT" sz="1600" i="1" dirty="0" err="1">
                <a:solidFill>
                  <a:srgbClr val="FFC000"/>
                </a:solidFill>
              </a:rPr>
              <a:t>Rhombus</a:t>
            </a:r>
            <a:r>
              <a:rPr lang="it-IT" sz="1600" i="1" dirty="0">
                <a:solidFill>
                  <a:srgbClr val="FFC000"/>
                </a:solidFill>
              </a:rPr>
              <a:t> </a:t>
            </a:r>
            <a:r>
              <a:rPr lang="it-IT" sz="1600" i="1" dirty="0" err="1">
                <a:solidFill>
                  <a:srgbClr val="FFC000"/>
                </a:solidFill>
              </a:rPr>
              <a:t>cut</a:t>
            </a:r>
            <a:endParaRPr lang="it-IT" sz="1600" i="1" dirty="0">
              <a:solidFill>
                <a:srgbClr val="FFC000"/>
              </a:solidFill>
            </a:endParaRPr>
          </a:p>
        </p:txBody>
      </p:sp>
      <p:sp>
        <p:nvSpPr>
          <p:cNvPr id="14" name="Segnaposto testo 4">
            <a:extLst>
              <a:ext uri="{FF2B5EF4-FFF2-40B4-BE49-F238E27FC236}">
                <a16:creationId xmlns:a16="http://schemas.microsoft.com/office/drawing/2014/main" id="{C7B091F8-CB7A-48C8-9DEB-4AB792FDE2B3}"/>
              </a:ext>
            </a:extLst>
          </p:cNvPr>
          <p:cNvSpPr txBox="1">
            <a:spLocks/>
          </p:cNvSpPr>
          <p:nvPr/>
        </p:nvSpPr>
        <p:spPr>
          <a:xfrm>
            <a:off x="5598694" y="1715858"/>
            <a:ext cx="6287631" cy="270955"/>
          </a:xfrm>
          <a:prstGeom prst="rect">
            <a:avLst/>
          </a:prstGeom>
        </p:spPr>
        <p:txBody>
          <a:bodyPr vert="horz" lIns="137160" tIns="45720" rIns="137160" bIns="45720" rtlCol="0" anchor="ctr">
            <a:normAutofit fontScale="92500" lnSpcReduction="20000"/>
          </a:bodyPr>
          <a:lstStyle>
            <a:lvl1pPr marL="0" indent="0" algn="l" defTabSz="914400" rtl="0" eaLnBrk="1" latinLnBrk="0" hangingPunct="1">
              <a:lnSpc>
                <a:spcPct val="90000"/>
              </a:lnSpc>
              <a:spcBef>
                <a:spcPts val="0"/>
              </a:spcBef>
              <a:spcAft>
                <a:spcPts val="0"/>
              </a:spcAft>
              <a:buClr>
                <a:schemeClr val="accent1"/>
              </a:buClr>
              <a:buSzPct val="100000"/>
              <a:buFont typeface="Tw Cen MT" panose="020B0602020104020603" pitchFamily="34" charset="0"/>
              <a:buNone/>
              <a:defRPr lang="en-US" sz="2300" b="0" kern="1200" cap="none" baseline="0" dirty="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9pPr>
          </a:lstStyle>
          <a:p>
            <a:pPr algn="ctr"/>
            <a:r>
              <a:rPr lang="it-IT" sz="1600" i="1" dirty="0">
                <a:solidFill>
                  <a:srgbClr val="FFC000"/>
                </a:solidFill>
              </a:rPr>
              <a:t>Training </a:t>
            </a:r>
            <a:r>
              <a:rPr lang="it-IT" sz="1600" i="1" dirty="0" err="1">
                <a:solidFill>
                  <a:srgbClr val="FFC000"/>
                </a:solidFill>
              </a:rPr>
              <a:t>interleaving</a:t>
            </a:r>
            <a:r>
              <a:rPr lang="it-IT" sz="1600" i="1" dirty="0">
                <a:solidFill>
                  <a:srgbClr val="FFC000"/>
                </a:solidFill>
              </a:rPr>
              <a:t> </a:t>
            </a:r>
            <a:r>
              <a:rPr lang="it-IT" sz="1600" i="1" dirty="0" err="1">
                <a:solidFill>
                  <a:srgbClr val="FFC000"/>
                </a:solidFill>
              </a:rPr>
              <a:t>walks</a:t>
            </a:r>
            <a:endParaRPr lang="it-IT" sz="1600" i="1" dirty="0">
              <a:solidFill>
                <a:srgbClr val="FFC000"/>
              </a:solidFill>
            </a:endParaRPr>
          </a:p>
        </p:txBody>
      </p:sp>
    </p:spTree>
    <p:extLst>
      <p:ext uri="{BB962C8B-B14F-4D97-AF65-F5344CB8AC3E}">
        <p14:creationId xmlns:p14="http://schemas.microsoft.com/office/powerpoint/2010/main" val="1080914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F0EB1B-BFC3-4A0F-88CB-67B9570114F7}"/>
              </a:ext>
            </a:extLst>
          </p:cNvPr>
          <p:cNvSpPr>
            <a:spLocks noGrp="1"/>
          </p:cNvSpPr>
          <p:nvPr>
            <p:ph type="title"/>
          </p:nvPr>
        </p:nvSpPr>
        <p:spPr/>
        <p:txBody>
          <a:bodyPr/>
          <a:lstStyle/>
          <a:p>
            <a:r>
              <a:rPr lang="it-IT" dirty="0" err="1"/>
              <a:t>results</a:t>
            </a:r>
            <a:endParaRPr lang="it-IT" dirty="0"/>
          </a:p>
        </p:txBody>
      </p:sp>
      <p:sp>
        <p:nvSpPr>
          <p:cNvPr id="3" name="Segnaposto numero diapositiva 2">
            <a:extLst>
              <a:ext uri="{FF2B5EF4-FFF2-40B4-BE49-F238E27FC236}">
                <a16:creationId xmlns:a16="http://schemas.microsoft.com/office/drawing/2014/main" id="{11E04AEE-F2CF-4AD6-B70E-6557E1CDEAFC}"/>
              </a:ext>
            </a:extLst>
          </p:cNvPr>
          <p:cNvSpPr>
            <a:spLocks noGrp="1"/>
          </p:cNvSpPr>
          <p:nvPr>
            <p:ph type="sldNum" sz="quarter" idx="12"/>
          </p:nvPr>
        </p:nvSpPr>
        <p:spPr/>
        <p:txBody>
          <a:bodyPr/>
          <a:lstStyle/>
          <a:p>
            <a:fld id="{4FAB73BC-B049-4115-A692-8D63A059BFB8}" type="slidenum">
              <a:rPr lang="it-IT" smtClean="0"/>
              <a:pPr/>
              <a:t>23</a:t>
            </a:fld>
            <a:endParaRPr lang="it-IT" dirty="0"/>
          </a:p>
        </p:txBody>
      </p:sp>
      <p:sp>
        <p:nvSpPr>
          <p:cNvPr id="4" name="Segnaposto piè di pagina 3">
            <a:extLst>
              <a:ext uri="{FF2B5EF4-FFF2-40B4-BE49-F238E27FC236}">
                <a16:creationId xmlns:a16="http://schemas.microsoft.com/office/drawing/2014/main" id="{075F6B9E-8C21-4FB1-B8C6-9AC47ECFB926}"/>
              </a:ext>
            </a:extLst>
          </p:cNvPr>
          <p:cNvSpPr>
            <a:spLocks noGrp="1"/>
          </p:cNvSpPr>
          <p:nvPr>
            <p:ph type="ftr" sz="quarter" idx="11"/>
          </p:nvPr>
        </p:nvSpPr>
        <p:spPr/>
        <p:txBody>
          <a:bodyPr/>
          <a:lstStyle/>
          <a:p>
            <a:r>
              <a:rPr lang="it-IT"/>
              <a:t>Fiorenzo Parascandalo - Daniele Domenichelli - UNIBO</a:t>
            </a:r>
            <a:endParaRPr lang="it-IT" dirty="0"/>
          </a:p>
        </p:txBody>
      </p:sp>
      <p:pic>
        <p:nvPicPr>
          <p:cNvPr id="6" name="Immagine 5">
            <a:extLst>
              <a:ext uri="{FF2B5EF4-FFF2-40B4-BE49-F238E27FC236}">
                <a16:creationId xmlns:a16="http://schemas.microsoft.com/office/drawing/2014/main" id="{0FC1E8D1-AA42-4E0F-B756-A486E3AC6E0E}"/>
              </a:ext>
            </a:extLst>
          </p:cNvPr>
          <p:cNvPicPr>
            <a:picLocks noChangeAspect="1"/>
          </p:cNvPicPr>
          <p:nvPr/>
        </p:nvPicPr>
        <p:blipFill>
          <a:blip r:embed="rId3"/>
          <a:stretch>
            <a:fillRect/>
          </a:stretch>
        </p:blipFill>
        <p:spPr>
          <a:xfrm>
            <a:off x="2414073" y="1714260"/>
            <a:ext cx="7363853" cy="3429479"/>
          </a:xfrm>
          <a:prstGeom prst="rect">
            <a:avLst/>
          </a:prstGeom>
          <a:effectLst>
            <a:outerShdw blurRad="50800" dist="38100" dir="8100000" algn="tr" rotWithShape="0">
              <a:prstClr val="black">
                <a:alpha val="40000"/>
              </a:prstClr>
            </a:outerShdw>
          </a:effectLst>
        </p:spPr>
      </p:pic>
      <p:sp>
        <p:nvSpPr>
          <p:cNvPr id="7" name="Segnaposto testo 4">
            <a:extLst>
              <a:ext uri="{FF2B5EF4-FFF2-40B4-BE49-F238E27FC236}">
                <a16:creationId xmlns:a16="http://schemas.microsoft.com/office/drawing/2014/main" id="{22BF22DB-CA74-473F-B6BC-A9A86D2B5DAF}"/>
              </a:ext>
            </a:extLst>
          </p:cNvPr>
          <p:cNvSpPr txBox="1">
            <a:spLocks/>
          </p:cNvSpPr>
          <p:nvPr/>
        </p:nvSpPr>
        <p:spPr>
          <a:xfrm>
            <a:off x="2414073" y="5140375"/>
            <a:ext cx="7363853" cy="274320"/>
          </a:xfrm>
          <a:prstGeom prst="rect">
            <a:avLst/>
          </a:prstGeom>
        </p:spPr>
        <p:txBody>
          <a:bodyPr vert="horz" lIns="137160" tIns="45720" rIns="137160" bIns="45720" rtlCol="0" anchor="ctr">
            <a:normAutofit fontScale="92500" lnSpcReduction="20000"/>
          </a:bodyPr>
          <a:lstStyle>
            <a:lvl1pPr marL="0" indent="0" algn="l" defTabSz="914400" rtl="0" eaLnBrk="1" latinLnBrk="0" hangingPunct="1">
              <a:lnSpc>
                <a:spcPct val="90000"/>
              </a:lnSpc>
              <a:spcBef>
                <a:spcPts val="0"/>
              </a:spcBef>
              <a:spcAft>
                <a:spcPts val="0"/>
              </a:spcAft>
              <a:buClr>
                <a:schemeClr val="accent1"/>
              </a:buClr>
              <a:buSzPct val="100000"/>
              <a:buFont typeface="Tw Cen MT" panose="020B0602020104020603" pitchFamily="34" charset="0"/>
              <a:buNone/>
              <a:defRPr lang="en-US" sz="2300" b="0" kern="1200" cap="none" baseline="0" dirty="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9pPr>
          </a:lstStyle>
          <a:p>
            <a:pPr algn="ctr"/>
            <a:r>
              <a:rPr lang="it-IT" sz="1600" i="1" dirty="0" err="1">
                <a:solidFill>
                  <a:srgbClr val="FFC000"/>
                </a:solidFill>
              </a:rPr>
              <a:t>Final</a:t>
            </a:r>
            <a:r>
              <a:rPr lang="it-IT" sz="1600" i="1" dirty="0">
                <a:solidFill>
                  <a:srgbClr val="FFC000"/>
                </a:solidFill>
              </a:rPr>
              <a:t> </a:t>
            </a:r>
            <a:r>
              <a:rPr lang="it-IT" sz="1600" i="1" dirty="0" err="1">
                <a:solidFill>
                  <a:srgbClr val="FFC000"/>
                </a:solidFill>
              </a:rPr>
              <a:t>results</a:t>
            </a:r>
            <a:endParaRPr lang="it-IT" sz="1600" i="1" dirty="0">
              <a:solidFill>
                <a:srgbClr val="FFC000"/>
              </a:solidFill>
            </a:endParaRPr>
          </a:p>
        </p:txBody>
      </p:sp>
    </p:spTree>
    <p:extLst>
      <p:ext uri="{BB962C8B-B14F-4D97-AF65-F5344CB8AC3E}">
        <p14:creationId xmlns:p14="http://schemas.microsoft.com/office/powerpoint/2010/main" val="2525430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6BA4D9-6A96-44F5-8C12-CEAC4C89A6D0}"/>
              </a:ext>
            </a:extLst>
          </p:cNvPr>
          <p:cNvSpPr>
            <a:spLocks noGrp="1"/>
          </p:cNvSpPr>
          <p:nvPr>
            <p:ph type="title"/>
          </p:nvPr>
        </p:nvSpPr>
        <p:spPr/>
        <p:txBody>
          <a:bodyPr/>
          <a:lstStyle/>
          <a:p>
            <a:r>
              <a:rPr lang="it-IT" dirty="0" err="1"/>
              <a:t>Conclusions</a:t>
            </a:r>
            <a:r>
              <a:rPr lang="it-IT" dirty="0"/>
              <a:t> &amp; </a:t>
            </a:r>
            <a:r>
              <a:rPr lang="it-IT" dirty="0" err="1"/>
              <a:t>Remarks</a:t>
            </a:r>
            <a:endParaRPr lang="it-IT" dirty="0"/>
          </a:p>
        </p:txBody>
      </p:sp>
      <p:sp>
        <p:nvSpPr>
          <p:cNvPr id="3" name="Segnaposto piè di pagina 2">
            <a:extLst>
              <a:ext uri="{FF2B5EF4-FFF2-40B4-BE49-F238E27FC236}">
                <a16:creationId xmlns:a16="http://schemas.microsoft.com/office/drawing/2014/main" id="{358E6449-AAE3-464C-9C85-0587468149F1}"/>
              </a:ext>
            </a:extLst>
          </p:cNvPr>
          <p:cNvSpPr>
            <a:spLocks noGrp="1"/>
          </p:cNvSpPr>
          <p:nvPr>
            <p:ph type="ftr" sz="quarter" idx="11"/>
          </p:nvPr>
        </p:nvSpPr>
        <p:spPr>
          <a:xfrm>
            <a:off x="7213600" y="6470704"/>
            <a:ext cx="4233025" cy="274320"/>
          </a:xfrm>
        </p:spPr>
        <p:txBody>
          <a:bodyPr/>
          <a:lstStyle/>
          <a:p>
            <a:r>
              <a:rPr lang="it-IT"/>
              <a:t>Machine Learning for Computer Vision - Fiorenzo Parascandalo - Daniele Domenichelli - UNIBO</a:t>
            </a:r>
            <a:endParaRPr lang="it-IT" dirty="0"/>
          </a:p>
        </p:txBody>
      </p:sp>
      <p:sp>
        <p:nvSpPr>
          <p:cNvPr id="4" name="Segnaposto numero diapositiva 3">
            <a:extLst>
              <a:ext uri="{FF2B5EF4-FFF2-40B4-BE49-F238E27FC236}">
                <a16:creationId xmlns:a16="http://schemas.microsoft.com/office/drawing/2014/main" id="{B244C5DE-E23C-47FA-A160-5D847A5E61FD}"/>
              </a:ext>
            </a:extLst>
          </p:cNvPr>
          <p:cNvSpPr>
            <a:spLocks noGrp="1"/>
          </p:cNvSpPr>
          <p:nvPr>
            <p:ph type="sldNum" sz="quarter" idx="12"/>
          </p:nvPr>
        </p:nvSpPr>
        <p:spPr/>
        <p:txBody>
          <a:bodyPr/>
          <a:lstStyle/>
          <a:p>
            <a:fld id="{4FAB73BC-B049-4115-A692-8D63A059BFB8}" type="slidenum">
              <a:rPr lang="it-IT" smtClean="0"/>
              <a:pPr/>
              <a:t>24</a:t>
            </a:fld>
            <a:endParaRPr lang="it-IT" dirty="0"/>
          </a:p>
        </p:txBody>
      </p:sp>
      <p:sp>
        <p:nvSpPr>
          <p:cNvPr id="6" name="Segnaposto contenuto 8">
            <a:extLst>
              <a:ext uri="{FF2B5EF4-FFF2-40B4-BE49-F238E27FC236}">
                <a16:creationId xmlns:a16="http://schemas.microsoft.com/office/drawing/2014/main" id="{633B7F95-D33D-4E37-BBC9-EEF99BFAB68F}"/>
              </a:ext>
            </a:extLst>
          </p:cNvPr>
          <p:cNvSpPr txBox="1">
            <a:spLocks/>
          </p:cNvSpPr>
          <p:nvPr/>
        </p:nvSpPr>
        <p:spPr>
          <a:xfrm>
            <a:off x="254106" y="1692998"/>
            <a:ext cx="6485361" cy="431717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it-IT" dirty="0" err="1">
                <a:solidFill>
                  <a:schemeClr val="bg1"/>
                </a:solidFill>
              </a:rPr>
              <a:t>We</a:t>
            </a:r>
            <a:r>
              <a:rPr lang="it-IT" dirty="0">
                <a:solidFill>
                  <a:schemeClr val="bg1"/>
                </a:solidFill>
              </a:rPr>
              <a:t> </a:t>
            </a:r>
            <a:r>
              <a:rPr lang="it-IT" dirty="0" err="1">
                <a:solidFill>
                  <a:schemeClr val="bg1"/>
                </a:solidFill>
              </a:rPr>
              <a:t>explored</a:t>
            </a:r>
            <a:r>
              <a:rPr lang="it-IT" dirty="0">
                <a:solidFill>
                  <a:schemeClr val="bg1"/>
                </a:solidFill>
              </a:rPr>
              <a:t> </a:t>
            </a:r>
            <a:r>
              <a:rPr lang="it-IT" dirty="0" err="1">
                <a:solidFill>
                  <a:schemeClr val="bg1"/>
                </a:solidFill>
              </a:rPr>
              <a:t>several</a:t>
            </a:r>
            <a:r>
              <a:rPr lang="it-IT" dirty="0">
                <a:solidFill>
                  <a:schemeClr val="bg1"/>
                </a:solidFill>
              </a:rPr>
              <a:t> </a:t>
            </a:r>
            <a:r>
              <a:rPr lang="it-IT" dirty="0" err="1">
                <a:solidFill>
                  <a:schemeClr val="bg1"/>
                </a:solidFill>
              </a:rPr>
              <a:t>aspects</a:t>
            </a:r>
            <a:r>
              <a:rPr lang="it-IT" dirty="0">
                <a:solidFill>
                  <a:schemeClr val="bg1"/>
                </a:solidFill>
              </a:rPr>
              <a:t> of stock marketing </a:t>
            </a:r>
            <a:r>
              <a:rPr lang="it-IT" dirty="0" err="1">
                <a:solidFill>
                  <a:schemeClr val="bg1"/>
                </a:solidFill>
              </a:rPr>
              <a:t>related</a:t>
            </a:r>
            <a:r>
              <a:rPr lang="it-IT" dirty="0">
                <a:solidFill>
                  <a:schemeClr val="bg1"/>
                </a:solidFill>
              </a:rPr>
              <a:t> to computer </a:t>
            </a:r>
            <a:r>
              <a:rPr lang="it-IT" dirty="0" err="1">
                <a:solidFill>
                  <a:schemeClr val="bg1"/>
                </a:solidFill>
              </a:rPr>
              <a:t>vision</a:t>
            </a:r>
            <a:r>
              <a:rPr lang="it-IT" dirty="0">
                <a:solidFill>
                  <a:schemeClr val="bg1"/>
                </a:solidFill>
              </a:rPr>
              <a:t> </a:t>
            </a:r>
            <a:r>
              <a:rPr lang="it-IT" dirty="0" err="1">
                <a:solidFill>
                  <a:schemeClr val="bg1"/>
                </a:solidFill>
              </a:rPr>
              <a:t>algorithms</a:t>
            </a:r>
            <a:r>
              <a:rPr lang="it-IT" dirty="0">
                <a:solidFill>
                  <a:schemeClr val="bg1"/>
                </a:solidFill>
              </a:rPr>
              <a:t>.</a:t>
            </a:r>
          </a:p>
          <a:p>
            <a:pPr marL="0" indent="0">
              <a:buNone/>
            </a:pPr>
            <a:r>
              <a:rPr lang="it-IT" dirty="0" err="1">
                <a:solidFill>
                  <a:schemeClr val="bg1"/>
                </a:solidFill>
              </a:rPr>
              <a:t>We</a:t>
            </a:r>
            <a:r>
              <a:rPr lang="it-IT" dirty="0">
                <a:solidFill>
                  <a:schemeClr val="bg1"/>
                </a:solidFill>
              </a:rPr>
              <a:t> </a:t>
            </a:r>
            <a:r>
              <a:rPr lang="it-IT" dirty="0" err="1">
                <a:solidFill>
                  <a:schemeClr val="bg1"/>
                </a:solidFill>
              </a:rPr>
              <a:t>found</a:t>
            </a:r>
            <a:r>
              <a:rPr lang="it-IT" dirty="0">
                <a:solidFill>
                  <a:schemeClr val="bg1"/>
                </a:solidFill>
              </a:rPr>
              <a:t> out </a:t>
            </a:r>
            <a:r>
              <a:rPr lang="it-IT" dirty="0" err="1">
                <a:solidFill>
                  <a:schemeClr val="bg1"/>
                </a:solidFill>
              </a:rPr>
              <a:t>that</a:t>
            </a:r>
            <a:r>
              <a:rPr lang="it-IT" dirty="0">
                <a:solidFill>
                  <a:schemeClr val="bg1"/>
                </a:solidFill>
              </a:rPr>
              <a:t> </a:t>
            </a:r>
            <a:r>
              <a:rPr lang="it-IT" dirty="0">
                <a:solidFill>
                  <a:srgbClr val="FFC000"/>
                </a:solidFill>
              </a:rPr>
              <a:t>Deep Q Learning</a:t>
            </a:r>
            <a:r>
              <a:rPr lang="it-IT" dirty="0">
                <a:solidFill>
                  <a:schemeClr val="bg1"/>
                </a:solidFill>
              </a:rPr>
              <a:t> </a:t>
            </a:r>
            <a:r>
              <a:rPr lang="it-IT" dirty="0" err="1">
                <a:solidFill>
                  <a:schemeClr val="bg1"/>
                </a:solidFill>
              </a:rPr>
              <a:t>is</a:t>
            </a:r>
            <a:r>
              <a:rPr lang="it-IT" dirty="0">
                <a:solidFill>
                  <a:schemeClr val="bg1"/>
                </a:solidFill>
              </a:rPr>
              <a:t> </a:t>
            </a:r>
            <a:r>
              <a:rPr lang="it-IT" dirty="0" err="1">
                <a:solidFill>
                  <a:schemeClr val="bg1"/>
                </a:solidFill>
              </a:rPr>
              <a:t>well</a:t>
            </a:r>
            <a:r>
              <a:rPr lang="it-IT" dirty="0">
                <a:solidFill>
                  <a:schemeClr val="bg1"/>
                </a:solidFill>
              </a:rPr>
              <a:t> </a:t>
            </a:r>
            <a:r>
              <a:rPr lang="it-IT" dirty="0" err="1">
                <a:solidFill>
                  <a:schemeClr val="bg1"/>
                </a:solidFill>
              </a:rPr>
              <a:t>suitable</a:t>
            </a:r>
            <a:r>
              <a:rPr lang="it-IT" dirty="0">
                <a:solidFill>
                  <a:schemeClr val="bg1"/>
                </a:solidFill>
              </a:rPr>
              <a:t> for </a:t>
            </a:r>
            <a:r>
              <a:rPr lang="it-IT" dirty="0" err="1">
                <a:solidFill>
                  <a:schemeClr val="bg1"/>
                </a:solidFill>
              </a:rPr>
              <a:t>this</a:t>
            </a:r>
            <a:r>
              <a:rPr lang="it-IT" dirty="0">
                <a:solidFill>
                  <a:schemeClr val="bg1"/>
                </a:solidFill>
              </a:rPr>
              <a:t> task.</a:t>
            </a:r>
          </a:p>
          <a:p>
            <a:pPr marL="0" indent="0">
              <a:buNone/>
            </a:pPr>
            <a:r>
              <a:rPr lang="it-IT" dirty="0">
                <a:solidFill>
                  <a:schemeClr val="bg1"/>
                </a:solidFill>
              </a:rPr>
              <a:t>The </a:t>
            </a:r>
            <a:r>
              <a:rPr lang="it-IT" dirty="0" err="1">
                <a:solidFill>
                  <a:schemeClr val="bg1"/>
                </a:solidFill>
              </a:rPr>
              <a:t>addition</a:t>
            </a:r>
            <a:r>
              <a:rPr lang="it-IT" dirty="0">
                <a:solidFill>
                  <a:schemeClr val="bg1"/>
                </a:solidFill>
              </a:rPr>
              <a:t> of </a:t>
            </a:r>
            <a:r>
              <a:rPr lang="it-IT" dirty="0">
                <a:solidFill>
                  <a:srgbClr val="FFC000"/>
                </a:solidFill>
              </a:rPr>
              <a:t>Non Local </a:t>
            </a:r>
            <a:r>
              <a:rPr lang="it-IT" dirty="0" err="1">
                <a:solidFill>
                  <a:srgbClr val="FFC000"/>
                </a:solidFill>
              </a:rPr>
              <a:t>Blocks</a:t>
            </a:r>
            <a:r>
              <a:rPr lang="it-IT" dirty="0">
                <a:solidFill>
                  <a:srgbClr val="FFC000"/>
                </a:solidFill>
              </a:rPr>
              <a:t> </a:t>
            </a:r>
            <a:r>
              <a:rPr lang="it-IT" dirty="0">
                <a:solidFill>
                  <a:schemeClr val="bg1"/>
                </a:solidFill>
              </a:rPr>
              <a:t>lead </a:t>
            </a:r>
            <a:r>
              <a:rPr lang="it-IT" dirty="0" err="1">
                <a:solidFill>
                  <a:schemeClr val="bg1"/>
                </a:solidFill>
              </a:rPr>
              <a:t>us</a:t>
            </a:r>
            <a:r>
              <a:rPr lang="it-IT" dirty="0">
                <a:solidFill>
                  <a:schemeClr val="bg1"/>
                </a:solidFill>
              </a:rPr>
              <a:t> to </a:t>
            </a:r>
            <a:r>
              <a:rPr lang="it-IT" dirty="0" err="1">
                <a:solidFill>
                  <a:schemeClr val="bg1"/>
                </a:solidFill>
              </a:rPr>
              <a:t>believe</a:t>
            </a:r>
            <a:r>
              <a:rPr lang="it-IT" dirty="0">
                <a:solidFill>
                  <a:schemeClr val="bg1"/>
                </a:solidFill>
              </a:rPr>
              <a:t> </a:t>
            </a:r>
            <a:r>
              <a:rPr lang="it-IT" dirty="0" err="1">
                <a:solidFill>
                  <a:schemeClr val="bg1"/>
                </a:solidFill>
              </a:rPr>
              <a:t>that</a:t>
            </a:r>
            <a:r>
              <a:rPr lang="it-IT" dirty="0">
                <a:solidFill>
                  <a:schemeClr val="bg1"/>
                </a:solidFill>
              </a:rPr>
              <a:t> in </a:t>
            </a:r>
            <a:r>
              <a:rPr lang="it-IT" dirty="0" err="1">
                <a:solidFill>
                  <a:schemeClr val="bg1"/>
                </a:solidFill>
              </a:rPr>
              <a:t>financial</a:t>
            </a:r>
            <a:r>
              <a:rPr lang="it-IT" dirty="0">
                <a:solidFill>
                  <a:schemeClr val="bg1"/>
                </a:solidFill>
              </a:rPr>
              <a:t> domain </a:t>
            </a:r>
            <a:r>
              <a:rPr lang="it-IT" dirty="0" err="1">
                <a:solidFill>
                  <a:schemeClr val="bg1"/>
                </a:solidFill>
              </a:rPr>
              <a:t>there</a:t>
            </a:r>
            <a:r>
              <a:rPr lang="it-IT" dirty="0">
                <a:solidFill>
                  <a:schemeClr val="bg1"/>
                </a:solidFill>
              </a:rPr>
              <a:t> are </a:t>
            </a:r>
            <a:r>
              <a:rPr lang="it-IT" dirty="0" err="1">
                <a:solidFill>
                  <a:schemeClr val="bg1"/>
                </a:solidFill>
              </a:rPr>
              <a:t>correlation</a:t>
            </a:r>
            <a:r>
              <a:rPr lang="it-IT" dirty="0">
                <a:solidFill>
                  <a:schemeClr val="bg1"/>
                </a:solidFill>
              </a:rPr>
              <a:t> </a:t>
            </a:r>
            <a:r>
              <a:rPr lang="it-IT" dirty="0" err="1">
                <a:solidFill>
                  <a:schemeClr val="bg1"/>
                </a:solidFill>
              </a:rPr>
              <a:t>between</a:t>
            </a:r>
            <a:r>
              <a:rPr lang="it-IT" dirty="0">
                <a:solidFill>
                  <a:schemeClr val="bg1"/>
                </a:solidFill>
              </a:rPr>
              <a:t> features </a:t>
            </a:r>
            <a:r>
              <a:rPr lang="it-IT" dirty="0" err="1">
                <a:solidFill>
                  <a:schemeClr val="bg1"/>
                </a:solidFill>
              </a:rPr>
              <a:t>that</a:t>
            </a:r>
            <a:r>
              <a:rPr lang="it-IT" dirty="0">
                <a:solidFill>
                  <a:schemeClr val="bg1"/>
                </a:solidFill>
              </a:rPr>
              <a:t> are </a:t>
            </a:r>
            <a:r>
              <a:rPr lang="it-IT" dirty="0" err="1">
                <a:solidFill>
                  <a:schemeClr val="bg1"/>
                </a:solidFill>
              </a:rPr>
              <a:t>not</a:t>
            </a:r>
            <a:r>
              <a:rPr lang="it-IT" dirty="0">
                <a:solidFill>
                  <a:schemeClr val="bg1"/>
                </a:solidFill>
              </a:rPr>
              <a:t> </a:t>
            </a:r>
            <a:r>
              <a:rPr lang="it-IT" dirty="0" err="1">
                <a:solidFill>
                  <a:schemeClr val="bg1"/>
                </a:solidFill>
              </a:rPr>
              <a:t>temporally</a:t>
            </a:r>
            <a:r>
              <a:rPr lang="it-IT" dirty="0">
                <a:solidFill>
                  <a:schemeClr val="bg1"/>
                </a:solidFill>
              </a:rPr>
              <a:t> </a:t>
            </a:r>
            <a:r>
              <a:rPr lang="it-IT" dirty="0" err="1">
                <a:solidFill>
                  <a:schemeClr val="bg1"/>
                </a:solidFill>
              </a:rPr>
              <a:t>local</a:t>
            </a:r>
            <a:r>
              <a:rPr lang="it-IT" dirty="0">
                <a:solidFill>
                  <a:schemeClr val="bg1"/>
                </a:solidFill>
              </a:rPr>
              <a:t>.</a:t>
            </a:r>
          </a:p>
          <a:p>
            <a:pPr marL="0" indent="0">
              <a:buNone/>
            </a:pPr>
            <a:r>
              <a:rPr lang="it-IT" dirty="0" err="1">
                <a:solidFill>
                  <a:schemeClr val="bg1"/>
                </a:solidFill>
              </a:rPr>
              <a:t>Our</a:t>
            </a:r>
            <a:r>
              <a:rPr lang="it-IT" dirty="0">
                <a:solidFill>
                  <a:schemeClr val="bg1"/>
                </a:solidFill>
              </a:rPr>
              <a:t> </a:t>
            </a:r>
            <a:r>
              <a:rPr lang="it-IT" dirty="0" err="1">
                <a:solidFill>
                  <a:schemeClr val="bg1"/>
                </a:solidFill>
              </a:rPr>
              <a:t>results</a:t>
            </a:r>
            <a:r>
              <a:rPr lang="it-IT" dirty="0">
                <a:solidFill>
                  <a:schemeClr val="bg1"/>
                </a:solidFill>
              </a:rPr>
              <a:t> look </a:t>
            </a:r>
            <a:r>
              <a:rPr lang="it-IT" dirty="0" err="1">
                <a:solidFill>
                  <a:schemeClr val="bg1"/>
                </a:solidFill>
              </a:rPr>
              <a:t>promising</a:t>
            </a:r>
            <a:r>
              <a:rPr lang="it-IT" dirty="0">
                <a:solidFill>
                  <a:schemeClr val="bg1"/>
                </a:solidFill>
              </a:rPr>
              <a:t>, giving an </a:t>
            </a:r>
            <a:r>
              <a:rPr lang="it-IT" dirty="0" err="1">
                <a:solidFill>
                  <a:schemeClr val="bg1"/>
                </a:solidFill>
              </a:rPr>
              <a:t>improvement</a:t>
            </a:r>
            <a:r>
              <a:rPr lang="it-IT" dirty="0">
                <a:solidFill>
                  <a:schemeClr val="bg1"/>
                </a:solidFill>
              </a:rPr>
              <a:t> in </a:t>
            </a:r>
            <a:r>
              <a:rPr lang="it-IT" dirty="0" err="1">
                <a:solidFill>
                  <a:schemeClr val="bg1"/>
                </a:solidFill>
              </a:rPr>
              <a:t>accuracy</a:t>
            </a:r>
            <a:r>
              <a:rPr lang="it-IT" dirty="0">
                <a:solidFill>
                  <a:schemeClr val="bg1"/>
                </a:solidFill>
              </a:rPr>
              <a:t> of 0.69% </a:t>
            </a:r>
            <a:r>
              <a:rPr lang="it-IT" dirty="0" err="1">
                <a:solidFill>
                  <a:schemeClr val="bg1"/>
                </a:solidFill>
              </a:rPr>
              <a:t>compared</a:t>
            </a:r>
            <a:r>
              <a:rPr lang="it-IT" dirty="0">
                <a:solidFill>
                  <a:schemeClr val="bg1"/>
                </a:solidFill>
              </a:rPr>
              <a:t> to an </a:t>
            </a:r>
            <a:r>
              <a:rPr lang="it-IT" dirty="0" err="1">
                <a:solidFill>
                  <a:schemeClr val="bg1"/>
                </a:solidFill>
              </a:rPr>
              <a:t>approach</a:t>
            </a:r>
            <a:r>
              <a:rPr lang="it-IT" dirty="0">
                <a:solidFill>
                  <a:schemeClr val="bg1"/>
                </a:solidFill>
              </a:rPr>
              <a:t> </a:t>
            </a:r>
            <a:r>
              <a:rPr lang="it-IT" dirty="0" err="1">
                <a:solidFill>
                  <a:schemeClr val="bg1"/>
                </a:solidFill>
              </a:rPr>
              <a:t>which</a:t>
            </a:r>
            <a:r>
              <a:rPr lang="it-IT" dirty="0">
                <a:solidFill>
                  <a:schemeClr val="bg1"/>
                </a:solidFill>
              </a:rPr>
              <a:t> </a:t>
            </a:r>
            <a:r>
              <a:rPr lang="it-IT" dirty="0" err="1">
                <a:solidFill>
                  <a:schemeClr val="bg1"/>
                </a:solidFill>
              </a:rPr>
              <a:t>had</a:t>
            </a:r>
            <a:r>
              <a:rPr lang="it-IT" dirty="0">
                <a:solidFill>
                  <a:schemeClr val="bg1"/>
                </a:solidFill>
              </a:rPr>
              <a:t> </a:t>
            </a:r>
            <a:r>
              <a:rPr lang="it-IT" dirty="0" err="1">
                <a:solidFill>
                  <a:schemeClr val="bg1"/>
                </a:solidFill>
              </a:rPr>
              <a:t>achieved</a:t>
            </a:r>
            <a:r>
              <a:rPr lang="it-IT" dirty="0">
                <a:solidFill>
                  <a:schemeClr val="bg1"/>
                </a:solidFill>
              </a:rPr>
              <a:t> a significative profit in </a:t>
            </a:r>
            <a:r>
              <a:rPr lang="it-IT" dirty="0" err="1">
                <a:solidFill>
                  <a:schemeClr val="bg1"/>
                </a:solidFill>
              </a:rPr>
              <a:t>real</a:t>
            </a:r>
            <a:r>
              <a:rPr lang="it-IT" dirty="0">
                <a:solidFill>
                  <a:schemeClr val="bg1"/>
                </a:solidFill>
              </a:rPr>
              <a:t> trading.</a:t>
            </a:r>
          </a:p>
        </p:txBody>
      </p:sp>
      <p:sp>
        <p:nvSpPr>
          <p:cNvPr id="18" name="Titolo 4">
            <a:extLst>
              <a:ext uri="{FF2B5EF4-FFF2-40B4-BE49-F238E27FC236}">
                <a16:creationId xmlns:a16="http://schemas.microsoft.com/office/drawing/2014/main" id="{77FD70C3-4AD7-44DE-A592-5BC72F6B863F}"/>
              </a:ext>
            </a:extLst>
          </p:cNvPr>
          <p:cNvSpPr txBox="1">
            <a:spLocks/>
          </p:cNvSpPr>
          <p:nvPr/>
        </p:nvSpPr>
        <p:spPr>
          <a:xfrm>
            <a:off x="3682633" y="5805284"/>
            <a:ext cx="4251219" cy="665789"/>
          </a:xfrm>
          <a:prstGeom prst="rect">
            <a:avLst/>
          </a:prstGeom>
        </p:spPr>
        <p:txBody>
          <a:bodyPr vert="horz" lIns="91440" tIns="45720" rIns="91440" bIns="45720" rtlCol="0" anchor="ctr">
            <a:normAutofit fontScale="92500"/>
          </a:bodyPr>
          <a:lstStyle>
            <a:lvl1pPr algn="l" defTabSz="914400" rtl="0" eaLnBrk="1" latinLnBrk="0" hangingPunct="1">
              <a:lnSpc>
                <a:spcPct val="80000"/>
              </a:lnSpc>
              <a:spcBef>
                <a:spcPct val="0"/>
              </a:spcBef>
              <a:buNone/>
              <a:defRPr sz="5000" kern="1200" cap="all" spc="100" baseline="0">
                <a:solidFill>
                  <a:schemeClr val="bg1"/>
                </a:solidFill>
                <a:latin typeface="+mj-lt"/>
                <a:ea typeface="+mj-ea"/>
                <a:cs typeface="+mj-cs"/>
              </a:defRPr>
            </a:lvl1pPr>
          </a:lstStyle>
          <a:p>
            <a:pPr algn="ctr"/>
            <a:r>
              <a:rPr lang="it-IT" sz="3600" dirty="0"/>
              <a:t>Thanks for the </a:t>
            </a:r>
            <a:r>
              <a:rPr lang="it-IT" sz="3600" dirty="0" err="1"/>
              <a:t>attention</a:t>
            </a:r>
            <a:endParaRPr lang="it-IT" sz="3600" dirty="0"/>
          </a:p>
        </p:txBody>
      </p:sp>
      <p:cxnSp>
        <p:nvCxnSpPr>
          <p:cNvPr id="19" name="Connettore diritto 18">
            <a:extLst>
              <a:ext uri="{FF2B5EF4-FFF2-40B4-BE49-F238E27FC236}">
                <a16:creationId xmlns:a16="http://schemas.microsoft.com/office/drawing/2014/main" id="{E78F54FD-FB34-4BA4-ACF8-3457CDF8E5B5}"/>
              </a:ext>
            </a:extLst>
          </p:cNvPr>
          <p:cNvCxnSpPr>
            <a:cxnSpLocks/>
          </p:cNvCxnSpPr>
          <p:nvPr/>
        </p:nvCxnSpPr>
        <p:spPr>
          <a:xfrm flipH="1">
            <a:off x="3682634" y="6352222"/>
            <a:ext cx="4251219"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pic>
        <p:nvPicPr>
          <p:cNvPr id="22" name="Immagine 21">
            <a:extLst>
              <a:ext uri="{FF2B5EF4-FFF2-40B4-BE49-F238E27FC236}">
                <a16:creationId xmlns:a16="http://schemas.microsoft.com/office/drawing/2014/main" id="{8E6EF207-9A8F-4BD2-9D21-8A5FF3252247}"/>
              </a:ext>
            </a:extLst>
          </p:cNvPr>
          <p:cNvPicPr>
            <a:picLocks noChangeAspect="1"/>
          </p:cNvPicPr>
          <p:nvPr/>
        </p:nvPicPr>
        <p:blipFill rotWithShape="1">
          <a:blip r:embed="rId3"/>
          <a:srcRect l="16238" t="10747" r="14134" b="9180"/>
          <a:stretch/>
        </p:blipFill>
        <p:spPr>
          <a:xfrm>
            <a:off x="6900333" y="1824532"/>
            <a:ext cx="4978400" cy="3208936"/>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624334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BCBCD6-AFC7-4353-B27B-4E2A7BE41366}"/>
              </a:ext>
            </a:extLst>
          </p:cNvPr>
          <p:cNvSpPr>
            <a:spLocks noGrp="1"/>
          </p:cNvSpPr>
          <p:nvPr>
            <p:ph type="title"/>
          </p:nvPr>
        </p:nvSpPr>
        <p:spPr>
          <a:xfrm>
            <a:off x="254107" y="487197"/>
            <a:ext cx="5989939" cy="1499616"/>
          </a:xfrm>
        </p:spPr>
        <p:txBody>
          <a:bodyPr/>
          <a:lstStyle/>
          <a:p>
            <a:r>
              <a:rPr lang="it-IT" dirty="0"/>
              <a:t>OHLC Model</a:t>
            </a:r>
          </a:p>
        </p:txBody>
      </p:sp>
      <p:sp>
        <p:nvSpPr>
          <p:cNvPr id="3" name="Segnaposto testo 4">
            <a:extLst>
              <a:ext uri="{FF2B5EF4-FFF2-40B4-BE49-F238E27FC236}">
                <a16:creationId xmlns:a16="http://schemas.microsoft.com/office/drawing/2014/main" id="{31DF2460-994D-49E8-84A4-6C0F4502522C}"/>
              </a:ext>
            </a:extLst>
          </p:cNvPr>
          <p:cNvSpPr txBox="1">
            <a:spLocks/>
          </p:cNvSpPr>
          <p:nvPr/>
        </p:nvSpPr>
        <p:spPr>
          <a:xfrm>
            <a:off x="7196694" y="4839981"/>
            <a:ext cx="3380964" cy="270956"/>
          </a:xfrm>
          <a:prstGeom prst="rect">
            <a:avLst/>
          </a:prstGeom>
        </p:spPr>
        <p:txBody>
          <a:bodyPr>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it-IT" sz="1600" i="1" dirty="0" err="1">
                <a:solidFill>
                  <a:srgbClr val="FFC000"/>
                </a:solidFill>
              </a:rPr>
              <a:t>Example</a:t>
            </a:r>
            <a:r>
              <a:rPr lang="it-IT" sz="1600" i="1" dirty="0">
                <a:solidFill>
                  <a:srgbClr val="FFC000"/>
                </a:solidFill>
              </a:rPr>
              <a:t> of a OLHC (</a:t>
            </a:r>
            <a:r>
              <a:rPr lang="it-IT" sz="1600" i="1" dirty="0" err="1">
                <a:solidFill>
                  <a:srgbClr val="FFC000"/>
                </a:solidFill>
              </a:rPr>
              <a:t>Candlestick</a:t>
            </a:r>
            <a:r>
              <a:rPr lang="it-IT" sz="1600" i="1" dirty="0">
                <a:solidFill>
                  <a:srgbClr val="FFC000"/>
                </a:solidFill>
              </a:rPr>
              <a:t>) Chart</a:t>
            </a:r>
          </a:p>
        </p:txBody>
      </p:sp>
      <p:sp>
        <p:nvSpPr>
          <p:cNvPr id="7" name="Content Placeholder 5">
            <a:extLst>
              <a:ext uri="{FF2B5EF4-FFF2-40B4-BE49-F238E27FC236}">
                <a16:creationId xmlns:a16="http://schemas.microsoft.com/office/drawing/2014/main" id="{3011A0B0-40ED-4121-A974-827140E793AA}"/>
              </a:ext>
            </a:extLst>
          </p:cNvPr>
          <p:cNvSpPr txBox="1">
            <a:spLocks/>
          </p:cNvSpPr>
          <p:nvPr/>
        </p:nvSpPr>
        <p:spPr>
          <a:xfrm>
            <a:off x="254107" y="2094085"/>
            <a:ext cx="5123205" cy="3734718"/>
          </a:xfrm>
          <a:prstGeom prst="rect">
            <a:avLst/>
          </a:prstGeom>
        </p:spPr>
        <p:txBody>
          <a:bodyPr vert="horz" lIns="45720" tIns="45720" rIns="4572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dirty="0">
                <a:solidFill>
                  <a:schemeClr val="bg1"/>
                </a:solidFill>
              </a:rPr>
              <a:t>The market can be described by a 4 time-</a:t>
            </a:r>
            <a:r>
              <a:rPr lang="en-US" dirty="0" err="1">
                <a:solidFill>
                  <a:schemeClr val="bg1"/>
                </a:solidFill>
              </a:rPr>
              <a:t>dependente</a:t>
            </a:r>
            <a:r>
              <a:rPr lang="en-US" dirty="0">
                <a:solidFill>
                  <a:schemeClr val="bg1"/>
                </a:solidFill>
              </a:rPr>
              <a:t> factors models:</a:t>
            </a:r>
          </a:p>
          <a:p>
            <a:pPr>
              <a:buClr>
                <a:srgbClr val="FFC000"/>
              </a:buClr>
              <a:buFont typeface="Arial" panose="020B0604020202020204" pitchFamily="34" charset="0"/>
              <a:buChar char="•"/>
            </a:pPr>
            <a:r>
              <a:rPr lang="en-US" dirty="0">
                <a:solidFill>
                  <a:schemeClr val="bg1"/>
                </a:solidFill>
              </a:rPr>
              <a:t> </a:t>
            </a:r>
            <a:r>
              <a:rPr lang="en-US" b="1" dirty="0">
                <a:solidFill>
                  <a:srgbClr val="FFC000"/>
                </a:solidFill>
              </a:rPr>
              <a:t>Open</a:t>
            </a:r>
            <a:r>
              <a:rPr lang="en-US" b="1" dirty="0">
                <a:solidFill>
                  <a:schemeClr val="bg1"/>
                </a:solidFill>
              </a:rPr>
              <a:t> </a:t>
            </a:r>
            <a:r>
              <a:rPr lang="en-US" dirty="0">
                <a:solidFill>
                  <a:schemeClr val="bg1"/>
                </a:solidFill>
              </a:rPr>
              <a:t>– starting price of the day</a:t>
            </a:r>
          </a:p>
          <a:p>
            <a:pPr>
              <a:buClr>
                <a:srgbClr val="FFC000"/>
              </a:buClr>
              <a:buFont typeface="Arial" panose="020B0604020202020204" pitchFamily="34" charset="0"/>
              <a:buChar char="•"/>
            </a:pPr>
            <a:r>
              <a:rPr lang="en-US" dirty="0">
                <a:solidFill>
                  <a:schemeClr val="bg1"/>
                </a:solidFill>
              </a:rPr>
              <a:t> </a:t>
            </a:r>
            <a:r>
              <a:rPr lang="en-US" b="1" dirty="0">
                <a:solidFill>
                  <a:srgbClr val="FFC000"/>
                </a:solidFill>
              </a:rPr>
              <a:t>Close</a:t>
            </a:r>
            <a:r>
              <a:rPr lang="en-US" dirty="0">
                <a:solidFill>
                  <a:srgbClr val="FFC000"/>
                </a:solidFill>
              </a:rPr>
              <a:t> </a:t>
            </a:r>
            <a:r>
              <a:rPr lang="en-US" dirty="0">
                <a:solidFill>
                  <a:schemeClr val="bg1"/>
                </a:solidFill>
              </a:rPr>
              <a:t>– ending price of the day</a:t>
            </a:r>
          </a:p>
          <a:p>
            <a:pPr>
              <a:buClr>
                <a:srgbClr val="FFC000"/>
              </a:buClr>
              <a:buFont typeface="Arial" panose="020B0604020202020204" pitchFamily="34" charset="0"/>
              <a:buChar char="•"/>
            </a:pPr>
            <a:r>
              <a:rPr lang="en-US" b="1" dirty="0">
                <a:solidFill>
                  <a:schemeClr val="bg1"/>
                </a:solidFill>
              </a:rPr>
              <a:t> </a:t>
            </a:r>
            <a:r>
              <a:rPr lang="en-US" b="1" dirty="0">
                <a:solidFill>
                  <a:srgbClr val="FFC000"/>
                </a:solidFill>
              </a:rPr>
              <a:t>High</a:t>
            </a:r>
            <a:r>
              <a:rPr lang="en-US" b="1" dirty="0">
                <a:solidFill>
                  <a:schemeClr val="bg1"/>
                </a:solidFill>
              </a:rPr>
              <a:t> </a:t>
            </a:r>
            <a:r>
              <a:rPr lang="en-US" dirty="0">
                <a:solidFill>
                  <a:schemeClr val="bg1"/>
                </a:solidFill>
              </a:rPr>
              <a:t>– highest value of the day</a:t>
            </a:r>
          </a:p>
          <a:p>
            <a:pPr>
              <a:buClr>
                <a:srgbClr val="FFC000"/>
              </a:buClr>
              <a:buFont typeface="Arial" panose="020B0604020202020204" pitchFamily="34" charset="0"/>
              <a:buChar char="•"/>
            </a:pPr>
            <a:r>
              <a:rPr lang="en-US" dirty="0">
                <a:solidFill>
                  <a:schemeClr val="bg1"/>
                </a:solidFill>
              </a:rPr>
              <a:t> </a:t>
            </a:r>
            <a:r>
              <a:rPr lang="en-US" b="1" dirty="0">
                <a:solidFill>
                  <a:srgbClr val="FFC000"/>
                </a:solidFill>
              </a:rPr>
              <a:t>Low</a:t>
            </a:r>
            <a:r>
              <a:rPr lang="en-US" dirty="0">
                <a:solidFill>
                  <a:schemeClr val="bg1"/>
                </a:solidFill>
              </a:rPr>
              <a:t> – lowest value of the day</a:t>
            </a:r>
          </a:p>
          <a:p>
            <a:pPr marL="0" indent="0">
              <a:buClr>
                <a:srgbClr val="FFC000"/>
              </a:buClr>
              <a:buNone/>
            </a:pPr>
            <a:r>
              <a:rPr lang="en-US" dirty="0">
                <a:solidFill>
                  <a:schemeClr val="bg1"/>
                </a:solidFill>
              </a:rPr>
              <a:t>Optionally we can add another feature:</a:t>
            </a:r>
          </a:p>
          <a:p>
            <a:pPr>
              <a:buClr>
                <a:srgbClr val="FFC000"/>
              </a:buClr>
              <a:buFont typeface="Arial" panose="020B0604020202020204" pitchFamily="34" charset="0"/>
              <a:buChar char="•"/>
            </a:pPr>
            <a:r>
              <a:rPr lang="en-US" dirty="0">
                <a:solidFill>
                  <a:schemeClr val="bg1"/>
                </a:solidFill>
              </a:rPr>
              <a:t> </a:t>
            </a:r>
            <a:r>
              <a:rPr lang="en-US" b="1" dirty="0">
                <a:solidFill>
                  <a:srgbClr val="FFC000"/>
                </a:solidFill>
              </a:rPr>
              <a:t>Volume</a:t>
            </a:r>
            <a:r>
              <a:rPr lang="en-US" dirty="0">
                <a:solidFill>
                  <a:schemeClr val="bg1"/>
                </a:solidFill>
              </a:rPr>
              <a:t> – number of value transactions</a:t>
            </a:r>
          </a:p>
          <a:p>
            <a:pPr marL="0" indent="0">
              <a:buClr>
                <a:srgbClr val="FFC000"/>
              </a:buClr>
              <a:buNone/>
            </a:pPr>
            <a:r>
              <a:rPr lang="en-US" dirty="0">
                <a:solidFill>
                  <a:schemeClr val="bg1"/>
                </a:solidFill>
              </a:rPr>
              <a:t>With this model, we can describe the </a:t>
            </a:r>
            <a:r>
              <a:rPr lang="en-US" dirty="0">
                <a:solidFill>
                  <a:srgbClr val="FFC000"/>
                </a:solidFill>
              </a:rPr>
              <a:t>trend derivative</a:t>
            </a:r>
            <a:r>
              <a:rPr lang="en-US" dirty="0">
                <a:solidFill>
                  <a:schemeClr val="bg1"/>
                </a:solidFill>
              </a:rPr>
              <a:t> as the difference between the </a:t>
            </a:r>
            <a:r>
              <a:rPr lang="en-US" dirty="0">
                <a:solidFill>
                  <a:srgbClr val="FFC000"/>
                </a:solidFill>
              </a:rPr>
              <a:t>open </a:t>
            </a:r>
            <a:r>
              <a:rPr lang="en-US" dirty="0">
                <a:solidFill>
                  <a:schemeClr val="bg1"/>
                </a:solidFill>
              </a:rPr>
              <a:t>of the </a:t>
            </a:r>
            <a:r>
              <a:rPr lang="en-US" dirty="0">
                <a:solidFill>
                  <a:srgbClr val="FFC000"/>
                </a:solidFill>
              </a:rPr>
              <a:t>subsequent</a:t>
            </a:r>
            <a:r>
              <a:rPr lang="en-US" dirty="0">
                <a:solidFill>
                  <a:schemeClr val="bg1"/>
                </a:solidFill>
              </a:rPr>
              <a:t> day and the </a:t>
            </a:r>
            <a:r>
              <a:rPr lang="en-US" dirty="0">
                <a:solidFill>
                  <a:srgbClr val="FFC000"/>
                </a:solidFill>
              </a:rPr>
              <a:t>close</a:t>
            </a:r>
            <a:r>
              <a:rPr lang="en-US" dirty="0">
                <a:solidFill>
                  <a:schemeClr val="bg1"/>
                </a:solidFill>
              </a:rPr>
              <a:t> of the </a:t>
            </a:r>
            <a:r>
              <a:rPr lang="en-US" dirty="0">
                <a:solidFill>
                  <a:srgbClr val="FFC000"/>
                </a:solidFill>
              </a:rPr>
              <a:t>current</a:t>
            </a:r>
            <a:r>
              <a:rPr lang="en-US" dirty="0">
                <a:solidFill>
                  <a:schemeClr val="bg1"/>
                </a:solidFill>
              </a:rPr>
              <a:t>.</a:t>
            </a:r>
          </a:p>
          <a:p>
            <a:endParaRPr lang="en-US" b="1" i="1" dirty="0">
              <a:solidFill>
                <a:srgbClr val="FFC000"/>
              </a:solidFill>
              <a:sym typeface="Wingdings" panose="05000000000000000000" pitchFamily="2" charset="2"/>
            </a:endParaRPr>
          </a:p>
        </p:txBody>
      </p:sp>
      <p:sp>
        <p:nvSpPr>
          <p:cNvPr id="10" name="Segnaposto piè di pagina 9">
            <a:extLst>
              <a:ext uri="{FF2B5EF4-FFF2-40B4-BE49-F238E27FC236}">
                <a16:creationId xmlns:a16="http://schemas.microsoft.com/office/drawing/2014/main" id="{A827F99E-7C9F-4851-A258-2B0038EFF2F3}"/>
              </a:ext>
            </a:extLst>
          </p:cNvPr>
          <p:cNvSpPr>
            <a:spLocks noGrp="1"/>
          </p:cNvSpPr>
          <p:nvPr>
            <p:ph type="ftr" sz="quarter" idx="11"/>
          </p:nvPr>
        </p:nvSpPr>
        <p:spPr>
          <a:xfrm>
            <a:off x="7213600" y="6470704"/>
            <a:ext cx="4233025" cy="274320"/>
          </a:xfrm>
        </p:spPr>
        <p:txBody>
          <a:bodyPr/>
          <a:lstStyle/>
          <a:p>
            <a:r>
              <a:rPr lang="it-IT"/>
              <a:t>Machine Learning for Computer Vision - Fiorenzo Parascandalo - Daniele Domenichelli - UNIBO</a:t>
            </a:r>
            <a:endParaRPr lang="it-IT" dirty="0"/>
          </a:p>
        </p:txBody>
      </p:sp>
      <p:sp>
        <p:nvSpPr>
          <p:cNvPr id="11" name="Segnaposto numero diapositiva 10">
            <a:extLst>
              <a:ext uri="{FF2B5EF4-FFF2-40B4-BE49-F238E27FC236}">
                <a16:creationId xmlns:a16="http://schemas.microsoft.com/office/drawing/2014/main" id="{1F793264-C9CA-4977-9F7E-B060DB0D603D}"/>
              </a:ext>
            </a:extLst>
          </p:cNvPr>
          <p:cNvSpPr>
            <a:spLocks noGrp="1"/>
          </p:cNvSpPr>
          <p:nvPr>
            <p:ph type="sldNum" sz="quarter" idx="12"/>
          </p:nvPr>
        </p:nvSpPr>
        <p:spPr/>
        <p:txBody>
          <a:bodyPr/>
          <a:lstStyle/>
          <a:p>
            <a:fld id="{4FAB73BC-B049-4115-A692-8D63A059BFB8}" type="slidenum">
              <a:rPr lang="it-IT" smtClean="0"/>
              <a:pPr/>
              <a:t>3</a:t>
            </a:fld>
            <a:endParaRPr lang="it-IT" dirty="0"/>
          </a:p>
        </p:txBody>
      </p:sp>
      <p:pic>
        <p:nvPicPr>
          <p:cNvPr id="13" name="Immagine 12">
            <a:extLst>
              <a:ext uri="{FF2B5EF4-FFF2-40B4-BE49-F238E27FC236}">
                <a16:creationId xmlns:a16="http://schemas.microsoft.com/office/drawing/2014/main" id="{784B3632-93AB-41E7-B03C-280F56B55983}"/>
              </a:ext>
            </a:extLst>
          </p:cNvPr>
          <p:cNvPicPr>
            <a:picLocks noChangeAspect="1"/>
          </p:cNvPicPr>
          <p:nvPr/>
        </p:nvPicPr>
        <p:blipFill>
          <a:blip r:embed="rId3"/>
          <a:stretch>
            <a:fillRect/>
          </a:stretch>
        </p:blipFill>
        <p:spPr>
          <a:xfrm>
            <a:off x="5963352" y="2347252"/>
            <a:ext cx="5847648" cy="2492729"/>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00803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BDC3A7-CB65-4561-88BB-F89920B7CD83}"/>
              </a:ext>
            </a:extLst>
          </p:cNvPr>
          <p:cNvSpPr>
            <a:spLocks noGrp="1"/>
          </p:cNvSpPr>
          <p:nvPr>
            <p:ph type="title"/>
          </p:nvPr>
        </p:nvSpPr>
        <p:spPr/>
        <p:txBody>
          <a:bodyPr/>
          <a:lstStyle/>
          <a:p>
            <a:r>
              <a:rPr lang="it-IT" dirty="0"/>
              <a:t>State of the art</a:t>
            </a:r>
          </a:p>
        </p:txBody>
      </p:sp>
      <p:sp>
        <p:nvSpPr>
          <p:cNvPr id="11" name="Segnaposto piè di pagina 10">
            <a:extLst>
              <a:ext uri="{FF2B5EF4-FFF2-40B4-BE49-F238E27FC236}">
                <a16:creationId xmlns:a16="http://schemas.microsoft.com/office/drawing/2014/main" id="{4B178DC5-1685-4F94-9CA0-760F6343E7F2}"/>
              </a:ext>
            </a:extLst>
          </p:cNvPr>
          <p:cNvSpPr>
            <a:spLocks noGrp="1"/>
          </p:cNvSpPr>
          <p:nvPr>
            <p:ph type="ftr" sz="quarter" idx="11"/>
          </p:nvPr>
        </p:nvSpPr>
        <p:spPr>
          <a:xfrm>
            <a:off x="7213600" y="6470704"/>
            <a:ext cx="4233025" cy="274320"/>
          </a:xfrm>
        </p:spPr>
        <p:txBody>
          <a:bodyPr/>
          <a:lstStyle/>
          <a:p>
            <a:r>
              <a:rPr lang="it-IT"/>
              <a:t>Machine Learning for Computer Vision - Fiorenzo Parascandalo - Daniele Domenichelli - UNIBO</a:t>
            </a:r>
            <a:endParaRPr lang="it-IT" dirty="0"/>
          </a:p>
        </p:txBody>
      </p:sp>
      <p:sp>
        <p:nvSpPr>
          <p:cNvPr id="12" name="Segnaposto numero diapositiva 11">
            <a:extLst>
              <a:ext uri="{FF2B5EF4-FFF2-40B4-BE49-F238E27FC236}">
                <a16:creationId xmlns:a16="http://schemas.microsoft.com/office/drawing/2014/main" id="{06337DC5-CD75-41E7-8B54-C0D03ECD36AB}"/>
              </a:ext>
            </a:extLst>
          </p:cNvPr>
          <p:cNvSpPr>
            <a:spLocks noGrp="1"/>
          </p:cNvSpPr>
          <p:nvPr>
            <p:ph type="sldNum" sz="quarter" idx="12"/>
          </p:nvPr>
        </p:nvSpPr>
        <p:spPr/>
        <p:txBody>
          <a:bodyPr/>
          <a:lstStyle/>
          <a:p>
            <a:fld id="{4FAB73BC-B049-4115-A692-8D63A059BFB8}" type="slidenum">
              <a:rPr lang="it-IT" smtClean="0"/>
              <a:pPr/>
              <a:t>4</a:t>
            </a:fld>
            <a:endParaRPr lang="it-IT" dirty="0"/>
          </a:p>
        </p:txBody>
      </p:sp>
      <p:sp>
        <p:nvSpPr>
          <p:cNvPr id="9" name="Content Placeholder 5">
            <a:extLst>
              <a:ext uri="{FF2B5EF4-FFF2-40B4-BE49-F238E27FC236}">
                <a16:creationId xmlns:a16="http://schemas.microsoft.com/office/drawing/2014/main" id="{BD288F87-5BDA-4950-B5CF-72E9770674E0}"/>
              </a:ext>
            </a:extLst>
          </p:cNvPr>
          <p:cNvSpPr txBox="1">
            <a:spLocks/>
          </p:cNvSpPr>
          <p:nvPr/>
        </p:nvSpPr>
        <p:spPr>
          <a:xfrm>
            <a:off x="254107" y="2094085"/>
            <a:ext cx="5123205" cy="3734718"/>
          </a:xfrm>
          <a:prstGeom prst="rect">
            <a:avLst/>
          </a:prstGeom>
        </p:spPr>
        <p:txBody>
          <a:bodyPr vert="horz" lIns="45720" tIns="45720" rIns="45720" bIns="45720" rtlCol="0">
            <a:normAutofit fontScale="77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dirty="0">
                <a:solidFill>
                  <a:schemeClr val="bg1"/>
                </a:solidFill>
              </a:rPr>
              <a:t>This field is largely studied by many researchers involving many different fields. For this reason, many neural approaches came up from time to time, since 2000:</a:t>
            </a:r>
          </a:p>
          <a:p>
            <a:pPr>
              <a:buClr>
                <a:srgbClr val="FFC000"/>
              </a:buClr>
              <a:buFont typeface="Arial" panose="020B0604020202020204" pitchFamily="34" charset="0"/>
              <a:buChar char="•"/>
            </a:pPr>
            <a:r>
              <a:rPr lang="en-US" dirty="0">
                <a:solidFill>
                  <a:schemeClr val="bg1"/>
                </a:solidFill>
              </a:rPr>
              <a:t> </a:t>
            </a:r>
            <a:r>
              <a:rPr lang="en-US" b="1" dirty="0">
                <a:solidFill>
                  <a:srgbClr val="FFC000"/>
                </a:solidFill>
              </a:rPr>
              <a:t>Statistical Approaches</a:t>
            </a:r>
            <a:endParaRPr lang="en-US" dirty="0">
              <a:solidFill>
                <a:schemeClr val="bg1"/>
              </a:solidFill>
            </a:endParaRPr>
          </a:p>
          <a:p>
            <a:pPr>
              <a:buClr>
                <a:srgbClr val="FFC000"/>
              </a:buClr>
              <a:buFont typeface="Arial" panose="020B0604020202020204" pitchFamily="34" charset="0"/>
              <a:buChar char="•"/>
            </a:pPr>
            <a:r>
              <a:rPr lang="en-US" dirty="0">
                <a:solidFill>
                  <a:schemeClr val="bg1"/>
                </a:solidFill>
              </a:rPr>
              <a:t> </a:t>
            </a:r>
            <a:r>
              <a:rPr lang="en-US" b="1" dirty="0">
                <a:solidFill>
                  <a:srgbClr val="FFC000"/>
                </a:solidFill>
              </a:rPr>
              <a:t>Sentiment Analysis</a:t>
            </a:r>
            <a:endParaRPr lang="en-US" dirty="0">
              <a:solidFill>
                <a:schemeClr val="bg1"/>
              </a:solidFill>
            </a:endParaRPr>
          </a:p>
          <a:p>
            <a:pPr>
              <a:buClr>
                <a:srgbClr val="FFC000"/>
              </a:buClr>
              <a:buFont typeface="Arial" panose="020B0604020202020204" pitchFamily="34" charset="0"/>
              <a:buChar char="•"/>
            </a:pPr>
            <a:r>
              <a:rPr lang="en-US" b="1" dirty="0">
                <a:solidFill>
                  <a:schemeClr val="bg1"/>
                </a:solidFill>
              </a:rPr>
              <a:t> </a:t>
            </a:r>
            <a:r>
              <a:rPr lang="en-US" b="1" dirty="0">
                <a:solidFill>
                  <a:srgbClr val="FFC000"/>
                </a:solidFill>
              </a:rPr>
              <a:t>Supervised/Unsupervised Learning</a:t>
            </a:r>
            <a:endParaRPr lang="en-US" dirty="0">
              <a:solidFill>
                <a:schemeClr val="bg1"/>
              </a:solidFill>
            </a:endParaRPr>
          </a:p>
          <a:p>
            <a:pPr>
              <a:buClr>
                <a:srgbClr val="FFC000"/>
              </a:buClr>
              <a:buFont typeface="Arial" panose="020B0604020202020204" pitchFamily="34" charset="0"/>
              <a:buChar char="•"/>
            </a:pPr>
            <a:r>
              <a:rPr lang="en-US" dirty="0">
                <a:solidFill>
                  <a:schemeClr val="bg1"/>
                </a:solidFill>
              </a:rPr>
              <a:t> </a:t>
            </a:r>
            <a:r>
              <a:rPr lang="en-US" b="1" dirty="0">
                <a:solidFill>
                  <a:srgbClr val="FFC000"/>
                </a:solidFill>
              </a:rPr>
              <a:t>Pattern Recognition</a:t>
            </a:r>
          </a:p>
          <a:p>
            <a:pPr>
              <a:buClr>
                <a:srgbClr val="FFC000"/>
              </a:buClr>
              <a:buFont typeface="Arial" panose="020B0604020202020204" pitchFamily="34" charset="0"/>
              <a:buChar char="•"/>
            </a:pPr>
            <a:r>
              <a:rPr lang="en-US" b="1" dirty="0">
                <a:solidFill>
                  <a:srgbClr val="FFC000"/>
                </a:solidFill>
              </a:rPr>
              <a:t> LSTM/GRU</a:t>
            </a:r>
          </a:p>
          <a:p>
            <a:pPr>
              <a:buClr>
                <a:srgbClr val="FFC000"/>
              </a:buClr>
              <a:buFont typeface="Arial" panose="020B0604020202020204" pitchFamily="34" charset="0"/>
              <a:buChar char="•"/>
            </a:pPr>
            <a:r>
              <a:rPr lang="en-US" dirty="0">
                <a:solidFill>
                  <a:schemeClr val="bg1"/>
                </a:solidFill>
              </a:rPr>
              <a:t> </a:t>
            </a:r>
            <a:r>
              <a:rPr lang="en-US" b="1" dirty="0">
                <a:solidFill>
                  <a:srgbClr val="FFC000"/>
                </a:solidFill>
              </a:rPr>
              <a:t>Hybrid</a:t>
            </a:r>
            <a:endParaRPr lang="en-US" dirty="0">
              <a:solidFill>
                <a:srgbClr val="FFC000"/>
              </a:solidFill>
            </a:endParaRPr>
          </a:p>
          <a:p>
            <a:r>
              <a:rPr lang="en-US" dirty="0">
                <a:solidFill>
                  <a:schemeClr val="bg1"/>
                </a:solidFill>
                <a:sym typeface="Wingdings" panose="05000000000000000000" pitchFamily="2" charset="2"/>
              </a:rPr>
              <a:t>The current best accuracy is around 55%, provided that the market is constantly changing and that an accuracy over 50% must be intended as a gain in the final income.</a:t>
            </a:r>
          </a:p>
        </p:txBody>
      </p:sp>
      <p:pic>
        <p:nvPicPr>
          <p:cNvPr id="3074" name="Picture 2" descr="Predict Stock Market by neural network — Steemit">
            <a:extLst>
              <a:ext uri="{FF2B5EF4-FFF2-40B4-BE49-F238E27FC236}">
                <a16:creationId xmlns:a16="http://schemas.microsoft.com/office/drawing/2014/main" id="{7B55116B-1DF4-4FE4-BED7-315E9F83F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8725" y="1865485"/>
            <a:ext cx="4787900" cy="3463973"/>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3" name="Segnaposto testo 4">
            <a:extLst>
              <a:ext uri="{FF2B5EF4-FFF2-40B4-BE49-F238E27FC236}">
                <a16:creationId xmlns:a16="http://schemas.microsoft.com/office/drawing/2014/main" id="{0136CD78-DE7E-4B52-AC7C-998A9E6766E1}"/>
              </a:ext>
            </a:extLst>
          </p:cNvPr>
          <p:cNvSpPr txBox="1">
            <a:spLocks/>
          </p:cNvSpPr>
          <p:nvPr/>
        </p:nvSpPr>
        <p:spPr>
          <a:xfrm>
            <a:off x="6658725" y="5326094"/>
            <a:ext cx="4787900" cy="274320"/>
          </a:xfrm>
          <a:prstGeom prst="rect">
            <a:avLst/>
          </a:prstGeom>
        </p:spPr>
        <p:txBody>
          <a:bodyPr>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it-IT" sz="1600" i="1" dirty="0" err="1">
                <a:solidFill>
                  <a:srgbClr val="FFC000"/>
                </a:solidFill>
              </a:rPr>
              <a:t>Firsts</a:t>
            </a:r>
            <a:r>
              <a:rPr lang="it-IT" sz="1600" i="1" dirty="0">
                <a:solidFill>
                  <a:srgbClr val="FFC000"/>
                </a:solidFill>
              </a:rPr>
              <a:t> </a:t>
            </a:r>
            <a:r>
              <a:rPr lang="it-IT" sz="1600" i="1" dirty="0" err="1">
                <a:solidFill>
                  <a:srgbClr val="FFC000"/>
                </a:solidFill>
              </a:rPr>
              <a:t>neural</a:t>
            </a:r>
            <a:r>
              <a:rPr lang="it-IT" sz="1600" i="1" dirty="0">
                <a:solidFill>
                  <a:srgbClr val="FFC000"/>
                </a:solidFill>
              </a:rPr>
              <a:t> </a:t>
            </a:r>
            <a:r>
              <a:rPr lang="it-IT" sz="1600" i="1" dirty="0" err="1">
                <a:solidFill>
                  <a:srgbClr val="FFC000"/>
                </a:solidFill>
              </a:rPr>
              <a:t>approach</a:t>
            </a:r>
            <a:r>
              <a:rPr lang="it-IT" sz="1600" i="1" dirty="0">
                <a:solidFill>
                  <a:srgbClr val="FFC000"/>
                </a:solidFill>
              </a:rPr>
              <a:t> to Stock Market forecasting</a:t>
            </a:r>
          </a:p>
        </p:txBody>
      </p:sp>
    </p:spTree>
    <p:extLst>
      <p:ext uri="{BB962C8B-B14F-4D97-AF65-F5344CB8AC3E}">
        <p14:creationId xmlns:p14="http://schemas.microsoft.com/office/powerpoint/2010/main" val="716588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o 2">
            <a:extLst>
              <a:ext uri="{FF2B5EF4-FFF2-40B4-BE49-F238E27FC236}">
                <a16:creationId xmlns:a16="http://schemas.microsoft.com/office/drawing/2014/main" id="{007B28F3-0BB3-4320-B5D2-D003D6CDAE2A}"/>
              </a:ext>
            </a:extLst>
          </p:cNvPr>
          <p:cNvGrpSpPr/>
          <p:nvPr/>
        </p:nvGrpSpPr>
        <p:grpSpPr>
          <a:xfrm>
            <a:off x="6968855" y="961068"/>
            <a:ext cx="4167639" cy="4867735"/>
            <a:chOff x="6968855" y="961068"/>
            <a:chExt cx="4167639" cy="4867735"/>
          </a:xfrm>
          <a:effectLst>
            <a:outerShdw blurRad="50800" dist="38100" dir="8100000" algn="tr" rotWithShape="0">
              <a:prstClr val="black">
                <a:alpha val="40000"/>
              </a:prstClr>
            </a:outerShdw>
          </a:effectLst>
        </p:grpSpPr>
        <p:pic>
          <p:nvPicPr>
            <p:cNvPr id="4098" name="Picture 2" descr="Unrolled LSTM uses time series data as input. | Download Scientific Diagram">
              <a:extLst>
                <a:ext uri="{FF2B5EF4-FFF2-40B4-BE49-F238E27FC236}">
                  <a16:creationId xmlns:a16="http://schemas.microsoft.com/office/drawing/2014/main" id="{6D4A4ED8-73FD-4478-B04C-A7D1C81EA2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8855" y="961068"/>
              <a:ext cx="4167639" cy="205148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Multi-head CNN-RNN architecture for multi-time series anomaly... | Download  Scientific Diagram">
              <a:extLst>
                <a:ext uri="{FF2B5EF4-FFF2-40B4-BE49-F238E27FC236}">
                  <a16:creationId xmlns:a16="http://schemas.microsoft.com/office/drawing/2014/main" id="{339E735E-EC11-4C01-9FBF-2DE44698BE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8855" y="2975196"/>
              <a:ext cx="4167639" cy="2853607"/>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olo 1">
            <a:extLst>
              <a:ext uri="{FF2B5EF4-FFF2-40B4-BE49-F238E27FC236}">
                <a16:creationId xmlns:a16="http://schemas.microsoft.com/office/drawing/2014/main" id="{0EBDC3A7-CB65-4561-88BB-F89920B7CD83}"/>
              </a:ext>
            </a:extLst>
          </p:cNvPr>
          <p:cNvSpPr>
            <a:spLocks noGrp="1"/>
          </p:cNvSpPr>
          <p:nvPr>
            <p:ph type="title"/>
          </p:nvPr>
        </p:nvSpPr>
        <p:spPr/>
        <p:txBody>
          <a:bodyPr/>
          <a:lstStyle/>
          <a:p>
            <a:r>
              <a:rPr lang="it-IT" dirty="0"/>
              <a:t>State of the art</a:t>
            </a:r>
          </a:p>
        </p:txBody>
      </p:sp>
      <p:sp>
        <p:nvSpPr>
          <p:cNvPr id="11" name="Segnaposto piè di pagina 10">
            <a:extLst>
              <a:ext uri="{FF2B5EF4-FFF2-40B4-BE49-F238E27FC236}">
                <a16:creationId xmlns:a16="http://schemas.microsoft.com/office/drawing/2014/main" id="{4B178DC5-1685-4F94-9CA0-760F6343E7F2}"/>
              </a:ext>
            </a:extLst>
          </p:cNvPr>
          <p:cNvSpPr>
            <a:spLocks noGrp="1"/>
          </p:cNvSpPr>
          <p:nvPr>
            <p:ph type="ftr" sz="quarter" idx="11"/>
          </p:nvPr>
        </p:nvSpPr>
        <p:spPr>
          <a:xfrm>
            <a:off x="7213600" y="6470704"/>
            <a:ext cx="4233025" cy="274320"/>
          </a:xfrm>
        </p:spPr>
        <p:txBody>
          <a:bodyPr/>
          <a:lstStyle/>
          <a:p>
            <a:r>
              <a:rPr lang="it-IT"/>
              <a:t>Machine Learning for Computer Vision - Fiorenzo Parascandalo - Daniele Domenichelli - UNIBO</a:t>
            </a:r>
            <a:endParaRPr lang="it-IT" dirty="0"/>
          </a:p>
        </p:txBody>
      </p:sp>
      <p:sp>
        <p:nvSpPr>
          <p:cNvPr id="12" name="Segnaposto numero diapositiva 11">
            <a:extLst>
              <a:ext uri="{FF2B5EF4-FFF2-40B4-BE49-F238E27FC236}">
                <a16:creationId xmlns:a16="http://schemas.microsoft.com/office/drawing/2014/main" id="{06337DC5-CD75-41E7-8B54-C0D03ECD36AB}"/>
              </a:ext>
            </a:extLst>
          </p:cNvPr>
          <p:cNvSpPr>
            <a:spLocks noGrp="1"/>
          </p:cNvSpPr>
          <p:nvPr>
            <p:ph type="sldNum" sz="quarter" idx="12"/>
          </p:nvPr>
        </p:nvSpPr>
        <p:spPr/>
        <p:txBody>
          <a:bodyPr/>
          <a:lstStyle/>
          <a:p>
            <a:fld id="{4FAB73BC-B049-4115-A692-8D63A059BFB8}" type="slidenum">
              <a:rPr lang="it-IT" smtClean="0"/>
              <a:pPr/>
              <a:t>5</a:t>
            </a:fld>
            <a:endParaRPr lang="it-IT" dirty="0"/>
          </a:p>
        </p:txBody>
      </p:sp>
      <p:sp>
        <p:nvSpPr>
          <p:cNvPr id="9" name="Content Placeholder 5">
            <a:extLst>
              <a:ext uri="{FF2B5EF4-FFF2-40B4-BE49-F238E27FC236}">
                <a16:creationId xmlns:a16="http://schemas.microsoft.com/office/drawing/2014/main" id="{BD288F87-5BDA-4950-B5CF-72E9770674E0}"/>
              </a:ext>
            </a:extLst>
          </p:cNvPr>
          <p:cNvSpPr txBox="1">
            <a:spLocks/>
          </p:cNvSpPr>
          <p:nvPr/>
        </p:nvSpPr>
        <p:spPr>
          <a:xfrm>
            <a:off x="254107" y="2094085"/>
            <a:ext cx="5123205" cy="3734718"/>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dirty="0">
                <a:solidFill>
                  <a:schemeClr val="bg1"/>
                </a:solidFill>
                <a:sym typeface="Wingdings" panose="05000000000000000000" pitchFamily="2" charset="2"/>
              </a:rPr>
              <a:t>From 2013, with the explosion of the </a:t>
            </a:r>
            <a:r>
              <a:rPr lang="en-US" dirty="0">
                <a:solidFill>
                  <a:srgbClr val="FFC000"/>
                </a:solidFill>
                <a:sym typeface="Wingdings" panose="05000000000000000000" pitchFamily="2" charset="2"/>
              </a:rPr>
              <a:t>CNNs</a:t>
            </a:r>
            <a:r>
              <a:rPr lang="en-US" dirty="0">
                <a:solidFill>
                  <a:schemeClr val="bg1"/>
                </a:solidFill>
                <a:sym typeface="Wingdings" panose="05000000000000000000" pitchFamily="2" charset="2"/>
              </a:rPr>
              <a:t>, many researchers started to study the application of image pattern recognition over stock market charts.</a:t>
            </a:r>
          </a:p>
          <a:p>
            <a:pPr marL="0" indent="0">
              <a:buFont typeface="Tw Cen MT" panose="020B0602020104020603" pitchFamily="34" charset="0"/>
              <a:buNone/>
            </a:pPr>
            <a:r>
              <a:rPr lang="en-US" dirty="0">
                <a:solidFill>
                  <a:schemeClr val="bg1"/>
                </a:solidFill>
                <a:sym typeface="Wingdings" panose="05000000000000000000" pitchFamily="2" charset="2"/>
              </a:rPr>
              <a:t>In 2015 was proposed an approach to encode time series into images exploiting properties of the </a:t>
            </a:r>
            <a:r>
              <a:rPr lang="en-US" dirty="0" err="1">
                <a:solidFill>
                  <a:srgbClr val="FFC000"/>
                </a:solidFill>
                <a:sym typeface="Wingdings" panose="05000000000000000000" pitchFamily="2" charset="2"/>
              </a:rPr>
              <a:t>Gramian</a:t>
            </a:r>
            <a:r>
              <a:rPr lang="en-US" dirty="0">
                <a:solidFill>
                  <a:srgbClr val="FFC000"/>
                </a:solidFill>
                <a:sym typeface="Wingdings" panose="05000000000000000000" pitchFamily="2" charset="2"/>
              </a:rPr>
              <a:t> Matrix</a:t>
            </a:r>
            <a:r>
              <a:rPr lang="en-US" dirty="0">
                <a:solidFill>
                  <a:schemeClr val="bg1"/>
                </a:solidFill>
                <a:sym typeface="Wingdings" panose="05000000000000000000" pitchFamily="2" charset="2"/>
              </a:rPr>
              <a:t>.</a:t>
            </a:r>
          </a:p>
          <a:p>
            <a:pPr marL="0" indent="0">
              <a:buFont typeface="Tw Cen MT" panose="020B0602020104020603" pitchFamily="34" charset="0"/>
              <a:buNone/>
            </a:pPr>
            <a:r>
              <a:rPr lang="en-US" dirty="0">
                <a:solidFill>
                  <a:schemeClr val="bg1"/>
                </a:solidFill>
                <a:sym typeface="Wingdings" panose="05000000000000000000" pitchFamily="2" charset="2"/>
              </a:rPr>
              <a:t>In these 6 years, with more develop on neural network image processing, CNNs models outperformed the most stable LSTM/GRU approaches, head of the ranking in 2015.</a:t>
            </a:r>
          </a:p>
        </p:txBody>
      </p:sp>
      <p:sp>
        <p:nvSpPr>
          <p:cNvPr id="13" name="Segnaposto testo 4">
            <a:extLst>
              <a:ext uri="{FF2B5EF4-FFF2-40B4-BE49-F238E27FC236}">
                <a16:creationId xmlns:a16="http://schemas.microsoft.com/office/drawing/2014/main" id="{0136CD78-DE7E-4B52-AC7C-998A9E6766E1}"/>
              </a:ext>
            </a:extLst>
          </p:cNvPr>
          <p:cNvSpPr txBox="1">
            <a:spLocks/>
          </p:cNvSpPr>
          <p:nvPr/>
        </p:nvSpPr>
        <p:spPr>
          <a:xfrm>
            <a:off x="6968855" y="5875614"/>
            <a:ext cx="4167639" cy="274320"/>
          </a:xfrm>
          <a:prstGeom prst="rect">
            <a:avLst/>
          </a:prstGeom>
        </p:spPr>
        <p:txBody>
          <a:bodyPr>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it-IT" sz="1600" i="1" dirty="0">
                <a:solidFill>
                  <a:srgbClr val="FFC000"/>
                </a:solidFill>
              </a:rPr>
              <a:t>LSTM vs CNN time </a:t>
            </a:r>
            <a:r>
              <a:rPr lang="it-IT" sz="1600" i="1" dirty="0" err="1">
                <a:solidFill>
                  <a:srgbClr val="FFC000"/>
                </a:solidFill>
              </a:rPr>
              <a:t>series</a:t>
            </a:r>
            <a:r>
              <a:rPr lang="it-IT" sz="1600" i="1" dirty="0">
                <a:solidFill>
                  <a:srgbClr val="FFC000"/>
                </a:solidFill>
              </a:rPr>
              <a:t> forecasting</a:t>
            </a:r>
          </a:p>
        </p:txBody>
      </p:sp>
    </p:spTree>
    <p:extLst>
      <p:ext uri="{BB962C8B-B14F-4D97-AF65-F5344CB8AC3E}">
        <p14:creationId xmlns:p14="http://schemas.microsoft.com/office/powerpoint/2010/main" val="1047276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uppo 41">
            <a:extLst>
              <a:ext uri="{FF2B5EF4-FFF2-40B4-BE49-F238E27FC236}">
                <a16:creationId xmlns:a16="http://schemas.microsoft.com/office/drawing/2014/main" id="{27E83656-3B9E-4D81-A3DF-CC574E60E851}"/>
              </a:ext>
            </a:extLst>
          </p:cNvPr>
          <p:cNvGrpSpPr/>
          <p:nvPr/>
        </p:nvGrpSpPr>
        <p:grpSpPr>
          <a:xfrm>
            <a:off x="6593308" y="1792585"/>
            <a:ext cx="4307063" cy="2462544"/>
            <a:chOff x="6593309" y="1855959"/>
            <a:chExt cx="4307063" cy="1919335"/>
          </a:xfrm>
          <a:solidFill>
            <a:srgbClr val="FFC000"/>
          </a:solidFill>
        </p:grpSpPr>
        <p:sp>
          <p:nvSpPr>
            <p:cNvPr id="36" name="Rettangolo 35">
              <a:extLst>
                <a:ext uri="{FF2B5EF4-FFF2-40B4-BE49-F238E27FC236}">
                  <a16:creationId xmlns:a16="http://schemas.microsoft.com/office/drawing/2014/main" id="{F3A54F6A-BB85-488A-8B90-3B8D94445265}"/>
                </a:ext>
              </a:extLst>
            </p:cNvPr>
            <p:cNvSpPr/>
            <p:nvPr/>
          </p:nvSpPr>
          <p:spPr>
            <a:xfrm>
              <a:off x="6593309" y="1855959"/>
              <a:ext cx="4307063" cy="1919335"/>
            </a:xfrm>
            <a:prstGeom prst="rect">
              <a:avLst/>
            </a:prstGeom>
            <a:grp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CasellaDiTesto 40">
              <a:extLst>
                <a:ext uri="{FF2B5EF4-FFF2-40B4-BE49-F238E27FC236}">
                  <a16:creationId xmlns:a16="http://schemas.microsoft.com/office/drawing/2014/main" id="{631A1036-9401-460A-AA06-867BC3965E05}"/>
                </a:ext>
              </a:extLst>
            </p:cNvPr>
            <p:cNvSpPr txBox="1"/>
            <p:nvPr/>
          </p:nvSpPr>
          <p:spPr>
            <a:xfrm>
              <a:off x="6593309" y="3355575"/>
              <a:ext cx="4307063" cy="369332"/>
            </a:xfrm>
            <a:prstGeom prst="rect">
              <a:avLst/>
            </a:prstGeom>
            <a:grpFill/>
            <a:ln>
              <a:noFill/>
            </a:ln>
          </p:spPr>
          <p:txBody>
            <a:bodyPr wrap="square" rtlCol="0">
              <a:spAutoFit/>
            </a:bodyPr>
            <a:lstStyle/>
            <a:p>
              <a:pPr algn="ctr"/>
              <a:r>
                <a:rPr lang="it-IT" dirty="0">
                  <a:solidFill>
                    <a:schemeClr val="bg1"/>
                  </a:solidFill>
                </a:rPr>
                <a:t>ENSEMBLE</a:t>
              </a:r>
            </a:p>
          </p:txBody>
        </p:sp>
      </p:grpSp>
      <p:cxnSp>
        <p:nvCxnSpPr>
          <p:cNvPr id="33" name="Connettore 2 32">
            <a:extLst>
              <a:ext uri="{FF2B5EF4-FFF2-40B4-BE49-F238E27FC236}">
                <a16:creationId xmlns:a16="http://schemas.microsoft.com/office/drawing/2014/main" id="{F7AA27AF-B3A2-47AC-95F9-7CAC4036FBB6}"/>
              </a:ext>
            </a:extLst>
          </p:cNvPr>
          <p:cNvCxnSpPr>
            <a:cxnSpLocks/>
            <a:stCxn id="29" idx="0"/>
            <a:endCxn id="36" idx="0"/>
          </p:cNvCxnSpPr>
          <p:nvPr/>
        </p:nvCxnSpPr>
        <p:spPr>
          <a:xfrm flipH="1">
            <a:off x="8746840" y="1380132"/>
            <a:ext cx="2846" cy="412453"/>
          </a:xfrm>
          <a:prstGeom prst="straightConnector1">
            <a:avLst/>
          </a:prstGeom>
          <a:ln w="57150">
            <a:solidFill>
              <a:srgbClr val="FFC000"/>
            </a:solidFill>
            <a:tailEnd type="triangle"/>
          </a:ln>
          <a:effectLst>
            <a:outerShdw blurRad="50800" dist="38100" dir="8100000" algn="tr"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2" name="Titolo 1">
            <a:extLst>
              <a:ext uri="{FF2B5EF4-FFF2-40B4-BE49-F238E27FC236}">
                <a16:creationId xmlns:a16="http://schemas.microsoft.com/office/drawing/2014/main" id="{818D8A89-773E-4978-BC85-3EBCC971A936}"/>
              </a:ext>
            </a:extLst>
          </p:cNvPr>
          <p:cNvSpPr>
            <a:spLocks noGrp="1"/>
          </p:cNvSpPr>
          <p:nvPr>
            <p:ph type="title"/>
          </p:nvPr>
        </p:nvSpPr>
        <p:spPr/>
        <p:txBody>
          <a:bodyPr/>
          <a:lstStyle/>
          <a:p>
            <a:r>
              <a:rPr lang="it-IT" dirty="0" err="1"/>
              <a:t>Proposed</a:t>
            </a:r>
            <a:r>
              <a:rPr lang="it-IT" dirty="0"/>
              <a:t> </a:t>
            </a:r>
            <a:r>
              <a:rPr lang="it-IT" dirty="0" err="1"/>
              <a:t>approach</a:t>
            </a:r>
            <a:endParaRPr lang="it-IT" dirty="0"/>
          </a:p>
        </p:txBody>
      </p:sp>
      <p:sp>
        <p:nvSpPr>
          <p:cNvPr id="3" name="Segnaposto piè di pagina 2">
            <a:extLst>
              <a:ext uri="{FF2B5EF4-FFF2-40B4-BE49-F238E27FC236}">
                <a16:creationId xmlns:a16="http://schemas.microsoft.com/office/drawing/2014/main" id="{91E542D4-599B-4337-B899-A02D146A8C86}"/>
              </a:ext>
            </a:extLst>
          </p:cNvPr>
          <p:cNvSpPr>
            <a:spLocks noGrp="1"/>
          </p:cNvSpPr>
          <p:nvPr>
            <p:ph type="ftr" sz="quarter" idx="11"/>
          </p:nvPr>
        </p:nvSpPr>
        <p:spPr>
          <a:xfrm>
            <a:off x="7213600" y="6470704"/>
            <a:ext cx="4233025" cy="274320"/>
          </a:xfrm>
        </p:spPr>
        <p:txBody>
          <a:bodyPr/>
          <a:lstStyle/>
          <a:p>
            <a:r>
              <a:rPr lang="it-IT"/>
              <a:t>Machine Learning for Computer Vision - Fiorenzo Parascandalo - Daniele Domenichelli - UNIBO</a:t>
            </a:r>
            <a:endParaRPr lang="it-IT" dirty="0"/>
          </a:p>
        </p:txBody>
      </p:sp>
      <p:sp>
        <p:nvSpPr>
          <p:cNvPr id="4" name="Segnaposto numero diapositiva 3">
            <a:extLst>
              <a:ext uri="{FF2B5EF4-FFF2-40B4-BE49-F238E27FC236}">
                <a16:creationId xmlns:a16="http://schemas.microsoft.com/office/drawing/2014/main" id="{F1886C7F-DECA-44B2-BC81-228ADBBDCBA7}"/>
              </a:ext>
            </a:extLst>
          </p:cNvPr>
          <p:cNvSpPr>
            <a:spLocks noGrp="1"/>
          </p:cNvSpPr>
          <p:nvPr>
            <p:ph type="sldNum" sz="quarter" idx="12"/>
          </p:nvPr>
        </p:nvSpPr>
        <p:spPr/>
        <p:txBody>
          <a:bodyPr/>
          <a:lstStyle/>
          <a:p>
            <a:fld id="{4FAB73BC-B049-4115-A692-8D63A059BFB8}" type="slidenum">
              <a:rPr lang="it-IT" smtClean="0"/>
              <a:pPr/>
              <a:t>6</a:t>
            </a:fld>
            <a:endParaRPr lang="it-IT" dirty="0"/>
          </a:p>
        </p:txBody>
      </p:sp>
      <p:sp>
        <p:nvSpPr>
          <p:cNvPr id="5" name="Content Placeholder 5">
            <a:extLst>
              <a:ext uri="{FF2B5EF4-FFF2-40B4-BE49-F238E27FC236}">
                <a16:creationId xmlns:a16="http://schemas.microsoft.com/office/drawing/2014/main" id="{B8C9D7E0-E7B7-429C-9EF7-0558AFE34EBB}"/>
              </a:ext>
            </a:extLst>
          </p:cNvPr>
          <p:cNvSpPr txBox="1">
            <a:spLocks/>
          </p:cNvSpPr>
          <p:nvPr/>
        </p:nvSpPr>
        <p:spPr>
          <a:xfrm>
            <a:off x="254107" y="2094085"/>
            <a:ext cx="5123205" cy="3734718"/>
          </a:xfrm>
          <a:prstGeom prst="rect">
            <a:avLst/>
          </a:prstGeom>
        </p:spPr>
        <p:txBody>
          <a:bodyPr vert="horz" lIns="45720" tIns="45720" rIns="4572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dirty="0">
                <a:solidFill>
                  <a:schemeClr val="bg1"/>
                </a:solidFill>
              </a:rPr>
              <a:t>Our approach consists in an </a:t>
            </a:r>
            <a:r>
              <a:rPr lang="en-US" dirty="0">
                <a:solidFill>
                  <a:srgbClr val="FFC000"/>
                </a:solidFill>
              </a:rPr>
              <a:t>ensemble</a:t>
            </a:r>
            <a:r>
              <a:rPr lang="en-US" dirty="0">
                <a:solidFill>
                  <a:schemeClr val="bg1"/>
                </a:solidFill>
              </a:rPr>
              <a:t> of rescaled </a:t>
            </a:r>
            <a:r>
              <a:rPr lang="en-US" dirty="0">
                <a:solidFill>
                  <a:srgbClr val="FFC000"/>
                </a:solidFill>
              </a:rPr>
              <a:t>CNNs backbones</a:t>
            </a:r>
            <a:r>
              <a:rPr lang="en-US" dirty="0">
                <a:solidFill>
                  <a:schemeClr val="bg1"/>
                </a:solidFill>
              </a:rPr>
              <a:t> trained over a dataset of preprocessed images. At the bottom of the model, a tiny classifier outputs the sign of the trend derivative.</a:t>
            </a:r>
          </a:p>
          <a:p>
            <a:pPr marL="0" indent="0">
              <a:buFont typeface="Tw Cen MT" panose="020B0602020104020603" pitchFamily="34" charset="0"/>
              <a:buNone/>
            </a:pPr>
            <a:r>
              <a:rPr lang="en-US" dirty="0">
                <a:solidFill>
                  <a:schemeClr val="bg1"/>
                </a:solidFill>
                <a:sym typeface="Wingdings" panose="05000000000000000000" pitchFamily="2" charset="2"/>
              </a:rPr>
              <a:t>At last, the ensemble applies a weighted voting policy and threshold the result to predict the sign as a class in the set </a:t>
            </a:r>
            <a:r>
              <a:rPr lang="en-US" dirty="0">
                <a:solidFill>
                  <a:srgbClr val="FFC000"/>
                </a:solidFill>
                <a:sym typeface="Wingdings" panose="05000000000000000000" pitchFamily="2" charset="2"/>
              </a:rPr>
              <a:t>[-1, 0, 1].</a:t>
            </a:r>
          </a:p>
          <a:p>
            <a:pPr marL="0" indent="0">
              <a:buFont typeface="Tw Cen MT" panose="020B0602020104020603" pitchFamily="34" charset="0"/>
              <a:buNone/>
            </a:pPr>
            <a:r>
              <a:rPr lang="en-US" dirty="0">
                <a:solidFill>
                  <a:schemeClr val="bg1"/>
                </a:solidFill>
                <a:sym typeface="Wingdings" panose="05000000000000000000" pitchFamily="2" charset="2"/>
              </a:rPr>
              <a:t>To improve the training, we adopted a reinforcement learning method which drives the voting policy.</a:t>
            </a:r>
          </a:p>
          <a:p>
            <a:pPr marL="0" indent="0">
              <a:buFont typeface="Tw Cen MT" panose="020B0602020104020603" pitchFamily="34" charset="0"/>
              <a:buNone/>
            </a:pPr>
            <a:r>
              <a:rPr lang="en-US" dirty="0">
                <a:solidFill>
                  <a:schemeClr val="bg1"/>
                </a:solidFill>
                <a:sym typeface="Wingdings" panose="05000000000000000000" pitchFamily="2" charset="2"/>
              </a:rPr>
              <a:t>This approach was then tested over two different datasets: </a:t>
            </a:r>
            <a:r>
              <a:rPr lang="en-US" dirty="0">
                <a:solidFill>
                  <a:srgbClr val="FFC000"/>
                </a:solidFill>
                <a:sym typeface="Wingdings" panose="05000000000000000000" pitchFamily="2" charset="2"/>
              </a:rPr>
              <a:t>Candlestick Charts</a:t>
            </a:r>
            <a:r>
              <a:rPr lang="en-US" dirty="0">
                <a:solidFill>
                  <a:schemeClr val="bg1"/>
                </a:solidFill>
                <a:sym typeface="Wingdings" panose="05000000000000000000" pitchFamily="2" charset="2"/>
              </a:rPr>
              <a:t> and </a:t>
            </a:r>
            <a:r>
              <a:rPr lang="en-US" dirty="0" err="1">
                <a:solidFill>
                  <a:srgbClr val="FFC000"/>
                </a:solidFill>
                <a:sym typeface="Wingdings" panose="05000000000000000000" pitchFamily="2" charset="2"/>
              </a:rPr>
              <a:t>Gramian</a:t>
            </a:r>
            <a:r>
              <a:rPr lang="en-US" dirty="0">
                <a:solidFill>
                  <a:srgbClr val="FFC000"/>
                </a:solidFill>
                <a:sym typeface="Wingdings" panose="05000000000000000000" pitchFamily="2" charset="2"/>
              </a:rPr>
              <a:t> Angular Field</a:t>
            </a:r>
            <a:r>
              <a:rPr lang="en-US" dirty="0">
                <a:solidFill>
                  <a:schemeClr val="bg1"/>
                </a:solidFill>
                <a:sym typeface="Wingdings" panose="05000000000000000000" pitchFamily="2" charset="2"/>
              </a:rPr>
              <a:t> images.</a:t>
            </a:r>
          </a:p>
        </p:txBody>
      </p:sp>
      <p:grpSp>
        <p:nvGrpSpPr>
          <p:cNvPr id="31" name="Gruppo 30">
            <a:extLst>
              <a:ext uri="{FF2B5EF4-FFF2-40B4-BE49-F238E27FC236}">
                <a16:creationId xmlns:a16="http://schemas.microsoft.com/office/drawing/2014/main" id="{78B11098-EE6E-462C-A1C3-06DBFEB2B8E4}"/>
              </a:ext>
            </a:extLst>
          </p:cNvPr>
          <p:cNvGrpSpPr/>
          <p:nvPr/>
        </p:nvGrpSpPr>
        <p:grpSpPr>
          <a:xfrm>
            <a:off x="8246508" y="512584"/>
            <a:ext cx="1006356" cy="867548"/>
            <a:chOff x="5522614" y="660903"/>
            <a:chExt cx="1376127" cy="1186316"/>
          </a:xfrm>
          <a:effectLst>
            <a:outerShdw blurRad="50800" dist="38100" dir="8100000" algn="tr" rotWithShape="0">
              <a:prstClr val="black">
                <a:alpha val="40000"/>
              </a:prstClr>
            </a:outerShdw>
          </a:effectLst>
        </p:grpSpPr>
        <p:sp>
          <p:nvSpPr>
            <p:cNvPr id="29" name="Triangolo isoscele 28">
              <a:extLst>
                <a:ext uri="{FF2B5EF4-FFF2-40B4-BE49-F238E27FC236}">
                  <a16:creationId xmlns:a16="http://schemas.microsoft.com/office/drawing/2014/main" id="{4D800449-77C8-476B-96DB-E208E645DA7A}"/>
                </a:ext>
              </a:extLst>
            </p:cNvPr>
            <p:cNvSpPr/>
            <p:nvPr/>
          </p:nvSpPr>
          <p:spPr>
            <a:xfrm rot="10800000">
              <a:off x="5522614" y="660903"/>
              <a:ext cx="1376127" cy="118631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0" name="CasellaDiTesto 29">
              <a:extLst>
                <a:ext uri="{FF2B5EF4-FFF2-40B4-BE49-F238E27FC236}">
                  <a16:creationId xmlns:a16="http://schemas.microsoft.com/office/drawing/2014/main" id="{E81367CB-78F9-48DB-9CA9-532B4983A55D}"/>
                </a:ext>
              </a:extLst>
            </p:cNvPr>
            <p:cNvSpPr txBox="1"/>
            <p:nvPr/>
          </p:nvSpPr>
          <p:spPr>
            <a:xfrm>
              <a:off x="5830432" y="751438"/>
              <a:ext cx="762876" cy="378778"/>
            </a:xfrm>
            <a:prstGeom prst="rect">
              <a:avLst/>
            </a:prstGeom>
            <a:noFill/>
            <a:ln>
              <a:noFill/>
            </a:ln>
          </p:spPr>
          <p:txBody>
            <a:bodyPr wrap="square" rtlCol="0">
              <a:spAutoFit/>
            </a:bodyPr>
            <a:lstStyle/>
            <a:p>
              <a:r>
                <a:rPr lang="it-IT" sz="1200" dirty="0">
                  <a:solidFill>
                    <a:schemeClr val="bg1"/>
                  </a:solidFill>
                </a:rPr>
                <a:t>INPUT</a:t>
              </a:r>
              <a:endParaRPr lang="it-IT" dirty="0">
                <a:solidFill>
                  <a:schemeClr val="bg1"/>
                </a:solidFill>
              </a:endParaRPr>
            </a:p>
          </p:txBody>
        </p:sp>
      </p:grpSp>
      <p:cxnSp>
        <p:nvCxnSpPr>
          <p:cNvPr id="43" name="Connettore 2 42">
            <a:extLst>
              <a:ext uri="{FF2B5EF4-FFF2-40B4-BE49-F238E27FC236}">
                <a16:creationId xmlns:a16="http://schemas.microsoft.com/office/drawing/2014/main" id="{0F567004-9EA4-47B6-ACFD-35F7DB4F429D}"/>
              </a:ext>
            </a:extLst>
          </p:cNvPr>
          <p:cNvCxnSpPr>
            <a:cxnSpLocks/>
            <a:stCxn id="36" idx="2"/>
          </p:cNvCxnSpPr>
          <p:nvPr/>
        </p:nvCxnSpPr>
        <p:spPr>
          <a:xfrm>
            <a:off x="8746840" y="4255129"/>
            <a:ext cx="0" cy="436545"/>
          </a:xfrm>
          <a:prstGeom prst="straightConnector1">
            <a:avLst/>
          </a:prstGeom>
          <a:ln w="57150">
            <a:solidFill>
              <a:srgbClr val="FFC000"/>
            </a:solidFill>
            <a:tailEnd type="triangle"/>
          </a:ln>
          <a:effectLst>
            <a:outerShdw blurRad="50800" dist="38100" dir="8100000" algn="tr"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grpSp>
        <p:nvGrpSpPr>
          <p:cNvPr id="59" name="Gruppo 58">
            <a:extLst>
              <a:ext uri="{FF2B5EF4-FFF2-40B4-BE49-F238E27FC236}">
                <a16:creationId xmlns:a16="http://schemas.microsoft.com/office/drawing/2014/main" id="{56B139DF-0194-42B0-9498-71C899C9DE45}"/>
              </a:ext>
            </a:extLst>
          </p:cNvPr>
          <p:cNvGrpSpPr/>
          <p:nvPr/>
        </p:nvGrpSpPr>
        <p:grpSpPr>
          <a:xfrm>
            <a:off x="6708758" y="1938757"/>
            <a:ext cx="4076163" cy="1753737"/>
            <a:chOff x="6663631" y="1587111"/>
            <a:chExt cx="4076163" cy="1753737"/>
          </a:xfrm>
        </p:grpSpPr>
        <p:grpSp>
          <p:nvGrpSpPr>
            <p:cNvPr id="28" name="Gruppo 27">
              <a:extLst>
                <a:ext uri="{FF2B5EF4-FFF2-40B4-BE49-F238E27FC236}">
                  <a16:creationId xmlns:a16="http://schemas.microsoft.com/office/drawing/2014/main" id="{8DCE1CBE-A93E-4071-A02A-E22A78F1CB58}"/>
                </a:ext>
              </a:extLst>
            </p:cNvPr>
            <p:cNvGrpSpPr/>
            <p:nvPr/>
          </p:nvGrpSpPr>
          <p:grpSpPr>
            <a:xfrm>
              <a:off x="6729109" y="2086396"/>
              <a:ext cx="4010685" cy="1254452"/>
              <a:chOff x="6645244" y="950613"/>
              <a:chExt cx="4336979" cy="1356509"/>
            </a:xfrm>
            <a:effectLst>
              <a:outerShdw blurRad="50800" dist="38100" dir="8100000" algn="tr" rotWithShape="0">
                <a:prstClr val="black">
                  <a:alpha val="40000"/>
                </a:prstClr>
              </a:outerShdw>
            </a:effectLst>
          </p:grpSpPr>
          <p:sp>
            <p:nvSpPr>
              <p:cNvPr id="16" name="Ovale 15">
                <a:extLst>
                  <a:ext uri="{FF2B5EF4-FFF2-40B4-BE49-F238E27FC236}">
                    <a16:creationId xmlns:a16="http://schemas.microsoft.com/office/drawing/2014/main" id="{05EC81EF-FD2E-46DF-9C27-FB6DA1EFBA65}"/>
                  </a:ext>
                </a:extLst>
              </p:cNvPr>
              <p:cNvSpPr/>
              <p:nvPr/>
            </p:nvSpPr>
            <p:spPr>
              <a:xfrm>
                <a:off x="6645244" y="950613"/>
                <a:ext cx="814811" cy="81481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FC</a:t>
                </a:r>
                <a:endParaRPr lang="it-IT" dirty="0"/>
              </a:p>
            </p:txBody>
          </p:sp>
          <p:sp>
            <p:nvSpPr>
              <p:cNvPr id="17" name="Ovale 16">
                <a:extLst>
                  <a:ext uri="{FF2B5EF4-FFF2-40B4-BE49-F238E27FC236}">
                    <a16:creationId xmlns:a16="http://schemas.microsoft.com/office/drawing/2014/main" id="{0AEF7B81-DA55-4D27-9469-88628D429371}"/>
                  </a:ext>
                </a:extLst>
              </p:cNvPr>
              <p:cNvSpPr/>
              <p:nvPr/>
            </p:nvSpPr>
            <p:spPr>
              <a:xfrm>
                <a:off x="7286531" y="950613"/>
                <a:ext cx="814811" cy="81481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FC</a:t>
                </a:r>
                <a:endParaRPr lang="it-IT" dirty="0"/>
              </a:p>
            </p:txBody>
          </p:sp>
          <p:sp>
            <p:nvSpPr>
              <p:cNvPr id="18" name="Ovale 17">
                <a:extLst>
                  <a:ext uri="{FF2B5EF4-FFF2-40B4-BE49-F238E27FC236}">
                    <a16:creationId xmlns:a16="http://schemas.microsoft.com/office/drawing/2014/main" id="{69F15DC7-983A-4148-B419-CDCAC9B4B509}"/>
                  </a:ext>
                </a:extLst>
              </p:cNvPr>
              <p:cNvSpPr/>
              <p:nvPr/>
            </p:nvSpPr>
            <p:spPr>
              <a:xfrm>
                <a:off x="7898646" y="950613"/>
                <a:ext cx="814811" cy="81481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FC</a:t>
                </a:r>
                <a:endParaRPr lang="it-IT" dirty="0"/>
              </a:p>
            </p:txBody>
          </p:sp>
          <p:sp>
            <p:nvSpPr>
              <p:cNvPr id="19" name="Ovale 18">
                <a:extLst>
                  <a:ext uri="{FF2B5EF4-FFF2-40B4-BE49-F238E27FC236}">
                    <a16:creationId xmlns:a16="http://schemas.microsoft.com/office/drawing/2014/main" id="{57E69D0D-19B9-40E6-8547-F4DEC3D88CC8}"/>
                  </a:ext>
                </a:extLst>
              </p:cNvPr>
              <p:cNvSpPr/>
              <p:nvPr/>
            </p:nvSpPr>
            <p:spPr>
              <a:xfrm>
                <a:off x="7052649" y="1465152"/>
                <a:ext cx="814811" cy="81481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FC</a:t>
                </a:r>
                <a:endParaRPr lang="it-IT" dirty="0"/>
              </a:p>
            </p:txBody>
          </p:sp>
          <p:sp>
            <p:nvSpPr>
              <p:cNvPr id="20" name="Ovale 19">
                <a:extLst>
                  <a:ext uri="{FF2B5EF4-FFF2-40B4-BE49-F238E27FC236}">
                    <a16:creationId xmlns:a16="http://schemas.microsoft.com/office/drawing/2014/main" id="{FC5002E7-7CF9-463F-B13B-95A5F7F2E33B}"/>
                  </a:ext>
                </a:extLst>
              </p:cNvPr>
              <p:cNvSpPr/>
              <p:nvPr/>
            </p:nvSpPr>
            <p:spPr>
              <a:xfrm>
                <a:off x="7693936" y="1465152"/>
                <a:ext cx="814811" cy="81481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FC</a:t>
                </a:r>
                <a:endParaRPr lang="it-IT" dirty="0"/>
              </a:p>
            </p:txBody>
          </p:sp>
          <p:sp>
            <p:nvSpPr>
              <p:cNvPr id="21" name="Ovale 20">
                <a:extLst>
                  <a:ext uri="{FF2B5EF4-FFF2-40B4-BE49-F238E27FC236}">
                    <a16:creationId xmlns:a16="http://schemas.microsoft.com/office/drawing/2014/main" id="{7B02B088-181D-4FBB-93AE-71B6A305ACAC}"/>
                  </a:ext>
                </a:extLst>
              </p:cNvPr>
              <p:cNvSpPr/>
              <p:nvPr/>
            </p:nvSpPr>
            <p:spPr>
              <a:xfrm>
                <a:off x="8306051" y="1465152"/>
                <a:ext cx="814811" cy="81481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FC</a:t>
                </a:r>
                <a:endParaRPr lang="it-IT" dirty="0"/>
              </a:p>
            </p:txBody>
          </p:sp>
          <p:sp>
            <p:nvSpPr>
              <p:cNvPr id="22" name="Ovale 21">
                <a:extLst>
                  <a:ext uri="{FF2B5EF4-FFF2-40B4-BE49-F238E27FC236}">
                    <a16:creationId xmlns:a16="http://schemas.microsoft.com/office/drawing/2014/main" id="{B0903AC8-434B-4AFF-9FB1-A91FEB8BF783}"/>
                  </a:ext>
                </a:extLst>
              </p:cNvPr>
              <p:cNvSpPr/>
              <p:nvPr/>
            </p:nvSpPr>
            <p:spPr>
              <a:xfrm>
                <a:off x="8539933" y="950613"/>
                <a:ext cx="814811" cy="81481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FC</a:t>
                </a:r>
                <a:endParaRPr lang="it-IT" dirty="0"/>
              </a:p>
            </p:txBody>
          </p:sp>
          <p:sp>
            <p:nvSpPr>
              <p:cNvPr id="23" name="Ovale 22">
                <a:extLst>
                  <a:ext uri="{FF2B5EF4-FFF2-40B4-BE49-F238E27FC236}">
                    <a16:creationId xmlns:a16="http://schemas.microsoft.com/office/drawing/2014/main" id="{DF27E3D9-8828-4194-AE79-07C2F6E44031}"/>
                  </a:ext>
                </a:extLst>
              </p:cNvPr>
              <p:cNvSpPr/>
              <p:nvPr/>
            </p:nvSpPr>
            <p:spPr>
              <a:xfrm>
                <a:off x="9181220" y="950613"/>
                <a:ext cx="814811" cy="81481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FC</a:t>
                </a:r>
                <a:endParaRPr lang="it-IT" dirty="0"/>
              </a:p>
            </p:txBody>
          </p:sp>
          <p:sp>
            <p:nvSpPr>
              <p:cNvPr id="24" name="Ovale 23">
                <a:extLst>
                  <a:ext uri="{FF2B5EF4-FFF2-40B4-BE49-F238E27FC236}">
                    <a16:creationId xmlns:a16="http://schemas.microsoft.com/office/drawing/2014/main" id="{761BE50E-6BAB-46EF-A9CD-B99BF1DC2443}"/>
                  </a:ext>
                </a:extLst>
              </p:cNvPr>
              <p:cNvSpPr/>
              <p:nvPr/>
            </p:nvSpPr>
            <p:spPr>
              <a:xfrm>
                <a:off x="9793335" y="950613"/>
                <a:ext cx="814811" cy="81481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FC</a:t>
                </a:r>
                <a:endParaRPr lang="it-IT" dirty="0"/>
              </a:p>
            </p:txBody>
          </p:sp>
          <p:sp>
            <p:nvSpPr>
              <p:cNvPr id="25" name="Ovale 24">
                <a:extLst>
                  <a:ext uri="{FF2B5EF4-FFF2-40B4-BE49-F238E27FC236}">
                    <a16:creationId xmlns:a16="http://schemas.microsoft.com/office/drawing/2014/main" id="{AAC6C115-179E-4BDC-ACA2-242CD1CE74D6}"/>
                  </a:ext>
                </a:extLst>
              </p:cNvPr>
              <p:cNvSpPr/>
              <p:nvPr/>
            </p:nvSpPr>
            <p:spPr>
              <a:xfrm>
                <a:off x="8914010" y="1492311"/>
                <a:ext cx="814811" cy="81481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FC</a:t>
                </a:r>
                <a:endParaRPr lang="it-IT" dirty="0"/>
              </a:p>
            </p:txBody>
          </p:sp>
          <p:sp>
            <p:nvSpPr>
              <p:cNvPr id="26" name="Ovale 25">
                <a:extLst>
                  <a:ext uri="{FF2B5EF4-FFF2-40B4-BE49-F238E27FC236}">
                    <a16:creationId xmlns:a16="http://schemas.microsoft.com/office/drawing/2014/main" id="{BF5A8B38-CF11-4C1C-A473-BB2EAF4E5C1C}"/>
                  </a:ext>
                </a:extLst>
              </p:cNvPr>
              <p:cNvSpPr/>
              <p:nvPr/>
            </p:nvSpPr>
            <p:spPr>
              <a:xfrm>
                <a:off x="9555297" y="1492311"/>
                <a:ext cx="814811" cy="81481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FC</a:t>
                </a:r>
                <a:endParaRPr lang="it-IT" dirty="0"/>
              </a:p>
            </p:txBody>
          </p:sp>
          <p:sp>
            <p:nvSpPr>
              <p:cNvPr id="27" name="Ovale 26">
                <a:extLst>
                  <a:ext uri="{FF2B5EF4-FFF2-40B4-BE49-F238E27FC236}">
                    <a16:creationId xmlns:a16="http://schemas.microsoft.com/office/drawing/2014/main" id="{D550A2E0-826C-4F30-944F-AEC07A59E326}"/>
                  </a:ext>
                </a:extLst>
              </p:cNvPr>
              <p:cNvSpPr/>
              <p:nvPr/>
            </p:nvSpPr>
            <p:spPr>
              <a:xfrm>
                <a:off x="10167412" y="1492311"/>
                <a:ext cx="814811" cy="81481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FC</a:t>
                </a:r>
                <a:endParaRPr lang="it-IT" dirty="0"/>
              </a:p>
            </p:txBody>
          </p:sp>
        </p:grpSp>
        <p:grpSp>
          <p:nvGrpSpPr>
            <p:cNvPr id="46" name="Gruppo 45">
              <a:extLst>
                <a:ext uri="{FF2B5EF4-FFF2-40B4-BE49-F238E27FC236}">
                  <a16:creationId xmlns:a16="http://schemas.microsoft.com/office/drawing/2014/main" id="{2B6AA3AF-63E8-40D6-83CC-2655E4816B72}"/>
                </a:ext>
              </a:extLst>
            </p:cNvPr>
            <p:cNvGrpSpPr/>
            <p:nvPr/>
          </p:nvGrpSpPr>
          <p:grpSpPr>
            <a:xfrm>
              <a:off x="6663631" y="1587111"/>
              <a:ext cx="4010685" cy="1254452"/>
              <a:chOff x="6645244" y="950613"/>
              <a:chExt cx="4336979" cy="1356509"/>
            </a:xfrm>
            <a:effectLst>
              <a:outerShdw blurRad="50800" dist="38100" dir="8100000" algn="tr" rotWithShape="0">
                <a:prstClr val="black">
                  <a:alpha val="40000"/>
                </a:prstClr>
              </a:outerShdw>
            </a:effectLst>
          </p:grpSpPr>
          <p:sp>
            <p:nvSpPr>
              <p:cNvPr id="47" name="Ovale 46">
                <a:extLst>
                  <a:ext uri="{FF2B5EF4-FFF2-40B4-BE49-F238E27FC236}">
                    <a16:creationId xmlns:a16="http://schemas.microsoft.com/office/drawing/2014/main" id="{B6CD5585-B73A-4445-A170-ED844A1DB6F6}"/>
                  </a:ext>
                </a:extLst>
              </p:cNvPr>
              <p:cNvSpPr/>
              <p:nvPr/>
            </p:nvSpPr>
            <p:spPr>
              <a:xfrm>
                <a:off x="6645244" y="950613"/>
                <a:ext cx="814811" cy="81481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CNN</a:t>
                </a:r>
                <a:endParaRPr lang="it-IT" dirty="0"/>
              </a:p>
            </p:txBody>
          </p:sp>
          <p:sp>
            <p:nvSpPr>
              <p:cNvPr id="48" name="Ovale 47">
                <a:extLst>
                  <a:ext uri="{FF2B5EF4-FFF2-40B4-BE49-F238E27FC236}">
                    <a16:creationId xmlns:a16="http://schemas.microsoft.com/office/drawing/2014/main" id="{5642A787-B610-4A27-8FB9-6ABF4C4A758D}"/>
                  </a:ext>
                </a:extLst>
              </p:cNvPr>
              <p:cNvSpPr/>
              <p:nvPr/>
            </p:nvSpPr>
            <p:spPr>
              <a:xfrm>
                <a:off x="7286531" y="950613"/>
                <a:ext cx="814811" cy="81481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CNN</a:t>
                </a:r>
                <a:endParaRPr lang="it-IT" dirty="0"/>
              </a:p>
            </p:txBody>
          </p:sp>
          <p:sp>
            <p:nvSpPr>
              <p:cNvPr id="49" name="Ovale 48">
                <a:extLst>
                  <a:ext uri="{FF2B5EF4-FFF2-40B4-BE49-F238E27FC236}">
                    <a16:creationId xmlns:a16="http://schemas.microsoft.com/office/drawing/2014/main" id="{AB42B560-747B-4CB8-B37B-9758F8682732}"/>
                  </a:ext>
                </a:extLst>
              </p:cNvPr>
              <p:cNvSpPr/>
              <p:nvPr/>
            </p:nvSpPr>
            <p:spPr>
              <a:xfrm>
                <a:off x="7898646" y="950613"/>
                <a:ext cx="814811" cy="81481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CNN</a:t>
                </a:r>
                <a:endParaRPr lang="it-IT" dirty="0"/>
              </a:p>
            </p:txBody>
          </p:sp>
          <p:sp>
            <p:nvSpPr>
              <p:cNvPr id="50" name="Ovale 49">
                <a:extLst>
                  <a:ext uri="{FF2B5EF4-FFF2-40B4-BE49-F238E27FC236}">
                    <a16:creationId xmlns:a16="http://schemas.microsoft.com/office/drawing/2014/main" id="{DCB09CB4-C586-4E3E-8456-B38E131A65EC}"/>
                  </a:ext>
                </a:extLst>
              </p:cNvPr>
              <p:cNvSpPr/>
              <p:nvPr/>
            </p:nvSpPr>
            <p:spPr>
              <a:xfrm>
                <a:off x="7052649" y="1465152"/>
                <a:ext cx="814811" cy="81481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CNN</a:t>
                </a:r>
                <a:endParaRPr lang="it-IT" dirty="0"/>
              </a:p>
            </p:txBody>
          </p:sp>
          <p:sp>
            <p:nvSpPr>
              <p:cNvPr id="51" name="Ovale 50">
                <a:extLst>
                  <a:ext uri="{FF2B5EF4-FFF2-40B4-BE49-F238E27FC236}">
                    <a16:creationId xmlns:a16="http://schemas.microsoft.com/office/drawing/2014/main" id="{97E1B1BB-F92B-4948-B03F-D6572F20F9EF}"/>
                  </a:ext>
                </a:extLst>
              </p:cNvPr>
              <p:cNvSpPr/>
              <p:nvPr/>
            </p:nvSpPr>
            <p:spPr>
              <a:xfrm>
                <a:off x="7693936" y="1465152"/>
                <a:ext cx="814811" cy="81481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CNN</a:t>
                </a:r>
                <a:endParaRPr lang="it-IT" dirty="0"/>
              </a:p>
            </p:txBody>
          </p:sp>
          <p:sp>
            <p:nvSpPr>
              <p:cNvPr id="52" name="Ovale 51">
                <a:extLst>
                  <a:ext uri="{FF2B5EF4-FFF2-40B4-BE49-F238E27FC236}">
                    <a16:creationId xmlns:a16="http://schemas.microsoft.com/office/drawing/2014/main" id="{6F5575F3-2BC1-417C-B493-ACA90ED737B8}"/>
                  </a:ext>
                </a:extLst>
              </p:cNvPr>
              <p:cNvSpPr/>
              <p:nvPr/>
            </p:nvSpPr>
            <p:spPr>
              <a:xfrm>
                <a:off x="8306051" y="1465152"/>
                <a:ext cx="814811" cy="81481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CNN</a:t>
                </a:r>
                <a:endParaRPr lang="it-IT" dirty="0"/>
              </a:p>
            </p:txBody>
          </p:sp>
          <p:sp>
            <p:nvSpPr>
              <p:cNvPr id="53" name="Ovale 52">
                <a:extLst>
                  <a:ext uri="{FF2B5EF4-FFF2-40B4-BE49-F238E27FC236}">
                    <a16:creationId xmlns:a16="http://schemas.microsoft.com/office/drawing/2014/main" id="{BA773DE5-83EC-4062-BD53-C9EA462656FC}"/>
                  </a:ext>
                </a:extLst>
              </p:cNvPr>
              <p:cNvSpPr/>
              <p:nvPr/>
            </p:nvSpPr>
            <p:spPr>
              <a:xfrm>
                <a:off x="8539933" y="950613"/>
                <a:ext cx="814811" cy="81481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CNN</a:t>
                </a:r>
                <a:endParaRPr lang="it-IT" dirty="0"/>
              </a:p>
            </p:txBody>
          </p:sp>
          <p:sp>
            <p:nvSpPr>
              <p:cNvPr id="54" name="Ovale 53">
                <a:extLst>
                  <a:ext uri="{FF2B5EF4-FFF2-40B4-BE49-F238E27FC236}">
                    <a16:creationId xmlns:a16="http://schemas.microsoft.com/office/drawing/2014/main" id="{54FEABA4-A143-4E20-BEAB-8852CBAD6CB9}"/>
                  </a:ext>
                </a:extLst>
              </p:cNvPr>
              <p:cNvSpPr/>
              <p:nvPr/>
            </p:nvSpPr>
            <p:spPr>
              <a:xfrm>
                <a:off x="9181220" y="950613"/>
                <a:ext cx="814811" cy="81481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CNN</a:t>
                </a:r>
                <a:endParaRPr lang="it-IT" dirty="0"/>
              </a:p>
            </p:txBody>
          </p:sp>
          <p:sp>
            <p:nvSpPr>
              <p:cNvPr id="55" name="Ovale 54">
                <a:extLst>
                  <a:ext uri="{FF2B5EF4-FFF2-40B4-BE49-F238E27FC236}">
                    <a16:creationId xmlns:a16="http://schemas.microsoft.com/office/drawing/2014/main" id="{D24D83FF-F4E9-44E2-BAD3-14AEB5946D0A}"/>
                  </a:ext>
                </a:extLst>
              </p:cNvPr>
              <p:cNvSpPr/>
              <p:nvPr/>
            </p:nvSpPr>
            <p:spPr>
              <a:xfrm>
                <a:off x="9793335" y="950613"/>
                <a:ext cx="814811" cy="81481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CNN</a:t>
                </a:r>
                <a:endParaRPr lang="it-IT" dirty="0"/>
              </a:p>
            </p:txBody>
          </p:sp>
          <p:sp>
            <p:nvSpPr>
              <p:cNvPr id="56" name="Ovale 55">
                <a:extLst>
                  <a:ext uri="{FF2B5EF4-FFF2-40B4-BE49-F238E27FC236}">
                    <a16:creationId xmlns:a16="http://schemas.microsoft.com/office/drawing/2014/main" id="{97D38841-9051-432F-B00D-81ABF9022854}"/>
                  </a:ext>
                </a:extLst>
              </p:cNvPr>
              <p:cNvSpPr/>
              <p:nvPr/>
            </p:nvSpPr>
            <p:spPr>
              <a:xfrm>
                <a:off x="8914010" y="1492311"/>
                <a:ext cx="814811" cy="81481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CNN</a:t>
                </a:r>
                <a:endParaRPr lang="it-IT" dirty="0"/>
              </a:p>
            </p:txBody>
          </p:sp>
          <p:sp>
            <p:nvSpPr>
              <p:cNvPr id="57" name="Ovale 56">
                <a:extLst>
                  <a:ext uri="{FF2B5EF4-FFF2-40B4-BE49-F238E27FC236}">
                    <a16:creationId xmlns:a16="http://schemas.microsoft.com/office/drawing/2014/main" id="{5598DD80-F418-4962-905A-42699E7E501F}"/>
                  </a:ext>
                </a:extLst>
              </p:cNvPr>
              <p:cNvSpPr/>
              <p:nvPr/>
            </p:nvSpPr>
            <p:spPr>
              <a:xfrm>
                <a:off x="9555297" y="1492311"/>
                <a:ext cx="814811" cy="81481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CNN</a:t>
                </a:r>
                <a:endParaRPr lang="it-IT" dirty="0"/>
              </a:p>
            </p:txBody>
          </p:sp>
          <p:sp>
            <p:nvSpPr>
              <p:cNvPr id="58" name="Ovale 57">
                <a:extLst>
                  <a:ext uri="{FF2B5EF4-FFF2-40B4-BE49-F238E27FC236}">
                    <a16:creationId xmlns:a16="http://schemas.microsoft.com/office/drawing/2014/main" id="{7B7F84DA-6BB7-47B5-B465-107B2FE7518B}"/>
                  </a:ext>
                </a:extLst>
              </p:cNvPr>
              <p:cNvSpPr/>
              <p:nvPr/>
            </p:nvSpPr>
            <p:spPr>
              <a:xfrm>
                <a:off x="10167412" y="1492311"/>
                <a:ext cx="814811" cy="81481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CNN</a:t>
                </a:r>
                <a:endParaRPr lang="it-IT" dirty="0"/>
              </a:p>
            </p:txBody>
          </p:sp>
        </p:grpSp>
      </p:grpSp>
      <p:cxnSp>
        <p:nvCxnSpPr>
          <p:cNvPr id="63" name="Connettore 2 62">
            <a:extLst>
              <a:ext uri="{FF2B5EF4-FFF2-40B4-BE49-F238E27FC236}">
                <a16:creationId xmlns:a16="http://schemas.microsoft.com/office/drawing/2014/main" id="{6D3F2E2D-B664-42C3-A1F9-82DCFA1A6FC8}"/>
              </a:ext>
            </a:extLst>
          </p:cNvPr>
          <p:cNvCxnSpPr>
            <a:cxnSpLocks/>
          </p:cNvCxnSpPr>
          <p:nvPr/>
        </p:nvCxnSpPr>
        <p:spPr>
          <a:xfrm>
            <a:off x="7085512" y="4255129"/>
            <a:ext cx="0" cy="436545"/>
          </a:xfrm>
          <a:prstGeom prst="straightConnector1">
            <a:avLst/>
          </a:prstGeom>
          <a:ln w="57150">
            <a:solidFill>
              <a:srgbClr val="FFC000"/>
            </a:solidFill>
            <a:tailEnd type="triangle"/>
          </a:ln>
          <a:effectLst>
            <a:outerShdw blurRad="50800" dist="38100" dir="8100000" algn="tr"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69" name="Esagono 68">
            <a:extLst>
              <a:ext uri="{FF2B5EF4-FFF2-40B4-BE49-F238E27FC236}">
                <a16:creationId xmlns:a16="http://schemas.microsoft.com/office/drawing/2014/main" id="{74F75357-EFEB-4CD8-A4F9-DEE615260B7E}"/>
              </a:ext>
            </a:extLst>
          </p:cNvPr>
          <p:cNvSpPr/>
          <p:nvPr/>
        </p:nvSpPr>
        <p:spPr>
          <a:xfrm>
            <a:off x="8153799" y="4691674"/>
            <a:ext cx="1186079" cy="1022482"/>
          </a:xfrm>
          <a:prstGeom prst="hexagon">
            <a:avLst/>
          </a:prstGeom>
          <a:solidFill>
            <a:srgbClr val="FFC00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OUTPUT</a:t>
            </a:r>
          </a:p>
        </p:txBody>
      </p:sp>
      <p:cxnSp>
        <p:nvCxnSpPr>
          <p:cNvPr id="71" name="Connettore 2 70">
            <a:extLst>
              <a:ext uri="{FF2B5EF4-FFF2-40B4-BE49-F238E27FC236}">
                <a16:creationId xmlns:a16="http://schemas.microsoft.com/office/drawing/2014/main" id="{42C9514A-F623-4210-A8CF-6C601742FAB5}"/>
              </a:ext>
            </a:extLst>
          </p:cNvPr>
          <p:cNvCxnSpPr>
            <a:cxnSpLocks/>
          </p:cNvCxnSpPr>
          <p:nvPr/>
        </p:nvCxnSpPr>
        <p:spPr>
          <a:xfrm flipV="1">
            <a:off x="7315838" y="4247427"/>
            <a:ext cx="8017" cy="444247"/>
          </a:xfrm>
          <a:prstGeom prst="straightConnector1">
            <a:avLst/>
          </a:prstGeom>
          <a:ln w="57150">
            <a:solidFill>
              <a:srgbClr val="FFC000"/>
            </a:solidFill>
            <a:tailEnd type="triangle"/>
          </a:ln>
          <a:effectLst>
            <a:outerShdw blurRad="50800" dist="38100" dir="8100000" algn="tr"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grpSp>
        <p:nvGrpSpPr>
          <p:cNvPr id="68" name="Gruppo 67">
            <a:extLst>
              <a:ext uri="{FF2B5EF4-FFF2-40B4-BE49-F238E27FC236}">
                <a16:creationId xmlns:a16="http://schemas.microsoft.com/office/drawing/2014/main" id="{2B937C78-25E0-41F1-81D5-DE38B444F4CD}"/>
              </a:ext>
            </a:extLst>
          </p:cNvPr>
          <p:cNvGrpSpPr/>
          <p:nvPr/>
        </p:nvGrpSpPr>
        <p:grpSpPr>
          <a:xfrm>
            <a:off x="6792342" y="4691674"/>
            <a:ext cx="863861" cy="847826"/>
            <a:chOff x="6792342" y="4691674"/>
            <a:chExt cx="863861" cy="847826"/>
          </a:xfrm>
          <a:solidFill>
            <a:srgbClr val="002060"/>
          </a:solidFill>
        </p:grpSpPr>
        <p:sp>
          <p:nvSpPr>
            <p:cNvPr id="62" name="Ovale 61">
              <a:extLst>
                <a:ext uri="{FF2B5EF4-FFF2-40B4-BE49-F238E27FC236}">
                  <a16:creationId xmlns:a16="http://schemas.microsoft.com/office/drawing/2014/main" id="{E249FEBA-12E3-4C68-AF7F-87F9ED8BDDD6}"/>
                </a:ext>
              </a:extLst>
            </p:cNvPr>
            <p:cNvSpPr/>
            <p:nvPr/>
          </p:nvSpPr>
          <p:spPr>
            <a:xfrm>
              <a:off x="6792342" y="4691674"/>
              <a:ext cx="847826" cy="847826"/>
            </a:xfrm>
            <a:prstGeom prst="ellipse">
              <a:avLst/>
            </a:prstGeom>
            <a:solidFill>
              <a:srgbClr val="C0000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800" b="1" dirty="0"/>
            </a:p>
          </p:txBody>
        </p:sp>
        <p:sp>
          <p:nvSpPr>
            <p:cNvPr id="67" name="CasellaDiTesto 66">
              <a:extLst>
                <a:ext uri="{FF2B5EF4-FFF2-40B4-BE49-F238E27FC236}">
                  <a16:creationId xmlns:a16="http://schemas.microsoft.com/office/drawing/2014/main" id="{E1628B4C-2D8A-4ED5-AF1C-0934CA55E601}"/>
                </a:ext>
              </a:extLst>
            </p:cNvPr>
            <p:cNvSpPr txBox="1"/>
            <p:nvPr/>
          </p:nvSpPr>
          <p:spPr>
            <a:xfrm>
              <a:off x="6792342" y="4997414"/>
              <a:ext cx="863861" cy="261610"/>
            </a:xfrm>
            <a:prstGeom prst="rect">
              <a:avLst/>
            </a:prstGeom>
            <a:noFill/>
            <a:ln>
              <a:noFill/>
            </a:ln>
          </p:spPr>
          <p:txBody>
            <a:bodyPr wrap="square" rtlCol="0">
              <a:spAutoFit/>
            </a:bodyPr>
            <a:lstStyle/>
            <a:p>
              <a:r>
                <a:rPr lang="it-IT" sz="1100" dirty="0">
                  <a:solidFill>
                    <a:schemeClr val="bg1"/>
                  </a:solidFill>
                </a:rPr>
                <a:t>REINFORCE</a:t>
              </a:r>
            </a:p>
          </p:txBody>
        </p:sp>
      </p:grpSp>
    </p:spTree>
    <p:extLst>
      <p:ext uri="{BB962C8B-B14F-4D97-AF65-F5344CB8AC3E}">
        <p14:creationId xmlns:p14="http://schemas.microsoft.com/office/powerpoint/2010/main" val="2443922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8D8A89-773E-4978-BC85-3EBCC971A936}"/>
              </a:ext>
            </a:extLst>
          </p:cNvPr>
          <p:cNvSpPr>
            <a:spLocks noGrp="1"/>
          </p:cNvSpPr>
          <p:nvPr>
            <p:ph type="title"/>
          </p:nvPr>
        </p:nvSpPr>
        <p:spPr/>
        <p:txBody>
          <a:bodyPr/>
          <a:lstStyle/>
          <a:p>
            <a:r>
              <a:rPr lang="it-IT" dirty="0"/>
              <a:t>Dataset</a:t>
            </a:r>
          </a:p>
        </p:txBody>
      </p:sp>
      <p:sp>
        <p:nvSpPr>
          <p:cNvPr id="3" name="Segnaposto piè di pagina 2">
            <a:extLst>
              <a:ext uri="{FF2B5EF4-FFF2-40B4-BE49-F238E27FC236}">
                <a16:creationId xmlns:a16="http://schemas.microsoft.com/office/drawing/2014/main" id="{91E542D4-599B-4337-B899-A02D146A8C86}"/>
              </a:ext>
            </a:extLst>
          </p:cNvPr>
          <p:cNvSpPr>
            <a:spLocks noGrp="1"/>
          </p:cNvSpPr>
          <p:nvPr>
            <p:ph type="ftr" sz="quarter" idx="11"/>
          </p:nvPr>
        </p:nvSpPr>
        <p:spPr>
          <a:xfrm>
            <a:off x="7213600" y="6470704"/>
            <a:ext cx="4233025" cy="274320"/>
          </a:xfrm>
        </p:spPr>
        <p:txBody>
          <a:bodyPr/>
          <a:lstStyle/>
          <a:p>
            <a:r>
              <a:rPr lang="it-IT"/>
              <a:t>Machine Learning for Computer Vision - Fiorenzo Parascandalo - Daniele Domenichelli - UNIBO</a:t>
            </a:r>
            <a:endParaRPr lang="it-IT" dirty="0"/>
          </a:p>
        </p:txBody>
      </p:sp>
      <p:sp>
        <p:nvSpPr>
          <p:cNvPr id="4" name="Segnaposto numero diapositiva 3">
            <a:extLst>
              <a:ext uri="{FF2B5EF4-FFF2-40B4-BE49-F238E27FC236}">
                <a16:creationId xmlns:a16="http://schemas.microsoft.com/office/drawing/2014/main" id="{F1886C7F-DECA-44B2-BC81-228ADBBDCBA7}"/>
              </a:ext>
            </a:extLst>
          </p:cNvPr>
          <p:cNvSpPr>
            <a:spLocks noGrp="1"/>
          </p:cNvSpPr>
          <p:nvPr>
            <p:ph type="sldNum" sz="quarter" idx="12"/>
          </p:nvPr>
        </p:nvSpPr>
        <p:spPr/>
        <p:txBody>
          <a:bodyPr/>
          <a:lstStyle/>
          <a:p>
            <a:fld id="{4FAB73BC-B049-4115-A692-8D63A059BFB8}" type="slidenum">
              <a:rPr lang="it-IT" smtClean="0"/>
              <a:pPr/>
              <a:t>7</a:t>
            </a:fld>
            <a:endParaRPr lang="it-IT" dirty="0"/>
          </a:p>
        </p:txBody>
      </p:sp>
      <p:sp>
        <p:nvSpPr>
          <p:cNvPr id="5" name="Content Placeholder 5">
            <a:extLst>
              <a:ext uri="{FF2B5EF4-FFF2-40B4-BE49-F238E27FC236}">
                <a16:creationId xmlns:a16="http://schemas.microsoft.com/office/drawing/2014/main" id="{B8C9D7E0-E7B7-429C-9EF7-0558AFE34EBB}"/>
              </a:ext>
            </a:extLst>
          </p:cNvPr>
          <p:cNvSpPr txBox="1">
            <a:spLocks/>
          </p:cNvSpPr>
          <p:nvPr/>
        </p:nvSpPr>
        <p:spPr>
          <a:xfrm>
            <a:off x="254107" y="2094085"/>
            <a:ext cx="5123205" cy="373471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dirty="0">
                <a:solidFill>
                  <a:schemeClr val="bg1"/>
                </a:solidFill>
                <a:sym typeface="Wingdings" panose="05000000000000000000" pitchFamily="2" charset="2"/>
              </a:rPr>
              <a:t>The dataset was taken by the Kaggle US-based stocks and ETFs for NYSE, NASDAQ and NYSE MKT.</a:t>
            </a:r>
          </a:p>
          <a:p>
            <a:pPr marL="0" indent="0">
              <a:buFont typeface="Tw Cen MT" panose="020B0602020104020603" pitchFamily="34" charset="0"/>
              <a:buNone/>
            </a:pPr>
            <a:r>
              <a:rPr lang="en-US" dirty="0">
                <a:solidFill>
                  <a:schemeClr val="bg1"/>
                </a:solidFill>
                <a:sym typeface="Wingdings" panose="05000000000000000000" pitchFamily="2" charset="2"/>
              </a:rPr>
              <a:t>It is a series of csv tables, one for each company or corporation, containing for each row the date and OCHLV data.</a:t>
            </a:r>
          </a:p>
          <a:p>
            <a:pPr marL="0" indent="0">
              <a:buFont typeface="Tw Cen MT" panose="020B0602020104020603" pitchFamily="34" charset="0"/>
              <a:buNone/>
            </a:pPr>
            <a:r>
              <a:rPr lang="en-US" dirty="0">
                <a:solidFill>
                  <a:schemeClr val="bg1"/>
                </a:solidFill>
                <a:sym typeface="Wingdings" panose="05000000000000000000" pitchFamily="2" charset="2"/>
              </a:rPr>
              <a:t>Given our computational capabilities, we were decided to take in account just a part of the entire dataset (~1M of rows) from ETFs data.</a:t>
            </a:r>
          </a:p>
        </p:txBody>
      </p:sp>
      <p:graphicFrame>
        <p:nvGraphicFramePr>
          <p:cNvPr id="10" name="Tabella 10">
            <a:extLst>
              <a:ext uri="{FF2B5EF4-FFF2-40B4-BE49-F238E27FC236}">
                <a16:creationId xmlns:a16="http://schemas.microsoft.com/office/drawing/2014/main" id="{269EB9E4-D2D9-4C86-8F68-4C65496ABD63}"/>
              </a:ext>
            </a:extLst>
          </p:cNvPr>
          <p:cNvGraphicFramePr>
            <a:graphicFrameLocks noGrp="1"/>
          </p:cNvGraphicFramePr>
          <p:nvPr>
            <p:extLst>
              <p:ext uri="{D42A27DB-BD31-4B8C-83A1-F6EECF244321}">
                <p14:modId xmlns:p14="http://schemas.microsoft.com/office/powerpoint/2010/main" val="3594796312"/>
              </p:ext>
            </p:extLst>
          </p:nvPr>
        </p:nvGraphicFramePr>
        <p:xfrm>
          <a:off x="6095999" y="4280577"/>
          <a:ext cx="5841894" cy="731520"/>
        </p:xfrm>
        <a:graphic>
          <a:graphicData uri="http://schemas.openxmlformats.org/drawingml/2006/table">
            <a:tbl>
              <a:tblPr firstRow="1" bandRow="1">
                <a:effectLst>
                  <a:outerShdw blurRad="50800" dist="38100" dir="8100000" algn="tr" rotWithShape="0">
                    <a:prstClr val="black">
                      <a:alpha val="40000"/>
                    </a:prstClr>
                  </a:outerShdw>
                </a:effectLst>
                <a:tableStyleId>{5C22544A-7EE6-4342-B048-85BDC9FD1C3A}</a:tableStyleId>
              </a:tblPr>
              <a:tblGrid>
                <a:gridCol w="1947298">
                  <a:extLst>
                    <a:ext uri="{9D8B030D-6E8A-4147-A177-3AD203B41FA5}">
                      <a16:colId xmlns:a16="http://schemas.microsoft.com/office/drawing/2014/main" val="2986536888"/>
                    </a:ext>
                  </a:extLst>
                </a:gridCol>
                <a:gridCol w="1947298">
                  <a:extLst>
                    <a:ext uri="{9D8B030D-6E8A-4147-A177-3AD203B41FA5}">
                      <a16:colId xmlns:a16="http://schemas.microsoft.com/office/drawing/2014/main" val="587623293"/>
                    </a:ext>
                  </a:extLst>
                </a:gridCol>
                <a:gridCol w="1947298">
                  <a:extLst>
                    <a:ext uri="{9D8B030D-6E8A-4147-A177-3AD203B41FA5}">
                      <a16:colId xmlns:a16="http://schemas.microsoft.com/office/drawing/2014/main" val="620428204"/>
                    </a:ext>
                  </a:extLst>
                </a:gridCol>
              </a:tblGrid>
              <a:tr h="307340">
                <a:tc>
                  <a:txBody>
                    <a:bodyPr/>
                    <a:lstStyle/>
                    <a:p>
                      <a:pPr algn="ctr"/>
                      <a:r>
                        <a:rPr lang="it-IT">
                          <a:solidFill>
                            <a:sysClr val="windowText" lastClr="000000"/>
                          </a:solidFill>
                        </a:rPr>
                        <a:t>Total Items</a:t>
                      </a:r>
                      <a:endParaRPr lang="it-IT" dirty="0">
                        <a:solidFill>
                          <a:sysClr val="windowText" lastClr="000000"/>
                        </a:solidFill>
                      </a:endParaRPr>
                    </a:p>
                  </a:txBody>
                  <a:tcPr>
                    <a:solidFill>
                      <a:srgbClr val="FFC000"/>
                    </a:solidFill>
                  </a:tcPr>
                </a:tc>
                <a:tc>
                  <a:txBody>
                    <a:bodyPr/>
                    <a:lstStyle/>
                    <a:p>
                      <a:pPr algn="ctr"/>
                      <a:r>
                        <a:rPr lang="it-IT">
                          <a:solidFill>
                            <a:sysClr val="windowText" lastClr="000000"/>
                          </a:solidFill>
                        </a:rPr>
                        <a:t>Negative Trend</a:t>
                      </a:r>
                      <a:endParaRPr lang="it-IT" dirty="0">
                        <a:solidFill>
                          <a:sysClr val="windowText" lastClr="000000"/>
                        </a:solidFill>
                      </a:endParaRPr>
                    </a:p>
                  </a:txBody>
                  <a:tcPr>
                    <a:solidFill>
                      <a:srgbClr val="FFC000"/>
                    </a:solidFill>
                  </a:tcPr>
                </a:tc>
                <a:tc>
                  <a:txBody>
                    <a:bodyPr/>
                    <a:lstStyle/>
                    <a:p>
                      <a:pPr algn="ctr"/>
                      <a:r>
                        <a:rPr lang="it-IT">
                          <a:solidFill>
                            <a:sysClr val="windowText" lastClr="000000"/>
                          </a:solidFill>
                        </a:rPr>
                        <a:t>Positive Trend</a:t>
                      </a:r>
                      <a:endParaRPr lang="it-IT" dirty="0">
                        <a:solidFill>
                          <a:sysClr val="windowText" lastClr="000000"/>
                        </a:solidFill>
                      </a:endParaRPr>
                    </a:p>
                  </a:txBody>
                  <a:tcPr>
                    <a:solidFill>
                      <a:srgbClr val="FFC000"/>
                    </a:solidFill>
                  </a:tcPr>
                </a:tc>
                <a:extLst>
                  <a:ext uri="{0D108BD9-81ED-4DB2-BD59-A6C34878D82A}">
                    <a16:rowId xmlns:a16="http://schemas.microsoft.com/office/drawing/2014/main" val="513575643"/>
                  </a:ext>
                </a:extLst>
              </a:tr>
              <a:tr h="307340">
                <a:tc>
                  <a:txBody>
                    <a:bodyPr/>
                    <a:lstStyle/>
                    <a:p>
                      <a:pPr algn="ctr"/>
                      <a:r>
                        <a:rPr lang="it-IT" dirty="0"/>
                        <a:t>928632</a:t>
                      </a:r>
                    </a:p>
                  </a:txBody>
                  <a:tcPr>
                    <a:solidFill>
                      <a:schemeClr val="bg1">
                        <a:lumMod val="95000"/>
                      </a:schemeClr>
                    </a:solidFill>
                  </a:tcPr>
                </a:tc>
                <a:tc>
                  <a:txBody>
                    <a:bodyPr/>
                    <a:lstStyle/>
                    <a:p>
                      <a:pPr algn="ctr"/>
                      <a:r>
                        <a:rPr lang="it-IT"/>
                        <a:t>53.37%</a:t>
                      </a:r>
                      <a:endParaRPr lang="it-IT" dirty="0"/>
                    </a:p>
                  </a:txBody>
                  <a:tcPr>
                    <a:solidFill>
                      <a:schemeClr val="bg1">
                        <a:lumMod val="95000"/>
                      </a:schemeClr>
                    </a:solidFill>
                  </a:tcPr>
                </a:tc>
                <a:tc>
                  <a:txBody>
                    <a:bodyPr/>
                    <a:lstStyle/>
                    <a:p>
                      <a:pPr algn="ctr"/>
                      <a:r>
                        <a:rPr lang="it-IT" dirty="0"/>
                        <a:t>46.63%</a:t>
                      </a:r>
                    </a:p>
                  </a:txBody>
                  <a:tcPr>
                    <a:solidFill>
                      <a:schemeClr val="bg1">
                        <a:lumMod val="95000"/>
                      </a:schemeClr>
                    </a:solidFill>
                  </a:tcPr>
                </a:tc>
                <a:extLst>
                  <a:ext uri="{0D108BD9-81ED-4DB2-BD59-A6C34878D82A}">
                    <a16:rowId xmlns:a16="http://schemas.microsoft.com/office/drawing/2014/main" val="3100873993"/>
                  </a:ext>
                </a:extLst>
              </a:tr>
            </a:tbl>
          </a:graphicData>
        </a:graphic>
      </p:graphicFrame>
      <p:sp>
        <p:nvSpPr>
          <p:cNvPr id="60" name="Segnaposto testo 4">
            <a:extLst>
              <a:ext uri="{FF2B5EF4-FFF2-40B4-BE49-F238E27FC236}">
                <a16:creationId xmlns:a16="http://schemas.microsoft.com/office/drawing/2014/main" id="{DB24927C-07B3-45B0-9FC3-8DC901A2F486}"/>
              </a:ext>
            </a:extLst>
          </p:cNvPr>
          <p:cNvSpPr txBox="1">
            <a:spLocks/>
          </p:cNvSpPr>
          <p:nvPr/>
        </p:nvSpPr>
        <p:spPr>
          <a:xfrm>
            <a:off x="6095998" y="5030454"/>
            <a:ext cx="5841893" cy="270956"/>
          </a:xfrm>
          <a:prstGeom prst="rect">
            <a:avLst/>
          </a:prstGeom>
        </p:spPr>
        <p:txBody>
          <a:bodyPr vert="horz" lIns="137160" tIns="45720" rIns="137160" bIns="45720" rtlCol="0" anchor="ctr">
            <a:normAutofit fontScale="92500" lnSpcReduction="20000"/>
          </a:bodyPr>
          <a:lstStyle>
            <a:lvl1pPr marL="0" indent="0" algn="l" defTabSz="914400" rtl="0" eaLnBrk="1" latinLnBrk="0" hangingPunct="1">
              <a:lnSpc>
                <a:spcPct val="90000"/>
              </a:lnSpc>
              <a:spcBef>
                <a:spcPts val="0"/>
              </a:spcBef>
              <a:spcAft>
                <a:spcPts val="0"/>
              </a:spcAft>
              <a:buClr>
                <a:schemeClr val="accent1"/>
              </a:buClr>
              <a:buSzPct val="100000"/>
              <a:buFont typeface="Tw Cen MT" panose="020B0602020104020603" pitchFamily="34" charset="0"/>
              <a:buNone/>
              <a:defRPr lang="en-US" sz="2300" b="0" kern="1200" cap="none" baseline="0" dirty="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9pPr>
          </a:lstStyle>
          <a:p>
            <a:pPr algn="ctr"/>
            <a:r>
              <a:rPr lang="it-IT" sz="1600" i="1" dirty="0">
                <a:solidFill>
                  <a:srgbClr val="FFC000"/>
                </a:solidFill>
              </a:rPr>
              <a:t>Dataset Distribution</a:t>
            </a:r>
          </a:p>
        </p:txBody>
      </p:sp>
      <p:graphicFrame>
        <p:nvGraphicFramePr>
          <p:cNvPr id="65" name="Tabella 10">
            <a:extLst>
              <a:ext uri="{FF2B5EF4-FFF2-40B4-BE49-F238E27FC236}">
                <a16:creationId xmlns:a16="http://schemas.microsoft.com/office/drawing/2014/main" id="{60F7350A-0B01-43BE-A2AD-171728CE9EC6}"/>
              </a:ext>
            </a:extLst>
          </p:cNvPr>
          <p:cNvGraphicFramePr>
            <a:graphicFrameLocks noGrp="1"/>
          </p:cNvGraphicFramePr>
          <p:nvPr>
            <p:extLst>
              <p:ext uri="{D42A27DB-BD31-4B8C-83A1-F6EECF244321}">
                <p14:modId xmlns:p14="http://schemas.microsoft.com/office/powerpoint/2010/main" val="1090981720"/>
              </p:ext>
            </p:extLst>
          </p:nvPr>
        </p:nvGraphicFramePr>
        <p:xfrm>
          <a:off x="6095999" y="2094085"/>
          <a:ext cx="5841894" cy="731520"/>
        </p:xfrm>
        <a:graphic>
          <a:graphicData uri="http://schemas.openxmlformats.org/drawingml/2006/table">
            <a:tbl>
              <a:tblPr firstRow="1" bandRow="1">
                <a:effectLst>
                  <a:outerShdw blurRad="50800" dist="38100" dir="8100000" algn="tr" rotWithShape="0">
                    <a:prstClr val="black">
                      <a:alpha val="40000"/>
                    </a:prstClr>
                  </a:outerShdw>
                </a:effectLst>
                <a:tableStyleId>{5C22544A-7EE6-4342-B048-85BDC9FD1C3A}</a:tableStyleId>
              </a:tblPr>
              <a:tblGrid>
                <a:gridCol w="973649">
                  <a:extLst>
                    <a:ext uri="{9D8B030D-6E8A-4147-A177-3AD203B41FA5}">
                      <a16:colId xmlns:a16="http://schemas.microsoft.com/office/drawing/2014/main" val="2986536888"/>
                    </a:ext>
                  </a:extLst>
                </a:gridCol>
                <a:gridCol w="973649">
                  <a:extLst>
                    <a:ext uri="{9D8B030D-6E8A-4147-A177-3AD203B41FA5}">
                      <a16:colId xmlns:a16="http://schemas.microsoft.com/office/drawing/2014/main" val="587623293"/>
                    </a:ext>
                  </a:extLst>
                </a:gridCol>
                <a:gridCol w="973649">
                  <a:extLst>
                    <a:ext uri="{9D8B030D-6E8A-4147-A177-3AD203B41FA5}">
                      <a16:colId xmlns:a16="http://schemas.microsoft.com/office/drawing/2014/main" val="432617635"/>
                    </a:ext>
                  </a:extLst>
                </a:gridCol>
                <a:gridCol w="973649">
                  <a:extLst>
                    <a:ext uri="{9D8B030D-6E8A-4147-A177-3AD203B41FA5}">
                      <a16:colId xmlns:a16="http://schemas.microsoft.com/office/drawing/2014/main" val="2809950973"/>
                    </a:ext>
                  </a:extLst>
                </a:gridCol>
                <a:gridCol w="973649">
                  <a:extLst>
                    <a:ext uri="{9D8B030D-6E8A-4147-A177-3AD203B41FA5}">
                      <a16:colId xmlns:a16="http://schemas.microsoft.com/office/drawing/2014/main" val="2597633526"/>
                    </a:ext>
                  </a:extLst>
                </a:gridCol>
                <a:gridCol w="973649">
                  <a:extLst>
                    <a:ext uri="{9D8B030D-6E8A-4147-A177-3AD203B41FA5}">
                      <a16:colId xmlns:a16="http://schemas.microsoft.com/office/drawing/2014/main" val="620428204"/>
                    </a:ext>
                  </a:extLst>
                </a:gridCol>
              </a:tblGrid>
              <a:tr h="307340">
                <a:tc>
                  <a:txBody>
                    <a:bodyPr/>
                    <a:lstStyle/>
                    <a:p>
                      <a:pPr algn="ctr"/>
                      <a:r>
                        <a:rPr lang="it-IT" dirty="0">
                          <a:solidFill>
                            <a:sysClr val="windowText" lastClr="000000"/>
                          </a:solidFill>
                        </a:rPr>
                        <a:t>Date</a:t>
                      </a:r>
                    </a:p>
                  </a:txBody>
                  <a:tcPr>
                    <a:solidFill>
                      <a:srgbClr val="FFC000"/>
                    </a:solidFill>
                  </a:tcPr>
                </a:tc>
                <a:tc>
                  <a:txBody>
                    <a:bodyPr/>
                    <a:lstStyle/>
                    <a:p>
                      <a:pPr algn="ctr"/>
                      <a:r>
                        <a:rPr lang="it-IT" dirty="0">
                          <a:solidFill>
                            <a:sysClr val="windowText" lastClr="000000"/>
                          </a:solidFill>
                        </a:rPr>
                        <a:t>Open</a:t>
                      </a:r>
                    </a:p>
                  </a:txBody>
                  <a:tcPr>
                    <a:solidFill>
                      <a:srgbClr val="FFC000"/>
                    </a:solidFill>
                  </a:tcPr>
                </a:tc>
                <a:tc>
                  <a:txBody>
                    <a:bodyPr/>
                    <a:lstStyle/>
                    <a:p>
                      <a:pPr algn="ctr"/>
                      <a:r>
                        <a:rPr lang="it-IT" dirty="0">
                          <a:solidFill>
                            <a:sysClr val="windowText" lastClr="000000"/>
                          </a:solidFill>
                        </a:rPr>
                        <a:t>Close</a:t>
                      </a:r>
                    </a:p>
                  </a:txBody>
                  <a:tcPr>
                    <a:solidFill>
                      <a:srgbClr val="FFC000"/>
                    </a:solidFill>
                  </a:tcPr>
                </a:tc>
                <a:tc>
                  <a:txBody>
                    <a:bodyPr/>
                    <a:lstStyle/>
                    <a:p>
                      <a:pPr algn="ctr"/>
                      <a:r>
                        <a:rPr lang="it-IT" dirty="0">
                          <a:solidFill>
                            <a:sysClr val="windowText" lastClr="000000"/>
                          </a:solidFill>
                        </a:rPr>
                        <a:t>High</a:t>
                      </a:r>
                    </a:p>
                  </a:txBody>
                  <a:tcPr>
                    <a:solidFill>
                      <a:srgbClr val="FFC000"/>
                    </a:solidFill>
                  </a:tcPr>
                </a:tc>
                <a:tc>
                  <a:txBody>
                    <a:bodyPr/>
                    <a:lstStyle/>
                    <a:p>
                      <a:pPr algn="ctr"/>
                      <a:r>
                        <a:rPr lang="it-IT" dirty="0">
                          <a:solidFill>
                            <a:sysClr val="windowText" lastClr="000000"/>
                          </a:solidFill>
                        </a:rPr>
                        <a:t>Low</a:t>
                      </a:r>
                    </a:p>
                  </a:txBody>
                  <a:tcPr>
                    <a:solidFill>
                      <a:srgbClr val="FFC000"/>
                    </a:solidFill>
                  </a:tcPr>
                </a:tc>
                <a:tc>
                  <a:txBody>
                    <a:bodyPr/>
                    <a:lstStyle/>
                    <a:p>
                      <a:pPr algn="ctr"/>
                      <a:r>
                        <a:rPr lang="it-IT" dirty="0">
                          <a:solidFill>
                            <a:sysClr val="windowText" lastClr="000000"/>
                          </a:solidFill>
                        </a:rPr>
                        <a:t>Volume</a:t>
                      </a:r>
                    </a:p>
                  </a:txBody>
                  <a:tcPr>
                    <a:solidFill>
                      <a:srgbClr val="FFC000"/>
                    </a:solidFill>
                  </a:tcPr>
                </a:tc>
                <a:extLst>
                  <a:ext uri="{0D108BD9-81ED-4DB2-BD59-A6C34878D82A}">
                    <a16:rowId xmlns:a16="http://schemas.microsoft.com/office/drawing/2014/main" val="513575643"/>
                  </a:ext>
                </a:extLst>
              </a:tr>
              <a:tr h="307340">
                <a:tc>
                  <a:txBody>
                    <a:bodyPr/>
                    <a:lstStyle/>
                    <a:p>
                      <a:pPr algn="ctr"/>
                      <a:r>
                        <a:rPr lang="it-IT" dirty="0" err="1"/>
                        <a:t>String</a:t>
                      </a:r>
                      <a:endParaRPr lang="it-IT" dirty="0"/>
                    </a:p>
                  </a:txBody>
                  <a:tcPr>
                    <a:solidFill>
                      <a:schemeClr val="bg1">
                        <a:lumMod val="95000"/>
                      </a:schemeClr>
                    </a:solidFill>
                  </a:tcPr>
                </a:tc>
                <a:tc>
                  <a:txBody>
                    <a:bodyPr/>
                    <a:lstStyle/>
                    <a:p>
                      <a:pPr algn="ctr"/>
                      <a:r>
                        <a:rPr lang="it-IT" dirty="0"/>
                        <a:t>Float</a:t>
                      </a:r>
                    </a:p>
                  </a:txBody>
                  <a:tcPr>
                    <a:solidFill>
                      <a:schemeClr val="bg1">
                        <a:lumMod val="95000"/>
                      </a:schemeClr>
                    </a:solidFill>
                  </a:tcPr>
                </a:tc>
                <a:tc>
                  <a:txBody>
                    <a:bodyPr/>
                    <a:lstStyle/>
                    <a:p>
                      <a:pPr algn="ctr"/>
                      <a:r>
                        <a:rPr lang="it-IT" dirty="0"/>
                        <a:t>Float</a:t>
                      </a:r>
                    </a:p>
                  </a:txBody>
                  <a:tcPr>
                    <a:solidFill>
                      <a:schemeClr val="bg1">
                        <a:lumMod val="95000"/>
                      </a:schemeClr>
                    </a:solidFill>
                  </a:tcPr>
                </a:tc>
                <a:tc>
                  <a:txBody>
                    <a:bodyPr/>
                    <a:lstStyle/>
                    <a:p>
                      <a:pPr algn="ctr"/>
                      <a:r>
                        <a:rPr lang="it-IT" dirty="0"/>
                        <a:t>Float</a:t>
                      </a:r>
                    </a:p>
                  </a:txBody>
                  <a:tcPr>
                    <a:solidFill>
                      <a:schemeClr val="bg1">
                        <a:lumMod val="95000"/>
                      </a:schemeClr>
                    </a:solidFill>
                  </a:tcPr>
                </a:tc>
                <a:tc>
                  <a:txBody>
                    <a:bodyPr/>
                    <a:lstStyle/>
                    <a:p>
                      <a:pPr algn="ctr"/>
                      <a:r>
                        <a:rPr lang="it-IT" dirty="0"/>
                        <a:t>Float</a:t>
                      </a:r>
                    </a:p>
                  </a:txBody>
                  <a:tcPr>
                    <a:solidFill>
                      <a:schemeClr val="bg1">
                        <a:lumMod val="95000"/>
                      </a:schemeClr>
                    </a:solidFill>
                  </a:tcPr>
                </a:tc>
                <a:tc>
                  <a:txBody>
                    <a:bodyPr/>
                    <a:lstStyle/>
                    <a:p>
                      <a:pPr algn="ctr"/>
                      <a:r>
                        <a:rPr lang="it-IT" dirty="0"/>
                        <a:t>float</a:t>
                      </a:r>
                    </a:p>
                  </a:txBody>
                  <a:tcPr>
                    <a:solidFill>
                      <a:schemeClr val="bg1">
                        <a:lumMod val="95000"/>
                      </a:schemeClr>
                    </a:solidFill>
                  </a:tcPr>
                </a:tc>
                <a:extLst>
                  <a:ext uri="{0D108BD9-81ED-4DB2-BD59-A6C34878D82A}">
                    <a16:rowId xmlns:a16="http://schemas.microsoft.com/office/drawing/2014/main" val="3100873993"/>
                  </a:ext>
                </a:extLst>
              </a:tr>
            </a:tbl>
          </a:graphicData>
        </a:graphic>
      </p:graphicFrame>
      <p:sp>
        <p:nvSpPr>
          <p:cNvPr id="66" name="Segnaposto testo 4">
            <a:extLst>
              <a:ext uri="{FF2B5EF4-FFF2-40B4-BE49-F238E27FC236}">
                <a16:creationId xmlns:a16="http://schemas.microsoft.com/office/drawing/2014/main" id="{11F2FE9E-7995-46E8-84EC-E7054B1534C6}"/>
              </a:ext>
            </a:extLst>
          </p:cNvPr>
          <p:cNvSpPr txBox="1">
            <a:spLocks/>
          </p:cNvSpPr>
          <p:nvPr/>
        </p:nvSpPr>
        <p:spPr>
          <a:xfrm>
            <a:off x="6095999" y="2840327"/>
            <a:ext cx="5841894" cy="270956"/>
          </a:xfrm>
          <a:prstGeom prst="rect">
            <a:avLst/>
          </a:prstGeom>
        </p:spPr>
        <p:txBody>
          <a:bodyPr vert="horz" lIns="137160" tIns="45720" rIns="137160" bIns="45720" rtlCol="0" anchor="ctr">
            <a:normAutofit fontScale="92500" lnSpcReduction="20000"/>
          </a:bodyPr>
          <a:lstStyle>
            <a:lvl1pPr marL="0" indent="0" algn="l" defTabSz="914400" rtl="0" eaLnBrk="1" latinLnBrk="0" hangingPunct="1">
              <a:lnSpc>
                <a:spcPct val="90000"/>
              </a:lnSpc>
              <a:spcBef>
                <a:spcPts val="0"/>
              </a:spcBef>
              <a:spcAft>
                <a:spcPts val="0"/>
              </a:spcAft>
              <a:buClr>
                <a:schemeClr val="accent1"/>
              </a:buClr>
              <a:buSzPct val="100000"/>
              <a:buFont typeface="Tw Cen MT" panose="020B0602020104020603" pitchFamily="34" charset="0"/>
              <a:buNone/>
              <a:defRPr lang="en-US" sz="2300" b="0" kern="1200" cap="none" baseline="0" dirty="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9pPr>
          </a:lstStyle>
          <a:p>
            <a:pPr algn="ctr"/>
            <a:r>
              <a:rPr lang="it-IT" sz="1600" i="1" dirty="0" err="1">
                <a:solidFill>
                  <a:srgbClr val="FFC000"/>
                </a:solidFill>
              </a:rPr>
              <a:t>Row</a:t>
            </a:r>
            <a:r>
              <a:rPr lang="it-IT" sz="1600" i="1" dirty="0">
                <a:solidFill>
                  <a:srgbClr val="FFC000"/>
                </a:solidFill>
              </a:rPr>
              <a:t> Dataset Format</a:t>
            </a:r>
          </a:p>
        </p:txBody>
      </p:sp>
    </p:spTree>
    <p:extLst>
      <p:ext uri="{BB962C8B-B14F-4D97-AF65-F5344CB8AC3E}">
        <p14:creationId xmlns:p14="http://schemas.microsoft.com/office/powerpoint/2010/main" val="1035385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8D8A89-773E-4978-BC85-3EBCC971A936}"/>
              </a:ext>
            </a:extLst>
          </p:cNvPr>
          <p:cNvSpPr>
            <a:spLocks noGrp="1"/>
          </p:cNvSpPr>
          <p:nvPr>
            <p:ph type="title"/>
          </p:nvPr>
        </p:nvSpPr>
        <p:spPr/>
        <p:txBody>
          <a:bodyPr/>
          <a:lstStyle/>
          <a:p>
            <a:r>
              <a:rPr lang="it-IT" dirty="0"/>
              <a:t>Dataset</a:t>
            </a:r>
          </a:p>
        </p:txBody>
      </p:sp>
      <p:sp>
        <p:nvSpPr>
          <p:cNvPr id="3" name="Segnaposto piè di pagina 2">
            <a:extLst>
              <a:ext uri="{FF2B5EF4-FFF2-40B4-BE49-F238E27FC236}">
                <a16:creationId xmlns:a16="http://schemas.microsoft.com/office/drawing/2014/main" id="{91E542D4-599B-4337-B899-A02D146A8C86}"/>
              </a:ext>
            </a:extLst>
          </p:cNvPr>
          <p:cNvSpPr>
            <a:spLocks noGrp="1"/>
          </p:cNvSpPr>
          <p:nvPr>
            <p:ph type="ftr" sz="quarter" idx="11"/>
          </p:nvPr>
        </p:nvSpPr>
        <p:spPr>
          <a:xfrm>
            <a:off x="7213600" y="6470704"/>
            <a:ext cx="4233025" cy="274320"/>
          </a:xfrm>
        </p:spPr>
        <p:txBody>
          <a:bodyPr/>
          <a:lstStyle/>
          <a:p>
            <a:r>
              <a:rPr lang="it-IT"/>
              <a:t>Machine Learning for Computer Vision - Fiorenzo Parascandalo - Daniele Domenichelli - UNIBO</a:t>
            </a:r>
            <a:endParaRPr lang="it-IT" dirty="0"/>
          </a:p>
        </p:txBody>
      </p:sp>
      <p:sp>
        <p:nvSpPr>
          <p:cNvPr id="4" name="Segnaposto numero diapositiva 3">
            <a:extLst>
              <a:ext uri="{FF2B5EF4-FFF2-40B4-BE49-F238E27FC236}">
                <a16:creationId xmlns:a16="http://schemas.microsoft.com/office/drawing/2014/main" id="{F1886C7F-DECA-44B2-BC81-228ADBBDCBA7}"/>
              </a:ext>
            </a:extLst>
          </p:cNvPr>
          <p:cNvSpPr>
            <a:spLocks noGrp="1"/>
          </p:cNvSpPr>
          <p:nvPr>
            <p:ph type="sldNum" sz="quarter" idx="12"/>
          </p:nvPr>
        </p:nvSpPr>
        <p:spPr/>
        <p:txBody>
          <a:bodyPr/>
          <a:lstStyle/>
          <a:p>
            <a:fld id="{4FAB73BC-B049-4115-A692-8D63A059BFB8}" type="slidenum">
              <a:rPr lang="it-IT" smtClean="0"/>
              <a:pPr/>
              <a:t>8</a:t>
            </a:fld>
            <a:endParaRPr lang="it-IT" dirty="0"/>
          </a:p>
        </p:txBody>
      </p:sp>
      <p:sp>
        <p:nvSpPr>
          <p:cNvPr id="5" name="Content Placeholder 5">
            <a:extLst>
              <a:ext uri="{FF2B5EF4-FFF2-40B4-BE49-F238E27FC236}">
                <a16:creationId xmlns:a16="http://schemas.microsoft.com/office/drawing/2014/main" id="{B8C9D7E0-E7B7-429C-9EF7-0558AFE34EBB}"/>
              </a:ext>
            </a:extLst>
          </p:cNvPr>
          <p:cNvSpPr txBox="1">
            <a:spLocks/>
          </p:cNvSpPr>
          <p:nvPr/>
        </p:nvSpPr>
        <p:spPr>
          <a:xfrm>
            <a:off x="254107" y="2094085"/>
            <a:ext cx="5123205" cy="3734718"/>
          </a:xfrm>
          <a:prstGeom prst="rect">
            <a:avLst/>
          </a:prstGeom>
        </p:spPr>
        <p:txBody>
          <a:bodyPr vert="horz" lIns="45720" tIns="45720" rIns="4572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dirty="0">
                <a:solidFill>
                  <a:schemeClr val="bg1"/>
                </a:solidFill>
                <a:sym typeface="Wingdings" panose="05000000000000000000" pitchFamily="2" charset="2"/>
              </a:rPr>
              <a:t>The dataset was taken by the Kaggle US-based stocks and ETFs for NYSE, NASDAQ and NYSE MKT.</a:t>
            </a:r>
          </a:p>
          <a:p>
            <a:pPr marL="0" indent="0">
              <a:buFont typeface="Tw Cen MT" panose="020B0602020104020603" pitchFamily="34" charset="0"/>
              <a:buNone/>
            </a:pPr>
            <a:r>
              <a:rPr lang="en-US" dirty="0">
                <a:solidFill>
                  <a:schemeClr val="bg1"/>
                </a:solidFill>
                <a:sym typeface="Wingdings" panose="05000000000000000000" pitchFamily="2" charset="2"/>
              </a:rPr>
              <a:t>It is a series of csv tables, one for each company or corporation, containing for each row the date and OCHLV data.</a:t>
            </a:r>
          </a:p>
          <a:p>
            <a:pPr marL="0" indent="0">
              <a:buFont typeface="Tw Cen MT" panose="020B0602020104020603" pitchFamily="34" charset="0"/>
              <a:buNone/>
            </a:pPr>
            <a:r>
              <a:rPr lang="en-US" dirty="0">
                <a:solidFill>
                  <a:schemeClr val="bg1"/>
                </a:solidFill>
                <a:sym typeface="Wingdings" panose="05000000000000000000" pitchFamily="2" charset="2"/>
              </a:rPr>
              <a:t>Given our computational capabilities, we were decided to take in account just a part of the entire dataset (~1M of rows) from ETFs data.</a:t>
            </a:r>
          </a:p>
          <a:p>
            <a:pPr marL="0" indent="0">
              <a:buFont typeface="Tw Cen MT" panose="020B0602020104020603" pitchFamily="34" charset="0"/>
              <a:buNone/>
            </a:pPr>
            <a:r>
              <a:rPr lang="en-US" dirty="0">
                <a:solidFill>
                  <a:schemeClr val="bg1"/>
                </a:solidFill>
                <a:sym typeface="Wingdings" panose="05000000000000000000" pitchFamily="2" charset="2"/>
              </a:rPr>
              <a:t>As we tried different models, we found out that the </a:t>
            </a:r>
            <a:r>
              <a:rPr lang="en-US" dirty="0">
                <a:solidFill>
                  <a:srgbClr val="FFC000"/>
                </a:solidFill>
                <a:sym typeface="Wingdings" panose="05000000000000000000" pitchFamily="2" charset="2"/>
              </a:rPr>
              <a:t>volume</a:t>
            </a:r>
            <a:r>
              <a:rPr lang="en-US" dirty="0">
                <a:solidFill>
                  <a:schemeClr val="bg1"/>
                </a:solidFill>
                <a:sym typeface="Wingdings" panose="05000000000000000000" pitchFamily="2" charset="2"/>
              </a:rPr>
              <a:t> did not significantly impact the performances, so we decided to drop it.</a:t>
            </a:r>
          </a:p>
        </p:txBody>
      </p:sp>
      <p:graphicFrame>
        <p:nvGraphicFramePr>
          <p:cNvPr id="10" name="Tabella 10">
            <a:extLst>
              <a:ext uri="{FF2B5EF4-FFF2-40B4-BE49-F238E27FC236}">
                <a16:creationId xmlns:a16="http://schemas.microsoft.com/office/drawing/2014/main" id="{269EB9E4-D2D9-4C86-8F68-4C65496ABD63}"/>
              </a:ext>
            </a:extLst>
          </p:cNvPr>
          <p:cNvGraphicFramePr>
            <a:graphicFrameLocks noGrp="1"/>
          </p:cNvGraphicFramePr>
          <p:nvPr/>
        </p:nvGraphicFramePr>
        <p:xfrm>
          <a:off x="6095999" y="4280577"/>
          <a:ext cx="5841894" cy="731520"/>
        </p:xfrm>
        <a:graphic>
          <a:graphicData uri="http://schemas.openxmlformats.org/drawingml/2006/table">
            <a:tbl>
              <a:tblPr firstRow="1" bandRow="1">
                <a:effectLst>
                  <a:outerShdw blurRad="50800" dist="38100" dir="8100000" algn="tr" rotWithShape="0">
                    <a:prstClr val="black">
                      <a:alpha val="40000"/>
                    </a:prstClr>
                  </a:outerShdw>
                </a:effectLst>
                <a:tableStyleId>{5C22544A-7EE6-4342-B048-85BDC9FD1C3A}</a:tableStyleId>
              </a:tblPr>
              <a:tblGrid>
                <a:gridCol w="1947298">
                  <a:extLst>
                    <a:ext uri="{9D8B030D-6E8A-4147-A177-3AD203B41FA5}">
                      <a16:colId xmlns:a16="http://schemas.microsoft.com/office/drawing/2014/main" val="2986536888"/>
                    </a:ext>
                  </a:extLst>
                </a:gridCol>
                <a:gridCol w="1947298">
                  <a:extLst>
                    <a:ext uri="{9D8B030D-6E8A-4147-A177-3AD203B41FA5}">
                      <a16:colId xmlns:a16="http://schemas.microsoft.com/office/drawing/2014/main" val="587623293"/>
                    </a:ext>
                  </a:extLst>
                </a:gridCol>
                <a:gridCol w="1947298">
                  <a:extLst>
                    <a:ext uri="{9D8B030D-6E8A-4147-A177-3AD203B41FA5}">
                      <a16:colId xmlns:a16="http://schemas.microsoft.com/office/drawing/2014/main" val="620428204"/>
                    </a:ext>
                  </a:extLst>
                </a:gridCol>
              </a:tblGrid>
              <a:tr h="307340">
                <a:tc>
                  <a:txBody>
                    <a:bodyPr/>
                    <a:lstStyle/>
                    <a:p>
                      <a:pPr algn="ctr"/>
                      <a:r>
                        <a:rPr lang="it-IT">
                          <a:solidFill>
                            <a:sysClr val="windowText" lastClr="000000"/>
                          </a:solidFill>
                        </a:rPr>
                        <a:t>Total Items</a:t>
                      </a:r>
                      <a:endParaRPr lang="it-IT" dirty="0">
                        <a:solidFill>
                          <a:sysClr val="windowText" lastClr="000000"/>
                        </a:solidFill>
                      </a:endParaRPr>
                    </a:p>
                  </a:txBody>
                  <a:tcPr>
                    <a:solidFill>
                      <a:srgbClr val="FFC000"/>
                    </a:solidFill>
                  </a:tcPr>
                </a:tc>
                <a:tc>
                  <a:txBody>
                    <a:bodyPr/>
                    <a:lstStyle/>
                    <a:p>
                      <a:pPr algn="ctr"/>
                      <a:r>
                        <a:rPr lang="it-IT">
                          <a:solidFill>
                            <a:sysClr val="windowText" lastClr="000000"/>
                          </a:solidFill>
                        </a:rPr>
                        <a:t>Negative Trend</a:t>
                      </a:r>
                      <a:endParaRPr lang="it-IT" dirty="0">
                        <a:solidFill>
                          <a:sysClr val="windowText" lastClr="000000"/>
                        </a:solidFill>
                      </a:endParaRPr>
                    </a:p>
                  </a:txBody>
                  <a:tcPr>
                    <a:solidFill>
                      <a:srgbClr val="FFC000"/>
                    </a:solidFill>
                  </a:tcPr>
                </a:tc>
                <a:tc>
                  <a:txBody>
                    <a:bodyPr/>
                    <a:lstStyle/>
                    <a:p>
                      <a:pPr algn="ctr"/>
                      <a:r>
                        <a:rPr lang="it-IT">
                          <a:solidFill>
                            <a:sysClr val="windowText" lastClr="000000"/>
                          </a:solidFill>
                        </a:rPr>
                        <a:t>Positive Trend</a:t>
                      </a:r>
                      <a:endParaRPr lang="it-IT" dirty="0">
                        <a:solidFill>
                          <a:sysClr val="windowText" lastClr="000000"/>
                        </a:solidFill>
                      </a:endParaRPr>
                    </a:p>
                  </a:txBody>
                  <a:tcPr>
                    <a:solidFill>
                      <a:srgbClr val="FFC000"/>
                    </a:solidFill>
                  </a:tcPr>
                </a:tc>
                <a:extLst>
                  <a:ext uri="{0D108BD9-81ED-4DB2-BD59-A6C34878D82A}">
                    <a16:rowId xmlns:a16="http://schemas.microsoft.com/office/drawing/2014/main" val="513575643"/>
                  </a:ext>
                </a:extLst>
              </a:tr>
              <a:tr h="307340">
                <a:tc>
                  <a:txBody>
                    <a:bodyPr/>
                    <a:lstStyle/>
                    <a:p>
                      <a:pPr algn="ctr"/>
                      <a:r>
                        <a:rPr lang="it-IT" dirty="0"/>
                        <a:t>928632</a:t>
                      </a:r>
                    </a:p>
                  </a:txBody>
                  <a:tcPr>
                    <a:solidFill>
                      <a:schemeClr val="bg1">
                        <a:lumMod val="95000"/>
                      </a:schemeClr>
                    </a:solidFill>
                  </a:tcPr>
                </a:tc>
                <a:tc>
                  <a:txBody>
                    <a:bodyPr/>
                    <a:lstStyle/>
                    <a:p>
                      <a:pPr algn="ctr"/>
                      <a:r>
                        <a:rPr lang="it-IT"/>
                        <a:t>53.37%</a:t>
                      </a:r>
                      <a:endParaRPr lang="it-IT" dirty="0"/>
                    </a:p>
                  </a:txBody>
                  <a:tcPr>
                    <a:solidFill>
                      <a:schemeClr val="bg1">
                        <a:lumMod val="95000"/>
                      </a:schemeClr>
                    </a:solidFill>
                  </a:tcPr>
                </a:tc>
                <a:tc>
                  <a:txBody>
                    <a:bodyPr/>
                    <a:lstStyle/>
                    <a:p>
                      <a:pPr algn="ctr"/>
                      <a:r>
                        <a:rPr lang="it-IT" dirty="0"/>
                        <a:t>46.63%</a:t>
                      </a:r>
                    </a:p>
                  </a:txBody>
                  <a:tcPr>
                    <a:solidFill>
                      <a:schemeClr val="bg1">
                        <a:lumMod val="95000"/>
                      </a:schemeClr>
                    </a:solidFill>
                  </a:tcPr>
                </a:tc>
                <a:extLst>
                  <a:ext uri="{0D108BD9-81ED-4DB2-BD59-A6C34878D82A}">
                    <a16:rowId xmlns:a16="http://schemas.microsoft.com/office/drawing/2014/main" val="3100873993"/>
                  </a:ext>
                </a:extLst>
              </a:tr>
            </a:tbl>
          </a:graphicData>
        </a:graphic>
      </p:graphicFrame>
      <p:sp>
        <p:nvSpPr>
          <p:cNvPr id="60" name="Segnaposto testo 4">
            <a:extLst>
              <a:ext uri="{FF2B5EF4-FFF2-40B4-BE49-F238E27FC236}">
                <a16:creationId xmlns:a16="http://schemas.microsoft.com/office/drawing/2014/main" id="{DB24927C-07B3-45B0-9FC3-8DC901A2F486}"/>
              </a:ext>
            </a:extLst>
          </p:cNvPr>
          <p:cNvSpPr txBox="1">
            <a:spLocks/>
          </p:cNvSpPr>
          <p:nvPr/>
        </p:nvSpPr>
        <p:spPr>
          <a:xfrm>
            <a:off x="6095998" y="5030454"/>
            <a:ext cx="5841893" cy="270956"/>
          </a:xfrm>
          <a:prstGeom prst="rect">
            <a:avLst/>
          </a:prstGeom>
        </p:spPr>
        <p:txBody>
          <a:bodyPr vert="horz" lIns="137160" tIns="45720" rIns="137160" bIns="45720" rtlCol="0" anchor="ctr">
            <a:normAutofit fontScale="92500" lnSpcReduction="20000"/>
          </a:bodyPr>
          <a:lstStyle>
            <a:lvl1pPr marL="0" indent="0" algn="l" defTabSz="914400" rtl="0" eaLnBrk="1" latinLnBrk="0" hangingPunct="1">
              <a:lnSpc>
                <a:spcPct val="90000"/>
              </a:lnSpc>
              <a:spcBef>
                <a:spcPts val="0"/>
              </a:spcBef>
              <a:spcAft>
                <a:spcPts val="0"/>
              </a:spcAft>
              <a:buClr>
                <a:schemeClr val="accent1"/>
              </a:buClr>
              <a:buSzPct val="100000"/>
              <a:buFont typeface="Tw Cen MT" panose="020B0602020104020603" pitchFamily="34" charset="0"/>
              <a:buNone/>
              <a:defRPr lang="en-US" sz="2300" b="0" kern="1200" cap="none" baseline="0" dirty="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9pPr>
          </a:lstStyle>
          <a:p>
            <a:pPr algn="ctr"/>
            <a:r>
              <a:rPr lang="it-IT" sz="1600" i="1" dirty="0">
                <a:solidFill>
                  <a:srgbClr val="FFC000"/>
                </a:solidFill>
              </a:rPr>
              <a:t>Dataset Distribution</a:t>
            </a:r>
          </a:p>
        </p:txBody>
      </p:sp>
      <p:graphicFrame>
        <p:nvGraphicFramePr>
          <p:cNvPr id="65" name="Tabella 10">
            <a:extLst>
              <a:ext uri="{FF2B5EF4-FFF2-40B4-BE49-F238E27FC236}">
                <a16:creationId xmlns:a16="http://schemas.microsoft.com/office/drawing/2014/main" id="{60F7350A-0B01-43BE-A2AD-171728CE9EC6}"/>
              </a:ext>
            </a:extLst>
          </p:cNvPr>
          <p:cNvGraphicFramePr>
            <a:graphicFrameLocks noGrp="1"/>
          </p:cNvGraphicFramePr>
          <p:nvPr/>
        </p:nvGraphicFramePr>
        <p:xfrm>
          <a:off x="6095999" y="2094085"/>
          <a:ext cx="5841894" cy="731520"/>
        </p:xfrm>
        <a:graphic>
          <a:graphicData uri="http://schemas.openxmlformats.org/drawingml/2006/table">
            <a:tbl>
              <a:tblPr firstRow="1" bandRow="1">
                <a:effectLst>
                  <a:outerShdw blurRad="50800" dist="38100" dir="8100000" algn="tr" rotWithShape="0">
                    <a:prstClr val="black">
                      <a:alpha val="40000"/>
                    </a:prstClr>
                  </a:outerShdw>
                </a:effectLst>
                <a:tableStyleId>{5C22544A-7EE6-4342-B048-85BDC9FD1C3A}</a:tableStyleId>
              </a:tblPr>
              <a:tblGrid>
                <a:gridCol w="973649">
                  <a:extLst>
                    <a:ext uri="{9D8B030D-6E8A-4147-A177-3AD203B41FA5}">
                      <a16:colId xmlns:a16="http://schemas.microsoft.com/office/drawing/2014/main" val="2986536888"/>
                    </a:ext>
                  </a:extLst>
                </a:gridCol>
                <a:gridCol w="973649">
                  <a:extLst>
                    <a:ext uri="{9D8B030D-6E8A-4147-A177-3AD203B41FA5}">
                      <a16:colId xmlns:a16="http://schemas.microsoft.com/office/drawing/2014/main" val="587623293"/>
                    </a:ext>
                  </a:extLst>
                </a:gridCol>
                <a:gridCol w="973649">
                  <a:extLst>
                    <a:ext uri="{9D8B030D-6E8A-4147-A177-3AD203B41FA5}">
                      <a16:colId xmlns:a16="http://schemas.microsoft.com/office/drawing/2014/main" val="432617635"/>
                    </a:ext>
                  </a:extLst>
                </a:gridCol>
                <a:gridCol w="973649">
                  <a:extLst>
                    <a:ext uri="{9D8B030D-6E8A-4147-A177-3AD203B41FA5}">
                      <a16:colId xmlns:a16="http://schemas.microsoft.com/office/drawing/2014/main" val="2809950973"/>
                    </a:ext>
                  </a:extLst>
                </a:gridCol>
                <a:gridCol w="973649">
                  <a:extLst>
                    <a:ext uri="{9D8B030D-6E8A-4147-A177-3AD203B41FA5}">
                      <a16:colId xmlns:a16="http://schemas.microsoft.com/office/drawing/2014/main" val="2597633526"/>
                    </a:ext>
                  </a:extLst>
                </a:gridCol>
                <a:gridCol w="973649">
                  <a:extLst>
                    <a:ext uri="{9D8B030D-6E8A-4147-A177-3AD203B41FA5}">
                      <a16:colId xmlns:a16="http://schemas.microsoft.com/office/drawing/2014/main" val="620428204"/>
                    </a:ext>
                  </a:extLst>
                </a:gridCol>
              </a:tblGrid>
              <a:tr h="307340">
                <a:tc>
                  <a:txBody>
                    <a:bodyPr/>
                    <a:lstStyle/>
                    <a:p>
                      <a:pPr algn="ctr"/>
                      <a:r>
                        <a:rPr lang="it-IT" dirty="0">
                          <a:solidFill>
                            <a:sysClr val="windowText" lastClr="000000"/>
                          </a:solidFill>
                        </a:rPr>
                        <a:t>Date</a:t>
                      </a:r>
                    </a:p>
                  </a:txBody>
                  <a:tcPr>
                    <a:solidFill>
                      <a:srgbClr val="FFC000"/>
                    </a:solidFill>
                  </a:tcPr>
                </a:tc>
                <a:tc>
                  <a:txBody>
                    <a:bodyPr/>
                    <a:lstStyle/>
                    <a:p>
                      <a:pPr algn="ctr"/>
                      <a:r>
                        <a:rPr lang="it-IT" dirty="0">
                          <a:solidFill>
                            <a:sysClr val="windowText" lastClr="000000"/>
                          </a:solidFill>
                        </a:rPr>
                        <a:t>Open</a:t>
                      </a:r>
                    </a:p>
                  </a:txBody>
                  <a:tcPr>
                    <a:solidFill>
                      <a:srgbClr val="FFC000"/>
                    </a:solidFill>
                  </a:tcPr>
                </a:tc>
                <a:tc>
                  <a:txBody>
                    <a:bodyPr/>
                    <a:lstStyle/>
                    <a:p>
                      <a:pPr algn="ctr"/>
                      <a:r>
                        <a:rPr lang="it-IT" dirty="0">
                          <a:solidFill>
                            <a:sysClr val="windowText" lastClr="000000"/>
                          </a:solidFill>
                        </a:rPr>
                        <a:t>Close</a:t>
                      </a:r>
                    </a:p>
                  </a:txBody>
                  <a:tcPr>
                    <a:solidFill>
                      <a:srgbClr val="FFC000"/>
                    </a:solidFill>
                  </a:tcPr>
                </a:tc>
                <a:tc>
                  <a:txBody>
                    <a:bodyPr/>
                    <a:lstStyle/>
                    <a:p>
                      <a:pPr algn="ctr"/>
                      <a:r>
                        <a:rPr lang="it-IT" dirty="0">
                          <a:solidFill>
                            <a:sysClr val="windowText" lastClr="000000"/>
                          </a:solidFill>
                        </a:rPr>
                        <a:t>High</a:t>
                      </a:r>
                    </a:p>
                  </a:txBody>
                  <a:tcPr>
                    <a:solidFill>
                      <a:srgbClr val="FFC000"/>
                    </a:solidFill>
                  </a:tcPr>
                </a:tc>
                <a:tc>
                  <a:txBody>
                    <a:bodyPr/>
                    <a:lstStyle/>
                    <a:p>
                      <a:pPr algn="ctr"/>
                      <a:r>
                        <a:rPr lang="it-IT" dirty="0">
                          <a:solidFill>
                            <a:sysClr val="windowText" lastClr="000000"/>
                          </a:solidFill>
                        </a:rPr>
                        <a:t>Low</a:t>
                      </a:r>
                    </a:p>
                  </a:txBody>
                  <a:tcPr>
                    <a:solidFill>
                      <a:srgbClr val="FFC000"/>
                    </a:solidFill>
                  </a:tcPr>
                </a:tc>
                <a:tc>
                  <a:txBody>
                    <a:bodyPr/>
                    <a:lstStyle/>
                    <a:p>
                      <a:pPr algn="ctr"/>
                      <a:r>
                        <a:rPr lang="it-IT" dirty="0">
                          <a:solidFill>
                            <a:sysClr val="windowText" lastClr="000000"/>
                          </a:solidFill>
                        </a:rPr>
                        <a:t>Volume</a:t>
                      </a:r>
                    </a:p>
                  </a:txBody>
                  <a:tcPr>
                    <a:solidFill>
                      <a:srgbClr val="FFC000"/>
                    </a:solidFill>
                  </a:tcPr>
                </a:tc>
                <a:extLst>
                  <a:ext uri="{0D108BD9-81ED-4DB2-BD59-A6C34878D82A}">
                    <a16:rowId xmlns:a16="http://schemas.microsoft.com/office/drawing/2014/main" val="513575643"/>
                  </a:ext>
                </a:extLst>
              </a:tr>
              <a:tr h="307340">
                <a:tc>
                  <a:txBody>
                    <a:bodyPr/>
                    <a:lstStyle/>
                    <a:p>
                      <a:pPr algn="ctr"/>
                      <a:r>
                        <a:rPr lang="it-IT" dirty="0" err="1"/>
                        <a:t>String</a:t>
                      </a:r>
                      <a:endParaRPr lang="it-IT" dirty="0"/>
                    </a:p>
                  </a:txBody>
                  <a:tcPr>
                    <a:solidFill>
                      <a:schemeClr val="bg1">
                        <a:lumMod val="95000"/>
                      </a:schemeClr>
                    </a:solidFill>
                  </a:tcPr>
                </a:tc>
                <a:tc>
                  <a:txBody>
                    <a:bodyPr/>
                    <a:lstStyle/>
                    <a:p>
                      <a:pPr algn="ctr"/>
                      <a:r>
                        <a:rPr lang="it-IT" dirty="0"/>
                        <a:t>Float</a:t>
                      </a:r>
                    </a:p>
                  </a:txBody>
                  <a:tcPr>
                    <a:solidFill>
                      <a:schemeClr val="bg1">
                        <a:lumMod val="95000"/>
                      </a:schemeClr>
                    </a:solidFill>
                  </a:tcPr>
                </a:tc>
                <a:tc>
                  <a:txBody>
                    <a:bodyPr/>
                    <a:lstStyle/>
                    <a:p>
                      <a:pPr algn="ctr"/>
                      <a:r>
                        <a:rPr lang="it-IT" dirty="0"/>
                        <a:t>Float</a:t>
                      </a:r>
                    </a:p>
                  </a:txBody>
                  <a:tcPr>
                    <a:solidFill>
                      <a:schemeClr val="bg1">
                        <a:lumMod val="95000"/>
                      </a:schemeClr>
                    </a:solidFill>
                  </a:tcPr>
                </a:tc>
                <a:tc>
                  <a:txBody>
                    <a:bodyPr/>
                    <a:lstStyle/>
                    <a:p>
                      <a:pPr algn="ctr"/>
                      <a:r>
                        <a:rPr lang="it-IT" dirty="0"/>
                        <a:t>Float</a:t>
                      </a:r>
                    </a:p>
                  </a:txBody>
                  <a:tcPr>
                    <a:solidFill>
                      <a:schemeClr val="bg1">
                        <a:lumMod val="95000"/>
                      </a:schemeClr>
                    </a:solidFill>
                  </a:tcPr>
                </a:tc>
                <a:tc>
                  <a:txBody>
                    <a:bodyPr/>
                    <a:lstStyle/>
                    <a:p>
                      <a:pPr algn="ctr"/>
                      <a:r>
                        <a:rPr lang="it-IT" dirty="0"/>
                        <a:t>Float</a:t>
                      </a:r>
                    </a:p>
                  </a:txBody>
                  <a:tcPr>
                    <a:solidFill>
                      <a:schemeClr val="bg1">
                        <a:lumMod val="95000"/>
                      </a:schemeClr>
                    </a:solidFill>
                  </a:tcPr>
                </a:tc>
                <a:tc>
                  <a:txBody>
                    <a:bodyPr/>
                    <a:lstStyle/>
                    <a:p>
                      <a:pPr algn="ctr"/>
                      <a:r>
                        <a:rPr lang="it-IT" dirty="0"/>
                        <a:t>float</a:t>
                      </a:r>
                    </a:p>
                  </a:txBody>
                  <a:tcPr>
                    <a:solidFill>
                      <a:schemeClr val="bg1">
                        <a:lumMod val="95000"/>
                      </a:schemeClr>
                    </a:solidFill>
                  </a:tcPr>
                </a:tc>
                <a:extLst>
                  <a:ext uri="{0D108BD9-81ED-4DB2-BD59-A6C34878D82A}">
                    <a16:rowId xmlns:a16="http://schemas.microsoft.com/office/drawing/2014/main" val="3100873993"/>
                  </a:ext>
                </a:extLst>
              </a:tr>
            </a:tbl>
          </a:graphicData>
        </a:graphic>
      </p:graphicFrame>
      <p:sp>
        <p:nvSpPr>
          <p:cNvPr id="66" name="Segnaposto testo 4">
            <a:extLst>
              <a:ext uri="{FF2B5EF4-FFF2-40B4-BE49-F238E27FC236}">
                <a16:creationId xmlns:a16="http://schemas.microsoft.com/office/drawing/2014/main" id="{11F2FE9E-7995-46E8-84EC-E7054B1534C6}"/>
              </a:ext>
            </a:extLst>
          </p:cNvPr>
          <p:cNvSpPr txBox="1">
            <a:spLocks/>
          </p:cNvSpPr>
          <p:nvPr/>
        </p:nvSpPr>
        <p:spPr>
          <a:xfrm>
            <a:off x="6095999" y="2840327"/>
            <a:ext cx="5841894" cy="270956"/>
          </a:xfrm>
          <a:prstGeom prst="rect">
            <a:avLst/>
          </a:prstGeom>
        </p:spPr>
        <p:txBody>
          <a:bodyPr vert="horz" lIns="137160" tIns="45720" rIns="137160" bIns="45720" rtlCol="0" anchor="ctr">
            <a:normAutofit fontScale="92500" lnSpcReduction="20000"/>
          </a:bodyPr>
          <a:lstStyle>
            <a:lvl1pPr marL="0" indent="0" algn="l" defTabSz="914400" rtl="0" eaLnBrk="1" latinLnBrk="0" hangingPunct="1">
              <a:lnSpc>
                <a:spcPct val="90000"/>
              </a:lnSpc>
              <a:spcBef>
                <a:spcPts val="0"/>
              </a:spcBef>
              <a:spcAft>
                <a:spcPts val="0"/>
              </a:spcAft>
              <a:buClr>
                <a:schemeClr val="accent1"/>
              </a:buClr>
              <a:buSzPct val="100000"/>
              <a:buFont typeface="Tw Cen MT" panose="020B0602020104020603" pitchFamily="34" charset="0"/>
              <a:buNone/>
              <a:defRPr lang="en-US" sz="2300" b="0" kern="1200" cap="none" baseline="0" dirty="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9pPr>
          </a:lstStyle>
          <a:p>
            <a:pPr algn="ctr"/>
            <a:r>
              <a:rPr lang="it-IT" sz="1600" i="1" dirty="0" err="1">
                <a:solidFill>
                  <a:srgbClr val="FFC000"/>
                </a:solidFill>
              </a:rPr>
              <a:t>Row</a:t>
            </a:r>
            <a:r>
              <a:rPr lang="it-IT" sz="1600" i="1" dirty="0">
                <a:solidFill>
                  <a:srgbClr val="FFC000"/>
                </a:solidFill>
              </a:rPr>
              <a:t> Dataset Format</a:t>
            </a:r>
          </a:p>
        </p:txBody>
      </p:sp>
    </p:spTree>
    <p:extLst>
      <p:ext uri="{BB962C8B-B14F-4D97-AF65-F5344CB8AC3E}">
        <p14:creationId xmlns:p14="http://schemas.microsoft.com/office/powerpoint/2010/main" val="1443127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11E5A-488B-4164-A994-004BF5B4A772}"/>
              </a:ext>
            </a:extLst>
          </p:cNvPr>
          <p:cNvSpPr>
            <a:spLocks noGrp="1"/>
          </p:cNvSpPr>
          <p:nvPr>
            <p:ph type="title"/>
          </p:nvPr>
        </p:nvSpPr>
        <p:spPr/>
        <p:txBody>
          <a:bodyPr/>
          <a:lstStyle/>
          <a:p>
            <a:r>
              <a:rPr lang="it-IT" dirty="0" err="1"/>
              <a:t>Candlestick</a:t>
            </a:r>
            <a:r>
              <a:rPr lang="it-IT" dirty="0"/>
              <a:t> chart</a:t>
            </a:r>
          </a:p>
        </p:txBody>
      </p:sp>
      <p:sp>
        <p:nvSpPr>
          <p:cNvPr id="3" name="Segnaposto numero diapositiva 2">
            <a:extLst>
              <a:ext uri="{FF2B5EF4-FFF2-40B4-BE49-F238E27FC236}">
                <a16:creationId xmlns:a16="http://schemas.microsoft.com/office/drawing/2014/main" id="{6CDE5E7C-FFB7-41C7-A216-724FA9FE9C87}"/>
              </a:ext>
            </a:extLst>
          </p:cNvPr>
          <p:cNvSpPr>
            <a:spLocks noGrp="1"/>
          </p:cNvSpPr>
          <p:nvPr>
            <p:ph type="sldNum" sz="quarter" idx="12"/>
          </p:nvPr>
        </p:nvSpPr>
        <p:spPr/>
        <p:txBody>
          <a:bodyPr/>
          <a:lstStyle/>
          <a:p>
            <a:fld id="{4FAB73BC-B049-4115-A692-8D63A059BFB8}" type="slidenum">
              <a:rPr lang="it-IT" smtClean="0"/>
              <a:pPr/>
              <a:t>9</a:t>
            </a:fld>
            <a:endParaRPr lang="it-IT" dirty="0"/>
          </a:p>
        </p:txBody>
      </p:sp>
      <p:sp>
        <p:nvSpPr>
          <p:cNvPr id="4" name="Segnaposto piè di pagina 3">
            <a:extLst>
              <a:ext uri="{FF2B5EF4-FFF2-40B4-BE49-F238E27FC236}">
                <a16:creationId xmlns:a16="http://schemas.microsoft.com/office/drawing/2014/main" id="{2D8F17B1-B415-49A6-AD01-1F9E0BBCCC9B}"/>
              </a:ext>
            </a:extLst>
          </p:cNvPr>
          <p:cNvSpPr>
            <a:spLocks noGrp="1"/>
          </p:cNvSpPr>
          <p:nvPr>
            <p:ph type="ftr" sz="quarter" idx="11"/>
          </p:nvPr>
        </p:nvSpPr>
        <p:spPr/>
        <p:txBody>
          <a:bodyPr/>
          <a:lstStyle/>
          <a:p>
            <a:r>
              <a:rPr lang="it-IT"/>
              <a:t>Fiorenzo Parascandalo - Daniele Domenichelli - UNIBO</a:t>
            </a:r>
            <a:endParaRPr lang="it-IT" dirty="0"/>
          </a:p>
        </p:txBody>
      </p:sp>
      <p:pic>
        <p:nvPicPr>
          <p:cNvPr id="6" name="Immagine 5">
            <a:extLst>
              <a:ext uri="{FF2B5EF4-FFF2-40B4-BE49-F238E27FC236}">
                <a16:creationId xmlns:a16="http://schemas.microsoft.com/office/drawing/2014/main" id="{07D1B019-5DF3-4A1B-BA4F-FE2E733FA5D3}"/>
              </a:ext>
            </a:extLst>
          </p:cNvPr>
          <p:cNvPicPr>
            <a:picLocks noChangeAspect="1"/>
          </p:cNvPicPr>
          <p:nvPr/>
        </p:nvPicPr>
        <p:blipFill>
          <a:blip r:embed="rId2"/>
          <a:stretch>
            <a:fillRect/>
          </a:stretch>
        </p:blipFill>
        <p:spPr>
          <a:xfrm>
            <a:off x="6629199" y="1157288"/>
            <a:ext cx="5325625" cy="2271712"/>
          </a:xfrm>
          <a:prstGeom prst="rect">
            <a:avLst/>
          </a:prstGeom>
          <a:effectLst>
            <a:outerShdw blurRad="50800" dist="38100" dir="8100000" algn="tr" rotWithShape="0">
              <a:prstClr val="black">
                <a:alpha val="40000"/>
              </a:prstClr>
            </a:outerShdw>
          </a:effectLst>
        </p:spPr>
      </p:pic>
      <p:sp>
        <p:nvSpPr>
          <p:cNvPr id="7" name="Content Placeholder 5">
            <a:extLst>
              <a:ext uri="{FF2B5EF4-FFF2-40B4-BE49-F238E27FC236}">
                <a16:creationId xmlns:a16="http://schemas.microsoft.com/office/drawing/2014/main" id="{A0D31D6A-A592-48B5-AE7F-A784D0BD7A99}"/>
              </a:ext>
            </a:extLst>
          </p:cNvPr>
          <p:cNvSpPr txBox="1">
            <a:spLocks/>
          </p:cNvSpPr>
          <p:nvPr/>
        </p:nvSpPr>
        <p:spPr>
          <a:xfrm>
            <a:off x="254107" y="2094085"/>
            <a:ext cx="5123205" cy="373471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dirty="0">
                <a:solidFill>
                  <a:schemeClr val="bg1"/>
                </a:solidFill>
                <a:sym typeface="Wingdings" panose="05000000000000000000" pitchFamily="2" charset="2"/>
              </a:rPr>
              <a:t>The candlestick chart is just a compact view of the OCHL model.</a:t>
            </a:r>
          </a:p>
          <a:p>
            <a:pPr marL="0" indent="0">
              <a:buFont typeface="Tw Cen MT" panose="020B0602020104020603" pitchFamily="34" charset="0"/>
              <a:buNone/>
            </a:pPr>
            <a:r>
              <a:rPr lang="en-US" dirty="0">
                <a:solidFill>
                  <a:schemeClr val="bg1"/>
                </a:solidFill>
                <a:sym typeface="Wingdings" panose="05000000000000000000" pitchFamily="2" charset="2"/>
              </a:rPr>
              <a:t>From the Kaggle ETFs Dataset, we extracted the candlesticks as follow:</a:t>
            </a:r>
          </a:p>
          <a:p>
            <a:pPr marL="457200" indent="-457200">
              <a:buClr>
                <a:srgbClr val="FFC000"/>
              </a:buClr>
              <a:buFont typeface="+mj-lt"/>
              <a:buAutoNum type="arabicPeriod"/>
            </a:pPr>
            <a:r>
              <a:rPr lang="en-US" dirty="0">
                <a:solidFill>
                  <a:schemeClr val="bg1"/>
                </a:solidFill>
                <a:sym typeface="Wingdings" panose="05000000000000000000" pitchFamily="2" charset="2"/>
              </a:rPr>
              <a:t>Set the time period of a candle</a:t>
            </a:r>
          </a:p>
          <a:p>
            <a:pPr marL="457200" indent="-457200">
              <a:buClr>
                <a:srgbClr val="FFC000"/>
              </a:buClr>
              <a:buFont typeface="+mj-lt"/>
              <a:buAutoNum type="arabicPeriod"/>
            </a:pPr>
            <a:r>
              <a:rPr lang="en-US" dirty="0">
                <a:solidFill>
                  <a:schemeClr val="bg1"/>
                </a:solidFill>
                <a:sym typeface="Wingdings" panose="05000000000000000000" pitchFamily="2" charset="2"/>
              </a:rPr>
              <a:t>Compute the Upper/Lower Shadow and the real body</a:t>
            </a:r>
          </a:p>
          <a:p>
            <a:pPr marL="457200" indent="-457200">
              <a:buClr>
                <a:srgbClr val="FFC000"/>
              </a:buClr>
              <a:buFont typeface="+mj-lt"/>
              <a:buAutoNum type="arabicPeriod"/>
            </a:pPr>
            <a:r>
              <a:rPr lang="en-US" dirty="0">
                <a:solidFill>
                  <a:schemeClr val="bg1"/>
                </a:solidFill>
                <a:sym typeface="Wingdings" panose="05000000000000000000" pitchFamily="2" charset="2"/>
              </a:rPr>
              <a:t>Plot positive real body in green, negative in red</a:t>
            </a:r>
          </a:p>
        </p:txBody>
      </p:sp>
      <p:sp>
        <p:nvSpPr>
          <p:cNvPr id="10" name="Segnaposto testo 4">
            <a:extLst>
              <a:ext uri="{FF2B5EF4-FFF2-40B4-BE49-F238E27FC236}">
                <a16:creationId xmlns:a16="http://schemas.microsoft.com/office/drawing/2014/main" id="{22427A63-F6D5-45EF-91C2-09A4A086ADAF}"/>
              </a:ext>
            </a:extLst>
          </p:cNvPr>
          <p:cNvSpPr txBox="1">
            <a:spLocks/>
          </p:cNvSpPr>
          <p:nvPr/>
        </p:nvSpPr>
        <p:spPr>
          <a:xfrm>
            <a:off x="6629199" y="3498329"/>
            <a:ext cx="5325625" cy="270956"/>
          </a:xfrm>
          <a:prstGeom prst="rect">
            <a:avLst/>
          </a:prstGeom>
        </p:spPr>
        <p:txBody>
          <a:bodyPr vert="horz" lIns="137160" tIns="45720" rIns="137160" bIns="45720" rtlCol="0" anchor="ctr">
            <a:normAutofit fontScale="92500" lnSpcReduction="20000"/>
          </a:bodyPr>
          <a:lstStyle>
            <a:lvl1pPr marL="0" indent="0" algn="l" defTabSz="914400" rtl="0" eaLnBrk="1" latinLnBrk="0" hangingPunct="1">
              <a:lnSpc>
                <a:spcPct val="90000"/>
              </a:lnSpc>
              <a:spcBef>
                <a:spcPts val="0"/>
              </a:spcBef>
              <a:spcAft>
                <a:spcPts val="0"/>
              </a:spcAft>
              <a:buClr>
                <a:schemeClr val="accent1"/>
              </a:buClr>
              <a:buSzPct val="100000"/>
              <a:buFont typeface="Tw Cen MT" panose="020B0602020104020603" pitchFamily="34" charset="0"/>
              <a:buNone/>
              <a:defRPr lang="en-US" sz="2300" b="0" kern="1200" cap="none" baseline="0" dirty="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9pPr>
          </a:lstStyle>
          <a:p>
            <a:pPr algn="ctr"/>
            <a:r>
              <a:rPr lang="it-IT" sz="1600" i="1" dirty="0" err="1">
                <a:solidFill>
                  <a:srgbClr val="FFC000"/>
                </a:solidFill>
              </a:rPr>
              <a:t>Candle</a:t>
            </a:r>
            <a:r>
              <a:rPr lang="it-IT" sz="1600" i="1" dirty="0">
                <a:solidFill>
                  <a:srgbClr val="FFC000"/>
                </a:solidFill>
              </a:rPr>
              <a:t> </a:t>
            </a:r>
            <a:r>
              <a:rPr lang="it-IT" sz="1600" i="1" dirty="0" err="1">
                <a:solidFill>
                  <a:srgbClr val="FFC000"/>
                </a:solidFill>
              </a:rPr>
              <a:t>computation</a:t>
            </a:r>
            <a:endParaRPr lang="it-IT" sz="1600" i="1" dirty="0">
              <a:solidFill>
                <a:srgbClr val="FFC000"/>
              </a:solidFill>
            </a:endParaRPr>
          </a:p>
        </p:txBody>
      </p:sp>
      <p:pic>
        <p:nvPicPr>
          <p:cNvPr id="12" name="Immagine 11">
            <a:extLst>
              <a:ext uri="{FF2B5EF4-FFF2-40B4-BE49-F238E27FC236}">
                <a16:creationId xmlns:a16="http://schemas.microsoft.com/office/drawing/2014/main" id="{17201082-891A-43B9-B64C-C08DC9C859B7}"/>
              </a:ext>
            </a:extLst>
          </p:cNvPr>
          <p:cNvPicPr>
            <a:picLocks noChangeAspect="1"/>
          </p:cNvPicPr>
          <p:nvPr/>
        </p:nvPicPr>
        <p:blipFill>
          <a:blip r:embed="rId3"/>
          <a:stretch>
            <a:fillRect/>
          </a:stretch>
        </p:blipFill>
        <p:spPr>
          <a:xfrm>
            <a:off x="8326297" y="3838614"/>
            <a:ext cx="1931427" cy="1931427"/>
          </a:xfrm>
          <a:prstGeom prst="rect">
            <a:avLst/>
          </a:prstGeom>
          <a:effectLst>
            <a:outerShdw blurRad="50800" dist="38100" dir="8100000" algn="tr" rotWithShape="0">
              <a:prstClr val="black">
                <a:alpha val="40000"/>
              </a:prstClr>
            </a:outerShdw>
          </a:effectLst>
        </p:spPr>
      </p:pic>
      <p:sp>
        <p:nvSpPr>
          <p:cNvPr id="13" name="Segnaposto testo 4">
            <a:extLst>
              <a:ext uri="{FF2B5EF4-FFF2-40B4-BE49-F238E27FC236}">
                <a16:creationId xmlns:a16="http://schemas.microsoft.com/office/drawing/2014/main" id="{3613D428-A566-41EF-9E5E-C7F1BAE64504}"/>
              </a:ext>
            </a:extLst>
          </p:cNvPr>
          <p:cNvSpPr txBox="1">
            <a:spLocks/>
          </p:cNvSpPr>
          <p:nvPr/>
        </p:nvSpPr>
        <p:spPr>
          <a:xfrm>
            <a:off x="8326297" y="5828803"/>
            <a:ext cx="1931427" cy="270956"/>
          </a:xfrm>
          <a:prstGeom prst="rect">
            <a:avLst/>
          </a:prstGeom>
        </p:spPr>
        <p:txBody>
          <a:bodyPr vert="horz" lIns="137160" tIns="45720" rIns="137160" bIns="45720" rtlCol="0" anchor="ctr">
            <a:normAutofit fontScale="92500" lnSpcReduction="20000"/>
          </a:bodyPr>
          <a:lstStyle>
            <a:lvl1pPr marL="0" indent="0" algn="l" defTabSz="914400" rtl="0" eaLnBrk="1" latinLnBrk="0" hangingPunct="1">
              <a:lnSpc>
                <a:spcPct val="90000"/>
              </a:lnSpc>
              <a:spcBef>
                <a:spcPts val="0"/>
              </a:spcBef>
              <a:spcAft>
                <a:spcPts val="0"/>
              </a:spcAft>
              <a:buClr>
                <a:schemeClr val="accent1"/>
              </a:buClr>
              <a:buSzPct val="100000"/>
              <a:buFont typeface="Tw Cen MT" panose="020B0602020104020603" pitchFamily="34" charset="0"/>
              <a:buNone/>
              <a:defRPr lang="en-US" sz="2300" b="0" kern="1200" cap="none" baseline="0" dirty="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9pPr>
          </a:lstStyle>
          <a:p>
            <a:pPr algn="ctr"/>
            <a:r>
              <a:rPr lang="it-IT" sz="1600" i="1" dirty="0" err="1">
                <a:solidFill>
                  <a:srgbClr val="FFC000"/>
                </a:solidFill>
              </a:rPr>
              <a:t>Rescaled</a:t>
            </a:r>
            <a:r>
              <a:rPr lang="it-IT" sz="1600" i="1" dirty="0">
                <a:solidFill>
                  <a:srgbClr val="FFC000"/>
                </a:solidFill>
              </a:rPr>
              <a:t> Sample</a:t>
            </a:r>
          </a:p>
        </p:txBody>
      </p:sp>
    </p:spTree>
    <p:extLst>
      <p:ext uri="{BB962C8B-B14F-4D97-AF65-F5344CB8AC3E}">
        <p14:creationId xmlns:p14="http://schemas.microsoft.com/office/powerpoint/2010/main" val="4841556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e">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5591_TF22378848.potx" id="{FB84F41F-4448-4F11-BE81-DA351851639F}" vid="{0BF0C845-FE40-4202-9FFA-3A0C1052C571}"/>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788A2F88-55C5-4ED1-9541-807C65424763}">
  <ds:schemaRefs>
    <ds:schemaRef ds:uri="http://purl.org/dc/terms/"/>
    <ds:schemaRef ds:uri="http://schemas.microsoft.com/office/2006/metadata/properties"/>
    <ds:schemaRef ds:uri="http://purl.org/dc/elements/1.1/"/>
    <ds:schemaRef ds:uri="http://schemas.openxmlformats.org/package/2006/metadata/core-properties"/>
    <ds:schemaRef ds:uri="http://schemas.microsoft.com/office/2006/documentManagement/types"/>
    <ds:schemaRef ds:uri="http://schemas.microsoft.com/office/infopath/2007/PartnerControls"/>
    <ds:schemaRef ds:uri="71af3243-3dd4-4a8d-8c0d-dd76da1f02a5"/>
    <ds:schemaRef ds:uri="http://www.w3.org/XML/1998/namespace"/>
    <ds:schemaRef ds:uri="16c05727-aa75-4e4a-9b5f-8a80a1165891"/>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1696</TotalTime>
  <Words>2204</Words>
  <Application>Microsoft Office PowerPoint</Application>
  <PresentationFormat>Widescreen</PresentationFormat>
  <Paragraphs>297</Paragraphs>
  <Slides>24</Slides>
  <Notes>7</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24</vt:i4>
      </vt:variant>
    </vt:vector>
  </HeadingPairs>
  <TitlesOfParts>
    <vt:vector size="31" baseType="lpstr">
      <vt:lpstr>Arial</vt:lpstr>
      <vt:lpstr>Calibri</vt:lpstr>
      <vt:lpstr>Cambria Math</vt:lpstr>
      <vt:lpstr>Tw Cen MT</vt:lpstr>
      <vt:lpstr>Tw Cen MT Condensed</vt:lpstr>
      <vt:lpstr>Wingdings 3</vt:lpstr>
      <vt:lpstr>Integrale</vt:lpstr>
      <vt:lpstr>Presentazione standard di PowerPoint</vt:lpstr>
      <vt:lpstr>Stock Market Prediction</vt:lpstr>
      <vt:lpstr>OHLC Model</vt:lpstr>
      <vt:lpstr>State of the art</vt:lpstr>
      <vt:lpstr>State of the art</vt:lpstr>
      <vt:lpstr>Proposed approach</vt:lpstr>
      <vt:lpstr>Dataset</vt:lpstr>
      <vt:lpstr>Dataset</vt:lpstr>
      <vt:lpstr>Candlestick chart</vt:lpstr>
      <vt:lpstr>Gramian angular field (GAF)</vt:lpstr>
      <vt:lpstr>GAF ENCODING</vt:lpstr>
      <vt:lpstr>GAF ANGULAR SIMILARITY</vt:lpstr>
      <vt:lpstr>GAF IMAGES</vt:lpstr>
      <vt:lpstr>OUTPUT</vt:lpstr>
      <vt:lpstr>Architecture</vt:lpstr>
      <vt:lpstr>Tiny Vgg16</vt:lpstr>
      <vt:lpstr>Tiny Resnet</vt:lpstr>
      <vt:lpstr>Non local block</vt:lpstr>
      <vt:lpstr>Ensemble policy – Threshold approach</vt:lpstr>
      <vt:lpstr>Ensemble training – Deep q learning</vt:lpstr>
      <vt:lpstr>Training</vt:lpstr>
      <vt:lpstr>Rotation and Rhombus</vt:lpstr>
      <vt:lpstr>results</vt:lpstr>
      <vt:lpstr>Conclusions &amp;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Generalized Cellular Automata for Edge Detection</dc:title>
  <dc:creator>Daniele Domenichelli</dc:creator>
  <cp:lastModifiedBy>Daniele Domenichelli - daniele.domenichell2@studio.unibo.it</cp:lastModifiedBy>
  <cp:revision>231</cp:revision>
  <cp:lastPrinted>2020-11-25T14:05:09Z</cp:lastPrinted>
  <dcterms:created xsi:type="dcterms:W3CDTF">2020-11-13T12:12:07Z</dcterms:created>
  <dcterms:modified xsi:type="dcterms:W3CDTF">2021-05-28T15:26:50Z</dcterms:modified>
</cp:coreProperties>
</file>