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8"/>
  </p:notesMasterIdLst>
  <p:handoutMasterIdLst>
    <p:handoutMasterId r:id="rId29"/>
  </p:handoutMasterIdLst>
  <p:sldIdLst>
    <p:sldId id="280" r:id="rId2"/>
    <p:sldId id="2076137079" r:id="rId3"/>
    <p:sldId id="2076137077" r:id="rId4"/>
    <p:sldId id="2076137085" r:id="rId5"/>
    <p:sldId id="2076137078" r:id="rId6"/>
    <p:sldId id="2076137102" r:id="rId7"/>
    <p:sldId id="2076137087" r:id="rId8"/>
    <p:sldId id="2076137088" r:id="rId9"/>
    <p:sldId id="2076137089" r:id="rId10"/>
    <p:sldId id="2076137090" r:id="rId11"/>
    <p:sldId id="2076137091" r:id="rId12"/>
    <p:sldId id="2076137092" r:id="rId13"/>
    <p:sldId id="2076137093" r:id="rId14"/>
    <p:sldId id="2076137094" r:id="rId15"/>
    <p:sldId id="2076137096" r:id="rId16"/>
    <p:sldId id="2076137095" r:id="rId17"/>
    <p:sldId id="2076137110" r:id="rId18"/>
    <p:sldId id="2076137098" r:id="rId19"/>
    <p:sldId id="2076137109" r:id="rId20"/>
    <p:sldId id="2076137103" r:id="rId21"/>
    <p:sldId id="2076137099" r:id="rId22"/>
    <p:sldId id="2076137100" r:id="rId23"/>
    <p:sldId id="2076137104" r:id="rId24"/>
    <p:sldId id="2076137086" r:id="rId25"/>
    <p:sldId id="2076137106" r:id="rId26"/>
    <p:sldId id="207613710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FFFFFF"/>
    <a:srgbClr val="314B58"/>
    <a:srgbClr val="25434E"/>
    <a:srgbClr val="2D4754"/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2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04572-F6D8-B44F-BF89-0DC0B668A3B6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8AE0A411-2E7A-5A47-A97E-6E573B343DFC}">
      <dgm:prSet phldrT="[Testo]"/>
      <dgm:spPr/>
      <dgm:t>
        <a:bodyPr/>
        <a:lstStyle/>
        <a:p>
          <a:r>
            <a:rPr lang="it-IT" dirty="0"/>
            <a:t>Frequenza</a:t>
          </a:r>
        </a:p>
      </dgm:t>
    </dgm:pt>
    <dgm:pt modelId="{88D31C87-7841-F247-8B5D-C45BD13E83FF}" type="parTrans" cxnId="{534FE1C8-3C54-224A-ACDD-47A4F4EF60AC}">
      <dgm:prSet/>
      <dgm:spPr/>
      <dgm:t>
        <a:bodyPr/>
        <a:lstStyle/>
        <a:p>
          <a:endParaRPr lang="it-IT"/>
        </a:p>
      </dgm:t>
    </dgm:pt>
    <dgm:pt modelId="{42653E11-B842-CB43-A0F8-8295F33180E5}" type="sibTrans" cxnId="{534FE1C8-3C54-224A-ACDD-47A4F4EF60AC}">
      <dgm:prSet/>
      <dgm:spPr/>
      <dgm:t>
        <a:bodyPr/>
        <a:lstStyle/>
        <a:p>
          <a:endParaRPr lang="it-IT"/>
        </a:p>
      </dgm:t>
    </dgm:pt>
    <dgm:pt modelId="{9B84E5F6-0B8A-1E43-8620-9318F731E78D}">
      <dgm:prSet phldrT="[Testo]"/>
      <dgm:spPr/>
      <dgm:t>
        <a:bodyPr/>
        <a:lstStyle/>
        <a:p>
          <a:r>
            <a:rPr lang="it-IT" dirty="0"/>
            <a:t>Tipo</a:t>
          </a:r>
        </a:p>
      </dgm:t>
    </dgm:pt>
    <dgm:pt modelId="{A25A0A47-D295-E149-BF9B-340170650DF6}" type="parTrans" cxnId="{0A543C26-EB8B-7142-9FC0-D955964A04D7}">
      <dgm:prSet/>
      <dgm:spPr/>
      <dgm:t>
        <a:bodyPr/>
        <a:lstStyle/>
        <a:p>
          <a:endParaRPr lang="it-IT"/>
        </a:p>
      </dgm:t>
    </dgm:pt>
    <dgm:pt modelId="{AB271AB2-78CA-E143-A74F-5EE3FA64FB30}" type="sibTrans" cxnId="{0A543C26-EB8B-7142-9FC0-D955964A04D7}">
      <dgm:prSet/>
      <dgm:spPr/>
      <dgm:t>
        <a:bodyPr/>
        <a:lstStyle/>
        <a:p>
          <a:endParaRPr lang="it-IT"/>
        </a:p>
      </dgm:t>
    </dgm:pt>
    <dgm:pt modelId="{C4BAB917-36CD-BB47-B7CA-431529ACD10F}">
      <dgm:prSet phldrT="[Testo]"/>
      <dgm:spPr/>
      <dgm:t>
        <a:bodyPr/>
        <a:lstStyle/>
        <a:p>
          <a:r>
            <a:rPr lang="it-IT" dirty="0"/>
            <a:t>Full</a:t>
          </a:r>
        </a:p>
      </dgm:t>
    </dgm:pt>
    <dgm:pt modelId="{2CE3443C-F5E3-FC47-B0B2-C2C670A87DF6}" type="parTrans" cxnId="{8B91F00F-A4A4-3443-B75A-E83D18667E22}">
      <dgm:prSet/>
      <dgm:spPr/>
      <dgm:t>
        <a:bodyPr/>
        <a:lstStyle/>
        <a:p>
          <a:endParaRPr lang="it-IT"/>
        </a:p>
      </dgm:t>
    </dgm:pt>
    <dgm:pt modelId="{47CA78CE-4117-4D49-AEFA-CE4FD64D679E}" type="sibTrans" cxnId="{8B91F00F-A4A4-3443-B75A-E83D18667E22}">
      <dgm:prSet/>
      <dgm:spPr/>
      <dgm:t>
        <a:bodyPr/>
        <a:lstStyle/>
        <a:p>
          <a:endParaRPr lang="it-IT"/>
        </a:p>
      </dgm:t>
    </dgm:pt>
    <dgm:pt modelId="{278D5C4A-4348-6241-8B56-D9C0E9784EC2}">
      <dgm:prSet phldrT="[Testo]"/>
      <dgm:spPr/>
      <dgm:t>
        <a:bodyPr/>
        <a:lstStyle/>
        <a:p>
          <a:r>
            <a:rPr lang="it-IT" dirty="0"/>
            <a:t>Affidabilità supporti</a:t>
          </a:r>
        </a:p>
      </dgm:t>
    </dgm:pt>
    <dgm:pt modelId="{BAC07E3D-6D2F-4442-A5ED-F4B99CA5128A}" type="parTrans" cxnId="{73F0BE28-A730-534A-B237-DBB2D9E28BAD}">
      <dgm:prSet/>
      <dgm:spPr/>
      <dgm:t>
        <a:bodyPr/>
        <a:lstStyle/>
        <a:p>
          <a:endParaRPr lang="it-IT"/>
        </a:p>
      </dgm:t>
    </dgm:pt>
    <dgm:pt modelId="{E6C6F654-4C85-924E-9289-4499C51573F7}" type="sibTrans" cxnId="{73F0BE28-A730-534A-B237-DBB2D9E28BAD}">
      <dgm:prSet/>
      <dgm:spPr/>
      <dgm:t>
        <a:bodyPr/>
        <a:lstStyle/>
        <a:p>
          <a:endParaRPr lang="it-IT"/>
        </a:p>
      </dgm:t>
    </dgm:pt>
    <dgm:pt modelId="{4257AE32-FE0D-5F49-AE97-B170AA62B9E2}">
      <dgm:prSet phldrT="[Testo]"/>
      <dgm:spPr/>
      <dgm:t>
        <a:bodyPr/>
        <a:lstStyle/>
        <a:p>
          <a:r>
            <a:rPr lang="it-IT" dirty="0"/>
            <a:t>Differenziale</a:t>
          </a:r>
        </a:p>
      </dgm:t>
    </dgm:pt>
    <dgm:pt modelId="{11CA5418-4237-A147-93BF-529AF6F5A9CC}" type="parTrans" cxnId="{3B0DF774-AB78-E947-8683-742913B66E3A}">
      <dgm:prSet/>
      <dgm:spPr/>
      <dgm:t>
        <a:bodyPr/>
        <a:lstStyle/>
        <a:p>
          <a:endParaRPr lang="it-IT"/>
        </a:p>
      </dgm:t>
    </dgm:pt>
    <dgm:pt modelId="{4AC7829A-3FDD-2741-9740-B80410CD356C}" type="sibTrans" cxnId="{3B0DF774-AB78-E947-8683-742913B66E3A}">
      <dgm:prSet/>
      <dgm:spPr/>
      <dgm:t>
        <a:bodyPr/>
        <a:lstStyle/>
        <a:p>
          <a:endParaRPr lang="it-IT"/>
        </a:p>
      </dgm:t>
    </dgm:pt>
    <dgm:pt modelId="{26E22151-388D-3F44-97FC-565E366EA67B}">
      <dgm:prSet phldrT="[Testo]"/>
      <dgm:spPr/>
      <dgm:t>
        <a:bodyPr/>
        <a:lstStyle/>
        <a:p>
          <a:r>
            <a:rPr lang="it-IT" dirty="0"/>
            <a:t>Log</a:t>
          </a:r>
        </a:p>
      </dgm:t>
    </dgm:pt>
    <dgm:pt modelId="{AF08863D-8E8D-FE46-839A-E1C09F0A4CF4}" type="parTrans" cxnId="{5A57BC55-A45C-DE4A-B279-F5C6850A2E58}">
      <dgm:prSet/>
      <dgm:spPr/>
      <dgm:t>
        <a:bodyPr/>
        <a:lstStyle/>
        <a:p>
          <a:endParaRPr lang="it-IT"/>
        </a:p>
      </dgm:t>
    </dgm:pt>
    <dgm:pt modelId="{F5FF4DEE-6D81-6C43-95A2-FEF7BE357F99}" type="sibTrans" cxnId="{5A57BC55-A45C-DE4A-B279-F5C6850A2E58}">
      <dgm:prSet/>
      <dgm:spPr/>
      <dgm:t>
        <a:bodyPr/>
        <a:lstStyle/>
        <a:p>
          <a:endParaRPr lang="it-IT"/>
        </a:p>
      </dgm:t>
    </dgm:pt>
    <dgm:pt modelId="{56CCD5EA-928C-B342-A4B2-E84F2A416A51}" type="pres">
      <dgm:prSet presAssocID="{63B04572-F6D8-B44F-BF89-0DC0B668A3B6}" presName="Name0" presStyleCnt="0">
        <dgm:presLayoutVars>
          <dgm:dir/>
          <dgm:resizeHandles val="exact"/>
        </dgm:presLayoutVars>
      </dgm:prSet>
      <dgm:spPr/>
    </dgm:pt>
    <dgm:pt modelId="{8F677F9C-AFB9-CE40-B7AA-A46E860C2083}" type="pres">
      <dgm:prSet presAssocID="{8AE0A411-2E7A-5A47-A97E-6E573B343DFC}" presName="node" presStyleLbl="node1" presStyleIdx="0" presStyleCnt="3">
        <dgm:presLayoutVars>
          <dgm:bulletEnabled val="1"/>
        </dgm:presLayoutVars>
      </dgm:prSet>
      <dgm:spPr/>
    </dgm:pt>
    <dgm:pt modelId="{8A30E603-3AAF-764C-AC8E-A6DEDD8FDA5D}" type="pres">
      <dgm:prSet presAssocID="{42653E11-B842-CB43-A0F8-8295F33180E5}" presName="sibTrans" presStyleCnt="0"/>
      <dgm:spPr/>
    </dgm:pt>
    <dgm:pt modelId="{4EE7CF22-2D46-0A41-9E41-3CDD7CED475C}" type="pres">
      <dgm:prSet presAssocID="{9B84E5F6-0B8A-1E43-8620-9318F731E78D}" presName="node" presStyleLbl="node1" presStyleIdx="1" presStyleCnt="3">
        <dgm:presLayoutVars>
          <dgm:bulletEnabled val="1"/>
        </dgm:presLayoutVars>
      </dgm:prSet>
      <dgm:spPr/>
    </dgm:pt>
    <dgm:pt modelId="{9B037852-1629-4744-9AC4-3A2AF1EC105B}" type="pres">
      <dgm:prSet presAssocID="{AB271AB2-78CA-E143-A74F-5EE3FA64FB30}" presName="sibTrans" presStyleCnt="0"/>
      <dgm:spPr/>
    </dgm:pt>
    <dgm:pt modelId="{A4ED99A5-3F71-E341-B5A6-02DE8E20E68F}" type="pres">
      <dgm:prSet presAssocID="{278D5C4A-4348-6241-8B56-D9C0E9784EC2}" presName="node" presStyleLbl="node1" presStyleIdx="2" presStyleCnt="3">
        <dgm:presLayoutVars>
          <dgm:bulletEnabled val="1"/>
        </dgm:presLayoutVars>
      </dgm:prSet>
      <dgm:spPr/>
    </dgm:pt>
  </dgm:ptLst>
  <dgm:cxnLst>
    <dgm:cxn modelId="{8B91F00F-A4A4-3443-B75A-E83D18667E22}" srcId="{9B84E5F6-0B8A-1E43-8620-9318F731E78D}" destId="{C4BAB917-36CD-BB47-B7CA-431529ACD10F}" srcOrd="0" destOrd="0" parTransId="{2CE3443C-F5E3-FC47-B0B2-C2C670A87DF6}" sibTransId="{47CA78CE-4117-4D49-AEFA-CE4FD64D679E}"/>
    <dgm:cxn modelId="{734CD723-FE99-6745-8BCB-C6A93E10F2E9}" type="presOf" srcId="{C4BAB917-36CD-BB47-B7CA-431529ACD10F}" destId="{4EE7CF22-2D46-0A41-9E41-3CDD7CED475C}" srcOrd="0" destOrd="1" presId="urn:microsoft.com/office/officeart/2005/8/layout/hList6"/>
    <dgm:cxn modelId="{0A543C26-EB8B-7142-9FC0-D955964A04D7}" srcId="{63B04572-F6D8-B44F-BF89-0DC0B668A3B6}" destId="{9B84E5F6-0B8A-1E43-8620-9318F731E78D}" srcOrd="1" destOrd="0" parTransId="{A25A0A47-D295-E149-BF9B-340170650DF6}" sibTransId="{AB271AB2-78CA-E143-A74F-5EE3FA64FB30}"/>
    <dgm:cxn modelId="{73F0BE28-A730-534A-B237-DBB2D9E28BAD}" srcId="{63B04572-F6D8-B44F-BF89-0DC0B668A3B6}" destId="{278D5C4A-4348-6241-8B56-D9C0E9784EC2}" srcOrd="2" destOrd="0" parTransId="{BAC07E3D-6D2F-4442-A5ED-F4B99CA5128A}" sibTransId="{E6C6F654-4C85-924E-9289-4499C51573F7}"/>
    <dgm:cxn modelId="{CE3AB030-4AAF-D340-9106-714F7044C343}" type="presOf" srcId="{63B04572-F6D8-B44F-BF89-0DC0B668A3B6}" destId="{56CCD5EA-928C-B342-A4B2-E84F2A416A51}" srcOrd="0" destOrd="0" presId="urn:microsoft.com/office/officeart/2005/8/layout/hList6"/>
    <dgm:cxn modelId="{07EEEC51-D13F-184F-BB3C-350717D7624B}" type="presOf" srcId="{8AE0A411-2E7A-5A47-A97E-6E573B343DFC}" destId="{8F677F9C-AFB9-CE40-B7AA-A46E860C2083}" srcOrd="0" destOrd="0" presId="urn:microsoft.com/office/officeart/2005/8/layout/hList6"/>
    <dgm:cxn modelId="{5A57BC55-A45C-DE4A-B279-F5C6850A2E58}" srcId="{9B84E5F6-0B8A-1E43-8620-9318F731E78D}" destId="{26E22151-388D-3F44-97FC-565E366EA67B}" srcOrd="2" destOrd="0" parTransId="{AF08863D-8E8D-FE46-839A-E1C09F0A4CF4}" sibTransId="{F5FF4DEE-6D81-6C43-95A2-FEF7BE357F99}"/>
    <dgm:cxn modelId="{3B0DF774-AB78-E947-8683-742913B66E3A}" srcId="{9B84E5F6-0B8A-1E43-8620-9318F731E78D}" destId="{4257AE32-FE0D-5F49-AE97-B170AA62B9E2}" srcOrd="1" destOrd="0" parTransId="{11CA5418-4237-A147-93BF-529AF6F5A9CC}" sibTransId="{4AC7829A-3FDD-2741-9740-B80410CD356C}"/>
    <dgm:cxn modelId="{2DBE71BD-6378-FF43-B471-4208E2151505}" type="presOf" srcId="{4257AE32-FE0D-5F49-AE97-B170AA62B9E2}" destId="{4EE7CF22-2D46-0A41-9E41-3CDD7CED475C}" srcOrd="0" destOrd="2" presId="urn:microsoft.com/office/officeart/2005/8/layout/hList6"/>
    <dgm:cxn modelId="{C3E25DC5-E7BB-9543-A02F-446B3044D266}" type="presOf" srcId="{26E22151-388D-3F44-97FC-565E366EA67B}" destId="{4EE7CF22-2D46-0A41-9E41-3CDD7CED475C}" srcOrd="0" destOrd="3" presId="urn:microsoft.com/office/officeart/2005/8/layout/hList6"/>
    <dgm:cxn modelId="{534FE1C8-3C54-224A-ACDD-47A4F4EF60AC}" srcId="{63B04572-F6D8-B44F-BF89-0DC0B668A3B6}" destId="{8AE0A411-2E7A-5A47-A97E-6E573B343DFC}" srcOrd="0" destOrd="0" parTransId="{88D31C87-7841-F247-8B5D-C45BD13E83FF}" sibTransId="{42653E11-B842-CB43-A0F8-8295F33180E5}"/>
    <dgm:cxn modelId="{344DA6E1-7163-8646-8C1D-BF7AB0804CA8}" type="presOf" srcId="{278D5C4A-4348-6241-8B56-D9C0E9784EC2}" destId="{A4ED99A5-3F71-E341-B5A6-02DE8E20E68F}" srcOrd="0" destOrd="0" presId="urn:microsoft.com/office/officeart/2005/8/layout/hList6"/>
    <dgm:cxn modelId="{645C26F9-9CF5-E44D-9781-D442CC5F9E3F}" type="presOf" srcId="{9B84E5F6-0B8A-1E43-8620-9318F731E78D}" destId="{4EE7CF22-2D46-0A41-9E41-3CDD7CED475C}" srcOrd="0" destOrd="0" presId="urn:microsoft.com/office/officeart/2005/8/layout/hList6"/>
    <dgm:cxn modelId="{AEBA7037-029B-7242-B251-40C969E264CB}" type="presParOf" srcId="{56CCD5EA-928C-B342-A4B2-E84F2A416A51}" destId="{8F677F9C-AFB9-CE40-B7AA-A46E860C2083}" srcOrd="0" destOrd="0" presId="urn:microsoft.com/office/officeart/2005/8/layout/hList6"/>
    <dgm:cxn modelId="{B8499022-541E-D846-B79B-8D1269DADA56}" type="presParOf" srcId="{56CCD5EA-928C-B342-A4B2-E84F2A416A51}" destId="{8A30E603-3AAF-764C-AC8E-A6DEDD8FDA5D}" srcOrd="1" destOrd="0" presId="urn:microsoft.com/office/officeart/2005/8/layout/hList6"/>
    <dgm:cxn modelId="{7589A7FB-B352-2F4C-B9F4-F5A3A3109841}" type="presParOf" srcId="{56CCD5EA-928C-B342-A4B2-E84F2A416A51}" destId="{4EE7CF22-2D46-0A41-9E41-3CDD7CED475C}" srcOrd="2" destOrd="0" presId="urn:microsoft.com/office/officeart/2005/8/layout/hList6"/>
    <dgm:cxn modelId="{752EE256-6165-FA4C-A68B-A23AB569CAB0}" type="presParOf" srcId="{56CCD5EA-928C-B342-A4B2-E84F2A416A51}" destId="{9B037852-1629-4744-9AC4-3A2AF1EC105B}" srcOrd="3" destOrd="0" presId="urn:microsoft.com/office/officeart/2005/8/layout/hList6"/>
    <dgm:cxn modelId="{FCA3FFFA-9501-3F42-9B2E-5DF34F85D374}" type="presParOf" srcId="{56CCD5EA-928C-B342-A4B2-E84F2A416A51}" destId="{A4ED99A5-3F71-E341-B5A6-02DE8E20E68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04572-F6D8-B44F-BF89-0DC0B668A3B6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8AE0A411-2E7A-5A47-A97E-6E573B343DFC}">
      <dgm:prSet phldrT="[Testo]"/>
      <dgm:spPr/>
      <dgm:t>
        <a:bodyPr/>
        <a:lstStyle/>
        <a:p>
          <a:r>
            <a:rPr lang="it-IT" dirty="0"/>
            <a:t>Tempo di notifica</a:t>
          </a:r>
        </a:p>
      </dgm:t>
    </dgm:pt>
    <dgm:pt modelId="{88D31C87-7841-F247-8B5D-C45BD13E83FF}" type="parTrans" cxnId="{534FE1C8-3C54-224A-ACDD-47A4F4EF60AC}">
      <dgm:prSet/>
      <dgm:spPr/>
      <dgm:t>
        <a:bodyPr/>
        <a:lstStyle/>
        <a:p>
          <a:endParaRPr lang="it-IT"/>
        </a:p>
      </dgm:t>
    </dgm:pt>
    <dgm:pt modelId="{42653E11-B842-CB43-A0F8-8295F33180E5}" type="sibTrans" cxnId="{534FE1C8-3C54-224A-ACDD-47A4F4EF60AC}">
      <dgm:prSet/>
      <dgm:spPr/>
      <dgm:t>
        <a:bodyPr/>
        <a:lstStyle/>
        <a:p>
          <a:endParaRPr lang="it-IT"/>
        </a:p>
      </dgm:t>
    </dgm:pt>
    <dgm:pt modelId="{9B84E5F6-0B8A-1E43-8620-9318F731E78D}">
      <dgm:prSet phldrT="[Testo]"/>
      <dgm:spPr/>
      <dgm:t>
        <a:bodyPr/>
        <a:lstStyle/>
        <a:p>
          <a:r>
            <a:rPr lang="it-IT" dirty="0"/>
            <a:t>Tempo di preparazione</a:t>
          </a:r>
        </a:p>
      </dgm:t>
    </dgm:pt>
    <dgm:pt modelId="{A25A0A47-D295-E149-BF9B-340170650DF6}" type="parTrans" cxnId="{0A543C26-EB8B-7142-9FC0-D955964A04D7}">
      <dgm:prSet/>
      <dgm:spPr/>
      <dgm:t>
        <a:bodyPr/>
        <a:lstStyle/>
        <a:p>
          <a:endParaRPr lang="it-IT"/>
        </a:p>
      </dgm:t>
    </dgm:pt>
    <dgm:pt modelId="{AB271AB2-78CA-E143-A74F-5EE3FA64FB30}" type="sibTrans" cxnId="{0A543C26-EB8B-7142-9FC0-D955964A04D7}">
      <dgm:prSet/>
      <dgm:spPr/>
      <dgm:t>
        <a:bodyPr/>
        <a:lstStyle/>
        <a:p>
          <a:endParaRPr lang="it-IT"/>
        </a:p>
      </dgm:t>
    </dgm:pt>
    <dgm:pt modelId="{278D5C4A-4348-6241-8B56-D9C0E9784EC2}">
      <dgm:prSet phldrT="[Testo]"/>
      <dgm:spPr/>
      <dgm:t>
        <a:bodyPr/>
        <a:lstStyle/>
        <a:p>
          <a:r>
            <a:rPr lang="it-IT" dirty="0"/>
            <a:t>Tempo di ripristino</a:t>
          </a:r>
        </a:p>
      </dgm:t>
    </dgm:pt>
    <dgm:pt modelId="{BAC07E3D-6D2F-4442-A5ED-F4B99CA5128A}" type="parTrans" cxnId="{73F0BE28-A730-534A-B237-DBB2D9E28BAD}">
      <dgm:prSet/>
      <dgm:spPr/>
      <dgm:t>
        <a:bodyPr/>
        <a:lstStyle/>
        <a:p>
          <a:endParaRPr lang="it-IT"/>
        </a:p>
      </dgm:t>
    </dgm:pt>
    <dgm:pt modelId="{E6C6F654-4C85-924E-9289-4499C51573F7}" type="sibTrans" cxnId="{73F0BE28-A730-534A-B237-DBB2D9E28BAD}">
      <dgm:prSet/>
      <dgm:spPr/>
      <dgm:t>
        <a:bodyPr/>
        <a:lstStyle/>
        <a:p>
          <a:endParaRPr lang="it-IT"/>
        </a:p>
      </dgm:t>
    </dgm:pt>
    <dgm:pt modelId="{F0D8444D-240F-E04F-A091-51CBBDAF9C58}">
      <dgm:prSet/>
      <dgm:spPr/>
      <dgm:t>
        <a:bodyPr/>
        <a:lstStyle/>
        <a:p>
          <a:r>
            <a:rPr lang="it-IT" dirty="0"/>
            <a:t>Tempo di risposta</a:t>
          </a:r>
        </a:p>
      </dgm:t>
    </dgm:pt>
    <dgm:pt modelId="{296229D5-4FDE-1147-A672-F7C3E1D53B5B}" type="parTrans" cxnId="{3834AD0B-5A8A-9A4D-A118-54236C0FB55C}">
      <dgm:prSet/>
      <dgm:spPr/>
    </dgm:pt>
    <dgm:pt modelId="{38D8EDC0-E935-BB45-A538-BDFA5160F925}" type="sibTrans" cxnId="{3834AD0B-5A8A-9A4D-A118-54236C0FB55C}">
      <dgm:prSet/>
      <dgm:spPr/>
    </dgm:pt>
    <dgm:pt modelId="{56CCD5EA-928C-B342-A4B2-E84F2A416A51}" type="pres">
      <dgm:prSet presAssocID="{63B04572-F6D8-B44F-BF89-0DC0B668A3B6}" presName="Name0" presStyleCnt="0">
        <dgm:presLayoutVars>
          <dgm:dir/>
          <dgm:resizeHandles val="exact"/>
        </dgm:presLayoutVars>
      </dgm:prSet>
      <dgm:spPr/>
    </dgm:pt>
    <dgm:pt modelId="{8F677F9C-AFB9-CE40-B7AA-A46E860C2083}" type="pres">
      <dgm:prSet presAssocID="{8AE0A411-2E7A-5A47-A97E-6E573B343DFC}" presName="node" presStyleLbl="node1" presStyleIdx="0" presStyleCnt="4">
        <dgm:presLayoutVars>
          <dgm:bulletEnabled val="1"/>
        </dgm:presLayoutVars>
      </dgm:prSet>
      <dgm:spPr/>
    </dgm:pt>
    <dgm:pt modelId="{8A30E603-3AAF-764C-AC8E-A6DEDD8FDA5D}" type="pres">
      <dgm:prSet presAssocID="{42653E11-B842-CB43-A0F8-8295F33180E5}" presName="sibTrans" presStyleCnt="0"/>
      <dgm:spPr/>
    </dgm:pt>
    <dgm:pt modelId="{8EBD32A4-AA8F-2A45-A513-6579943A4E97}" type="pres">
      <dgm:prSet presAssocID="{F0D8444D-240F-E04F-A091-51CBBDAF9C58}" presName="node" presStyleLbl="node1" presStyleIdx="1" presStyleCnt="4">
        <dgm:presLayoutVars>
          <dgm:bulletEnabled val="1"/>
        </dgm:presLayoutVars>
      </dgm:prSet>
      <dgm:spPr/>
    </dgm:pt>
    <dgm:pt modelId="{67024AC8-3D21-584B-8F3F-619539310A9C}" type="pres">
      <dgm:prSet presAssocID="{38D8EDC0-E935-BB45-A538-BDFA5160F925}" presName="sibTrans" presStyleCnt="0"/>
      <dgm:spPr/>
    </dgm:pt>
    <dgm:pt modelId="{4EE7CF22-2D46-0A41-9E41-3CDD7CED475C}" type="pres">
      <dgm:prSet presAssocID="{9B84E5F6-0B8A-1E43-8620-9318F731E78D}" presName="node" presStyleLbl="node1" presStyleIdx="2" presStyleCnt="4">
        <dgm:presLayoutVars>
          <dgm:bulletEnabled val="1"/>
        </dgm:presLayoutVars>
      </dgm:prSet>
      <dgm:spPr/>
    </dgm:pt>
    <dgm:pt modelId="{9B037852-1629-4744-9AC4-3A2AF1EC105B}" type="pres">
      <dgm:prSet presAssocID="{AB271AB2-78CA-E143-A74F-5EE3FA64FB30}" presName="sibTrans" presStyleCnt="0"/>
      <dgm:spPr/>
    </dgm:pt>
    <dgm:pt modelId="{A4ED99A5-3F71-E341-B5A6-02DE8E20E68F}" type="pres">
      <dgm:prSet presAssocID="{278D5C4A-4348-6241-8B56-D9C0E9784EC2}" presName="node" presStyleLbl="node1" presStyleIdx="3" presStyleCnt="4">
        <dgm:presLayoutVars>
          <dgm:bulletEnabled val="1"/>
        </dgm:presLayoutVars>
      </dgm:prSet>
      <dgm:spPr/>
    </dgm:pt>
  </dgm:ptLst>
  <dgm:cxnLst>
    <dgm:cxn modelId="{3834AD0B-5A8A-9A4D-A118-54236C0FB55C}" srcId="{63B04572-F6D8-B44F-BF89-0DC0B668A3B6}" destId="{F0D8444D-240F-E04F-A091-51CBBDAF9C58}" srcOrd="1" destOrd="0" parTransId="{296229D5-4FDE-1147-A672-F7C3E1D53B5B}" sibTransId="{38D8EDC0-E935-BB45-A538-BDFA5160F925}"/>
    <dgm:cxn modelId="{0A543C26-EB8B-7142-9FC0-D955964A04D7}" srcId="{63B04572-F6D8-B44F-BF89-0DC0B668A3B6}" destId="{9B84E5F6-0B8A-1E43-8620-9318F731E78D}" srcOrd="2" destOrd="0" parTransId="{A25A0A47-D295-E149-BF9B-340170650DF6}" sibTransId="{AB271AB2-78CA-E143-A74F-5EE3FA64FB30}"/>
    <dgm:cxn modelId="{73F0BE28-A730-534A-B237-DBB2D9E28BAD}" srcId="{63B04572-F6D8-B44F-BF89-0DC0B668A3B6}" destId="{278D5C4A-4348-6241-8B56-D9C0E9784EC2}" srcOrd="3" destOrd="0" parTransId="{BAC07E3D-6D2F-4442-A5ED-F4B99CA5128A}" sibTransId="{E6C6F654-4C85-924E-9289-4499C51573F7}"/>
    <dgm:cxn modelId="{CE3AB030-4AAF-D340-9106-714F7044C343}" type="presOf" srcId="{63B04572-F6D8-B44F-BF89-0DC0B668A3B6}" destId="{56CCD5EA-928C-B342-A4B2-E84F2A416A51}" srcOrd="0" destOrd="0" presId="urn:microsoft.com/office/officeart/2005/8/layout/hList6"/>
    <dgm:cxn modelId="{07EEEC51-D13F-184F-BB3C-350717D7624B}" type="presOf" srcId="{8AE0A411-2E7A-5A47-A97E-6E573B343DFC}" destId="{8F677F9C-AFB9-CE40-B7AA-A46E860C2083}" srcOrd="0" destOrd="0" presId="urn:microsoft.com/office/officeart/2005/8/layout/hList6"/>
    <dgm:cxn modelId="{534FE1C8-3C54-224A-ACDD-47A4F4EF60AC}" srcId="{63B04572-F6D8-B44F-BF89-0DC0B668A3B6}" destId="{8AE0A411-2E7A-5A47-A97E-6E573B343DFC}" srcOrd="0" destOrd="0" parTransId="{88D31C87-7841-F247-8B5D-C45BD13E83FF}" sibTransId="{42653E11-B842-CB43-A0F8-8295F33180E5}"/>
    <dgm:cxn modelId="{7A7DC3DC-E9A9-5641-931C-E54490E260C6}" type="presOf" srcId="{F0D8444D-240F-E04F-A091-51CBBDAF9C58}" destId="{8EBD32A4-AA8F-2A45-A513-6579943A4E97}" srcOrd="0" destOrd="0" presId="urn:microsoft.com/office/officeart/2005/8/layout/hList6"/>
    <dgm:cxn modelId="{344DA6E1-7163-8646-8C1D-BF7AB0804CA8}" type="presOf" srcId="{278D5C4A-4348-6241-8B56-D9C0E9784EC2}" destId="{A4ED99A5-3F71-E341-B5A6-02DE8E20E68F}" srcOrd="0" destOrd="0" presId="urn:microsoft.com/office/officeart/2005/8/layout/hList6"/>
    <dgm:cxn modelId="{645C26F9-9CF5-E44D-9781-D442CC5F9E3F}" type="presOf" srcId="{9B84E5F6-0B8A-1E43-8620-9318F731E78D}" destId="{4EE7CF22-2D46-0A41-9E41-3CDD7CED475C}" srcOrd="0" destOrd="0" presId="urn:microsoft.com/office/officeart/2005/8/layout/hList6"/>
    <dgm:cxn modelId="{AEBA7037-029B-7242-B251-40C969E264CB}" type="presParOf" srcId="{56CCD5EA-928C-B342-A4B2-E84F2A416A51}" destId="{8F677F9C-AFB9-CE40-B7AA-A46E860C2083}" srcOrd="0" destOrd="0" presId="urn:microsoft.com/office/officeart/2005/8/layout/hList6"/>
    <dgm:cxn modelId="{B8499022-541E-D846-B79B-8D1269DADA56}" type="presParOf" srcId="{56CCD5EA-928C-B342-A4B2-E84F2A416A51}" destId="{8A30E603-3AAF-764C-AC8E-A6DEDD8FDA5D}" srcOrd="1" destOrd="0" presId="urn:microsoft.com/office/officeart/2005/8/layout/hList6"/>
    <dgm:cxn modelId="{2F92E701-2F0D-5748-9E93-A8950E2D9871}" type="presParOf" srcId="{56CCD5EA-928C-B342-A4B2-E84F2A416A51}" destId="{8EBD32A4-AA8F-2A45-A513-6579943A4E97}" srcOrd="2" destOrd="0" presId="urn:microsoft.com/office/officeart/2005/8/layout/hList6"/>
    <dgm:cxn modelId="{036ED6F4-B7AA-3444-BDC7-5269CB28E021}" type="presParOf" srcId="{56CCD5EA-928C-B342-A4B2-E84F2A416A51}" destId="{67024AC8-3D21-584B-8F3F-619539310A9C}" srcOrd="3" destOrd="0" presId="urn:microsoft.com/office/officeart/2005/8/layout/hList6"/>
    <dgm:cxn modelId="{7589A7FB-B352-2F4C-B9F4-F5A3A3109841}" type="presParOf" srcId="{56CCD5EA-928C-B342-A4B2-E84F2A416A51}" destId="{4EE7CF22-2D46-0A41-9E41-3CDD7CED475C}" srcOrd="4" destOrd="0" presId="urn:microsoft.com/office/officeart/2005/8/layout/hList6"/>
    <dgm:cxn modelId="{752EE256-6165-FA4C-A68B-A23AB569CAB0}" type="presParOf" srcId="{56CCD5EA-928C-B342-A4B2-E84F2A416A51}" destId="{9B037852-1629-4744-9AC4-3A2AF1EC105B}" srcOrd="5" destOrd="0" presId="urn:microsoft.com/office/officeart/2005/8/layout/hList6"/>
    <dgm:cxn modelId="{FCA3FFFA-9501-3F42-9B2E-5DF34F85D374}" type="presParOf" srcId="{56CCD5EA-928C-B342-A4B2-E84F2A416A51}" destId="{A4ED99A5-3F71-E341-B5A6-02DE8E20E68F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77F9C-AFB9-CE40-B7AA-A46E860C2083}">
      <dsp:nvSpPr>
        <dsp:cNvPr id="0" name=""/>
        <dsp:cNvSpPr/>
      </dsp:nvSpPr>
      <dsp:spPr>
        <a:xfrm rot="16200000">
          <a:off x="-425289" y="426632"/>
          <a:ext cx="4343400" cy="349013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0" tIns="0" rIns="293688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 dirty="0"/>
            <a:t>Frequenza</a:t>
          </a:r>
        </a:p>
      </dsp:txBody>
      <dsp:txXfrm rot="5400000">
        <a:off x="1344" y="868679"/>
        <a:ext cx="3490135" cy="2606040"/>
      </dsp:txXfrm>
    </dsp:sp>
    <dsp:sp modelId="{4EE7CF22-2D46-0A41-9E41-3CDD7CED475C}">
      <dsp:nvSpPr>
        <dsp:cNvPr id="0" name=""/>
        <dsp:cNvSpPr/>
      </dsp:nvSpPr>
      <dsp:spPr>
        <a:xfrm rot="16200000">
          <a:off x="3326606" y="426632"/>
          <a:ext cx="4343400" cy="3490135"/>
        </a:xfrm>
        <a:prstGeom prst="flowChartManualOperati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0" tIns="0" rIns="293688" bIns="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 dirty="0"/>
            <a:t>Tipo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600" kern="1200" dirty="0"/>
            <a:t>Full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600" kern="1200" dirty="0"/>
            <a:t>Differenziale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600" kern="1200" dirty="0"/>
            <a:t>Log</a:t>
          </a:r>
        </a:p>
      </dsp:txBody>
      <dsp:txXfrm rot="5400000">
        <a:off x="3753239" y="868679"/>
        <a:ext cx="3490135" cy="2606040"/>
      </dsp:txXfrm>
    </dsp:sp>
    <dsp:sp modelId="{A4ED99A5-3F71-E341-B5A6-02DE8E20E68F}">
      <dsp:nvSpPr>
        <dsp:cNvPr id="0" name=""/>
        <dsp:cNvSpPr/>
      </dsp:nvSpPr>
      <dsp:spPr>
        <a:xfrm rot="16200000">
          <a:off x="7078502" y="426632"/>
          <a:ext cx="4343400" cy="3490135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0" tIns="0" rIns="293688" bIns="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 dirty="0"/>
            <a:t>Affidabilità supporti</a:t>
          </a:r>
        </a:p>
      </dsp:txBody>
      <dsp:txXfrm rot="5400000">
        <a:off x="7505135" y="868679"/>
        <a:ext cx="3490135" cy="2606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77F9C-AFB9-CE40-B7AA-A46E860C2083}">
      <dsp:nvSpPr>
        <dsp:cNvPr id="0" name=""/>
        <dsp:cNvSpPr/>
      </dsp:nvSpPr>
      <dsp:spPr>
        <a:xfrm rot="16200000">
          <a:off x="-868302" y="870953"/>
          <a:ext cx="4343400" cy="2601493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6228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Tempo di notifica</a:t>
          </a:r>
        </a:p>
      </dsp:txBody>
      <dsp:txXfrm rot="5400000">
        <a:off x="2651" y="868680"/>
        <a:ext cx="2601493" cy="2606040"/>
      </dsp:txXfrm>
    </dsp:sp>
    <dsp:sp modelId="{8EBD32A4-AA8F-2A45-A513-6579943A4E97}">
      <dsp:nvSpPr>
        <dsp:cNvPr id="0" name=""/>
        <dsp:cNvSpPr/>
      </dsp:nvSpPr>
      <dsp:spPr>
        <a:xfrm rot="16200000">
          <a:off x="1928303" y="870953"/>
          <a:ext cx="4343400" cy="2601493"/>
        </a:xfrm>
        <a:prstGeom prst="flowChartManualOperati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6228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Tempo di risposta</a:t>
          </a:r>
        </a:p>
      </dsp:txBody>
      <dsp:txXfrm rot="5400000">
        <a:off x="2799256" y="868680"/>
        <a:ext cx="2601493" cy="2606040"/>
      </dsp:txXfrm>
    </dsp:sp>
    <dsp:sp modelId="{4EE7CF22-2D46-0A41-9E41-3CDD7CED475C}">
      <dsp:nvSpPr>
        <dsp:cNvPr id="0" name=""/>
        <dsp:cNvSpPr/>
      </dsp:nvSpPr>
      <dsp:spPr>
        <a:xfrm rot="16200000">
          <a:off x="4724909" y="870953"/>
          <a:ext cx="4343400" cy="2601493"/>
        </a:xfrm>
        <a:prstGeom prst="flowChartManualOperati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6228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Tempo di preparazione</a:t>
          </a:r>
        </a:p>
      </dsp:txBody>
      <dsp:txXfrm rot="5400000">
        <a:off x="5595862" y="868680"/>
        <a:ext cx="2601493" cy="2606040"/>
      </dsp:txXfrm>
    </dsp:sp>
    <dsp:sp modelId="{A4ED99A5-3F71-E341-B5A6-02DE8E20E68F}">
      <dsp:nvSpPr>
        <dsp:cNvPr id="0" name=""/>
        <dsp:cNvSpPr/>
      </dsp:nvSpPr>
      <dsp:spPr>
        <a:xfrm rot="16200000">
          <a:off x="7521515" y="870953"/>
          <a:ext cx="4343400" cy="2601493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6228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Tempo di ripristino</a:t>
          </a:r>
        </a:p>
      </dsp:txBody>
      <dsp:txXfrm rot="5400000">
        <a:off x="8392468" y="868680"/>
        <a:ext cx="2601493" cy="260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26/02/22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26/02/22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61E4A6-34B9-4E14-B0CE-4104BD2724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8CD4C-E5E2-FD4B-A013-4032F68495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D20FC1-31E3-4BCC-8A99-049EF621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4728811-4515-487E-A5ED-58DBDDC7CC7F}"/>
              </a:ext>
            </a:extLst>
          </p:cNvPr>
          <p:cNvSpPr/>
          <p:nvPr userDrawn="1"/>
        </p:nvSpPr>
        <p:spPr>
          <a:xfrm>
            <a:off x="158602" y="5961489"/>
            <a:ext cx="11874795" cy="79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800" b="1" dirty="0">
                <a:solidFill>
                  <a:srgbClr val="0097E4"/>
                </a:solidFill>
                <a:latin typeface="Montserrat-SemiBold"/>
              </a:rPr>
              <a:t>DATA SATURDAY #20</a:t>
            </a:r>
          </a:p>
          <a:p>
            <a:pPr algn="l"/>
            <a:r>
              <a:rPr lang="en-US" sz="2800" b="1" dirty="0">
                <a:solidFill>
                  <a:srgbClr val="0097E4"/>
                </a:solidFill>
                <a:latin typeface="Montserrat-SemiBold"/>
              </a:rPr>
              <a:t>Pordenone, Feb 26</a:t>
            </a:r>
            <a:r>
              <a:rPr lang="en-US" sz="2800" b="1" baseline="30000" dirty="0">
                <a:solidFill>
                  <a:srgbClr val="0097E4"/>
                </a:solidFill>
                <a:latin typeface="Montserrat-SemiBold"/>
              </a:rPr>
              <a:t>th</a:t>
            </a:r>
            <a:r>
              <a:rPr lang="en-US" sz="2800" b="1" kern="1200" dirty="0">
                <a:solidFill>
                  <a:srgbClr val="0097E4"/>
                </a:solidFill>
                <a:latin typeface="Montserrat-SemiBold"/>
                <a:ea typeface="+mn-ea"/>
                <a:cs typeface="+mn-cs"/>
              </a:rPr>
              <a:t>, 2022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72C3A3-4CC8-4134-88AC-501500D779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91600" y="5562600"/>
            <a:ext cx="2895600" cy="1235927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8C6F17-81DA-4653-8F13-EDF71FC4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4068766"/>
            <a:ext cx="7467600" cy="113188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623E0BF-2348-4FFF-9213-EBE85515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1371603"/>
            <a:ext cx="8077200" cy="2505075"/>
          </a:xfrm>
        </p:spPr>
        <p:txBody>
          <a:bodyPr/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bg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9271D9-D85C-4936-89D5-600B12F7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837"/>
          <a:stretch/>
        </p:blipFill>
        <p:spPr>
          <a:xfrm>
            <a:off x="188685" y="134964"/>
            <a:ext cx="1944915" cy="802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29084D-87FF-4AEC-AF9E-B0370654FB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089218"/>
            <a:ext cx="1747933" cy="61595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4D1B0E77-8481-4F0D-A312-0A61DF89796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4" y="2089538"/>
            <a:ext cx="1676400" cy="41237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B06AF89B-FF99-40B1-B077-0E6213F946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2" y="3075141"/>
            <a:ext cx="1916426" cy="3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1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87" y="1389887"/>
            <a:ext cx="10996859" cy="4343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0A0E23-19DC-4A90-956D-9DB38E35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87" y="1"/>
            <a:ext cx="10996859" cy="1245988"/>
          </a:xfrm>
        </p:spPr>
        <p:txBody>
          <a:bodyPr>
            <a:norm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lang="it-IT" sz="44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355FE-EBA9-4D20-A04A-8386C49A11D8}"/>
              </a:ext>
            </a:extLst>
          </p:cNvPr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1694B-C982-41E2-9932-CDAB8D19B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32657" y="6273977"/>
            <a:ext cx="1415143" cy="584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630C2D-489D-4D83-B1D4-6C4A5FAF45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6365" y="6259463"/>
            <a:ext cx="1275806" cy="5445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EDA443-6787-4039-A2CC-E045782E0D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166832"/>
            <a:ext cx="1747933" cy="615956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758FB18-8445-4F78-9C5F-D9820BC0C4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325551"/>
            <a:ext cx="1676400" cy="412376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C44465D-7AD0-4929-92FD-29DE9CEA814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87" y="6311599"/>
            <a:ext cx="1916426" cy="37441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5C398C-479D-44B5-94DC-47060B16603A}"/>
              </a:ext>
            </a:extLst>
          </p:cNvPr>
          <p:cNvCxnSpPr/>
          <p:nvPr userDrawn="1"/>
        </p:nvCxnSpPr>
        <p:spPr>
          <a:xfrm>
            <a:off x="101600" y="1295400"/>
            <a:ext cx="11988800" cy="0"/>
          </a:xfrm>
          <a:prstGeom prst="line">
            <a:avLst/>
          </a:prstGeom>
          <a:ln>
            <a:solidFill>
              <a:srgbClr val="009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898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5216" y="365125"/>
            <a:ext cx="8049268" cy="55898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54A432-507B-4C3D-9A06-F32BCD2B4265}"/>
              </a:ext>
            </a:extLst>
          </p:cNvPr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647241-F3E8-4CEC-B692-A16101E31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32657" y="6273977"/>
            <a:ext cx="1415143" cy="584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7941C0-0806-44EB-B75D-D413715B46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6365" y="6259463"/>
            <a:ext cx="1275806" cy="544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16A9F9-0C1C-44BE-AA25-46866EA1E7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166832"/>
            <a:ext cx="1747933" cy="61595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902A367-4E63-44E0-8215-CCFA28BB4F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325551"/>
            <a:ext cx="1676400" cy="412376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9A2BB67-5ED1-485F-8158-40E20A5805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87" y="6311599"/>
            <a:ext cx="1916426" cy="3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9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8686800" cy="1752600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ADCEF8-3473-4ED5-A3F7-A8158D0F46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25000" y="1600200"/>
            <a:ext cx="2057400" cy="1752599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30AE9A-D48A-4DD7-A1BC-4BBD214075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370" y="3827357"/>
            <a:ext cx="5464629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F29DA8-7951-4539-894A-327BC0B4D5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48400" y="3827355"/>
            <a:ext cx="5334000" cy="17526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F0C5F-EB56-4446-BCE2-556BC4C9BB90}"/>
              </a:ext>
            </a:extLst>
          </p:cNvPr>
          <p:cNvSpPr txBox="1"/>
          <p:nvPr userDrawn="1"/>
        </p:nvSpPr>
        <p:spPr>
          <a:xfrm>
            <a:off x="631371" y="3436255"/>
            <a:ext cx="155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+mj-lt"/>
              </a:rPr>
              <a:t>Your contacts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8E2B-2EEC-40BC-AB78-ED81E2E8EEF1}"/>
              </a:ext>
            </a:extLst>
          </p:cNvPr>
          <p:cNvSpPr txBox="1"/>
          <p:nvPr userDrawn="1"/>
        </p:nvSpPr>
        <p:spPr>
          <a:xfrm>
            <a:off x="6248400" y="3436255"/>
            <a:ext cx="114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+mj-lt"/>
              </a:rPr>
              <a:t>Your sites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432DAC-8C97-452C-9E9C-48484012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87" y="1"/>
            <a:ext cx="10996859" cy="1245988"/>
          </a:xfrm>
        </p:spPr>
        <p:txBody>
          <a:bodyPr>
            <a:norm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lang="it-IT" sz="44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3A050D-0A5E-4D09-87CF-4F168DE6C1CB}"/>
              </a:ext>
            </a:extLst>
          </p:cNvPr>
          <p:cNvCxnSpPr/>
          <p:nvPr userDrawn="1"/>
        </p:nvCxnSpPr>
        <p:spPr>
          <a:xfrm>
            <a:off x="101600" y="1295400"/>
            <a:ext cx="11988800" cy="0"/>
          </a:xfrm>
          <a:prstGeom prst="line">
            <a:avLst/>
          </a:prstGeom>
          <a:ln>
            <a:solidFill>
              <a:srgbClr val="009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4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A4C26-E46D-45F8-81A6-435DF97B0252}"/>
              </a:ext>
            </a:extLst>
          </p:cNvPr>
          <p:cNvSpPr txBox="1"/>
          <p:nvPr userDrawn="1"/>
        </p:nvSpPr>
        <p:spPr>
          <a:xfrm>
            <a:off x="4800600" y="533400"/>
            <a:ext cx="2230099" cy="7779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ts val="5800"/>
              </a:lnSpc>
              <a:defRPr sz="44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  <a:lvl2pPr algn="ctr">
              <a:lnSpc>
                <a:spcPts val="5800"/>
              </a:lnSpc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2pPr>
            <a:lvl3pPr algn="ctr">
              <a:lnSpc>
                <a:spcPts val="5800"/>
              </a:lnSpc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3pPr>
            <a:lvl4pPr algn="ctr">
              <a:lnSpc>
                <a:spcPts val="5800"/>
              </a:lnSpc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4pPr>
            <a:lvl5pPr algn="ctr">
              <a:lnSpc>
                <a:spcPts val="5800"/>
              </a:lnSpc>
              <a:defRPr sz="5400">
                <a:solidFill>
                  <a:schemeClr val="tx2"/>
                </a:solidFill>
                <a:latin typeface="Segoe UI" pitchFamily="34" charset="0"/>
                <a:cs typeface="Segoe UI" pitchFamily="34" charset="0"/>
              </a:defRPr>
            </a:lvl5pPr>
            <a:lvl6pPr marL="457200" algn="ctr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</a:defRPr>
            </a:lvl6pPr>
            <a:lvl7pPr marL="914400" algn="ctr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</a:defRPr>
            </a:lvl7pPr>
            <a:lvl8pPr marL="1371600" algn="ctr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</a:defRPr>
            </a:lvl8pPr>
            <a:lvl9pPr marL="1828800" algn="ctr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dirty="0"/>
              <a:t>Sponsor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9478A-8906-4506-80D0-677087B2A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90374"/>
            <a:ext cx="4290381" cy="1511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81D9C-2837-4C89-ACD0-7435464E9A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1837"/>
          <a:stretch/>
        </p:blipFill>
        <p:spPr>
          <a:xfrm>
            <a:off x="10526597" y="-5697"/>
            <a:ext cx="1675563" cy="69149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769EEF6-CB4B-4BA9-9F39-DE4C306BCE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93332"/>
            <a:ext cx="4114800" cy="1012196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9F8C42D-D81C-4C3D-BB45-4F59900386E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038444"/>
            <a:ext cx="4703954" cy="919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626FD-D186-4477-B7C1-8B4A45FE574C}"/>
              </a:ext>
            </a:extLst>
          </p:cNvPr>
          <p:cNvSpPr txBox="1"/>
          <p:nvPr userDrawn="1"/>
        </p:nvSpPr>
        <p:spPr>
          <a:xfrm>
            <a:off x="304800" y="15240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PREMIUM SPONSORS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DA781-4DB1-40E6-96A5-656E6E03FE77}"/>
              </a:ext>
            </a:extLst>
          </p:cNvPr>
          <p:cNvSpPr txBox="1"/>
          <p:nvPr userDrawn="1"/>
        </p:nvSpPr>
        <p:spPr>
          <a:xfrm>
            <a:off x="205419" y="5486803"/>
            <a:ext cx="27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SUPPORTING SPONSORS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9FADA6B-0B3C-44D0-8610-9312A901DDB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856135"/>
            <a:ext cx="1204965" cy="8772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813FEC9-C659-4303-8677-166B6E2A052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222" y="6244894"/>
            <a:ext cx="1973549" cy="27146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769A30-3BE0-4F35-AF8B-428F16957740}"/>
              </a:ext>
            </a:extLst>
          </p:cNvPr>
          <p:cNvCxnSpPr/>
          <p:nvPr userDrawn="1"/>
        </p:nvCxnSpPr>
        <p:spPr>
          <a:xfrm>
            <a:off x="101600" y="1295400"/>
            <a:ext cx="11988800" cy="0"/>
          </a:xfrm>
          <a:prstGeom prst="line">
            <a:avLst/>
          </a:prstGeom>
          <a:ln>
            <a:solidFill>
              <a:srgbClr val="009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2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87" y="1"/>
            <a:ext cx="10996859" cy="1245988"/>
          </a:xfrm>
        </p:spPr>
        <p:txBody>
          <a:bodyPr>
            <a:norm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lang="it-IT" sz="44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87" y="1389749"/>
            <a:ext cx="10996859" cy="4343400"/>
          </a:xfr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lang="en-US" sz="24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defRPr lang="it-IT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50E66-A175-4720-BE41-419740B17F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32657" y="6273977"/>
            <a:ext cx="1415143" cy="584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AA3687-9F49-429A-9009-BB26DCFB4F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6365" y="6259463"/>
            <a:ext cx="1275806" cy="544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B9E6BC-6758-4F38-9EC7-F905F2F7CE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166832"/>
            <a:ext cx="1747933" cy="615956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7F44ED2-5A52-405B-A984-C5D4270B97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325551"/>
            <a:ext cx="1676400" cy="41237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4F48354-A8AB-4C3D-83C2-CE2A6E0578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87" y="6311599"/>
            <a:ext cx="1916426" cy="37441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073FF3-40CB-4D57-A40F-4B3FBB680601}"/>
              </a:ext>
            </a:extLst>
          </p:cNvPr>
          <p:cNvCxnSpPr/>
          <p:nvPr userDrawn="1"/>
        </p:nvCxnSpPr>
        <p:spPr>
          <a:xfrm>
            <a:off x="101600" y="1295400"/>
            <a:ext cx="11988800" cy="0"/>
          </a:xfrm>
          <a:prstGeom prst="line">
            <a:avLst/>
          </a:prstGeom>
          <a:ln>
            <a:solidFill>
              <a:srgbClr val="009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0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F61E5B-C5FF-4AAF-A508-C20C2A0B50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CA8CF97-D9DB-4AD8-8F7F-E8745FEBF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2239" y="3344235"/>
            <a:ext cx="5151664" cy="113188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A3EDC8-0CD5-4BB3-B6C5-7BDF3DEB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1371603"/>
            <a:ext cx="8077200" cy="1571954"/>
          </a:xfrm>
        </p:spPr>
        <p:txBody>
          <a:bodyPr/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3933B0-8E3A-449C-B69B-41D49AA278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4876800"/>
            <a:ext cx="3867690" cy="1714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F203D6-4CFD-4CAC-A331-A4C7506DF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837"/>
          <a:stretch/>
        </p:blipFill>
        <p:spPr>
          <a:xfrm>
            <a:off x="188686" y="134965"/>
            <a:ext cx="1519368" cy="6270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DC6EBC-9022-4FE7-BCFB-ADF70DABD7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25" y="6127652"/>
            <a:ext cx="1747933" cy="615956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C547D3F-1A2D-4A28-84BD-FF96F57D59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45" y="4819997"/>
            <a:ext cx="1676400" cy="412376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A9984BF-8353-4687-B0B3-765FB28AFC2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89" y="5492806"/>
            <a:ext cx="1916426" cy="3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6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88" y="1389888"/>
            <a:ext cx="5404104" cy="4343400"/>
          </a:xfrm>
        </p:spPr>
        <p:txBody>
          <a:bodyPr/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4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it-IT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9888"/>
            <a:ext cx="5405846" cy="4343400"/>
          </a:xfrm>
        </p:spPr>
        <p:txBody>
          <a:bodyPr/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4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it-IT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67EF0-E98A-4F7B-B6B9-EFF4BBC911F9}"/>
              </a:ext>
            </a:extLst>
          </p:cNvPr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3D50B-4491-404A-87B0-A3DC27423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32657" y="6273977"/>
            <a:ext cx="1415143" cy="584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A5FFC1-A393-494A-B6F8-F404BE96A1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6365" y="6259463"/>
            <a:ext cx="1275806" cy="544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A39973-C0AC-4587-96F0-ADF9982F4A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166832"/>
            <a:ext cx="1747933" cy="615956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518BB1E-FFB0-4C1F-BC1C-74C82824D4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325551"/>
            <a:ext cx="1676400" cy="412376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0FA4242-BA4C-4716-B51A-BD677E0CF16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87" y="6311599"/>
            <a:ext cx="1916426" cy="37441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1915BA-443E-4082-8B80-F3919A4271B3}"/>
              </a:ext>
            </a:extLst>
          </p:cNvPr>
          <p:cNvCxnSpPr/>
          <p:nvPr userDrawn="1"/>
        </p:nvCxnSpPr>
        <p:spPr>
          <a:xfrm>
            <a:off x="101600" y="1295400"/>
            <a:ext cx="11988800" cy="0"/>
          </a:xfrm>
          <a:prstGeom prst="line">
            <a:avLst/>
          </a:prstGeom>
          <a:ln>
            <a:solidFill>
              <a:srgbClr val="009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BDE44136-742E-4687-87E3-236E7280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87" y="1"/>
            <a:ext cx="10996859" cy="1245988"/>
          </a:xfrm>
        </p:spPr>
        <p:txBody>
          <a:bodyPr>
            <a:norm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lang="it-IT" sz="44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96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88" y="1389888"/>
            <a:ext cx="5404104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88" y="2213801"/>
            <a:ext cx="5404104" cy="3520440"/>
          </a:xfrm>
        </p:spPr>
        <p:txBody>
          <a:bodyPr>
            <a:norm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4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it-IT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9888"/>
            <a:ext cx="5405846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1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3800"/>
            <a:ext cx="5405846" cy="3520440"/>
          </a:xfrm>
        </p:spPr>
        <p:txBody>
          <a:bodyPr/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24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it-IT" sz="1600" kern="1200" dirty="0">
                <a:solidFill>
                  <a:srgbClr val="7F7F7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2FB983-3ADA-4C6C-91EE-E363A18C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87" y="1"/>
            <a:ext cx="10996859" cy="1245988"/>
          </a:xfrm>
        </p:spPr>
        <p:txBody>
          <a:bodyPr>
            <a:norm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lang="it-IT" sz="44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8CF8BF-E832-47AC-81F5-DEB5B51C310A}"/>
              </a:ext>
            </a:extLst>
          </p:cNvPr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D3DC8E-942E-4E75-9935-79E799C19C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32657" y="6273977"/>
            <a:ext cx="1415143" cy="584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6B8CA4-CF5E-40C3-ACD5-9E208CD726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6365" y="6259463"/>
            <a:ext cx="1275806" cy="5445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AFB8EC-CE97-4353-B70B-7DFD6613E9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166832"/>
            <a:ext cx="1747933" cy="61595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941731A3-EFE4-4750-A776-3FAA6B3604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325551"/>
            <a:ext cx="1676400" cy="412376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53C76E2B-718C-4E7C-AE8D-FBDB8EADAB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87" y="6311599"/>
            <a:ext cx="1916426" cy="37441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DFFEED-5CA2-4F8E-9E86-053C534807EE}"/>
              </a:ext>
            </a:extLst>
          </p:cNvPr>
          <p:cNvCxnSpPr/>
          <p:nvPr userDrawn="1"/>
        </p:nvCxnSpPr>
        <p:spPr>
          <a:xfrm>
            <a:off x="101600" y="1295400"/>
            <a:ext cx="11988800" cy="0"/>
          </a:xfrm>
          <a:prstGeom prst="line">
            <a:avLst/>
          </a:prstGeom>
          <a:ln>
            <a:solidFill>
              <a:srgbClr val="009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53033CD-E4EC-40C0-B839-954045C1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87" y="1"/>
            <a:ext cx="10996859" cy="1245988"/>
          </a:xfrm>
        </p:spPr>
        <p:txBody>
          <a:bodyPr>
            <a:normAutofit/>
          </a:bodyPr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lang="it-IT" sz="44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E4074-160B-4D73-AD66-0E2AE2674D24}"/>
              </a:ext>
            </a:extLst>
          </p:cNvPr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9940E5-0904-494A-A774-88340D12C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32657" y="6273977"/>
            <a:ext cx="1415143" cy="584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CE1686-C779-48C2-AB3C-EAF24B5D8B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6365" y="6259463"/>
            <a:ext cx="1275806" cy="5445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DF412D-0A03-4DAB-8A57-843B82DF2B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166832"/>
            <a:ext cx="1747933" cy="615956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AC8785C-CD29-456B-A1FE-0208921797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325551"/>
            <a:ext cx="1676400" cy="412376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1192505-967B-44E8-86D3-145BB571AA6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87" y="6311599"/>
            <a:ext cx="1916426" cy="37441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EDC151-9603-4E85-8E23-00A3D1D32E4D}"/>
              </a:ext>
            </a:extLst>
          </p:cNvPr>
          <p:cNvCxnSpPr/>
          <p:nvPr userDrawn="1"/>
        </p:nvCxnSpPr>
        <p:spPr>
          <a:xfrm>
            <a:off x="101600" y="1295400"/>
            <a:ext cx="11988800" cy="0"/>
          </a:xfrm>
          <a:prstGeom prst="line">
            <a:avLst/>
          </a:prstGeom>
          <a:ln>
            <a:solidFill>
              <a:srgbClr val="009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8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0F3432-61C9-47C8-8C9E-A92DB63AAD0E}"/>
              </a:ext>
            </a:extLst>
          </p:cNvPr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F97D5-4565-4639-84C7-4B55D7BD4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32657" y="6273977"/>
            <a:ext cx="1415143" cy="584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328CD6-E62A-4A0C-B0A8-37FFF62090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6365" y="6259463"/>
            <a:ext cx="1275806" cy="544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C831B-E7BF-4263-AE5C-F0325CB8C2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166832"/>
            <a:ext cx="1747933" cy="615956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943A80E-C54B-4C0B-8416-202BA4FE8F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325551"/>
            <a:ext cx="1676400" cy="412376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6CE861C-25B8-4383-84B7-6A60C22C898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87" y="6311599"/>
            <a:ext cx="1916426" cy="3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9015"/>
          </a:xfrm>
        </p:spPr>
        <p:txBody>
          <a:bodyPr/>
          <a:lstStyle>
            <a:lvl1pPr>
              <a:defRPr sz="3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90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B8E602-AB89-4B20-9C49-76FACF15CC25}"/>
              </a:ext>
            </a:extLst>
          </p:cNvPr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548BE9-28F2-48B5-A4BE-0E51B306DA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32657" y="6273977"/>
            <a:ext cx="1415143" cy="584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EAE75-FDC2-49AF-8E94-E4F805400D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6365" y="6259463"/>
            <a:ext cx="1275806" cy="5445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CBF1CF-1871-4BCF-965E-AFAADB565B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166832"/>
            <a:ext cx="1747933" cy="615956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3959E490-25D5-48BD-92FD-CDC63F0760A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325551"/>
            <a:ext cx="1676400" cy="412376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D24FF40-8D54-4615-9EA8-D2A50B317EB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87" y="6311599"/>
            <a:ext cx="1916426" cy="3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190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90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13B2F3-0D37-4369-AD08-EA5DE16FE8F6}"/>
              </a:ext>
            </a:extLst>
          </p:cNvPr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3A3F9-876D-4470-ACCE-0F487BA70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837"/>
          <a:stretch/>
        </p:blipFill>
        <p:spPr>
          <a:xfrm>
            <a:off x="32657" y="6273977"/>
            <a:ext cx="1415143" cy="584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69FEB2-28CF-4B61-AB39-5BDC6381A7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6365" y="6259463"/>
            <a:ext cx="1275806" cy="544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FC006-CC5A-46E5-8DA7-FA66B2C344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166832"/>
            <a:ext cx="1747933" cy="61595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F19418F-BF4E-40D5-9C99-E4C9888C94E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325551"/>
            <a:ext cx="1676400" cy="412376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66F0F3B-D528-4655-B9A6-FD67849375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87" y="6311599"/>
            <a:ext cx="1916426" cy="3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827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5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it-IT" dirty="0">
              <a:ea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7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</p:sldLayoutIdLst>
  <p:hf sldNum="0" hdr="0" ftr="0" dt="0"/>
  <p:txStyles>
    <p:titleStyle>
      <a:lvl1pPr algn="ctr" defTabSz="914400" rtl="0" eaLnBrk="0" fontAlgn="base" latinLnBrk="0" hangingPunct="0">
        <a:lnSpc>
          <a:spcPts val="5800"/>
        </a:lnSpc>
        <a:spcBef>
          <a:spcPct val="0"/>
        </a:spcBef>
        <a:spcAft>
          <a:spcPct val="0"/>
        </a:spcAft>
        <a:buNone/>
        <a:defRPr lang="it-IT" sz="4400" kern="120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228600" indent="-228600" algn="l" defTabSz="914400" rtl="0" eaLnBrk="0" fontAlgn="base" latinLnBrk="0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2400" kern="1200" dirty="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0" fontAlgn="base" latinLnBrk="0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0" fontAlgn="base" latinLnBrk="0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0" fontAlgn="base" latinLnBrk="0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0" fontAlgn="base" latinLnBrk="0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it-IT" sz="1600" kern="1200" dirty="0">
          <a:solidFill>
            <a:srgbClr val="7F7F7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ddominici" TargetMode="External"/><Relationship Id="rId4" Type="http://schemas.openxmlformats.org/officeDocument/2006/relationships/hyperlink" Target="https://www.linkedin.com/in/marcoparenza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1EB25-F24C-4C7A-9444-55D73A7A0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Danilo Dominici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73CD92-3621-4A14-A6BA-10C87249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Backup &amp; </a:t>
            </a:r>
            <a:r>
              <a:rPr lang="it-IT" dirty="0" err="1"/>
              <a:t>Restore</a:t>
            </a:r>
            <a:r>
              <a:rPr lang="it-IT" dirty="0"/>
              <a:t> best </a:t>
            </a:r>
            <a:r>
              <a:rPr lang="it-IT" dirty="0" err="1"/>
              <a:t>practices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87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34"/>
    </mc:Choice>
    <mc:Fallback xmlns="">
      <p:transition spd="slow" advTm="128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11BAC-FF8D-8845-851D-110883E4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Recovery</a:t>
            </a:r>
            <a:r>
              <a:rPr lang="it-IT" dirty="0"/>
              <a:t> model e backup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C761EE-335E-F14C-A9BE-A4FAD109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Recovery</a:t>
            </a:r>
            <a:r>
              <a:rPr lang="it-IT" dirty="0"/>
              <a:t> Model</a:t>
            </a:r>
          </a:p>
          <a:p>
            <a:pPr lvl="1"/>
            <a:r>
              <a:rPr lang="it-IT" dirty="0"/>
              <a:t>Le transazioni vengono scritte immediatamente nel </a:t>
            </a:r>
            <a:r>
              <a:rPr lang="it-IT" dirty="0" err="1"/>
              <a:t>transaction</a:t>
            </a:r>
            <a:r>
              <a:rPr lang="it-IT" dirty="0"/>
              <a:t> log</a:t>
            </a:r>
          </a:p>
          <a:p>
            <a:pPr lvl="1"/>
            <a:r>
              <a:rPr lang="it-IT" dirty="0"/>
              <a:t>Al termine della transazione e quando il log è stato scritto sul disco, il log viene marcato come riutilizzabile</a:t>
            </a:r>
          </a:p>
          <a:p>
            <a:pPr lvl="1"/>
            <a:r>
              <a:rPr lang="it-IT" dirty="0"/>
              <a:t>Il </a:t>
            </a:r>
            <a:r>
              <a:rPr lang="it-IT" dirty="0" err="1"/>
              <a:t>transaction</a:t>
            </a:r>
            <a:r>
              <a:rPr lang="it-IT" dirty="0"/>
              <a:t> log può crescere di dimensioni in base alla dimensione delle transazioni</a:t>
            </a:r>
          </a:p>
          <a:p>
            <a:r>
              <a:rPr lang="it-IT" dirty="0"/>
              <a:t>Full </a:t>
            </a:r>
            <a:r>
              <a:rPr lang="it-IT" dirty="0" err="1"/>
              <a:t>Recovery</a:t>
            </a:r>
            <a:r>
              <a:rPr lang="it-IT" dirty="0"/>
              <a:t> Model</a:t>
            </a:r>
          </a:p>
          <a:p>
            <a:pPr lvl="1"/>
            <a:r>
              <a:rPr lang="it-IT" dirty="0"/>
              <a:t>Le transazioni vengono scritte immediatamente nel </a:t>
            </a:r>
            <a:r>
              <a:rPr lang="it-IT" dirty="0" err="1"/>
              <a:t>transaction</a:t>
            </a:r>
            <a:r>
              <a:rPr lang="it-IT" dirty="0"/>
              <a:t> log</a:t>
            </a:r>
          </a:p>
          <a:p>
            <a:pPr lvl="1"/>
            <a:r>
              <a:rPr lang="it-IT" dirty="0"/>
              <a:t>Quando viene effettuato un backup del log, il log viene marcato come riutilizzabile</a:t>
            </a:r>
          </a:p>
          <a:p>
            <a:pPr lvl="1"/>
            <a:r>
              <a:rPr lang="it-IT" dirty="0"/>
              <a:t>Il </a:t>
            </a:r>
            <a:r>
              <a:rPr lang="it-IT" dirty="0" err="1"/>
              <a:t>transaction</a:t>
            </a:r>
            <a:r>
              <a:rPr lang="it-IT" dirty="0"/>
              <a:t> log può crescere di dimensioni finché non viene effettuato un backup del log</a:t>
            </a:r>
          </a:p>
          <a:p>
            <a:r>
              <a:rPr lang="it-IT" dirty="0"/>
              <a:t>Bulk-</a:t>
            </a:r>
            <a:r>
              <a:rPr lang="it-IT" dirty="0" err="1"/>
              <a:t>logged</a:t>
            </a:r>
            <a:r>
              <a:rPr lang="it-IT" dirty="0"/>
              <a:t> </a:t>
            </a:r>
            <a:r>
              <a:rPr lang="it-IT" dirty="0" err="1"/>
              <a:t>Recovery</a:t>
            </a:r>
            <a:r>
              <a:rPr lang="it-IT" dirty="0"/>
              <a:t> Model</a:t>
            </a:r>
          </a:p>
          <a:p>
            <a:pPr lvl="1"/>
            <a:r>
              <a:rPr lang="it-IT" dirty="0"/>
              <a:t>Simile al Full </a:t>
            </a:r>
            <a:r>
              <a:rPr lang="it-IT" dirty="0" err="1"/>
              <a:t>recovery</a:t>
            </a:r>
            <a:r>
              <a:rPr lang="it-IT" dirty="0"/>
              <a:t> model</a:t>
            </a:r>
          </a:p>
          <a:p>
            <a:pPr lvl="1"/>
            <a:r>
              <a:rPr lang="it-IT" dirty="0"/>
              <a:t>Alcune operazioni vengono loggate in minima parte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205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11BAC-FF8D-8845-851D-110883E4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backup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C761EE-335E-F14C-A9BE-A4FAD109A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Full</a:t>
            </a:r>
          </a:p>
          <a:p>
            <a:pPr lvl="1"/>
            <a:r>
              <a:rPr lang="it-IT" dirty="0"/>
              <a:t>E’ una copia completa del database</a:t>
            </a:r>
          </a:p>
          <a:p>
            <a:pPr lvl="1"/>
            <a:r>
              <a:rPr lang="it-IT" dirty="0"/>
              <a:t>Include tutte le pagine dati e parte del </a:t>
            </a:r>
            <a:r>
              <a:rPr lang="it-IT" dirty="0" err="1"/>
              <a:t>transaction</a:t>
            </a:r>
            <a:r>
              <a:rPr lang="it-IT" dirty="0"/>
              <a:t> log necessaria per allineare i dati al momento in cui inizia il backup</a:t>
            </a:r>
          </a:p>
          <a:p>
            <a:pPr lvl="1"/>
            <a:r>
              <a:rPr lang="it-IT" dirty="0"/>
              <a:t>Disponibile con tutti i </a:t>
            </a:r>
            <a:r>
              <a:rPr lang="it-IT" dirty="0" err="1"/>
              <a:t>recovery</a:t>
            </a:r>
            <a:r>
              <a:rPr lang="it-IT" dirty="0"/>
              <a:t> </a:t>
            </a:r>
            <a:r>
              <a:rPr lang="it-IT" dirty="0" err="1"/>
              <a:t>models</a:t>
            </a:r>
            <a:endParaRPr lang="it-IT" dirty="0"/>
          </a:p>
          <a:p>
            <a:r>
              <a:rPr lang="it-IT" dirty="0"/>
              <a:t>Differenziale</a:t>
            </a:r>
          </a:p>
          <a:p>
            <a:pPr lvl="1"/>
            <a:r>
              <a:rPr lang="it-IT" dirty="0"/>
              <a:t>Copia tutte le modifiche rispetto all’ultimo backup </a:t>
            </a:r>
            <a:r>
              <a:rPr lang="it-IT" b="1" dirty="0"/>
              <a:t>Full</a:t>
            </a:r>
          </a:p>
          <a:p>
            <a:pPr lvl="1"/>
            <a:r>
              <a:rPr lang="it-IT" dirty="0"/>
              <a:t>Disponibile con tutti i </a:t>
            </a:r>
            <a:r>
              <a:rPr lang="it-IT" dirty="0" err="1"/>
              <a:t>recovery</a:t>
            </a:r>
            <a:r>
              <a:rPr lang="it-IT" dirty="0"/>
              <a:t> </a:t>
            </a:r>
            <a:r>
              <a:rPr lang="it-IT" dirty="0" err="1"/>
              <a:t>models</a:t>
            </a:r>
            <a:endParaRPr lang="it-IT" dirty="0"/>
          </a:p>
          <a:p>
            <a:r>
              <a:rPr lang="it-IT" dirty="0" err="1"/>
              <a:t>Transaction</a:t>
            </a:r>
            <a:r>
              <a:rPr lang="it-IT" dirty="0"/>
              <a:t> log</a:t>
            </a:r>
          </a:p>
          <a:p>
            <a:pPr lvl="1"/>
            <a:r>
              <a:rPr lang="it-IT" dirty="0"/>
              <a:t>Copia tutte le modifiche dall’ultimo backup del </a:t>
            </a:r>
            <a:r>
              <a:rPr lang="it-IT" b="1" dirty="0"/>
              <a:t>log</a:t>
            </a:r>
          </a:p>
          <a:p>
            <a:pPr lvl="1"/>
            <a:r>
              <a:rPr lang="it-IT" dirty="0"/>
              <a:t>Disponibile solo nei </a:t>
            </a:r>
            <a:r>
              <a:rPr lang="it-IT" dirty="0" err="1"/>
              <a:t>recovery</a:t>
            </a:r>
            <a:r>
              <a:rPr lang="it-IT" dirty="0"/>
              <a:t> model Full e Bulk-</a:t>
            </a:r>
            <a:r>
              <a:rPr lang="it-IT" dirty="0" err="1"/>
              <a:t>logged</a:t>
            </a:r>
            <a:endParaRPr lang="it-IT" dirty="0"/>
          </a:p>
          <a:p>
            <a:r>
              <a:rPr lang="it-IT" dirty="0"/>
              <a:t>Copy-</a:t>
            </a:r>
            <a:r>
              <a:rPr lang="it-IT" dirty="0" err="1"/>
              <a:t>Only</a:t>
            </a:r>
            <a:endParaRPr lang="it-IT" dirty="0"/>
          </a:p>
          <a:p>
            <a:pPr lvl="1"/>
            <a:r>
              <a:rPr lang="it-IT" dirty="0"/>
              <a:t>Simile al Full, ma non resetta lo stato del backup</a:t>
            </a:r>
          </a:p>
          <a:p>
            <a:pPr lvl="1"/>
            <a:r>
              <a:rPr lang="it-IT" dirty="0"/>
              <a:t>Consente di prendere una copia completa del database senza interrompere la sequenza di backup impostata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803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9E00C4-1C0B-5E4F-AD40-8A3F58CF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Qualche esempio di strategia di backup</a:t>
            </a:r>
          </a:p>
        </p:txBody>
      </p:sp>
    </p:spTree>
    <p:extLst>
      <p:ext uri="{BB962C8B-B14F-4D97-AF65-F5344CB8AC3E}">
        <p14:creationId xmlns:p14="http://schemas.microsoft.com/office/powerpoint/2010/main" val="400064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A4975F3-C49F-2241-B379-2E1F1012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Strategia #1: FULL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C797C6-FBB0-1746-BBEB-F32F74BE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Backup Full ogni giorno a mezzanotte</a:t>
            </a:r>
          </a:p>
          <a:p>
            <a:r>
              <a:rPr lang="it-IT" dirty="0"/>
              <a:t>RPO: </a:t>
            </a:r>
            <a:r>
              <a:rPr lang="it-IT" b="1" u="sng" dirty="0"/>
              <a:t>fino a 24 ore </a:t>
            </a:r>
            <a:r>
              <a:rPr lang="it-IT" dirty="0"/>
              <a:t>a partire dal momento in cui si è verificato il disastro fino alla mezzanotte precedente</a:t>
            </a:r>
          </a:p>
          <a:p>
            <a:r>
              <a:rPr lang="it-IT" dirty="0"/>
              <a:t>RTO: dipende dalla dimensione del backup e dal tempo di ripristino</a:t>
            </a:r>
          </a:p>
          <a:p>
            <a:pPr lvl="1"/>
            <a:r>
              <a:rPr lang="it-IT" dirty="0"/>
              <a:t>Devo ripristinare il Full</a:t>
            </a:r>
          </a:p>
          <a:p>
            <a:r>
              <a:rPr lang="it-IT" dirty="0"/>
              <a:t>Funziona con tutti i </a:t>
            </a:r>
            <a:r>
              <a:rPr lang="it-IT" dirty="0" err="1"/>
              <a:t>recovery</a:t>
            </a:r>
            <a:r>
              <a:rPr lang="it-IT" dirty="0"/>
              <a:t> model</a:t>
            </a:r>
          </a:p>
          <a:p>
            <a:pPr lvl="1"/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E58DD3F-18DA-3B4D-9BF2-AC2682CDC69D}"/>
              </a:ext>
            </a:extLst>
          </p:cNvPr>
          <p:cNvCxnSpPr/>
          <p:nvPr/>
        </p:nvCxnSpPr>
        <p:spPr>
          <a:xfrm>
            <a:off x="922713" y="5070764"/>
            <a:ext cx="10266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3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A4975F3-C49F-2241-B379-2E1F1012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Strategia #2: FULL + LOG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C797C6-FBB0-1746-BBEB-F32F74BE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Backup Full ogni giorno a mezzanotte</a:t>
            </a:r>
          </a:p>
          <a:p>
            <a:r>
              <a:rPr lang="it-IT" dirty="0"/>
              <a:t>Backup del Log ogni ora</a:t>
            </a:r>
          </a:p>
          <a:p>
            <a:r>
              <a:rPr lang="it-IT" dirty="0"/>
              <a:t>RPO: </a:t>
            </a:r>
            <a:r>
              <a:rPr lang="it-IT" b="1" u="sng" dirty="0"/>
              <a:t>fino a 1 ora</a:t>
            </a:r>
            <a:endParaRPr lang="it-IT" dirty="0"/>
          </a:p>
          <a:p>
            <a:r>
              <a:rPr lang="it-IT" dirty="0"/>
              <a:t>RTO: dipende dalla dimensione del backup e dal tempo di ripristino di tutti i </a:t>
            </a:r>
            <a:r>
              <a:rPr lang="it-IT" dirty="0" err="1"/>
              <a:t>files</a:t>
            </a:r>
            <a:r>
              <a:rPr lang="it-IT" dirty="0"/>
              <a:t> di backup</a:t>
            </a:r>
          </a:p>
          <a:p>
            <a:pPr lvl="1"/>
            <a:r>
              <a:rPr lang="it-IT" dirty="0"/>
              <a:t>Prima ripristino il Full, poi tutti i backup del Log</a:t>
            </a:r>
          </a:p>
          <a:p>
            <a:r>
              <a:rPr lang="it-IT" dirty="0"/>
              <a:t>Funziona con i </a:t>
            </a:r>
            <a:r>
              <a:rPr lang="it-IT" dirty="0" err="1"/>
              <a:t>recovery</a:t>
            </a:r>
            <a:r>
              <a:rPr lang="it-IT" dirty="0"/>
              <a:t> model Full e Bulk-</a:t>
            </a:r>
            <a:r>
              <a:rPr lang="it-IT" dirty="0" err="1"/>
              <a:t>logged</a:t>
            </a:r>
            <a:endParaRPr lang="it-IT" dirty="0"/>
          </a:p>
          <a:p>
            <a:pPr lvl="1"/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E58DD3F-18DA-3B4D-9BF2-AC2682CDC69D}"/>
              </a:ext>
            </a:extLst>
          </p:cNvPr>
          <p:cNvCxnSpPr/>
          <p:nvPr/>
        </p:nvCxnSpPr>
        <p:spPr>
          <a:xfrm>
            <a:off x="922713" y="5070764"/>
            <a:ext cx="10266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4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A4975F3-C49F-2241-B379-2E1F1012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Strategia #3: FULL + DIFF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C797C6-FBB0-1746-BBEB-F32F74BE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Backup Full ogni giorno a mezzanotte</a:t>
            </a:r>
          </a:p>
          <a:p>
            <a:r>
              <a:rPr lang="it-IT" dirty="0"/>
              <a:t>Backup Differenziale ogni ora</a:t>
            </a:r>
          </a:p>
          <a:p>
            <a:r>
              <a:rPr lang="it-IT" dirty="0"/>
              <a:t>Se i database sono molto grandi potrei passare a </a:t>
            </a:r>
            <a:r>
              <a:rPr lang="it-IT" i="1" dirty="0"/>
              <a:t>ogni settimana/ogni giorno</a:t>
            </a:r>
          </a:p>
          <a:p>
            <a:r>
              <a:rPr lang="it-IT" dirty="0"/>
              <a:t>RPO: </a:t>
            </a:r>
            <a:r>
              <a:rPr lang="it-IT" b="1" u="sng" dirty="0"/>
              <a:t>fino a 1 ora</a:t>
            </a:r>
            <a:endParaRPr lang="it-IT" dirty="0"/>
          </a:p>
          <a:p>
            <a:r>
              <a:rPr lang="it-IT" dirty="0"/>
              <a:t>RTO: dipende dalla dimensione del backup e dal tempo di ripristino di tutti i </a:t>
            </a:r>
            <a:r>
              <a:rPr lang="it-IT" dirty="0" err="1"/>
              <a:t>files</a:t>
            </a:r>
            <a:r>
              <a:rPr lang="it-IT" dirty="0"/>
              <a:t> di backup</a:t>
            </a:r>
          </a:p>
          <a:p>
            <a:pPr lvl="1"/>
            <a:r>
              <a:rPr lang="it-IT" dirty="0"/>
              <a:t>Prima ripristino il Full, poi tutti i backup del Log</a:t>
            </a:r>
          </a:p>
          <a:p>
            <a:r>
              <a:rPr lang="it-IT" dirty="0"/>
              <a:t>Funziona con tutti i </a:t>
            </a:r>
            <a:r>
              <a:rPr lang="it-IT" dirty="0" err="1"/>
              <a:t>recovery</a:t>
            </a:r>
            <a:r>
              <a:rPr lang="it-IT" dirty="0"/>
              <a:t> </a:t>
            </a:r>
            <a:r>
              <a:rPr lang="it-IT" dirty="0" err="1"/>
              <a:t>models</a:t>
            </a:r>
            <a:endParaRPr lang="it-IT" dirty="0"/>
          </a:p>
          <a:p>
            <a:pPr lvl="1"/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E58DD3F-18DA-3B4D-9BF2-AC2682CDC69D}"/>
              </a:ext>
            </a:extLst>
          </p:cNvPr>
          <p:cNvCxnSpPr/>
          <p:nvPr/>
        </p:nvCxnSpPr>
        <p:spPr>
          <a:xfrm>
            <a:off x="922713" y="5070764"/>
            <a:ext cx="10266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9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A4975F3-C49F-2241-B379-2E1F1012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Strategia #4: FULL + DIFF + LOG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C797C6-FBB0-1746-BBEB-F32F74BE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Backup Full ogni settimana a mezzanotte</a:t>
            </a:r>
          </a:p>
          <a:p>
            <a:r>
              <a:rPr lang="it-IT" dirty="0"/>
              <a:t>Backup Differenziale ogni giorno a mezzanotte</a:t>
            </a:r>
          </a:p>
          <a:p>
            <a:r>
              <a:rPr lang="it-IT" dirty="0"/>
              <a:t>Backup del Log ogni ora</a:t>
            </a:r>
          </a:p>
          <a:p>
            <a:r>
              <a:rPr lang="it-IT" dirty="0"/>
              <a:t>RPO: </a:t>
            </a:r>
            <a:r>
              <a:rPr lang="it-IT" b="1" u="sng" dirty="0"/>
              <a:t>fino a 1 ora</a:t>
            </a:r>
            <a:endParaRPr lang="it-IT" dirty="0"/>
          </a:p>
          <a:p>
            <a:r>
              <a:rPr lang="it-IT" dirty="0"/>
              <a:t>RTO: dipende dalla dimensione del backup e dal tempo di ripristino di tutti i </a:t>
            </a:r>
            <a:r>
              <a:rPr lang="it-IT" dirty="0" err="1"/>
              <a:t>files</a:t>
            </a:r>
            <a:r>
              <a:rPr lang="it-IT" dirty="0"/>
              <a:t> di backup</a:t>
            </a:r>
          </a:p>
          <a:p>
            <a:pPr lvl="1"/>
            <a:r>
              <a:rPr lang="it-IT" dirty="0"/>
              <a:t>Prima ripristino il Full, poi </a:t>
            </a:r>
            <a:r>
              <a:rPr lang="it-IT" b="1" u="sng" dirty="0"/>
              <a:t>l’ultimo</a:t>
            </a:r>
            <a:r>
              <a:rPr lang="it-IT" dirty="0"/>
              <a:t> Differenziale, poi tutti i backup del log</a:t>
            </a:r>
          </a:p>
          <a:p>
            <a:r>
              <a:rPr lang="it-IT" dirty="0"/>
              <a:t>Funziona con i </a:t>
            </a:r>
            <a:r>
              <a:rPr lang="it-IT" dirty="0" err="1"/>
              <a:t>recovery</a:t>
            </a:r>
            <a:r>
              <a:rPr lang="it-IT" dirty="0"/>
              <a:t> model Full e Bulk-</a:t>
            </a:r>
            <a:r>
              <a:rPr lang="it-IT" dirty="0" err="1"/>
              <a:t>logged</a:t>
            </a:r>
            <a:endParaRPr lang="it-IT" dirty="0"/>
          </a:p>
          <a:p>
            <a:pPr lvl="1"/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E58DD3F-18DA-3B4D-9BF2-AC2682CDC69D}"/>
              </a:ext>
            </a:extLst>
          </p:cNvPr>
          <p:cNvCxnSpPr/>
          <p:nvPr/>
        </p:nvCxnSpPr>
        <p:spPr>
          <a:xfrm>
            <a:off x="922713" y="5070764"/>
            <a:ext cx="10266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8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DDB084-8C02-E045-983F-F5C0B8E757E3}"/>
              </a:ext>
            </a:extLst>
          </p:cNvPr>
          <p:cNvSpPr txBox="1"/>
          <p:nvPr/>
        </p:nvSpPr>
        <p:spPr>
          <a:xfrm>
            <a:off x="9518073" y="2940050"/>
            <a:ext cx="2151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latin typeface="Segoe Pro Display" panose="020B0502040504020203" pitchFamily="34" charset="0"/>
              </a:rPr>
              <a:t>DEMO</a:t>
            </a:r>
            <a:endParaRPr lang="it-IT" dirty="0">
              <a:latin typeface="Segoe Pro Display" panose="020B0502040504020203" pitchFamily="34" charset="0"/>
            </a:endParaRPr>
          </a:p>
        </p:txBody>
      </p:sp>
      <p:pic>
        <p:nvPicPr>
          <p:cNvPr id="1026" name="Picture 2" descr="DeFinis Communications - Technical Demo Presentation Training">
            <a:extLst>
              <a:ext uri="{FF2B5EF4-FFF2-40B4-BE49-F238E27FC236}">
                <a16:creationId xmlns:a16="http://schemas.microsoft.com/office/drawing/2014/main" id="{5FEF50BE-4232-154B-B807-BED8F768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88400" cy="607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B563013-87D1-C14C-BC97-A42CF83EF94D}"/>
              </a:ext>
            </a:extLst>
          </p:cNvPr>
          <p:cNvSpPr txBox="1"/>
          <p:nvPr/>
        </p:nvSpPr>
        <p:spPr>
          <a:xfrm>
            <a:off x="9325520" y="4023360"/>
            <a:ext cx="2536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CONFIGURARE I BACKUP </a:t>
            </a:r>
          </a:p>
          <a:p>
            <a:pPr algn="ctr"/>
            <a:r>
              <a:rPr lang="it-IT" dirty="0"/>
              <a:t>DAI MAINTENANCE </a:t>
            </a:r>
          </a:p>
          <a:p>
            <a:pPr algn="ctr"/>
            <a:r>
              <a:rPr lang="it-IT" dirty="0"/>
              <a:t>PLANS</a:t>
            </a:r>
          </a:p>
        </p:txBody>
      </p:sp>
    </p:spTree>
    <p:extLst>
      <p:ext uri="{BB962C8B-B14F-4D97-AF65-F5344CB8AC3E}">
        <p14:creationId xmlns:p14="http://schemas.microsoft.com/office/powerpoint/2010/main" val="5571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8979D-47AF-E44E-A143-CB6CFB85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Ottimizzazione dei backup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C99484-873F-0245-B24A-715ABC13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MAXTRANSFERSIZE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r>
              <a:rPr lang="it-IT" dirty="0"/>
              <a:t>BUFFERCOUNT</a:t>
            </a:r>
          </a:p>
          <a:p>
            <a:r>
              <a:rPr lang="it-IT" dirty="0"/>
              <a:t>BLOCKSIZE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2008B3-99DE-A341-BE0B-840F4B15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" y="1806559"/>
            <a:ext cx="9715500" cy="8255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16B4B0A-A8D1-1F4B-B8A7-45B12D3E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0" y="3825892"/>
            <a:ext cx="10591800" cy="8001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1350AD93-C859-6241-9B37-E198A71DAE8D}"/>
              </a:ext>
            </a:extLst>
          </p:cNvPr>
          <p:cNvSpPr/>
          <p:nvPr/>
        </p:nvSpPr>
        <p:spPr>
          <a:xfrm>
            <a:off x="3083641" y="5450493"/>
            <a:ext cx="612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www.sqlshack.com</a:t>
            </a:r>
            <a:r>
              <a:rPr lang="it-IT" dirty="0"/>
              <a:t>/</a:t>
            </a:r>
            <a:r>
              <a:rPr lang="it-IT" dirty="0" err="1"/>
              <a:t>ms</a:t>
            </a:r>
            <a:r>
              <a:rPr lang="it-IT" dirty="0"/>
              <a:t>-</a:t>
            </a:r>
            <a:r>
              <a:rPr lang="it-IT" dirty="0" err="1"/>
              <a:t>sql</a:t>
            </a:r>
            <a:r>
              <a:rPr lang="it-IT" dirty="0"/>
              <a:t>-server-backup-</a:t>
            </a:r>
            <a:r>
              <a:rPr lang="it-IT" dirty="0" err="1"/>
              <a:t>optimization</a:t>
            </a:r>
            <a:r>
              <a:rPr lang="it-IT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7775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8979D-47AF-E44E-A143-CB6CFB85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vedo lo storico dei backup?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C99484-873F-0245-B24A-715ABC13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05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59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DDB084-8C02-E045-983F-F5C0B8E757E3}"/>
              </a:ext>
            </a:extLst>
          </p:cNvPr>
          <p:cNvSpPr txBox="1"/>
          <p:nvPr/>
        </p:nvSpPr>
        <p:spPr>
          <a:xfrm>
            <a:off x="9518073" y="2940050"/>
            <a:ext cx="2151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latin typeface="Segoe Pro Display" panose="020B0502040504020203" pitchFamily="34" charset="0"/>
              </a:rPr>
              <a:t>DEMO</a:t>
            </a:r>
            <a:endParaRPr lang="it-IT" dirty="0">
              <a:latin typeface="Segoe Pro Display" panose="020B0502040504020203" pitchFamily="34" charset="0"/>
            </a:endParaRPr>
          </a:p>
        </p:txBody>
      </p:sp>
      <p:pic>
        <p:nvPicPr>
          <p:cNvPr id="1026" name="Picture 2" descr="DeFinis Communications - Technical Demo Presentation Training">
            <a:extLst>
              <a:ext uri="{FF2B5EF4-FFF2-40B4-BE49-F238E27FC236}">
                <a16:creationId xmlns:a16="http://schemas.microsoft.com/office/drawing/2014/main" id="{5FEF50BE-4232-154B-B807-BED8F768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88400" cy="607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54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391C5A-A59D-EF4D-9121-80561C0B6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4DDE66A-EF3E-B945-9C9D-C92F8E25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open source</a:t>
            </a:r>
          </a:p>
        </p:txBody>
      </p:sp>
    </p:spTree>
    <p:extLst>
      <p:ext uri="{BB962C8B-B14F-4D97-AF65-F5344CB8AC3E}">
        <p14:creationId xmlns:p14="http://schemas.microsoft.com/office/powerpoint/2010/main" val="272437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6E9E312-E024-624F-A3C7-E9D64A67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 per i backup open source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3031B56-FEB3-9245-BC1A-39E8F12EE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Maintenance</a:t>
            </a:r>
            <a:r>
              <a:rPr lang="it-IT" dirty="0"/>
              <a:t> Solution di Ola </a:t>
            </a:r>
            <a:r>
              <a:rPr lang="it-IT" dirty="0" err="1"/>
              <a:t>Hallengren</a:t>
            </a:r>
            <a:endParaRPr lang="it-IT" dirty="0"/>
          </a:p>
          <a:p>
            <a:r>
              <a:rPr lang="it-IT" dirty="0" err="1"/>
              <a:t>DBAtools</a:t>
            </a:r>
            <a:endParaRPr lang="it-IT" dirty="0"/>
          </a:p>
          <a:p>
            <a:r>
              <a:rPr lang="it-IT" dirty="0" err="1"/>
              <a:t>Minion</a:t>
            </a:r>
            <a:r>
              <a:rPr lang="it-IT" dirty="0"/>
              <a:t> Backup di </a:t>
            </a:r>
            <a:r>
              <a:rPr lang="it-IT" dirty="0" err="1"/>
              <a:t>Minionware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874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DDB084-8C02-E045-983F-F5C0B8E757E3}"/>
              </a:ext>
            </a:extLst>
          </p:cNvPr>
          <p:cNvSpPr txBox="1"/>
          <p:nvPr/>
        </p:nvSpPr>
        <p:spPr>
          <a:xfrm>
            <a:off x="9518073" y="2940050"/>
            <a:ext cx="2151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latin typeface="Segoe Pro Display" panose="020B0502040504020203" pitchFamily="34" charset="0"/>
              </a:rPr>
              <a:t>DEMO</a:t>
            </a:r>
            <a:endParaRPr lang="it-IT" dirty="0">
              <a:latin typeface="Segoe Pro Display" panose="020B0502040504020203" pitchFamily="34" charset="0"/>
            </a:endParaRPr>
          </a:p>
        </p:txBody>
      </p:sp>
      <p:pic>
        <p:nvPicPr>
          <p:cNvPr id="1026" name="Picture 2" descr="DeFinis Communications - Technical Demo Presentation Training">
            <a:extLst>
              <a:ext uri="{FF2B5EF4-FFF2-40B4-BE49-F238E27FC236}">
                <a16:creationId xmlns:a16="http://schemas.microsoft.com/office/drawing/2014/main" id="{5FEF50BE-4232-154B-B807-BED8F768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88400" cy="607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3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ABA86-7D94-6141-B855-56263F28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Falsi miti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8D4FC7-A699-614C-861C-A91FA65B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file di backup non contiene solamente i dati, ma anche una porzione del </a:t>
            </a:r>
            <a:r>
              <a:rPr lang="it-IT" dirty="0" err="1"/>
              <a:t>transaction</a:t>
            </a:r>
            <a:r>
              <a:rPr lang="it-IT" dirty="0"/>
              <a:t> log che rende consistente il backup all’istante in cui viene lanciato (nella porzione di log copiata ci sono le transazioni completate, ma non ancora scritte nel file dati)</a:t>
            </a:r>
          </a:p>
          <a:p>
            <a:r>
              <a:rPr lang="it-IT" dirty="0"/>
              <a:t>Il backup NON blocca nulla, ma rallenta a causa delle operazioni di lettura dei dati e di scrittura nel file di backup</a:t>
            </a:r>
          </a:p>
        </p:txBody>
      </p:sp>
    </p:spTree>
    <p:extLst>
      <p:ext uri="{BB962C8B-B14F-4D97-AF65-F5344CB8AC3E}">
        <p14:creationId xmlns:p14="http://schemas.microsoft.com/office/powerpoint/2010/main" val="63851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F54DA0-288E-5744-B1B0-2F6D6A9744EB}"/>
              </a:ext>
            </a:extLst>
          </p:cNvPr>
          <p:cNvSpPr txBox="1"/>
          <p:nvPr/>
        </p:nvSpPr>
        <p:spPr>
          <a:xfrm>
            <a:off x="4912823" y="2705725"/>
            <a:ext cx="23663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5035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F54DA0-288E-5744-B1B0-2F6D6A9744EB}"/>
              </a:ext>
            </a:extLst>
          </p:cNvPr>
          <p:cNvSpPr txBox="1"/>
          <p:nvPr/>
        </p:nvSpPr>
        <p:spPr>
          <a:xfrm>
            <a:off x="4376170" y="2705725"/>
            <a:ext cx="34396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800" dirty="0"/>
              <a:t>Grazie!</a:t>
            </a:r>
          </a:p>
        </p:txBody>
      </p:sp>
    </p:spTree>
    <p:extLst>
      <p:ext uri="{BB962C8B-B14F-4D97-AF65-F5344CB8AC3E}">
        <p14:creationId xmlns:p14="http://schemas.microsoft.com/office/powerpoint/2010/main" val="307383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7596CE8-B748-4C40-B0A3-1EF96F98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8686800" cy="1752600"/>
          </a:xfrm>
        </p:spPr>
        <p:txBody>
          <a:bodyPr>
            <a:normAutofit/>
          </a:bodyPr>
          <a:lstStyle/>
          <a:p>
            <a:r>
              <a:rPr lang="it-IT" dirty="0"/>
              <a:t>Consulente freelance</a:t>
            </a:r>
          </a:p>
          <a:p>
            <a:r>
              <a:rPr lang="it-IT" dirty="0"/>
              <a:t>Microsoft </a:t>
            </a:r>
            <a:r>
              <a:rPr lang="it-IT" dirty="0" err="1"/>
              <a:t>Certified</a:t>
            </a:r>
            <a:r>
              <a:rPr lang="it-IT" dirty="0"/>
              <a:t> Trainer </a:t>
            </a:r>
            <a:r>
              <a:rPr lang="it-IT" dirty="0" err="1"/>
              <a:t>since</a:t>
            </a:r>
            <a:r>
              <a:rPr lang="it-IT" dirty="0"/>
              <a:t> 2000</a:t>
            </a:r>
          </a:p>
          <a:p>
            <a:r>
              <a:rPr lang="it-IT" dirty="0"/>
              <a:t>Microsoft MVP (2014 – 2020)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B56A043E-2068-4434-AAC9-AAE0BDB7A6E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/>
          <a:srcRect t="7668" b="7668"/>
          <a:stretch/>
        </p:blipFill>
        <p:spPr bwMode="auto">
          <a:xfrm>
            <a:off x="9525000" y="1600204"/>
            <a:ext cx="2057400" cy="175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03EC58-1511-43C9-B2C2-9CF8326729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370" y="3827357"/>
            <a:ext cx="5464629" cy="1752600"/>
          </a:xfrm>
        </p:spPr>
        <p:txBody>
          <a:bodyPr/>
          <a:lstStyle/>
          <a:p>
            <a:r>
              <a:rPr lang="it-IT" dirty="0"/>
              <a:t>Linkedin: </a:t>
            </a:r>
            <a:r>
              <a:rPr lang="it-IT" dirty="0">
                <a:hlinkClick r:id="rId4"/>
              </a:rPr>
              <a:t>https://www.linkedin.com/in/danilodominici/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56F523-65A7-4F32-8850-851259BB49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48400" y="3827355"/>
            <a:ext cx="5334000" cy="1752601"/>
          </a:xfrm>
        </p:spPr>
        <p:txBody>
          <a:bodyPr/>
          <a:lstStyle/>
          <a:p>
            <a:r>
              <a:rPr lang="it-IT" dirty="0" err="1"/>
              <a:t>GitHub</a:t>
            </a:r>
            <a:r>
              <a:rPr lang="it-IT" dirty="0"/>
              <a:t>: </a:t>
            </a:r>
            <a:r>
              <a:rPr lang="it-IT" dirty="0">
                <a:hlinkClick r:id="rId5"/>
              </a:rPr>
              <a:t>https://github.com/ddominici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251017A-EC64-4E1B-8FFD-E98F1860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219200"/>
          </a:xfrm>
        </p:spPr>
        <p:txBody>
          <a:bodyPr/>
          <a:lstStyle/>
          <a:p>
            <a:r>
              <a:rPr lang="it-IT" dirty="0"/>
              <a:t>Danilo Dominici</a:t>
            </a:r>
          </a:p>
        </p:txBody>
      </p:sp>
      <p:pic>
        <p:nvPicPr>
          <p:cNvPr id="1030" name="Picture 6" descr="1nn0va - Home | Facebook">
            <a:extLst>
              <a:ext uri="{FF2B5EF4-FFF2-40B4-BE49-F238E27FC236}">
                <a16:creationId xmlns:a16="http://schemas.microsoft.com/office/drawing/2014/main" id="{BED833FE-2174-441D-9140-19BE3C94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09" y="6084117"/>
            <a:ext cx="1265343" cy="51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nnouncing MVP Reconnect for former Microsoft MVPs - Windows 10 Forums">
            <a:extLst>
              <a:ext uri="{FF2B5EF4-FFF2-40B4-BE49-F238E27FC236}">
                <a16:creationId xmlns:a16="http://schemas.microsoft.com/office/drawing/2014/main" id="{19F2A915-36F8-FE42-B9C6-5EED4A9F5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334" y="6053658"/>
            <a:ext cx="1632065" cy="5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19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1B63940-30F3-6E43-B54F-728AB4D39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20" y="218440"/>
            <a:ext cx="5521960" cy="55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0A69-04BF-465F-A4C1-A4D46F2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AF8F-3D7D-4890-891C-D247759C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 </a:t>
            </a:r>
            <a:r>
              <a:rPr lang="en-US" dirty="0" err="1"/>
              <a:t>cosa</a:t>
            </a:r>
            <a:r>
              <a:rPr lang="en-US" dirty="0"/>
              <a:t> devo </a:t>
            </a:r>
            <a:r>
              <a:rPr lang="en-US" dirty="0" err="1"/>
              <a:t>sapere</a:t>
            </a:r>
            <a:r>
              <a:rPr lang="en-US" dirty="0"/>
              <a:t> prima di </a:t>
            </a:r>
            <a:r>
              <a:rPr lang="en-US" dirty="0" err="1"/>
              <a:t>organizzare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backup?</a:t>
            </a:r>
          </a:p>
          <a:p>
            <a:r>
              <a:rPr lang="en-US" dirty="0" err="1"/>
              <a:t>Stragegie</a:t>
            </a:r>
            <a:r>
              <a:rPr lang="en-US" dirty="0"/>
              <a:t> di backup</a:t>
            </a:r>
          </a:p>
          <a:p>
            <a:r>
              <a:rPr lang="en-US" dirty="0" err="1"/>
              <a:t>Ottimizzare</a:t>
            </a:r>
            <a:r>
              <a:rPr lang="en-US" dirty="0"/>
              <a:t> I backup</a:t>
            </a:r>
          </a:p>
          <a:p>
            <a:r>
              <a:rPr lang="en-US" dirty="0"/>
              <a:t>Demo</a:t>
            </a:r>
          </a:p>
          <a:p>
            <a:r>
              <a:rPr lang="en-US" dirty="0" err="1"/>
              <a:t>Strumenti</a:t>
            </a:r>
            <a:r>
              <a:rPr lang="en-US" dirty="0"/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10093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081702-3E5C-084C-87D0-49245CDD5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B3E5B09-0A7F-D04D-B2CA-D2259D9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cosa devo sapere sui backup?</a:t>
            </a:r>
          </a:p>
        </p:txBody>
      </p:sp>
    </p:spTree>
    <p:extLst>
      <p:ext uri="{BB962C8B-B14F-4D97-AF65-F5344CB8AC3E}">
        <p14:creationId xmlns:p14="http://schemas.microsoft.com/office/powerpoint/2010/main" val="96990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652F5D-7CC5-124F-80A1-EC2D1C1AD9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it-IT" sz="3200" dirty="0" err="1">
                <a:solidFill>
                  <a:srgbClr val="FF0000"/>
                </a:solidFill>
                <a:latin typeface="Segoe Pro Display" panose="020B0502040504020203" pitchFamily="34" charset="0"/>
              </a:rPr>
              <a:t>Recovery</a:t>
            </a:r>
            <a:r>
              <a:rPr lang="it-IT" sz="3200" dirty="0">
                <a:solidFill>
                  <a:srgbClr val="FF0000"/>
                </a:solidFill>
                <a:latin typeface="Segoe Pro Display" panose="020B0502040504020203" pitchFamily="34" charset="0"/>
              </a:rPr>
              <a:t> Point </a:t>
            </a:r>
            <a:r>
              <a:rPr lang="it-IT" sz="3200" dirty="0" err="1">
                <a:solidFill>
                  <a:srgbClr val="FF0000"/>
                </a:solidFill>
                <a:latin typeface="Segoe Pro Display" panose="020B0502040504020203" pitchFamily="34" charset="0"/>
              </a:rPr>
              <a:t>Objective</a:t>
            </a:r>
            <a:endParaRPr lang="it-IT" sz="3200" dirty="0">
              <a:solidFill>
                <a:srgbClr val="FF0000"/>
              </a:solidFill>
              <a:latin typeface="Segoe Pro Display" panose="020B0502040504020203" pitchFamily="34" charset="0"/>
            </a:endParaRPr>
          </a:p>
          <a:p>
            <a:pPr marL="0" indent="0" algn="r">
              <a:buNone/>
            </a:pPr>
            <a:r>
              <a:rPr lang="it-IT" dirty="0"/>
              <a:t>E’ il punto più vicino nel tempo al quale è possibile ripristinare la situazione precedente il disastro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1693C9-5768-8E4A-8F11-E00EBBB885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3200" dirty="0" err="1">
                <a:solidFill>
                  <a:srgbClr val="FF0000"/>
                </a:solidFill>
                <a:latin typeface="Segoe Pro Display" panose="020B0502040504020203" pitchFamily="34" charset="0"/>
              </a:rPr>
              <a:t>Recovery</a:t>
            </a:r>
            <a:r>
              <a:rPr lang="it-IT" sz="3200" dirty="0">
                <a:solidFill>
                  <a:srgbClr val="FF0000"/>
                </a:solidFill>
                <a:latin typeface="Segoe Pro Display" panose="020B0502040504020203" pitchFamily="34" charset="0"/>
              </a:rPr>
              <a:t> Point </a:t>
            </a:r>
            <a:r>
              <a:rPr lang="it-IT" sz="3200" dirty="0" err="1">
                <a:solidFill>
                  <a:srgbClr val="FF0000"/>
                </a:solidFill>
                <a:latin typeface="Segoe Pro Display" panose="020B0502040504020203" pitchFamily="34" charset="0"/>
              </a:rPr>
              <a:t>Objective</a:t>
            </a:r>
            <a:endParaRPr lang="it-IT" sz="3200" dirty="0">
              <a:solidFill>
                <a:srgbClr val="FF0000"/>
              </a:solidFill>
              <a:latin typeface="Segoe Pro Display" panose="020B0502040504020203" pitchFamily="34" charset="0"/>
            </a:endParaRPr>
          </a:p>
          <a:p>
            <a:pPr marL="0" indent="0">
              <a:buNone/>
            </a:pPr>
            <a:r>
              <a:rPr lang="it-IT" dirty="0"/>
              <a:t>E’ il tempo necessario per il ripristino completo di SQL Server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0D3417-F33B-2644-BCAF-EB20F8DB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RPO &amp; RTO</a:t>
            </a:r>
          </a:p>
        </p:txBody>
      </p:sp>
      <p:sp>
        <p:nvSpPr>
          <p:cNvPr id="6" name="Freccia sinistra 5">
            <a:extLst>
              <a:ext uri="{FF2B5EF4-FFF2-40B4-BE49-F238E27FC236}">
                <a16:creationId xmlns:a16="http://schemas.microsoft.com/office/drawing/2014/main" id="{C3A8454A-EA5B-6043-A4D3-DA6EEA2E35D6}"/>
              </a:ext>
            </a:extLst>
          </p:cNvPr>
          <p:cNvSpPr/>
          <p:nvPr/>
        </p:nvSpPr>
        <p:spPr>
          <a:xfrm>
            <a:off x="3283240" y="3429000"/>
            <a:ext cx="2610197" cy="119287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RPO</a:t>
            </a:r>
          </a:p>
        </p:txBody>
      </p:sp>
      <p:sp>
        <p:nvSpPr>
          <p:cNvPr id="8" name="Freccia destra 7">
            <a:extLst>
              <a:ext uri="{FF2B5EF4-FFF2-40B4-BE49-F238E27FC236}">
                <a16:creationId xmlns:a16="http://schemas.microsoft.com/office/drawing/2014/main" id="{91F17D0E-E4D4-044C-8715-FFE6563132F2}"/>
              </a:ext>
            </a:extLst>
          </p:cNvPr>
          <p:cNvSpPr/>
          <p:nvPr/>
        </p:nvSpPr>
        <p:spPr>
          <a:xfrm>
            <a:off x="6264926" y="3429000"/>
            <a:ext cx="2610197" cy="11928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39777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EA6FB2E-9ED1-4445-8A09-8FC2D235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Fattori che influenzano l’RPO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9BAB6B4D-15B2-3A47-BBF7-6BC88A8B0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341022"/>
              </p:ext>
            </p:extLst>
          </p:nvPr>
        </p:nvGraphicFramePr>
        <p:xfrm>
          <a:off x="581025" y="1389063"/>
          <a:ext cx="10996613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EA6FB2E-9ED1-4445-8A09-8FC2D235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Fattori che influenzano l’RTO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9BAB6B4D-15B2-3A47-BBF7-6BC88A8B0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637946"/>
              </p:ext>
            </p:extLst>
          </p:nvPr>
        </p:nvGraphicFramePr>
        <p:xfrm>
          <a:off x="581025" y="1389063"/>
          <a:ext cx="10996613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32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2015.pptx" id="{F71343F8-BA49-4355-A903-A583D239D75B}" vid="{8536FDCC-D911-42E0-88A9-739AA35857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1170</TotalTime>
  <Words>741</Words>
  <Application>Microsoft Macintosh PowerPoint</Application>
  <PresentationFormat>Widescreen</PresentationFormat>
  <Paragraphs>118</Paragraphs>
  <Slides>26</Slides>
  <Notes>2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Montserrat-SemiBold</vt:lpstr>
      <vt:lpstr>Segoe Pro Display</vt:lpstr>
      <vt:lpstr>Segoe UI</vt:lpstr>
      <vt:lpstr>Office Theme</vt:lpstr>
      <vt:lpstr>Backup &amp; Restore best practices</vt:lpstr>
      <vt:lpstr>Presentazione standard di PowerPoint</vt:lpstr>
      <vt:lpstr>Danilo Dominici</vt:lpstr>
      <vt:lpstr>Presentazione standard di PowerPoint</vt:lpstr>
      <vt:lpstr>Agenda</vt:lpstr>
      <vt:lpstr>Che cosa devo sapere sui backup?</vt:lpstr>
      <vt:lpstr>RPO &amp; RTO</vt:lpstr>
      <vt:lpstr>Fattori che influenzano l’RPO</vt:lpstr>
      <vt:lpstr>Fattori che influenzano l’RTO</vt:lpstr>
      <vt:lpstr>Recovery model e backup</vt:lpstr>
      <vt:lpstr>Tipologie di backup</vt:lpstr>
      <vt:lpstr>Qualche esempio di strategia di backup</vt:lpstr>
      <vt:lpstr>Strategia #1: FULL</vt:lpstr>
      <vt:lpstr>Strategia #2: FULL + LOG</vt:lpstr>
      <vt:lpstr>Strategia #3: FULL + DIFF</vt:lpstr>
      <vt:lpstr>Strategia #4: FULL + DIFF + LOG</vt:lpstr>
      <vt:lpstr>Presentazione standard di PowerPoint</vt:lpstr>
      <vt:lpstr>Ottimizzazione dei backup</vt:lpstr>
      <vt:lpstr>Come vedo lo storico dei backup?</vt:lpstr>
      <vt:lpstr>Presentazione standard di PowerPoint</vt:lpstr>
      <vt:lpstr>Strumenti open source</vt:lpstr>
      <vt:lpstr>Tools per i backup open source</vt:lpstr>
      <vt:lpstr>Presentazione standard di PowerPoint</vt:lpstr>
      <vt:lpstr>Falsi miti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&amp; Restore best practices</dc:title>
  <dc:subject>Data Saturday #20</dc:subject>
  <dc:creator>Gianluca Hotz</dc:creator>
  <cp:lastModifiedBy>DANILO DOMINICI</cp:lastModifiedBy>
  <cp:revision>29</cp:revision>
  <dcterms:created xsi:type="dcterms:W3CDTF">2015-03-21T08:35:37Z</dcterms:created>
  <dcterms:modified xsi:type="dcterms:W3CDTF">2022-02-26T09:27:54Z</dcterms:modified>
</cp:coreProperties>
</file>