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72" r:id="rId7"/>
    <p:sldId id="262" r:id="rId8"/>
    <p:sldId id="268" r:id="rId9"/>
    <p:sldId id="271" r:id="rId10"/>
    <p:sldId id="269" r:id="rId11"/>
    <p:sldId id="270"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 Huy Dong (PPM)" initials="LHD(" lastIdx="1" clrIdx="0">
    <p:extLst>
      <p:ext uri="{19B8F6BF-5375-455C-9EA6-DF929625EA0E}">
        <p15:presenceInfo xmlns:p15="http://schemas.microsoft.com/office/powerpoint/2012/main" userId="S-1-5-21-2193984440-3470651884-4214192869-5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5/29/2020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5/29/2020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5FD92F-9594-41BD-A260-17DB0A462589}"/>
              </a:ext>
            </a:extLst>
          </p:cNvPr>
          <p:cNvSpPr>
            <a:spLocks noGrp="1"/>
          </p:cNvSpPr>
          <p:nvPr>
            <p:ph type="title"/>
          </p:nvPr>
        </p:nvSpPr>
        <p:spPr>
          <a:xfrm>
            <a:off x="1143001" y="2220816"/>
            <a:ext cx="9905998" cy="1478570"/>
          </a:xfrm>
        </p:spPr>
        <p:txBody>
          <a:bodyPr/>
          <a:lstStyle/>
          <a:p>
            <a:pPr algn="ctr"/>
            <a:r>
              <a:rPr lang="en-US" dirty="0"/>
              <a:t>THEME IN XAMARIN FORM.</a:t>
            </a:r>
          </a:p>
        </p:txBody>
      </p:sp>
    </p:spTree>
    <p:extLst>
      <p:ext uri="{BB962C8B-B14F-4D97-AF65-F5344CB8AC3E}">
        <p14:creationId xmlns:p14="http://schemas.microsoft.com/office/powerpoint/2010/main" val="4212774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D2E08-9A8D-4358-AD4C-341053DB6F81}"/>
              </a:ext>
            </a:extLst>
          </p:cNvPr>
          <p:cNvSpPr>
            <a:spLocks noGrp="1"/>
          </p:cNvSpPr>
          <p:nvPr>
            <p:ph type="ctrTitle"/>
          </p:nvPr>
        </p:nvSpPr>
        <p:spPr>
          <a:xfrm>
            <a:off x="1876424" y="1122363"/>
            <a:ext cx="8791575" cy="639325"/>
          </a:xfrm>
        </p:spPr>
        <p:txBody>
          <a:bodyPr>
            <a:normAutofit/>
          </a:bodyPr>
          <a:lstStyle/>
          <a:p>
            <a:r>
              <a:rPr lang="en-US" sz="3200" dirty="0"/>
              <a:t>THEME (</a:t>
            </a:r>
            <a:r>
              <a:rPr lang="en-US" sz="3200" dirty="0" err="1"/>
              <a:t>SYncfusion</a:t>
            </a:r>
            <a:r>
              <a:rPr lang="en-US" sz="3200" dirty="0"/>
              <a:t>)</a:t>
            </a:r>
          </a:p>
        </p:txBody>
      </p:sp>
      <p:sp>
        <p:nvSpPr>
          <p:cNvPr id="3" name="Subtitle 2">
            <a:extLst>
              <a:ext uri="{FF2B5EF4-FFF2-40B4-BE49-F238E27FC236}">
                <a16:creationId xmlns:a16="http://schemas.microsoft.com/office/drawing/2014/main" id="{3FF35B86-EBB4-49EB-9510-8A02B67CAA53}"/>
              </a:ext>
            </a:extLst>
          </p:cNvPr>
          <p:cNvSpPr>
            <a:spLocks noGrp="1"/>
          </p:cNvSpPr>
          <p:nvPr>
            <p:ph type="subTitle" idx="1"/>
          </p:nvPr>
        </p:nvSpPr>
        <p:spPr>
          <a:xfrm>
            <a:off x="1876424" y="1702965"/>
            <a:ext cx="8791575" cy="3554835"/>
          </a:xfrm>
        </p:spPr>
        <p:txBody>
          <a:bodyPr/>
          <a:lstStyle/>
          <a:p>
            <a:r>
              <a:rPr lang="en-US" dirty="0"/>
              <a:t>      - </a:t>
            </a:r>
            <a:r>
              <a:rPr lang="en-US" dirty="0" err="1">
                <a:solidFill>
                  <a:schemeClr val="tx1"/>
                </a:solidFill>
              </a:rPr>
              <a:t>Mặc</a:t>
            </a:r>
            <a:r>
              <a:rPr lang="en-US" dirty="0">
                <a:solidFill>
                  <a:schemeClr val="tx1"/>
                </a:solidFill>
              </a:rPr>
              <a:t> </a:t>
            </a:r>
            <a:r>
              <a:rPr lang="en-US" dirty="0" err="1">
                <a:solidFill>
                  <a:schemeClr val="tx1"/>
                </a:solidFill>
              </a:rPr>
              <a:t>Định</a:t>
            </a:r>
            <a:r>
              <a:rPr lang="en-US" dirty="0">
                <a:solidFill>
                  <a:schemeClr val="tx1"/>
                </a:solidFill>
              </a:rPr>
              <a:t> : 2 theme Light &amp; Dark</a:t>
            </a:r>
          </a:p>
          <a:p>
            <a:r>
              <a:rPr lang="en-US" dirty="0">
                <a:solidFill>
                  <a:schemeClr val="tx1"/>
                </a:solidFill>
              </a:rPr>
              <a:t>       SỬ </a:t>
            </a:r>
            <a:r>
              <a:rPr lang="en-US" dirty="0" err="1">
                <a:solidFill>
                  <a:schemeClr val="tx1"/>
                </a:solidFill>
              </a:rPr>
              <a:t>DỤng</a:t>
            </a:r>
            <a:r>
              <a:rPr lang="en-US" dirty="0">
                <a:solidFill>
                  <a:schemeClr val="tx1"/>
                </a:solidFill>
              </a:rPr>
              <a:t> :</a:t>
            </a:r>
          </a:p>
          <a:p>
            <a:endParaRPr lang="en-US" dirty="0">
              <a:solidFill>
                <a:schemeClr val="tx1"/>
              </a:solidFill>
            </a:endParaRPr>
          </a:p>
          <a:p>
            <a:r>
              <a:rPr lang="en-US" dirty="0">
                <a:solidFill>
                  <a:schemeClr val="tx1"/>
                </a:solidFill>
              </a:rPr>
              <a:t>     </a:t>
            </a:r>
            <a:endParaRPr lang="en-US" dirty="0"/>
          </a:p>
        </p:txBody>
      </p:sp>
      <p:pic>
        <p:nvPicPr>
          <p:cNvPr id="4" name="Picture 3">
            <a:extLst>
              <a:ext uri="{FF2B5EF4-FFF2-40B4-BE49-F238E27FC236}">
                <a16:creationId xmlns:a16="http://schemas.microsoft.com/office/drawing/2014/main" id="{FF1358A7-B719-4AEA-8846-3B9F56ADC40A}"/>
              </a:ext>
            </a:extLst>
          </p:cNvPr>
          <p:cNvPicPr>
            <a:picLocks noChangeAspect="1"/>
          </p:cNvPicPr>
          <p:nvPr/>
        </p:nvPicPr>
        <p:blipFill>
          <a:blip r:embed="rId2"/>
          <a:stretch>
            <a:fillRect/>
          </a:stretch>
        </p:blipFill>
        <p:spPr>
          <a:xfrm>
            <a:off x="2409823" y="2794495"/>
            <a:ext cx="7724775" cy="2762250"/>
          </a:xfrm>
          <a:prstGeom prst="rect">
            <a:avLst/>
          </a:prstGeom>
        </p:spPr>
      </p:pic>
    </p:spTree>
    <p:extLst>
      <p:ext uri="{BB962C8B-B14F-4D97-AF65-F5344CB8AC3E}">
        <p14:creationId xmlns:p14="http://schemas.microsoft.com/office/powerpoint/2010/main" val="2691586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9BC-6723-48CA-83B4-42B3CD53FA1F}"/>
              </a:ext>
            </a:extLst>
          </p:cNvPr>
          <p:cNvSpPr>
            <a:spLocks noGrp="1"/>
          </p:cNvSpPr>
          <p:nvPr>
            <p:ph type="ctrTitle"/>
          </p:nvPr>
        </p:nvSpPr>
        <p:spPr>
          <a:xfrm>
            <a:off x="1876424" y="1122363"/>
            <a:ext cx="8791575" cy="840661"/>
          </a:xfrm>
        </p:spPr>
        <p:txBody>
          <a:bodyPr>
            <a:normAutofit/>
          </a:bodyPr>
          <a:lstStyle/>
          <a:p>
            <a:r>
              <a:rPr lang="en-US" sz="3600" dirty="0">
                <a:latin typeface="Arial" panose="020B0604020202020204" pitchFamily="34" charset="0"/>
                <a:cs typeface="Arial" panose="020B0604020202020204" pitchFamily="34" charset="0"/>
              </a:rPr>
              <a:t>Override Theme</a:t>
            </a:r>
          </a:p>
        </p:txBody>
      </p:sp>
      <p:pic>
        <p:nvPicPr>
          <p:cNvPr id="5" name="Picture 4">
            <a:extLst>
              <a:ext uri="{FF2B5EF4-FFF2-40B4-BE49-F238E27FC236}">
                <a16:creationId xmlns:a16="http://schemas.microsoft.com/office/drawing/2014/main" id="{837EF5FC-D910-4AED-83BA-D6B0B27678CC}"/>
              </a:ext>
            </a:extLst>
          </p:cNvPr>
          <p:cNvPicPr>
            <a:picLocks noChangeAspect="1"/>
          </p:cNvPicPr>
          <p:nvPr/>
        </p:nvPicPr>
        <p:blipFill>
          <a:blip r:embed="rId2"/>
          <a:stretch>
            <a:fillRect/>
          </a:stretch>
        </p:blipFill>
        <p:spPr>
          <a:xfrm>
            <a:off x="1975650" y="2134430"/>
            <a:ext cx="7267575" cy="3209925"/>
          </a:xfrm>
          <a:prstGeom prst="rect">
            <a:avLst/>
          </a:prstGeom>
        </p:spPr>
      </p:pic>
      <p:sp>
        <p:nvSpPr>
          <p:cNvPr id="3" name="Subtitle 2">
            <a:extLst>
              <a:ext uri="{FF2B5EF4-FFF2-40B4-BE49-F238E27FC236}">
                <a16:creationId xmlns:a16="http://schemas.microsoft.com/office/drawing/2014/main" id="{A2A4AA36-A40F-440E-9056-9946B06C8BB8}"/>
              </a:ext>
            </a:extLst>
          </p:cNvPr>
          <p:cNvSpPr>
            <a:spLocks noGrp="1"/>
          </p:cNvSpPr>
          <p:nvPr>
            <p:ph type="subTitle" idx="1"/>
          </p:nvPr>
        </p:nvSpPr>
        <p:spPr>
          <a:xfrm>
            <a:off x="1876424" y="2030136"/>
            <a:ext cx="8791575" cy="3825380"/>
          </a:xfrm>
        </p:spPr>
        <p:txBody>
          <a:bodyPr/>
          <a:lstStyle/>
          <a:p>
            <a:endParaRPr lang="en-US" dirty="0"/>
          </a:p>
        </p:txBody>
      </p:sp>
    </p:spTree>
    <p:extLst>
      <p:ext uri="{BB962C8B-B14F-4D97-AF65-F5344CB8AC3E}">
        <p14:creationId xmlns:p14="http://schemas.microsoft.com/office/powerpoint/2010/main" val="85017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F6DE-A1CC-41FF-B0E0-6335CBE95780}"/>
              </a:ext>
            </a:extLst>
          </p:cNvPr>
          <p:cNvSpPr>
            <a:spLocks noGrp="1"/>
          </p:cNvSpPr>
          <p:nvPr>
            <p:ph type="ctrTitle"/>
          </p:nvPr>
        </p:nvSpPr>
        <p:spPr>
          <a:xfrm>
            <a:off x="1828800" y="438369"/>
            <a:ext cx="8791575" cy="647714"/>
          </a:xfrm>
        </p:spPr>
        <p:txBody>
          <a:bodyPr>
            <a:normAutofit/>
          </a:bodyPr>
          <a:lstStyle/>
          <a:p>
            <a:r>
              <a:rPr lang="en-US" sz="3600" dirty="0" err="1"/>
              <a:t>Cách</a:t>
            </a:r>
            <a:r>
              <a:rPr lang="en-US" sz="3600" dirty="0"/>
              <a:t> </a:t>
            </a:r>
            <a:r>
              <a:rPr lang="en-US" sz="3600" dirty="0" err="1"/>
              <a:t>QUẢn</a:t>
            </a:r>
            <a:r>
              <a:rPr lang="en-US" sz="3600" dirty="0"/>
              <a:t> LÍ </a:t>
            </a:r>
            <a:r>
              <a:rPr lang="en-US" sz="3600" dirty="0" err="1"/>
              <a:t>THEme</a:t>
            </a:r>
            <a:r>
              <a:rPr lang="en-US" sz="3600" dirty="0"/>
              <a:t> </a:t>
            </a:r>
            <a:r>
              <a:rPr lang="en-US" sz="3600" dirty="0" err="1"/>
              <a:t>của</a:t>
            </a:r>
            <a:r>
              <a:rPr lang="en-US" sz="3600" dirty="0"/>
              <a:t> </a:t>
            </a:r>
            <a:r>
              <a:rPr lang="en-US" sz="3600" dirty="0" err="1"/>
              <a:t>syncfusion</a:t>
            </a:r>
            <a:endParaRPr lang="en-US" sz="3600" dirty="0"/>
          </a:p>
        </p:txBody>
      </p:sp>
      <p:pic>
        <p:nvPicPr>
          <p:cNvPr id="4" name="Picture 3">
            <a:extLst>
              <a:ext uri="{FF2B5EF4-FFF2-40B4-BE49-F238E27FC236}">
                <a16:creationId xmlns:a16="http://schemas.microsoft.com/office/drawing/2014/main" id="{26A40BCD-22EB-43CE-96B9-B6672EC810A0}"/>
              </a:ext>
            </a:extLst>
          </p:cNvPr>
          <p:cNvPicPr>
            <a:picLocks noChangeAspect="1"/>
          </p:cNvPicPr>
          <p:nvPr/>
        </p:nvPicPr>
        <p:blipFill>
          <a:blip r:embed="rId2"/>
          <a:stretch>
            <a:fillRect/>
          </a:stretch>
        </p:blipFill>
        <p:spPr>
          <a:xfrm>
            <a:off x="1571625" y="1086084"/>
            <a:ext cx="9048750" cy="5595704"/>
          </a:xfrm>
          <a:prstGeom prst="rect">
            <a:avLst/>
          </a:prstGeom>
        </p:spPr>
      </p:pic>
      <p:sp>
        <p:nvSpPr>
          <p:cNvPr id="3" name="Subtitle 2">
            <a:extLst>
              <a:ext uri="{FF2B5EF4-FFF2-40B4-BE49-F238E27FC236}">
                <a16:creationId xmlns:a16="http://schemas.microsoft.com/office/drawing/2014/main" id="{40DCC583-90A1-4885-BDC3-7CC27B4F70ED}"/>
              </a:ext>
            </a:extLst>
          </p:cNvPr>
          <p:cNvSpPr>
            <a:spLocks noGrp="1"/>
          </p:cNvSpPr>
          <p:nvPr>
            <p:ph type="subTitle" idx="1"/>
          </p:nvPr>
        </p:nvSpPr>
        <p:spPr>
          <a:xfrm>
            <a:off x="1876424" y="1182848"/>
            <a:ext cx="8791575" cy="4074952"/>
          </a:xfrm>
        </p:spPr>
        <p:txBody>
          <a:bodyPr/>
          <a:lstStyle/>
          <a:p>
            <a:endParaRPr lang="en-US" dirty="0"/>
          </a:p>
        </p:txBody>
      </p:sp>
    </p:spTree>
    <p:extLst>
      <p:ext uri="{BB962C8B-B14F-4D97-AF65-F5344CB8AC3E}">
        <p14:creationId xmlns:p14="http://schemas.microsoft.com/office/powerpoint/2010/main" val="3554096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836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5810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0955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26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F59E0C-1AB7-4E18-9D89-486EB88EA74A}"/>
              </a:ext>
            </a:extLst>
          </p:cNvPr>
          <p:cNvSpPr>
            <a:spLocks noGrp="1"/>
          </p:cNvSpPr>
          <p:nvPr>
            <p:ph type="ctrTitle"/>
          </p:nvPr>
        </p:nvSpPr>
        <p:spPr>
          <a:xfrm>
            <a:off x="1876424" y="1122363"/>
            <a:ext cx="8791575" cy="1142665"/>
          </a:xfrm>
        </p:spPr>
        <p:txBody>
          <a:bodyPr>
            <a:normAutofit/>
          </a:bodyPr>
          <a:lstStyle/>
          <a:p>
            <a:r>
              <a:rPr lang="en-US" sz="2800" dirty="0" err="1">
                <a:latin typeface="Arial" panose="020B0604020202020204" pitchFamily="34" charset="0"/>
                <a:cs typeface="Arial" panose="020B0604020202020204" pitchFamily="34" charset="0"/>
              </a:rPr>
              <a:t>Nội</a:t>
            </a:r>
            <a:r>
              <a:rPr lang="en-US" sz="2800" dirty="0">
                <a:latin typeface="Arial" panose="020B0604020202020204" pitchFamily="34" charset="0"/>
                <a:cs typeface="Arial" panose="020B0604020202020204" pitchFamily="34" charset="0"/>
              </a:rPr>
              <a:t> Dung :</a:t>
            </a:r>
          </a:p>
        </p:txBody>
      </p:sp>
      <p:sp>
        <p:nvSpPr>
          <p:cNvPr id="4" name="Subtitle 3">
            <a:extLst>
              <a:ext uri="{FF2B5EF4-FFF2-40B4-BE49-F238E27FC236}">
                <a16:creationId xmlns:a16="http://schemas.microsoft.com/office/drawing/2014/main" id="{66154A15-14F0-4B73-9B0C-DCEE75EB5E96}"/>
              </a:ext>
            </a:extLst>
          </p:cNvPr>
          <p:cNvSpPr>
            <a:spLocks noGrp="1"/>
          </p:cNvSpPr>
          <p:nvPr>
            <p:ph type="subTitle" idx="1"/>
          </p:nvPr>
        </p:nvSpPr>
        <p:spPr>
          <a:xfrm>
            <a:off x="1876424" y="2265028"/>
            <a:ext cx="8791575" cy="2992772"/>
          </a:xfrm>
        </p:spPr>
        <p:txBody>
          <a:bodyPr/>
          <a:lstStyle/>
          <a:p>
            <a:pPr marL="457200" indent="-457200">
              <a:buFont typeface="+mj-lt"/>
              <a:buAutoNum type="arabicPeriod"/>
            </a:pPr>
            <a:r>
              <a:rPr lang="en-US" dirty="0">
                <a:solidFill>
                  <a:schemeClr val="tx1">
                    <a:lumMod val="95000"/>
                  </a:schemeClr>
                </a:solidFill>
                <a:latin typeface="Arial" panose="020B0604020202020204" pitchFamily="34" charset="0"/>
                <a:cs typeface="Arial" panose="020B0604020202020204" pitchFamily="34" charset="0"/>
              </a:rPr>
              <a:t>Resource dictionary, static resource, dynamic resource.</a:t>
            </a:r>
          </a:p>
          <a:p>
            <a:pPr marL="457200" indent="-457200">
              <a:buFont typeface="+mj-lt"/>
              <a:buAutoNum type="arabicPeriod"/>
            </a:pPr>
            <a:r>
              <a:rPr lang="en-US" dirty="0">
                <a:solidFill>
                  <a:schemeClr val="tx1">
                    <a:lumMod val="95000"/>
                  </a:schemeClr>
                </a:solidFill>
                <a:latin typeface="Arial" panose="020B0604020202020204" pitchFamily="34" charset="0"/>
                <a:cs typeface="Arial" panose="020B0604020202020204" pitchFamily="34" charset="0"/>
              </a:rPr>
              <a:t>Managing UI by resources and styles.</a:t>
            </a:r>
          </a:p>
          <a:p>
            <a:pPr marL="457200" indent="-457200">
              <a:buFont typeface="+mj-lt"/>
              <a:buAutoNum type="arabicPeriod"/>
            </a:pPr>
            <a:r>
              <a:rPr lang="en-US" dirty="0">
                <a:solidFill>
                  <a:schemeClr val="tx1">
                    <a:lumMod val="95000"/>
                  </a:schemeClr>
                </a:solidFill>
                <a:latin typeface="Arial" panose="020B0604020202020204" pitchFamily="34" charset="0"/>
                <a:cs typeface="Arial" panose="020B0604020202020204" pitchFamily="34" charset="0"/>
              </a:rPr>
              <a:t>Theme (Microsoft doc).</a:t>
            </a:r>
          </a:p>
          <a:p>
            <a:pPr marL="457200" indent="-457200">
              <a:buFont typeface="+mj-lt"/>
              <a:buAutoNum type="arabicPeriod"/>
            </a:pPr>
            <a:r>
              <a:rPr lang="en-US" dirty="0">
                <a:solidFill>
                  <a:schemeClr val="tx1">
                    <a:lumMod val="95000"/>
                  </a:schemeClr>
                </a:solidFill>
                <a:latin typeface="Arial" panose="020B0604020202020204" pitchFamily="34" charset="0"/>
                <a:cs typeface="Arial" panose="020B0604020202020204" pitchFamily="34" charset="0"/>
              </a:rPr>
              <a:t>Style, binding property and resource.</a:t>
            </a:r>
          </a:p>
          <a:p>
            <a:pPr marL="457200" indent="-457200">
              <a:buFont typeface="+mj-lt"/>
              <a:buAutoNum type="arabicPeriod"/>
            </a:pPr>
            <a:r>
              <a:rPr lang="en-US" dirty="0">
                <a:solidFill>
                  <a:schemeClr val="tx1">
                    <a:lumMod val="95000"/>
                  </a:schemeClr>
                </a:solidFill>
                <a:latin typeface="Arial" panose="020B0604020202020204" pitchFamily="34" charset="0"/>
                <a:cs typeface="Arial" panose="020B0604020202020204" pitchFamily="34" charset="0"/>
              </a:rPr>
              <a:t>Theme (</a:t>
            </a:r>
            <a:r>
              <a:rPr lang="en-US" dirty="0" err="1">
                <a:solidFill>
                  <a:schemeClr val="tx1">
                    <a:lumMod val="95000"/>
                  </a:schemeClr>
                </a:solidFill>
                <a:latin typeface="Arial" panose="020B0604020202020204" pitchFamily="34" charset="0"/>
                <a:cs typeface="Arial" panose="020B0604020202020204" pitchFamily="34" charset="0"/>
              </a:rPr>
              <a:t>syncfusion</a:t>
            </a:r>
            <a:r>
              <a:rPr lang="en-US" dirty="0">
                <a:solidFill>
                  <a:schemeClr val="tx1">
                    <a:lumMod val="95000"/>
                  </a:schemeClr>
                </a:solidFill>
                <a:latin typeface="Arial" panose="020B0604020202020204" pitchFamily="34" charset="0"/>
                <a:cs typeface="Arial" panose="020B0604020202020204" pitchFamily="34" charset="0"/>
              </a:rPr>
              <a:t> control).</a:t>
            </a:r>
          </a:p>
        </p:txBody>
      </p:sp>
    </p:spTree>
    <p:extLst>
      <p:ext uri="{BB962C8B-B14F-4D97-AF65-F5344CB8AC3E}">
        <p14:creationId xmlns:p14="http://schemas.microsoft.com/office/powerpoint/2010/main" val="3233696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FD452-183F-42BC-9700-47F5C70966FA}"/>
              </a:ext>
            </a:extLst>
          </p:cNvPr>
          <p:cNvSpPr>
            <a:spLocks noGrp="1"/>
          </p:cNvSpPr>
          <p:nvPr>
            <p:ph type="title"/>
          </p:nvPr>
        </p:nvSpPr>
        <p:spPr>
          <a:xfrm>
            <a:off x="1141456" y="609600"/>
            <a:ext cx="9905955" cy="992697"/>
          </a:xfrm>
        </p:spPr>
        <p:txBody>
          <a:bodyPr>
            <a:normAutofit fontScale="90000"/>
          </a:bodyPr>
          <a:lstStyle/>
          <a:p>
            <a:r>
              <a:rPr lang="en-US" dirty="0">
                <a:latin typeface="Arial" panose="020B0604020202020204" pitchFamily="34" charset="0"/>
                <a:cs typeface="Arial" panose="020B0604020202020204" pitchFamily="34" charset="0"/>
              </a:rPr>
              <a:t>1. </a:t>
            </a:r>
            <a:r>
              <a:rPr lang="en-US" dirty="0">
                <a:solidFill>
                  <a:schemeClr val="tx1">
                    <a:lumMod val="95000"/>
                  </a:schemeClr>
                </a:solidFill>
                <a:latin typeface="Arial" panose="020B0604020202020204" pitchFamily="34" charset="0"/>
                <a:cs typeface="Arial" panose="020B0604020202020204" pitchFamily="34" charset="0"/>
              </a:rPr>
              <a:t>Style, binding property and resource</a:t>
            </a:r>
            <a:endParaRPr lang="en-US"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5A9EAD04-D7CB-4C08-AAA0-CD9D57B09046}"/>
              </a:ext>
            </a:extLst>
          </p:cNvPr>
          <p:cNvSpPr>
            <a:spLocks noGrp="1"/>
          </p:cNvSpPr>
          <p:nvPr>
            <p:ph type="body" sz="half" idx="2"/>
          </p:nvPr>
        </p:nvSpPr>
        <p:spPr>
          <a:xfrm>
            <a:off x="1971413" y="1602298"/>
            <a:ext cx="9074456" cy="1627464"/>
          </a:xfrm>
        </p:spPr>
        <p:txBody>
          <a:bodyPr/>
          <a:lstStyle/>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Control and binding property.</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Style</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Resource</a:t>
            </a:r>
          </a:p>
        </p:txBody>
      </p:sp>
      <p:pic>
        <p:nvPicPr>
          <p:cNvPr id="4" name="Picture 3">
            <a:extLst>
              <a:ext uri="{FF2B5EF4-FFF2-40B4-BE49-F238E27FC236}">
                <a16:creationId xmlns:a16="http://schemas.microsoft.com/office/drawing/2014/main" id="{A8E72E9B-B4C4-426F-A75A-3B65D41B44EB}"/>
              </a:ext>
            </a:extLst>
          </p:cNvPr>
          <p:cNvPicPr>
            <a:picLocks noChangeAspect="1"/>
          </p:cNvPicPr>
          <p:nvPr/>
        </p:nvPicPr>
        <p:blipFill>
          <a:blip r:embed="rId2"/>
          <a:stretch>
            <a:fillRect/>
          </a:stretch>
        </p:blipFill>
        <p:spPr>
          <a:xfrm>
            <a:off x="5307261" y="1375794"/>
            <a:ext cx="6277586" cy="5037676"/>
          </a:xfrm>
          <a:prstGeom prst="rect">
            <a:avLst/>
          </a:prstGeom>
        </p:spPr>
      </p:pic>
    </p:spTree>
    <p:extLst>
      <p:ext uri="{BB962C8B-B14F-4D97-AF65-F5344CB8AC3E}">
        <p14:creationId xmlns:p14="http://schemas.microsoft.com/office/powerpoint/2010/main" val="1627860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A0269-7574-434E-AA5A-6DE73965CF95}"/>
              </a:ext>
            </a:extLst>
          </p:cNvPr>
          <p:cNvSpPr>
            <a:spLocks noGrp="1"/>
          </p:cNvSpPr>
          <p:nvPr>
            <p:ph type="title"/>
          </p:nvPr>
        </p:nvSpPr>
        <p:spPr>
          <a:xfrm>
            <a:off x="990410" y="722939"/>
            <a:ext cx="9906000" cy="1147805"/>
          </a:xfrm>
        </p:spPr>
        <p:txBody>
          <a:bodyPr>
            <a:normAutofit fontScale="90000"/>
          </a:bodyPr>
          <a:lstStyle/>
          <a:p>
            <a:r>
              <a:rPr lang="en-US" sz="2700" dirty="0">
                <a:solidFill>
                  <a:schemeClr val="tx1">
                    <a:lumMod val="95000"/>
                  </a:schemeClr>
                </a:solidFill>
                <a:latin typeface="Arial" panose="020B0604020202020204" pitchFamily="34" charset="0"/>
                <a:cs typeface="Arial" panose="020B0604020202020204" pitchFamily="34" charset="0"/>
              </a:rPr>
              <a:t>2. Resource dictionary, static resource, dynamic resource.</a:t>
            </a:r>
            <a:br>
              <a:rPr lang="en-US" dirty="0">
                <a:solidFill>
                  <a:schemeClr val="tx1">
                    <a:lumMod val="95000"/>
                  </a:schemeClr>
                </a:solidFill>
                <a:latin typeface="Arial" panose="020B0604020202020204" pitchFamily="34" charset="0"/>
                <a:cs typeface="Arial" panose="020B0604020202020204" pitchFamily="34" charset="0"/>
              </a:rPr>
            </a:br>
            <a:endParaRPr lang="en-US" dirty="0"/>
          </a:p>
        </p:txBody>
      </p:sp>
      <p:sp>
        <p:nvSpPr>
          <p:cNvPr id="3" name="Text Placeholder 2">
            <a:extLst>
              <a:ext uri="{FF2B5EF4-FFF2-40B4-BE49-F238E27FC236}">
                <a16:creationId xmlns:a16="http://schemas.microsoft.com/office/drawing/2014/main" id="{2C30F47C-97AE-40A8-AD23-2D4AFA2FEB50}"/>
              </a:ext>
            </a:extLst>
          </p:cNvPr>
          <p:cNvSpPr>
            <a:spLocks noGrp="1"/>
          </p:cNvSpPr>
          <p:nvPr>
            <p:ph type="body" idx="1"/>
          </p:nvPr>
        </p:nvSpPr>
        <p:spPr>
          <a:xfrm>
            <a:off x="1141411" y="1870744"/>
            <a:ext cx="9906000" cy="3928394"/>
          </a:xfrm>
        </p:spPr>
        <p:txBody>
          <a:bodyPr>
            <a:normAutofit/>
          </a:bodyPr>
          <a:lstStyle/>
          <a:p>
            <a:pPr marL="285750" indent="-285750">
              <a:buFont typeface="Wingdings" panose="05000000000000000000" pitchFamily="2" charset="2"/>
              <a:buChar char="Ø"/>
            </a:pPr>
            <a:r>
              <a:rPr lang="en-US" dirty="0">
                <a:solidFill>
                  <a:schemeClr val="tx1">
                    <a:lumMod val="95000"/>
                  </a:schemeClr>
                </a:solidFill>
                <a:latin typeface="Arial" panose="020B0604020202020204" pitchFamily="34" charset="0"/>
                <a:cs typeface="Arial" panose="020B0604020202020204" pitchFamily="34" charset="0"/>
              </a:rPr>
              <a:t>Resource dictionary : Merged Dictionaries</a:t>
            </a:r>
          </a:p>
          <a:p>
            <a:pPr marL="285750" indent="-285750">
              <a:buFont typeface="Wingdings" panose="05000000000000000000" pitchFamily="2" charset="2"/>
              <a:buChar char="Ø"/>
            </a:pPr>
            <a:r>
              <a:rPr lang="en-US" dirty="0">
                <a:solidFill>
                  <a:schemeClr val="tx1">
                    <a:lumMod val="95000"/>
                  </a:schemeClr>
                </a:solidFill>
                <a:latin typeface="Arial" panose="020B0604020202020204" pitchFamily="34" charset="0"/>
                <a:cs typeface="Arial" panose="020B0604020202020204" pitchFamily="34" charset="0"/>
              </a:rPr>
              <a:t>APP RESOURCE : </a:t>
            </a:r>
            <a:r>
              <a:rPr lang="en-US" dirty="0" err="1"/>
              <a:t>Application.Current.Resources.MergedDictionaries</a:t>
            </a:r>
            <a:endParaRPr lang="en-US" dirty="0">
              <a:solidFill>
                <a:schemeClr val="tx1">
                  <a:lumMod val="95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solidFill>
                  <a:schemeClr val="tx1">
                    <a:lumMod val="95000"/>
                  </a:schemeClr>
                </a:solidFill>
                <a:latin typeface="Arial" panose="020B0604020202020204" pitchFamily="34" charset="0"/>
                <a:cs typeface="Arial" panose="020B0604020202020204" pitchFamily="34" charset="0"/>
              </a:rPr>
              <a:t>static resource : </a:t>
            </a:r>
          </a:p>
          <a:p>
            <a:endParaRPr lang="en-US" dirty="0">
              <a:solidFill>
                <a:schemeClr val="tx1">
                  <a:lumMod val="95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dirty="0">
              <a:solidFill>
                <a:schemeClr val="tx1">
                  <a:lumMod val="95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solidFill>
                  <a:schemeClr val="tx1">
                    <a:lumMod val="95000"/>
                  </a:schemeClr>
                </a:solidFill>
                <a:latin typeface="Arial" panose="020B0604020202020204" pitchFamily="34" charset="0"/>
                <a:cs typeface="Arial" panose="020B0604020202020204" pitchFamily="34" charset="0"/>
              </a:rPr>
              <a:t>DYNAMIC RESOURCE: </a:t>
            </a:r>
            <a:endParaRPr lang="en-US"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75F2F41A-98F4-4500-8939-F6AA9F81C5B7}"/>
              </a:ext>
            </a:extLst>
          </p:cNvPr>
          <p:cNvSpPr/>
          <p:nvPr/>
        </p:nvSpPr>
        <p:spPr>
          <a:xfrm>
            <a:off x="1686187" y="4485419"/>
            <a:ext cx="8917495"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G</a:t>
            </a:r>
            <a:r>
              <a:rPr lang="vi-VN" dirty="0">
                <a:latin typeface="Arial" panose="020B0604020202020204" pitchFamily="34" charset="0"/>
                <a:cs typeface="Arial" panose="020B0604020202020204" pitchFamily="34" charset="0"/>
              </a:rPr>
              <a:t>án một </a:t>
            </a:r>
            <a:r>
              <a:rPr lang="en-US" dirty="0">
                <a:latin typeface="Arial" panose="020B0604020202020204" pitchFamily="34" charset="0"/>
                <a:cs typeface="Arial" panose="020B0604020202020204" pitchFamily="34" charset="0"/>
              </a:rPr>
              <a:t>expression </a:t>
            </a:r>
            <a:r>
              <a:rPr lang="vi-VN" dirty="0">
                <a:latin typeface="Arial" panose="020B0604020202020204" pitchFamily="34" charset="0"/>
                <a:cs typeface="Arial" panose="020B0604020202020204" pitchFamily="34" charset="0"/>
              </a:rPr>
              <a:t>cho </a:t>
            </a:r>
            <a:r>
              <a:rPr lang="en-US" i="1" dirty="0">
                <a:latin typeface="Arial" panose="020B0604020202020204" pitchFamily="34" charset="0"/>
                <a:cs typeface="Arial" panose="020B0604020202020204" pitchFamily="34" charset="0"/>
              </a:rPr>
              <a:t>property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load </a:t>
            </a:r>
            <a:r>
              <a:rPr lang="vi-VN" dirty="0">
                <a:latin typeface="Arial" panose="020B0604020202020204" pitchFamily="34" charset="0"/>
                <a:cs typeface="Arial" panose="020B0604020202020204" pitchFamily="34" charset="0"/>
              </a:rPr>
              <a:t>nhưng </a:t>
            </a:r>
            <a:r>
              <a:rPr lang="en-US" dirty="0" err="1">
                <a:latin typeface="Arial" panose="020B0604020202020204" pitchFamily="34" charset="0"/>
                <a:cs typeface="Arial" panose="020B0604020202020204" pitchFamily="34" charset="0"/>
              </a:rPr>
              <a:t>ch</a:t>
            </a:r>
            <a:r>
              <a:rPr lang="vi-VN" dirty="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a </a:t>
            </a:r>
            <a:r>
              <a:rPr lang="en-US" dirty="0" err="1">
                <a:latin typeface="Arial" panose="020B0604020202020204" pitchFamily="34" charset="0"/>
                <a:cs typeface="Arial" panose="020B0604020202020204" pitchFamily="34" charset="0"/>
              </a:rPr>
              <a:t>lấy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d</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lấy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khu</a:t>
            </a:r>
            <a:r>
              <a:rPr lang="en-US" dirty="0">
                <a:latin typeface="Arial" panose="020B0604020202020204" pitchFamily="34" charset="0"/>
                <a:cs typeface="Arial" panose="020B0604020202020204" pitchFamily="34" charset="0"/>
              </a:rPr>
              <a:t> runtime </a:t>
            </a:r>
            <a:r>
              <a:rPr lang="vi-VN" dirty="0">
                <a:latin typeface="Arial" panose="020B0604020202020204" pitchFamily="34" charset="0"/>
                <a:cs typeface="Arial" panose="020B0604020202020204" pitchFamily="34" charset="0"/>
              </a:rPr>
              <a:t>khi </a:t>
            </a:r>
            <a:r>
              <a:rPr lang="en-US" dirty="0">
                <a:latin typeface="Arial" panose="020B0604020202020204" pitchFamily="34" charset="0"/>
                <a:cs typeface="Arial" panose="020B0604020202020204" pitchFamily="34" charset="0"/>
              </a:rPr>
              <a:t>expression</a:t>
            </a:r>
            <a:r>
              <a:rPr lang="vi-VN" dirty="0">
                <a:latin typeface="Arial" panose="020B0604020202020204" pitchFamily="34" charset="0"/>
                <a:cs typeface="Arial" panose="020B0604020202020204" pitchFamily="34" charset="0"/>
              </a:rPr>
              <a:t> yêu cầu giá trị. Điều này trì hoãn việc tìm kiếm </a:t>
            </a:r>
            <a:r>
              <a:rPr lang="en-US" i="1" dirty="0">
                <a:latin typeface="Arial" panose="020B0604020202020204" pitchFamily="34" charset="0"/>
                <a:cs typeface="Arial" panose="020B0604020202020204" pitchFamily="34" charset="0"/>
              </a:rPr>
              <a:t>Resource</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cho đến khi cần</a:t>
            </a:r>
            <a:r>
              <a:rPr lang="en-US" dirty="0">
                <a:latin typeface="Arial" panose="020B0604020202020204" pitchFamily="34" charset="0"/>
                <a:cs typeface="Arial" panose="020B0604020202020204" pitchFamily="34" charset="0"/>
              </a:rPr>
              <a:t> ở runtime =&gt; </a:t>
            </a:r>
            <a:r>
              <a:rPr lang="vi-VN" dirty="0">
                <a:latin typeface="Arial" panose="020B0604020202020204" pitchFamily="34" charset="0"/>
                <a:cs typeface="Arial" panose="020B0604020202020204" pitchFamily="34" charset="0"/>
              </a:rPr>
              <a:t>một tham chiếu chuyển tiếp đến một tài nguyên được xác định sau này trong XAML. cập nhật </a:t>
            </a:r>
            <a:r>
              <a:rPr lang="en-US" i="1" dirty="0">
                <a:latin typeface="Arial" panose="020B0604020202020204" pitchFamily="34" charset="0"/>
                <a:cs typeface="Arial" panose="020B0604020202020204" pitchFamily="34" charset="0"/>
              </a:rPr>
              <a:t>property</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nếu </a:t>
            </a:r>
            <a:r>
              <a:rPr lang="en-US" dirty="0">
                <a:solidFill>
                  <a:schemeClr val="tx1">
                    <a:lumMod val="95000"/>
                  </a:schemeClr>
                </a:solidFill>
                <a:latin typeface="Arial" panose="020B0604020202020204" pitchFamily="34" charset="0"/>
                <a:cs typeface="Arial" panose="020B0604020202020204" pitchFamily="34" charset="0"/>
              </a:rPr>
              <a:t>dictionary  </a:t>
            </a:r>
            <a:r>
              <a:rPr lang="vi-VN" dirty="0">
                <a:latin typeface="Arial" panose="020B0604020202020204" pitchFamily="34" charset="0"/>
                <a:cs typeface="Arial" panose="020B0604020202020204" pitchFamily="34" charset="0"/>
              </a:rPr>
              <a:t>được thay đổi.</a:t>
            </a:r>
            <a:endParaRPr lang="en-US"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956D7473-BE1B-4300-A3CF-68F76E9FBDD0}"/>
              </a:ext>
            </a:extLst>
          </p:cNvPr>
          <p:cNvSpPr/>
          <p:nvPr/>
        </p:nvSpPr>
        <p:spPr>
          <a:xfrm>
            <a:off x="1484662" y="3170407"/>
            <a:ext cx="8917495" cy="646331"/>
          </a:xfrm>
          <a:prstGeom prst="rect">
            <a:avLst/>
          </a:prstGeom>
        </p:spPr>
        <p:txBody>
          <a:bodyPr wrap="square">
            <a:spAutoFit/>
          </a:bodyPr>
          <a:lstStyle/>
          <a:p>
            <a:pPr marL="285750" indent="-285750">
              <a:buFont typeface="Wingdings" panose="05000000000000000000" pitchFamily="2" charset="2"/>
              <a:buChar char="Ø"/>
            </a:pPr>
            <a:r>
              <a:rPr lang="vi-VN" dirty="0">
                <a:solidFill>
                  <a:schemeClr val="tx1">
                    <a:lumMod val="95000"/>
                  </a:schemeClr>
                </a:solidFill>
                <a:cs typeface="Arial" panose="020B0604020202020204" pitchFamily="34" charset="0"/>
              </a:rPr>
              <a:t>Được resolved và gán cho property khi load xaml ,xảy ra trước khi ứng dụng thực sự chạy. GÁN một lần và mọi thay đổi đối với Resource dictionary bị bỏ qua.</a:t>
            </a:r>
            <a:endParaRPr lang="en-US" dirty="0">
              <a:solidFill>
                <a:schemeClr val="tx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5603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78BC-638B-4D6A-B94A-1DE9297FEE87}"/>
              </a:ext>
            </a:extLst>
          </p:cNvPr>
          <p:cNvSpPr>
            <a:spLocks noGrp="1"/>
          </p:cNvSpPr>
          <p:nvPr>
            <p:ph type="ctrTitle"/>
          </p:nvPr>
        </p:nvSpPr>
        <p:spPr>
          <a:xfrm>
            <a:off x="1876424" y="669357"/>
            <a:ext cx="8791575" cy="605770"/>
          </a:xfrm>
        </p:spPr>
        <p:txBody>
          <a:bodyPr>
            <a:normAutofit/>
          </a:bodyPr>
          <a:lstStyle/>
          <a:p>
            <a:r>
              <a:rPr lang="en-US" sz="2000" dirty="0">
                <a:latin typeface="Arial" panose="020B0604020202020204" pitchFamily="34" charset="0"/>
                <a:cs typeface="Arial" panose="020B0604020202020204" pitchFamily="34" charset="0"/>
              </a:rPr>
              <a:t>3. </a:t>
            </a:r>
            <a:r>
              <a:rPr lang="en-US" sz="2000" dirty="0" err="1">
                <a:latin typeface="Arial" panose="020B0604020202020204" pitchFamily="34" charset="0"/>
                <a:cs typeface="Arial" panose="020B0604020202020204" pitchFamily="34" charset="0"/>
              </a:rPr>
              <a:t>Quản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lí</a:t>
            </a:r>
            <a:r>
              <a:rPr lang="en-US" sz="2000" dirty="0">
                <a:latin typeface="Arial" panose="020B0604020202020204" pitchFamily="34" charset="0"/>
                <a:cs typeface="Arial" panose="020B0604020202020204" pitchFamily="34" charset="0"/>
              </a:rPr>
              <a:t> app UI Control qua resource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style</a:t>
            </a:r>
          </a:p>
        </p:txBody>
      </p:sp>
      <p:sp>
        <p:nvSpPr>
          <p:cNvPr id="3" name="Subtitle 2">
            <a:extLst>
              <a:ext uri="{FF2B5EF4-FFF2-40B4-BE49-F238E27FC236}">
                <a16:creationId xmlns:a16="http://schemas.microsoft.com/office/drawing/2014/main" id="{EB053D8B-9270-4F92-B8CA-E8595AFB7D76}"/>
              </a:ext>
            </a:extLst>
          </p:cNvPr>
          <p:cNvSpPr>
            <a:spLocks noGrp="1"/>
          </p:cNvSpPr>
          <p:nvPr>
            <p:ph type="subTitle" idx="1"/>
          </p:nvPr>
        </p:nvSpPr>
        <p:spPr>
          <a:xfrm>
            <a:off x="1876424" y="1275127"/>
            <a:ext cx="8791575" cy="3982673"/>
          </a:xfrm>
        </p:spPr>
        <p:txBody>
          <a:bodyPr/>
          <a:lstStyle/>
          <a:p>
            <a:endParaRPr lang="en-US" dirty="0"/>
          </a:p>
        </p:txBody>
      </p:sp>
      <p:sp>
        <p:nvSpPr>
          <p:cNvPr id="4" name="Rectangle 3">
            <a:extLst>
              <a:ext uri="{FF2B5EF4-FFF2-40B4-BE49-F238E27FC236}">
                <a16:creationId xmlns:a16="http://schemas.microsoft.com/office/drawing/2014/main" id="{7EFFE1E5-96AE-4281-9B9D-CF678167934F}"/>
              </a:ext>
            </a:extLst>
          </p:cNvPr>
          <p:cNvSpPr/>
          <p:nvPr/>
        </p:nvSpPr>
        <p:spPr>
          <a:xfrm>
            <a:off x="2181138" y="1795244"/>
            <a:ext cx="1291904" cy="2340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XAML</a:t>
            </a: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r>
              <a:rPr lang="en-US" dirty="0">
                <a:ln w="0"/>
                <a:solidFill>
                  <a:schemeClr val="tx1"/>
                </a:solidFill>
                <a:effectLst>
                  <a:outerShdw blurRad="38100" dist="19050" dir="2700000" algn="tl" rotWithShape="0">
                    <a:schemeClr val="dk1">
                      <a:alpha val="40000"/>
                    </a:schemeClr>
                  </a:outerShdw>
                </a:effectLst>
              </a:rPr>
              <a:t>Control</a:t>
            </a:r>
          </a:p>
          <a:p>
            <a:pPr algn="ctr"/>
            <a:r>
              <a:rPr lang="en-US" dirty="0">
                <a:ln w="0"/>
                <a:solidFill>
                  <a:schemeClr val="tx1"/>
                </a:solidFill>
                <a:effectLst>
                  <a:outerShdw blurRad="38100" dist="19050" dir="2700000" algn="tl" rotWithShape="0">
                    <a:schemeClr val="dk1">
                      <a:alpha val="40000"/>
                    </a:schemeClr>
                  </a:outerShdw>
                </a:effectLst>
              </a:rPr>
              <a:t>Control</a:t>
            </a:r>
          </a:p>
        </p:txBody>
      </p:sp>
      <p:sp>
        <p:nvSpPr>
          <p:cNvPr id="6" name="Rectangle 5">
            <a:extLst>
              <a:ext uri="{FF2B5EF4-FFF2-40B4-BE49-F238E27FC236}">
                <a16:creationId xmlns:a16="http://schemas.microsoft.com/office/drawing/2014/main" id="{F0C56510-C8E9-471C-80E4-CB38978CA6B8}"/>
              </a:ext>
            </a:extLst>
          </p:cNvPr>
          <p:cNvSpPr/>
          <p:nvPr/>
        </p:nvSpPr>
        <p:spPr>
          <a:xfrm>
            <a:off x="4278385" y="2189527"/>
            <a:ext cx="1291904" cy="2340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Style</a:t>
            </a:r>
          </a:p>
          <a:p>
            <a:pPr algn="ctr"/>
            <a:endParaRPr lang="en-US" dirty="0"/>
          </a:p>
          <a:p>
            <a:pPr algn="ctr"/>
            <a:r>
              <a:rPr lang="en-US" dirty="0"/>
              <a:t>Height</a:t>
            </a:r>
          </a:p>
          <a:p>
            <a:pPr algn="ctr"/>
            <a:r>
              <a:rPr lang="en-US" dirty="0"/>
              <a:t>Width</a:t>
            </a:r>
          </a:p>
          <a:p>
            <a:pPr algn="ctr"/>
            <a:r>
              <a:rPr lang="en-US" dirty="0"/>
              <a:t>Border</a:t>
            </a:r>
          </a:p>
          <a:p>
            <a:pPr algn="ctr"/>
            <a:r>
              <a:rPr lang="en-US" dirty="0"/>
              <a:t>Background</a:t>
            </a:r>
          </a:p>
          <a:p>
            <a:pPr algn="ctr"/>
            <a:r>
              <a:rPr lang="en-US" dirty="0"/>
              <a:t>…..</a:t>
            </a:r>
          </a:p>
        </p:txBody>
      </p:sp>
      <p:cxnSp>
        <p:nvCxnSpPr>
          <p:cNvPr id="8" name="Straight Arrow Connector 7">
            <a:extLst>
              <a:ext uri="{FF2B5EF4-FFF2-40B4-BE49-F238E27FC236}">
                <a16:creationId xmlns:a16="http://schemas.microsoft.com/office/drawing/2014/main" id="{0F98197A-20DB-46C0-BCFF-D6F620058F1A}"/>
              </a:ext>
            </a:extLst>
          </p:cNvPr>
          <p:cNvCxnSpPr>
            <a:cxnSpLocks/>
          </p:cNvCxnSpPr>
          <p:nvPr/>
        </p:nvCxnSpPr>
        <p:spPr>
          <a:xfrm flipH="1">
            <a:off x="3246539" y="3284290"/>
            <a:ext cx="1031846" cy="28942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9" name="Rectangle 8">
            <a:extLst>
              <a:ext uri="{FF2B5EF4-FFF2-40B4-BE49-F238E27FC236}">
                <a16:creationId xmlns:a16="http://schemas.microsoft.com/office/drawing/2014/main" id="{667A826C-95C3-42B3-B968-843063DEAE56}"/>
              </a:ext>
            </a:extLst>
          </p:cNvPr>
          <p:cNvSpPr/>
          <p:nvPr/>
        </p:nvSpPr>
        <p:spPr>
          <a:xfrm>
            <a:off x="4110604" y="1375795"/>
            <a:ext cx="2466363" cy="3313651"/>
          </a:xfrm>
          <a:prstGeom prst="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RESOURCE DICTIONARY</a:t>
            </a: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598DE657-084C-4BC0-BF22-0B5C85E2298E}"/>
              </a:ext>
            </a:extLst>
          </p:cNvPr>
          <p:cNvSpPr/>
          <p:nvPr/>
        </p:nvSpPr>
        <p:spPr>
          <a:xfrm>
            <a:off x="7533314" y="2189527"/>
            <a:ext cx="1677798" cy="2281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THEME (APP) RESOURCE</a:t>
            </a:r>
          </a:p>
          <a:p>
            <a:pPr algn="ctr"/>
            <a:endParaRPr lang="en-US" dirty="0"/>
          </a:p>
          <a:p>
            <a:pPr algn="ctr"/>
            <a:endParaRPr lang="en-US" dirty="0"/>
          </a:p>
          <a:p>
            <a:pPr algn="ctr"/>
            <a:r>
              <a:rPr lang="en-US" dirty="0"/>
              <a:t>Argument</a:t>
            </a:r>
          </a:p>
          <a:p>
            <a:pPr algn="ctr"/>
            <a:r>
              <a:rPr lang="en-US" dirty="0"/>
              <a:t>Color</a:t>
            </a:r>
          </a:p>
          <a:p>
            <a:pPr algn="ctr"/>
            <a:r>
              <a:rPr lang="en-US" dirty="0"/>
              <a:t>Double</a:t>
            </a:r>
          </a:p>
          <a:p>
            <a:pPr algn="ctr"/>
            <a:r>
              <a:rPr lang="en-US" dirty="0"/>
              <a:t>…..</a:t>
            </a:r>
          </a:p>
        </p:txBody>
      </p:sp>
      <p:cxnSp>
        <p:nvCxnSpPr>
          <p:cNvPr id="12" name="Straight Arrow Connector 11">
            <a:extLst>
              <a:ext uri="{FF2B5EF4-FFF2-40B4-BE49-F238E27FC236}">
                <a16:creationId xmlns:a16="http://schemas.microsoft.com/office/drawing/2014/main" id="{A13A2E27-BCBB-41C8-92CB-FF89EAAD9AD5}"/>
              </a:ext>
            </a:extLst>
          </p:cNvPr>
          <p:cNvCxnSpPr>
            <a:cxnSpLocks/>
          </p:cNvCxnSpPr>
          <p:nvPr/>
        </p:nvCxnSpPr>
        <p:spPr>
          <a:xfrm flipH="1" flipV="1">
            <a:off x="5419289" y="3429000"/>
            <a:ext cx="2592197" cy="57254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5" name="Straight Arrow Connector 14">
            <a:extLst>
              <a:ext uri="{FF2B5EF4-FFF2-40B4-BE49-F238E27FC236}">
                <a16:creationId xmlns:a16="http://schemas.microsoft.com/office/drawing/2014/main" id="{B361F489-D4F1-4839-B11E-389421E52FC5}"/>
              </a:ext>
            </a:extLst>
          </p:cNvPr>
          <p:cNvCxnSpPr/>
          <p:nvPr/>
        </p:nvCxnSpPr>
        <p:spPr>
          <a:xfrm flipH="1">
            <a:off x="5419289" y="3741490"/>
            <a:ext cx="2676087" cy="18455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594232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1AE8A9-3F33-44A3-B169-CA712CB8065C}"/>
              </a:ext>
            </a:extLst>
          </p:cNvPr>
          <p:cNvPicPr>
            <a:picLocks noChangeAspect="1"/>
          </p:cNvPicPr>
          <p:nvPr/>
        </p:nvPicPr>
        <p:blipFill>
          <a:blip r:embed="rId2"/>
          <a:stretch>
            <a:fillRect/>
          </a:stretch>
        </p:blipFill>
        <p:spPr>
          <a:xfrm>
            <a:off x="2013358" y="763399"/>
            <a:ext cx="7776594" cy="3120703"/>
          </a:xfrm>
          <a:prstGeom prst="rect">
            <a:avLst/>
          </a:prstGeom>
        </p:spPr>
      </p:pic>
      <p:pic>
        <p:nvPicPr>
          <p:cNvPr id="5" name="Picture 4">
            <a:extLst>
              <a:ext uri="{FF2B5EF4-FFF2-40B4-BE49-F238E27FC236}">
                <a16:creationId xmlns:a16="http://schemas.microsoft.com/office/drawing/2014/main" id="{AB56CF4A-07E4-4A58-B3DA-52524FB77AF2}"/>
              </a:ext>
            </a:extLst>
          </p:cNvPr>
          <p:cNvPicPr>
            <a:picLocks noChangeAspect="1"/>
          </p:cNvPicPr>
          <p:nvPr/>
        </p:nvPicPr>
        <p:blipFill>
          <a:blip r:embed="rId3"/>
          <a:stretch>
            <a:fillRect/>
          </a:stretch>
        </p:blipFill>
        <p:spPr>
          <a:xfrm>
            <a:off x="2131066" y="4442101"/>
            <a:ext cx="6419850" cy="1228725"/>
          </a:xfrm>
          <a:prstGeom prst="rect">
            <a:avLst/>
          </a:prstGeom>
        </p:spPr>
      </p:pic>
    </p:spTree>
    <p:extLst>
      <p:ext uri="{BB962C8B-B14F-4D97-AF65-F5344CB8AC3E}">
        <p14:creationId xmlns:p14="http://schemas.microsoft.com/office/powerpoint/2010/main" val="134255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76C9-A5ED-4CA4-80DD-AFD3A9D6B3A0}"/>
              </a:ext>
            </a:extLst>
          </p:cNvPr>
          <p:cNvSpPr>
            <a:spLocks noGrp="1"/>
          </p:cNvSpPr>
          <p:nvPr>
            <p:ph type="ctrTitle"/>
          </p:nvPr>
        </p:nvSpPr>
        <p:spPr>
          <a:xfrm>
            <a:off x="1876424" y="1122363"/>
            <a:ext cx="8791575" cy="1243332"/>
          </a:xfrm>
        </p:spPr>
        <p:txBody>
          <a:bodyPr>
            <a:normAutofit/>
          </a:bodyPr>
          <a:lstStyle/>
          <a:p>
            <a:r>
              <a:rPr lang="en-US" sz="2000" dirty="0" err="1"/>
              <a:t>Lợi</a:t>
            </a:r>
            <a:r>
              <a:rPr lang="en-US" sz="2000" dirty="0"/>
              <a:t> ÍCH : </a:t>
            </a:r>
            <a:r>
              <a:rPr lang="en-US" sz="2000" dirty="0" err="1"/>
              <a:t>Dễ</a:t>
            </a:r>
            <a:r>
              <a:rPr lang="en-US" sz="2000" dirty="0"/>
              <a:t> </a:t>
            </a:r>
            <a:r>
              <a:rPr lang="en-US" sz="2000" dirty="0" err="1"/>
              <a:t>Quản</a:t>
            </a:r>
            <a:r>
              <a:rPr lang="en-US" sz="2000" dirty="0"/>
              <a:t> </a:t>
            </a:r>
            <a:r>
              <a:rPr lang="en-US" sz="2000" dirty="0" err="1"/>
              <a:t>Lí</a:t>
            </a:r>
            <a:r>
              <a:rPr lang="en-US" sz="2000" dirty="0"/>
              <a:t> </a:t>
            </a:r>
            <a:r>
              <a:rPr lang="en-US" sz="2000" dirty="0" err="1"/>
              <a:t>và</a:t>
            </a:r>
            <a:r>
              <a:rPr lang="en-US" sz="2000" dirty="0"/>
              <a:t> </a:t>
            </a:r>
            <a:r>
              <a:rPr lang="en-US" sz="2000" dirty="0" err="1"/>
              <a:t>thay</a:t>
            </a:r>
            <a:r>
              <a:rPr lang="en-US" sz="2000" dirty="0"/>
              <a:t> </a:t>
            </a:r>
            <a:r>
              <a:rPr lang="en-US" sz="2000" dirty="0" err="1"/>
              <a:t>đổi</a:t>
            </a:r>
            <a:r>
              <a:rPr lang="en-US" sz="2000" dirty="0"/>
              <a:t> </a:t>
            </a:r>
            <a:r>
              <a:rPr lang="en-US" sz="2000" dirty="0" err="1"/>
              <a:t>giao</a:t>
            </a:r>
            <a:r>
              <a:rPr lang="en-US" sz="2000" dirty="0"/>
              <a:t> </a:t>
            </a:r>
            <a:r>
              <a:rPr lang="en-US" sz="2000" dirty="0" err="1"/>
              <a:t>diện</a:t>
            </a:r>
            <a:r>
              <a:rPr lang="en-US" sz="2000" dirty="0"/>
              <a:t> App</a:t>
            </a:r>
            <a:br>
              <a:rPr lang="en-US" sz="2000" dirty="0"/>
            </a:br>
            <a:r>
              <a:rPr lang="en-US" sz="2000" dirty="0"/>
              <a:t>      </a:t>
            </a:r>
            <a:br>
              <a:rPr lang="en-US" sz="2000" dirty="0"/>
            </a:br>
            <a:r>
              <a:rPr lang="en-US" sz="2000" dirty="0"/>
              <a:t>      </a:t>
            </a:r>
          </a:p>
        </p:txBody>
      </p:sp>
      <p:sp>
        <p:nvSpPr>
          <p:cNvPr id="3" name="Subtitle 2">
            <a:extLst>
              <a:ext uri="{FF2B5EF4-FFF2-40B4-BE49-F238E27FC236}">
                <a16:creationId xmlns:a16="http://schemas.microsoft.com/office/drawing/2014/main" id="{78DE6E4E-4F23-4F3B-AE2C-01902B75EA8A}"/>
              </a:ext>
            </a:extLst>
          </p:cNvPr>
          <p:cNvSpPr>
            <a:spLocks noGrp="1"/>
          </p:cNvSpPr>
          <p:nvPr>
            <p:ph type="subTitle" idx="1"/>
          </p:nvPr>
        </p:nvSpPr>
        <p:spPr>
          <a:xfrm>
            <a:off x="1876424" y="2499920"/>
            <a:ext cx="8791575" cy="1585520"/>
          </a:xfrm>
        </p:spPr>
        <p:txBody>
          <a:bodyPr/>
          <a:lstStyle/>
          <a:p>
            <a:r>
              <a:rPr lang="en-US" dirty="0">
                <a:solidFill>
                  <a:schemeClr val="tx1"/>
                </a:solidFill>
              </a:rPr>
              <a:t>HẠN CHẾ : </a:t>
            </a:r>
            <a:r>
              <a:rPr lang="en-US" dirty="0" err="1">
                <a:solidFill>
                  <a:schemeClr val="tx1"/>
                </a:solidFill>
              </a:rPr>
              <a:t>khó</a:t>
            </a:r>
            <a:r>
              <a:rPr lang="en-US" dirty="0">
                <a:solidFill>
                  <a:schemeClr val="tx1"/>
                </a:solidFill>
              </a:rPr>
              <a:t> </a:t>
            </a:r>
            <a:r>
              <a:rPr lang="en-US" dirty="0" err="1">
                <a:solidFill>
                  <a:schemeClr val="tx1"/>
                </a:solidFill>
              </a:rPr>
              <a:t>cho</a:t>
            </a:r>
            <a:r>
              <a:rPr lang="en-US" dirty="0">
                <a:solidFill>
                  <a:schemeClr val="tx1"/>
                </a:solidFill>
              </a:rPr>
              <a:t> ng</a:t>
            </a:r>
            <a:r>
              <a:rPr lang="vi-VN" dirty="0">
                <a:solidFill>
                  <a:schemeClr val="tx1"/>
                </a:solidFill>
              </a:rPr>
              <a:t>ư</a:t>
            </a:r>
            <a:r>
              <a:rPr lang="en-US" dirty="0" err="1">
                <a:solidFill>
                  <a:schemeClr val="tx1"/>
                </a:solidFill>
              </a:rPr>
              <a:t>ời</a:t>
            </a:r>
            <a:r>
              <a:rPr lang="en-US" dirty="0">
                <a:solidFill>
                  <a:schemeClr val="tx1"/>
                </a:solidFill>
              </a:rPr>
              <a:t> </a:t>
            </a:r>
            <a:r>
              <a:rPr lang="en-US" dirty="0" err="1">
                <a:solidFill>
                  <a:schemeClr val="tx1"/>
                </a:solidFill>
              </a:rPr>
              <a:t>mới</a:t>
            </a:r>
            <a:r>
              <a:rPr lang="en-US" dirty="0">
                <a:solidFill>
                  <a:schemeClr val="tx1"/>
                </a:solidFill>
              </a:rPr>
              <a:t> join </a:t>
            </a:r>
            <a:r>
              <a:rPr lang="en-US" dirty="0" err="1">
                <a:solidFill>
                  <a:schemeClr val="tx1"/>
                </a:solidFill>
              </a:rPr>
              <a:t>dự</a:t>
            </a:r>
            <a:r>
              <a:rPr lang="en-US" dirty="0">
                <a:solidFill>
                  <a:schemeClr val="tx1"/>
                </a:solidFill>
              </a:rPr>
              <a:t> </a:t>
            </a:r>
            <a:r>
              <a:rPr lang="en-US" dirty="0" err="1">
                <a:solidFill>
                  <a:schemeClr val="tx1"/>
                </a:solidFill>
              </a:rPr>
              <a:t>án</a:t>
            </a:r>
            <a:r>
              <a:rPr lang="en-US" dirty="0">
                <a:solidFill>
                  <a:schemeClr val="tx1"/>
                </a:solidFill>
              </a:rPr>
              <a:t> , </a:t>
            </a:r>
            <a:r>
              <a:rPr lang="en-US" dirty="0" err="1">
                <a:solidFill>
                  <a:schemeClr val="tx1"/>
                </a:solidFill>
              </a:rPr>
              <a:t>quản</a:t>
            </a:r>
            <a:r>
              <a:rPr lang="en-US" dirty="0">
                <a:solidFill>
                  <a:schemeClr val="tx1"/>
                </a:solidFill>
              </a:rPr>
              <a:t> </a:t>
            </a:r>
            <a:r>
              <a:rPr lang="en-US" dirty="0" err="1">
                <a:solidFill>
                  <a:schemeClr val="tx1"/>
                </a:solidFill>
              </a:rPr>
              <a:t>lí</a:t>
            </a:r>
            <a:r>
              <a:rPr lang="en-US" dirty="0">
                <a:solidFill>
                  <a:schemeClr val="tx1"/>
                </a:solidFill>
              </a:rPr>
              <a:t> file dictionary</a:t>
            </a:r>
          </a:p>
          <a:p>
            <a:r>
              <a:rPr lang="en-US" dirty="0">
                <a:solidFill>
                  <a:schemeClr val="tx1"/>
                </a:solidFill>
              </a:rPr>
              <a:t>            </a:t>
            </a:r>
          </a:p>
        </p:txBody>
      </p:sp>
    </p:spTree>
    <p:extLst>
      <p:ext uri="{BB962C8B-B14F-4D97-AF65-F5344CB8AC3E}">
        <p14:creationId xmlns:p14="http://schemas.microsoft.com/office/powerpoint/2010/main" val="1506535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6707D-F3D9-4334-97BE-07E826FE0E9A}"/>
              </a:ext>
            </a:extLst>
          </p:cNvPr>
          <p:cNvSpPr>
            <a:spLocks noGrp="1"/>
          </p:cNvSpPr>
          <p:nvPr>
            <p:ph type="title"/>
          </p:nvPr>
        </p:nvSpPr>
        <p:spPr>
          <a:xfrm>
            <a:off x="1141413" y="618518"/>
            <a:ext cx="9905998" cy="925056"/>
          </a:xfrm>
        </p:spPr>
        <p:txBody>
          <a:bodyPr/>
          <a:lstStyle/>
          <a:p>
            <a:r>
              <a:rPr lang="en-US" dirty="0"/>
              <a:t>THEME (MS DOC)</a:t>
            </a:r>
          </a:p>
        </p:txBody>
      </p:sp>
      <p:pic>
        <p:nvPicPr>
          <p:cNvPr id="3" name="Picture 2">
            <a:extLst>
              <a:ext uri="{FF2B5EF4-FFF2-40B4-BE49-F238E27FC236}">
                <a16:creationId xmlns:a16="http://schemas.microsoft.com/office/drawing/2014/main" id="{E9CFD5A1-83CC-47F5-B9C8-DCDF961EAEEC}"/>
              </a:ext>
            </a:extLst>
          </p:cNvPr>
          <p:cNvPicPr>
            <a:picLocks noChangeAspect="1"/>
          </p:cNvPicPr>
          <p:nvPr/>
        </p:nvPicPr>
        <p:blipFill>
          <a:blip r:embed="rId2"/>
          <a:stretch>
            <a:fillRect/>
          </a:stretch>
        </p:blipFill>
        <p:spPr>
          <a:xfrm>
            <a:off x="1141413" y="1423375"/>
            <a:ext cx="4171950" cy="5286375"/>
          </a:xfrm>
          <a:prstGeom prst="rect">
            <a:avLst/>
          </a:prstGeom>
        </p:spPr>
      </p:pic>
    </p:spTree>
    <p:extLst>
      <p:ext uri="{BB962C8B-B14F-4D97-AF65-F5344CB8AC3E}">
        <p14:creationId xmlns:p14="http://schemas.microsoft.com/office/powerpoint/2010/main" val="2132003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862D-7C02-4C48-A786-58ACCB4B6DFC}"/>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E1546B46-1295-459A-8CA6-EDE228D266EC}"/>
              </a:ext>
            </a:extLst>
          </p:cNvPr>
          <p:cNvPicPr>
            <a:picLocks noChangeAspect="1"/>
          </p:cNvPicPr>
          <p:nvPr/>
        </p:nvPicPr>
        <p:blipFill>
          <a:blip r:embed="rId2"/>
          <a:stretch>
            <a:fillRect/>
          </a:stretch>
        </p:blipFill>
        <p:spPr>
          <a:xfrm>
            <a:off x="2602464" y="3177326"/>
            <a:ext cx="6491201" cy="2570913"/>
          </a:xfrm>
          <a:prstGeom prst="rect">
            <a:avLst/>
          </a:prstGeom>
        </p:spPr>
      </p:pic>
      <p:pic>
        <p:nvPicPr>
          <p:cNvPr id="4" name="Picture 3">
            <a:extLst>
              <a:ext uri="{FF2B5EF4-FFF2-40B4-BE49-F238E27FC236}">
                <a16:creationId xmlns:a16="http://schemas.microsoft.com/office/drawing/2014/main" id="{BCCFC0CE-ADC3-482E-A869-7FF4231BEF07}"/>
              </a:ext>
            </a:extLst>
          </p:cNvPr>
          <p:cNvPicPr>
            <a:picLocks noChangeAspect="1"/>
          </p:cNvPicPr>
          <p:nvPr/>
        </p:nvPicPr>
        <p:blipFill>
          <a:blip r:embed="rId3"/>
          <a:stretch>
            <a:fillRect/>
          </a:stretch>
        </p:blipFill>
        <p:spPr>
          <a:xfrm>
            <a:off x="1595856" y="618518"/>
            <a:ext cx="9114558" cy="2334557"/>
          </a:xfrm>
          <a:prstGeom prst="rect">
            <a:avLst/>
          </a:prstGeom>
        </p:spPr>
      </p:pic>
    </p:spTree>
    <p:extLst>
      <p:ext uri="{BB962C8B-B14F-4D97-AF65-F5344CB8AC3E}">
        <p14:creationId xmlns:p14="http://schemas.microsoft.com/office/powerpoint/2010/main" val="18189679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923</TotalTime>
  <Words>294</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Tw Cen MT</vt:lpstr>
      <vt:lpstr>Wingdings</vt:lpstr>
      <vt:lpstr>Circuit</vt:lpstr>
      <vt:lpstr>THEME IN XAMARIN FORM.</vt:lpstr>
      <vt:lpstr>Nội Dung :</vt:lpstr>
      <vt:lpstr>1. Style, binding property and resource</vt:lpstr>
      <vt:lpstr>2. Resource dictionary, static resource, dynamic resource. </vt:lpstr>
      <vt:lpstr>3. Quản lí app UI Control qua resource và style</vt:lpstr>
      <vt:lpstr>PowerPoint Presentation</vt:lpstr>
      <vt:lpstr>Lợi ÍCH : Dễ Quản Lí và thay đổi giao diện App              </vt:lpstr>
      <vt:lpstr>THEME (MS DOC)</vt:lpstr>
      <vt:lpstr>PowerPoint Presentation</vt:lpstr>
      <vt:lpstr>THEME (SYncfusion)</vt:lpstr>
      <vt:lpstr>Override Theme</vt:lpstr>
      <vt:lpstr>Cách QUẢn LÍ THEme của syncfusion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 IN XAMARIN FORM.</dc:title>
  <dc:creator>Le Huy Dong (PPM)</dc:creator>
  <cp:lastModifiedBy>Le Huy Dong (PPM)</cp:lastModifiedBy>
  <cp:revision>23</cp:revision>
  <dcterms:created xsi:type="dcterms:W3CDTF">2020-05-28T02:16:00Z</dcterms:created>
  <dcterms:modified xsi:type="dcterms:W3CDTF">2020-05-29T09:21:47Z</dcterms:modified>
</cp:coreProperties>
</file>