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j6OAh26gjAwH2aVdsEwzZSdS4Z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n-gram의 n이 너무 높으면 컴퓨터 처리량이 기하급수적으로 많아짐. 5-gram까지가 적당.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“거의 없다”,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부분 부정은 부분 긍정이다. “전혀 없는 것은 아니다”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이중부정은 강한 긍정이다. ‘사람이라면 진실을 말하지 않을 수 없다’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시장 접근법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문서가 공개된 시점의 시장 변수의 움직임을 통해 단어의 극성 구분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전문가의 판단, 대중의 평가 등의 주관적 판단을 배제하고 시장에 내재되어 있는 정보를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바탕으로 단어의 극성을 판단할 수 있는 방법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넓은 범위의 단어와 통계적 유의성 확보를 위해 대량의 문서 데이터에 적합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기존의 시장 접근법이 존재하긴 하지만, N-gram을 활용하지 않고 Harvard-IV, LM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dictonary 등 영어 기반의 분류 리스트를 활용하기에 자체적으로 시장 접근법을 만들기로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함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나이브 베이즈 분류법(Naïve Bayes Classifier, NBC)을 활용하기로 함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Naive-bayesclassiﬁer(NBC)를 활용한 단어의 극성 분류 절차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전체 문서를 대상으로 문서 발표 당일 콜금리가 상승할 경우 Positive(Hawkish),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하락할 경우 Negative(Dovish)로 개별 문장을 구분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개별 문장의 5-gram을 생성하여 그 문장의 속성(feature)으로 사용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전체 문장을 임으로 9:1의 비율로 학습과 평가용으로 나눈 후, 학습 및 평가 진행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학습에서 얻어진 각 5-gram의 positive와 negative 조건부 확율의 비율로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polarityscore 산출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위 작업을 20번 수행하여 얻어진 polarityscore의 평균을 최종 점수로 사용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문장 단위 polarity score를 일별로 합산한 점수를 바탕으로 위에서 분류한 단어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리스트의 positive/negative 분류 정확도 검증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NBC는 모든 피쳐들이 독립적임을 가정하고 있기 때문에 지금 케이스에 쓰기에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적합함(우리 케이스의 경우 매파와 비둘기파로 나뉘기에 서로 독립적)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나이브 베이즈 분류기의 설명을 간단히 하자면, n-gram이 비둘기파 보다 매파를 더 자주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강조한다면 문서를 ‘매파’로 라벨링 하는 것이다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극성 점수를 두어서, 1보다 클 경우 어휘의 극성을 매파로 분류, 1보다 작을 경우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비둘기파로 분류하였고, 1.3을 임계값으로 두어 그 이상으로 넘어가는 어휘는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제외하였다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market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lexical(사전접근법)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ksa(전문가에 의해 극성이 분류된 문서에 대한 극성분류법)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구글번역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Harvard-IV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LM 사전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특정 분야에서 사용하는 단어가 문서에서도 그대로 적용될 수도 있다.</a:t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(텍스트 마이닝을 활용한 금융통화위원회 의사록 분석)</a:t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발표 목적	</a:t>
            </a:r>
            <a:endParaRPr/>
          </a:p>
        </p:txBody>
      </p:sp>
      <p:sp>
        <p:nvSpPr>
          <p:cNvPr id="85" name="Google Shape;8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한글 데이터 처리 과정이 어떻게 이루어졌는가?</a:t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eKoNLPy</a:t>
            </a:r>
            <a:endParaRPr/>
          </a:p>
        </p:txBody>
      </p:sp>
      <p:sp>
        <p:nvSpPr>
          <p:cNvPr id="140" name="Google Shape;140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ko-KR"/>
              <a:t>Spacing -&gt; eKoNLPy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ko-KR"/>
              <a:t>외래어 사용법 -&gt; 경제/금융 사전 정의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3. 같은 단어, 다양한 표현 -&gt; 동의어 사전 정의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4. 동사와 형용사의 문법적 결합 -&gt;stemming &amp; lemmatization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3. Feature Selection</a:t>
            </a:r>
            <a:endParaRPr/>
          </a:p>
        </p:txBody>
      </p:sp>
      <p:sp>
        <p:nvSpPr>
          <p:cNvPr id="146" name="Google Shape;146;p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/>
              <a:t>극성을 표현하는 특징을 지닌 단어들/문장들 선택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/>
              <a:t>단어/문장 선택 시 주의사항: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단독 단어로는 어느 극성을 띠는지 알기 어려움.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긍정과 부정 단어가 함께 쓰이는 경우.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/>
              <a:t>예) lower unemployment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/>
              <a:t>-&gt;  n-gram 사용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3. Feature Selection</a:t>
            </a:r>
            <a:endParaRPr/>
          </a:p>
        </p:txBody>
      </p:sp>
      <p:sp>
        <p:nvSpPr>
          <p:cNvPr id="152" name="Google Shape;152;p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/>
              <a:t>1 to 5-gram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/>
              <a:t>제한사항: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only 명사, 형용사, 부사, 동사, 부정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15번 중복해서 나타난 단어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4. 극성 분류(Polarity Classification)</a:t>
            </a:r>
            <a:endParaRPr/>
          </a:p>
        </p:txBody>
      </p:sp>
      <p:sp>
        <p:nvSpPr>
          <p:cNvPr id="158" name="Google Shape;158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/>
              <a:t>market  vs lexical approach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/>
              <a:t>						</a:t>
            </a:r>
            <a:endParaRPr b="1" u="sn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Market-approach</a:t>
            </a:r>
            <a:endParaRPr/>
          </a:p>
        </p:txBody>
      </p:sp>
      <p:sp>
        <p:nvSpPr>
          <p:cNvPr id="164" name="Google Shape;164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Naïve Bayes Classifier, NBC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전체 문서를 대상으로 문서 발표 당일 콜금리가 상승할 경우 Positive(Hawkish), 하락할 경우 Negative(Dovish)로 개별 문장을 구분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학습에서 얻어진 각 5-gram의 positive와 negative 조건부 확율의 비율로 polarityscore 산출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lexical-approach: corpus-based method</a:t>
            </a:r>
            <a:endParaRPr/>
          </a:p>
        </p:txBody>
      </p:sp>
      <p:sp>
        <p:nvSpPr>
          <p:cNvPr id="170" name="Google Shape;170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/>
              <a:t>corpus = 문서 그 자체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/>
              <a:t>seed words = 중요 단어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/>
              <a:t>위 분석방법은 corpus안에 seed words와 함께 나오는 단어들의 패턴을 찾음.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>
                <a:solidFill>
                  <a:srgbClr val="000000"/>
                </a:solidFill>
              </a:rPr>
              <a:t>위 방법은 특정 분야에 극성들을 찾는데 아주 효율적임.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>
                <a:solidFill>
                  <a:srgbClr val="000000"/>
                </a:solidFill>
              </a:rPr>
              <a:t>왜냐면 해당 분야 데이터만 가지고 사용하기 때문.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3000"/>
              <a:t>market vs lexical vs. ksa vs. google vs. HVA vs. LM dict</a:t>
            </a:r>
            <a:endParaRPr sz="3000"/>
          </a:p>
        </p:txBody>
      </p:sp>
      <p:sp>
        <p:nvSpPr>
          <p:cNvPr id="176" name="Google Shape;176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7" name="Google Shape;1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50" y="1825625"/>
            <a:ext cx="1043505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결과</a:t>
            </a:r>
            <a:br>
              <a:rPr lang="ko-KR"/>
            </a:br>
            <a:endParaRPr/>
          </a:p>
        </p:txBody>
      </p:sp>
      <p:sp>
        <p:nvSpPr>
          <p:cNvPr id="183" name="Google Shape;18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중앙 은행의 의도 파악 가능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중앙 은행 자체적으로 스스로 검증할 수 있다.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시사점</a:t>
            </a:r>
            <a:endParaRPr/>
          </a:p>
        </p:txBody>
      </p:sp>
      <p:sp>
        <p:nvSpPr>
          <p:cNvPr id="189" name="Google Shape;18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ko-KR"/>
              <a:t>현재 한국어 사전 정의가 많이 안되어 있음. 하지만 사전 정의만 된다면 영어 자연어처리 활용도만큼 높은 활용도를 가질 수 있음.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Data &amp; Methodology</a:t>
            </a:r>
            <a:endParaRPr/>
          </a:p>
        </p:txBody>
      </p:sp>
      <p:sp>
        <p:nvSpPr>
          <p:cNvPr id="91" name="Google Shape;9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1. 데이터 수집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2. 텍스트 전처리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3. Feature 선택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4. 극성 분류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5. 문장과 문서 분석하여 감성 measure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36600" y="499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4000"/>
              <a:t>1. 데이터 수집</a:t>
            </a:r>
            <a:br>
              <a:rPr lang="ko-KR"/>
            </a:b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- 금통위 의사록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- 뉴스 기사(‘금리＇포함된 것만)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- 채권 애널리스트 분석보고서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4000"/>
              <a:t>2. 전처리 과정</a:t>
            </a:r>
            <a:endParaRPr sz="4000"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한국어 분석의 </a:t>
            </a:r>
            <a:r>
              <a:rPr b="1" lang="ko-KR"/>
              <a:t>문제점</a:t>
            </a:r>
            <a:r>
              <a:rPr lang="ko-KR"/>
              <a:t> 4가지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1. Spacing(전치사)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2. 외래어의 표준문법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3. 같은 단어를 다르게 표현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4. 동사와 형용사의 문법적 결합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ko-KR" sz="3000"/>
              <a:t>한국어 분석의 문제점: Spacing</a:t>
            </a:r>
            <a:endParaRPr sz="3000"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영어: as, of, by, for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한글: ~의, ~는, ~로부터, ~에서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ko-KR" sz="3000"/>
              <a:t>한국어 분석의 문제점: 외래어 사용법</a:t>
            </a:r>
            <a:endParaRPr sz="3000"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외래어 표준문법- 현장에서 실제 사용하는 단어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/>
              <a:t>예시)파이팅-화이팅, 인플레-인플레이션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ko-KR" sz="3000"/>
              <a:t>한국어 분석의 문제점: 같은 단어, 다양한 표현</a:t>
            </a:r>
            <a:endParaRPr sz="3000"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인플레이션 = 인플레 = 물가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ko-KR" sz="3000"/>
              <a:t>한국어 분석의 문제점: 동사와 형용사의 문법적 결합</a:t>
            </a:r>
            <a:endParaRPr/>
          </a:p>
        </p:txBody>
      </p:sp>
      <p:pic>
        <p:nvPicPr>
          <p:cNvPr id="127" name="Google Shape;12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3967" y="2011614"/>
            <a:ext cx="6098932" cy="393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585" y="2013438"/>
            <a:ext cx="5166946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838200" y="5754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ko-KR" sz="3000"/>
              <a:t>경제/금융 분야 한글 문제 해결 </a:t>
            </a:r>
            <a:br>
              <a:rPr lang="ko-KR" sz="3000"/>
            </a:br>
            <a:endParaRPr sz="3000"/>
          </a:p>
        </p:txBody>
      </p:sp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ko-KR" sz="4000"/>
              <a:t>eKoNLPy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