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9" r:id="rId2"/>
    <p:sldId id="256" r:id="rId3"/>
    <p:sldId id="264" r:id="rId4"/>
    <p:sldId id="257" r:id="rId5"/>
    <p:sldId id="265" r:id="rId6"/>
    <p:sldId id="270" r:id="rId7"/>
    <p:sldId id="262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94" autoAdjust="0"/>
    <p:restoredTop sz="86207" autoAdjust="0"/>
  </p:normalViewPr>
  <p:slideViewPr>
    <p:cSldViewPr>
      <p:cViewPr>
        <p:scale>
          <a:sx n="100" d="100"/>
          <a:sy n="100" d="100"/>
        </p:scale>
        <p:origin x="-498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6" y="0"/>
    </p:cViewPr>
  </p:outlineViewPr>
  <p:notesTextViewPr>
    <p:cViewPr>
      <p:scale>
        <a:sx n="200" d="100"/>
        <a:sy n="2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5B462A-3B7A-4089-AF38-AB0E7D1CA21E}" type="datetimeFigureOut">
              <a:rPr lang="ko-KR" altLang="en-US" smtClean="0"/>
              <a:t>2019-07-11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EB5B86-5ABD-4E15-8904-EB69E05E76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2571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sz="1200" dirty="0" smtClean="0"/>
              <a:t>통화정책 관련 텍스트 수집</a:t>
            </a:r>
            <a:endParaRPr lang="en-US" altLang="ko-KR" sz="1200" dirty="0" smtClean="0"/>
          </a:p>
          <a:p>
            <a:pPr marL="0" indent="0">
              <a:buNone/>
            </a:pPr>
            <a:r>
              <a:rPr lang="en-US" altLang="ko-KR" sz="1200" dirty="0" smtClean="0"/>
              <a:t>(</a:t>
            </a:r>
            <a:r>
              <a:rPr lang="ko-KR" altLang="en-US" sz="1200" dirty="0" err="1" smtClean="0"/>
              <a:t>금통위의사록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금리관련 뉴스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채권 </a:t>
            </a:r>
            <a:r>
              <a:rPr lang="ko-KR" altLang="en-US" sz="1200" dirty="0" err="1" smtClean="0"/>
              <a:t>애널리스트</a:t>
            </a:r>
            <a:r>
              <a:rPr lang="ko-KR" altLang="en-US" sz="1200" dirty="0" smtClean="0"/>
              <a:t> 분석보고서</a:t>
            </a:r>
            <a:r>
              <a:rPr lang="en-US" altLang="ko-KR" sz="1200" dirty="0" smtClean="0"/>
              <a:t>)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EB5B86-5ABD-4E15-8904-EB69E05E76D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54535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sz="1200" dirty="0" smtClean="0"/>
              <a:t>통화정책 관련 텍스트 수집</a:t>
            </a:r>
            <a:endParaRPr lang="en-US" altLang="ko-KR" sz="1200" dirty="0" smtClean="0"/>
          </a:p>
          <a:p>
            <a:pPr marL="0" indent="0">
              <a:buNone/>
            </a:pPr>
            <a:r>
              <a:rPr lang="en-US" altLang="ko-KR" sz="1200" dirty="0" smtClean="0"/>
              <a:t>(</a:t>
            </a:r>
            <a:r>
              <a:rPr lang="ko-KR" altLang="en-US" sz="1200" dirty="0" err="1" smtClean="0"/>
              <a:t>금통위의사록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금리관련 뉴스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채권 </a:t>
            </a:r>
            <a:r>
              <a:rPr lang="ko-KR" altLang="en-US" sz="1200" dirty="0" err="1" smtClean="0"/>
              <a:t>애널리스트</a:t>
            </a:r>
            <a:r>
              <a:rPr lang="ko-KR" altLang="en-US" sz="1200" dirty="0" smtClean="0"/>
              <a:t> 분석보고서</a:t>
            </a:r>
            <a:r>
              <a:rPr lang="en-US" altLang="ko-KR" sz="1200" dirty="0" smtClean="0"/>
              <a:t>)</a:t>
            </a:r>
          </a:p>
          <a:p>
            <a:pPr marL="0" indent="0">
              <a:buNone/>
            </a:pPr>
            <a:endParaRPr lang="en-US" altLang="ko-KR" sz="1200" dirty="0" smtClean="0"/>
          </a:p>
          <a:p>
            <a:pPr marL="0" indent="0">
              <a:buNone/>
            </a:pPr>
            <a:r>
              <a:rPr lang="ko-KR" altLang="en-US" sz="1200" dirty="0" smtClean="0"/>
              <a:t>전처리 및 형태소 분석</a:t>
            </a:r>
            <a:endParaRPr lang="en-US" altLang="ko-KR" sz="1200" dirty="0" smtClean="0"/>
          </a:p>
          <a:p>
            <a:pPr marL="0" indent="0">
              <a:buNone/>
            </a:pPr>
            <a:endParaRPr lang="en-US" altLang="ko-KR" sz="1200" dirty="0" smtClean="0"/>
          </a:p>
          <a:p>
            <a:pPr marL="0" indent="0">
              <a:buNone/>
            </a:pPr>
            <a:r>
              <a:rPr lang="ko-KR" altLang="en-US" sz="1200" dirty="0" smtClean="0"/>
              <a:t>동의어 처리</a:t>
            </a:r>
            <a:r>
              <a:rPr lang="en-US" altLang="ko-KR" sz="1200" dirty="0" smtClean="0"/>
              <a:t>, </a:t>
            </a:r>
            <a:r>
              <a:rPr lang="en-US" altLang="ko-KR" sz="1200" dirty="0" err="1" smtClean="0"/>
              <a:t>Lemmatisation</a:t>
            </a:r>
            <a:endParaRPr lang="en-US" altLang="ko-KR" sz="1200" dirty="0" smtClean="0"/>
          </a:p>
          <a:p>
            <a:pPr marL="0" indent="0">
              <a:buNone/>
            </a:pPr>
            <a:endParaRPr lang="en-US" altLang="ko-KR" sz="1200" dirty="0" smtClean="0"/>
          </a:p>
          <a:p>
            <a:pPr marL="0" indent="0">
              <a:buNone/>
            </a:pPr>
            <a:r>
              <a:rPr lang="en-US" altLang="ko-KR" sz="1200" dirty="0" smtClean="0"/>
              <a:t>N-gram </a:t>
            </a:r>
            <a:r>
              <a:rPr lang="ko-KR" altLang="en-US" sz="1200" dirty="0" smtClean="0"/>
              <a:t>구축</a:t>
            </a:r>
            <a:endParaRPr lang="en-US" altLang="ko-KR" sz="1200" dirty="0" smtClean="0"/>
          </a:p>
          <a:p>
            <a:pPr marL="0" indent="0">
              <a:buNone/>
            </a:pPr>
            <a:endParaRPr lang="en-US" altLang="ko-KR" sz="1200" dirty="0" smtClean="0"/>
          </a:p>
          <a:p>
            <a:pPr marL="0" indent="0">
              <a:buNone/>
            </a:pPr>
            <a:r>
              <a:rPr lang="en-US" altLang="ko-KR" sz="1200" dirty="0" smtClean="0"/>
              <a:t>Polarity Lexicon</a:t>
            </a:r>
            <a:r>
              <a:rPr lang="ko-KR" altLang="en-US" sz="1200" dirty="0" smtClean="0"/>
              <a:t>생성 </a:t>
            </a:r>
            <a:endParaRPr lang="en-US" altLang="ko-KR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EB5B86-5ABD-4E15-8904-EB69E05E76D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51524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EB5B86-5ABD-4E15-8904-EB69E05E76D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85568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EB5B86-5ABD-4E15-8904-EB69E05E76D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0206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32EE7-3FFF-4E21-9C43-47E2FB4B6458}" type="datetimeFigureOut">
              <a:rPr lang="ko-KR" altLang="en-US" smtClean="0"/>
              <a:t>2019-07-11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B551C-F1D5-4FF3-907B-4463B7DC20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507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32EE7-3FFF-4E21-9C43-47E2FB4B6458}" type="datetimeFigureOut">
              <a:rPr lang="ko-KR" altLang="en-US" smtClean="0"/>
              <a:t>2019-07-11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B551C-F1D5-4FF3-907B-4463B7DC20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8496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32EE7-3FFF-4E21-9C43-47E2FB4B6458}" type="datetimeFigureOut">
              <a:rPr lang="ko-KR" altLang="en-US" smtClean="0"/>
              <a:t>2019-07-11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B551C-F1D5-4FF3-907B-4463B7DC20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2309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32EE7-3FFF-4E21-9C43-47E2FB4B6458}" type="datetimeFigureOut">
              <a:rPr lang="ko-KR" altLang="en-US" smtClean="0"/>
              <a:t>2019-07-11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B551C-F1D5-4FF3-907B-4463B7DC20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9344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32EE7-3FFF-4E21-9C43-47E2FB4B6458}" type="datetimeFigureOut">
              <a:rPr lang="ko-KR" altLang="en-US" smtClean="0"/>
              <a:t>2019-07-11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B551C-F1D5-4FF3-907B-4463B7DC20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3110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32EE7-3FFF-4E21-9C43-47E2FB4B6458}" type="datetimeFigureOut">
              <a:rPr lang="ko-KR" altLang="en-US" smtClean="0"/>
              <a:t>2019-07-11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B551C-F1D5-4FF3-907B-4463B7DC20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8049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32EE7-3FFF-4E21-9C43-47E2FB4B6458}" type="datetimeFigureOut">
              <a:rPr lang="ko-KR" altLang="en-US" smtClean="0"/>
              <a:t>2019-07-11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B551C-F1D5-4FF3-907B-4463B7DC20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5065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32EE7-3FFF-4E21-9C43-47E2FB4B6458}" type="datetimeFigureOut">
              <a:rPr lang="ko-KR" altLang="en-US" smtClean="0"/>
              <a:t>2019-07-11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B551C-F1D5-4FF3-907B-4463B7DC20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9661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32EE7-3FFF-4E21-9C43-47E2FB4B6458}" type="datetimeFigureOut">
              <a:rPr lang="ko-KR" altLang="en-US" smtClean="0"/>
              <a:t>2019-07-11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B551C-F1D5-4FF3-907B-4463B7DC20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0072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32EE7-3FFF-4E21-9C43-47E2FB4B6458}" type="datetimeFigureOut">
              <a:rPr lang="ko-KR" altLang="en-US" smtClean="0"/>
              <a:t>2019-07-11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B551C-F1D5-4FF3-907B-4463B7DC20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6093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32EE7-3FFF-4E21-9C43-47E2FB4B6458}" type="datetimeFigureOut">
              <a:rPr lang="ko-KR" altLang="en-US" smtClean="0"/>
              <a:t>2019-07-11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B551C-F1D5-4FF3-907B-4463B7DC20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0428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D32EE7-3FFF-4E21-9C43-47E2FB4B6458}" type="datetimeFigureOut">
              <a:rPr lang="ko-KR" altLang="en-US" smtClean="0"/>
              <a:t>2019-07-11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7B551C-F1D5-4FF3-907B-4463B7DC20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0757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264604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ko-KR" b="1" dirty="0" smtClean="0"/>
              <a:t>Deciphering Monetary Policy Board Minutes</a:t>
            </a:r>
            <a:br>
              <a:rPr lang="en-US" altLang="ko-KR" b="1" dirty="0" smtClean="0"/>
            </a:br>
            <a:r>
              <a:rPr lang="en-US" altLang="ko-KR" sz="1300" b="1" dirty="0" smtClean="0"/>
              <a:t>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sz="3100" dirty="0" smtClean="0"/>
              <a:t>Through </a:t>
            </a:r>
            <a:r>
              <a:rPr lang="en-US" altLang="ko-KR" sz="3100" dirty="0"/>
              <a:t>T</a:t>
            </a:r>
            <a:r>
              <a:rPr lang="en-US" altLang="ko-KR" sz="3100" dirty="0" smtClean="0"/>
              <a:t>ext Mining Approach</a:t>
            </a:r>
            <a:endParaRPr lang="ko-KR" altLang="en-US" sz="3100" dirty="0"/>
          </a:p>
        </p:txBody>
      </p:sp>
      <p:sp>
        <p:nvSpPr>
          <p:cNvPr id="4" name="TextBox 3"/>
          <p:cNvSpPr txBox="1"/>
          <p:nvPr/>
        </p:nvSpPr>
        <p:spPr>
          <a:xfrm>
            <a:off x="6516216" y="5167868"/>
            <a:ext cx="2304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1</a:t>
            </a:r>
            <a:r>
              <a:rPr lang="ko-KR" altLang="en-US" sz="1200" dirty="0" smtClean="0"/>
              <a:t>조  김현진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김현지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심현인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217906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62" t="35455" r="18281" b="15391"/>
          <a:stretch/>
        </p:blipFill>
        <p:spPr bwMode="auto">
          <a:xfrm>
            <a:off x="435299" y="1340768"/>
            <a:ext cx="8248650" cy="4794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제목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 smtClean="0"/>
              <a:t>Brief </a:t>
            </a:r>
            <a:r>
              <a:rPr lang="en-US" altLang="ko-KR" b="1" dirty="0" err="1" smtClean="0"/>
              <a:t>Informaiton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526018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Synonyms &amp; Lemmatization 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r>
              <a:rPr lang="en-US" altLang="ko-KR" sz="1600" b="1" dirty="0" smtClean="0"/>
              <a:t>Lemmatization </a:t>
            </a:r>
            <a:endParaRPr lang="en-US" altLang="ko-KR" sz="1600" b="1" dirty="0"/>
          </a:p>
          <a:p>
            <a:pPr marL="0" indent="0">
              <a:buNone/>
            </a:pPr>
            <a:r>
              <a:rPr lang="ko-KR" altLang="en-US" sz="1600" dirty="0" smtClean="0"/>
              <a:t>형용사</a:t>
            </a:r>
            <a:r>
              <a:rPr lang="en-US" altLang="ko-KR" sz="1600" dirty="0"/>
              <a:t>, </a:t>
            </a:r>
            <a:r>
              <a:rPr lang="ko-KR" altLang="en-US" sz="1600" dirty="0"/>
              <a:t>동사 등 변형이 일어나는 형태소의 경우에 표제어를 통일하는 </a:t>
            </a:r>
            <a:r>
              <a:rPr lang="ko-KR" altLang="en-US" sz="1600" dirty="0" smtClean="0"/>
              <a:t>작업</a:t>
            </a:r>
            <a:endParaRPr lang="en-US" altLang="ko-KR" sz="1600" dirty="0"/>
          </a:p>
          <a:p>
            <a:pPr marL="0" indent="0">
              <a:buNone/>
            </a:pPr>
            <a:endParaRPr lang="en-US" altLang="ko-KR" sz="1200" dirty="0" smtClean="0"/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endParaRPr lang="en-US" altLang="ko-KR" sz="1200" dirty="0" smtClean="0"/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endParaRPr lang="en-US" altLang="ko-KR" sz="1200" dirty="0" smtClean="0"/>
          </a:p>
          <a:p>
            <a:pPr marL="0" indent="0">
              <a:buNone/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    </a:t>
            </a:r>
            <a:endParaRPr lang="en-US" altLang="ko-KR" sz="1200" dirty="0"/>
          </a:p>
          <a:p>
            <a:pPr marL="0" indent="0">
              <a:buNone/>
            </a:pPr>
            <a:endParaRPr lang="en-US" altLang="ko-KR" sz="1200" dirty="0" smtClean="0"/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endParaRPr lang="en-US" altLang="ko-KR" sz="1200" dirty="0" smtClean="0"/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endParaRPr lang="en-US" altLang="ko-KR" sz="1200" dirty="0" smtClean="0"/>
          </a:p>
          <a:p>
            <a:pPr marL="0" indent="0">
              <a:buNone/>
            </a:pPr>
            <a:r>
              <a:rPr lang="en-US" altLang="ko-KR" sz="1600" b="1" dirty="0" smtClean="0"/>
              <a:t>Synonyms</a:t>
            </a:r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r>
              <a:rPr lang="ko-KR" altLang="en-US" sz="1600" dirty="0"/>
              <a:t>유사어</a:t>
            </a:r>
            <a:r>
              <a:rPr lang="en-US" altLang="ko-KR" sz="1600" dirty="0" smtClean="0"/>
              <a:t>, </a:t>
            </a:r>
            <a:r>
              <a:rPr lang="ko-KR" altLang="en-US" sz="1600" dirty="0"/>
              <a:t>약어</a:t>
            </a:r>
            <a:r>
              <a:rPr lang="en-US" altLang="ko-KR" sz="1600" dirty="0"/>
              <a:t>, </a:t>
            </a:r>
            <a:r>
              <a:rPr lang="ko-KR" altLang="en-US" sz="1600" dirty="0"/>
              <a:t>외래어 등을 대표 단어로 </a:t>
            </a:r>
            <a:r>
              <a:rPr lang="ko-KR" altLang="en-US" sz="1600" dirty="0" smtClean="0"/>
              <a:t>통일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 smtClean="0"/>
              <a:t>       ex</a:t>
            </a:r>
            <a:r>
              <a:rPr lang="en-US" altLang="ko-KR" sz="1600" dirty="0"/>
              <a:t>) [’</a:t>
            </a:r>
            <a:r>
              <a:rPr lang="ko-KR" altLang="en-US" sz="1600" dirty="0" err="1"/>
              <a:t>리스크</a:t>
            </a:r>
            <a:r>
              <a:rPr lang="ko-KR" altLang="en-US" sz="1600" dirty="0"/>
              <a:t>’</a:t>
            </a:r>
            <a:r>
              <a:rPr lang="en-US" altLang="ko-KR" sz="1600" dirty="0"/>
              <a:t>: ’</a:t>
            </a:r>
            <a:r>
              <a:rPr lang="ko-KR" altLang="en-US" sz="1600" dirty="0"/>
              <a:t>위험’</a:t>
            </a:r>
            <a:r>
              <a:rPr lang="en-US" altLang="ko-KR" sz="1600" dirty="0"/>
              <a:t>], [’</a:t>
            </a:r>
            <a:r>
              <a:rPr lang="ko-KR" altLang="en-US" sz="1600" dirty="0" err="1"/>
              <a:t>스와프</a:t>
            </a:r>
            <a:r>
              <a:rPr lang="ko-KR" altLang="en-US" sz="1600" dirty="0"/>
              <a:t>’</a:t>
            </a:r>
            <a:r>
              <a:rPr lang="en-US" altLang="ko-KR" sz="1600" dirty="0"/>
              <a:t>: ’</a:t>
            </a:r>
            <a:r>
              <a:rPr lang="ko-KR" altLang="en-US" sz="1600" dirty="0" err="1"/>
              <a:t>스왑</a:t>
            </a:r>
            <a:r>
              <a:rPr lang="ko-KR" altLang="en-US" sz="1600" dirty="0"/>
              <a:t>’</a:t>
            </a:r>
            <a:r>
              <a:rPr lang="en-US" altLang="ko-KR" sz="1600" dirty="0"/>
              <a:t>], [’</a:t>
            </a:r>
            <a:r>
              <a:rPr lang="ko-KR" altLang="en-US" sz="1600" dirty="0"/>
              <a:t>스탠스’</a:t>
            </a:r>
            <a:r>
              <a:rPr lang="en-US" altLang="ko-KR" sz="1600" dirty="0"/>
              <a:t>: ’</a:t>
            </a:r>
            <a:r>
              <a:rPr lang="ko-KR" altLang="en-US" sz="1600" dirty="0"/>
              <a:t>기조’</a:t>
            </a:r>
            <a:r>
              <a:rPr lang="en-US" altLang="ko-KR" sz="1600" dirty="0"/>
              <a:t>], [’</a:t>
            </a:r>
            <a:r>
              <a:rPr lang="ko-KR" altLang="en-US" sz="1600" dirty="0"/>
              <a:t>인플레’</a:t>
            </a:r>
            <a:r>
              <a:rPr lang="en-US" altLang="ko-KR" sz="1600" dirty="0"/>
              <a:t>: ’</a:t>
            </a:r>
            <a:r>
              <a:rPr lang="ko-KR" altLang="en-US" sz="1600" dirty="0"/>
              <a:t>인플레이션’</a:t>
            </a:r>
            <a:r>
              <a:rPr lang="en-US" altLang="ko-KR" sz="1600" dirty="0"/>
              <a:t>], [’</a:t>
            </a:r>
            <a:r>
              <a:rPr lang="ko-KR" altLang="en-US" sz="1600" dirty="0"/>
              <a:t>外人’</a:t>
            </a:r>
            <a:r>
              <a:rPr lang="en-US" altLang="ko-KR" sz="1600" dirty="0"/>
              <a:t>: ’</a:t>
            </a:r>
            <a:r>
              <a:rPr lang="ko-KR" altLang="en-US" sz="1600" dirty="0"/>
              <a:t>외국인’</a:t>
            </a:r>
            <a:r>
              <a:rPr lang="en-US" altLang="ko-KR" sz="1600" dirty="0"/>
              <a:t>] </a:t>
            </a:r>
            <a:r>
              <a:rPr lang="ko-KR" altLang="en-US" sz="1600" dirty="0"/>
              <a:t>등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86" t="40625" r="56071" b="50000"/>
          <a:stretch/>
        </p:blipFill>
        <p:spPr bwMode="auto">
          <a:xfrm>
            <a:off x="847866" y="2420888"/>
            <a:ext cx="4223657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38" t="40179" r="51667" b="49404"/>
          <a:stretch/>
        </p:blipFill>
        <p:spPr bwMode="auto">
          <a:xfrm>
            <a:off x="860127" y="3352797"/>
            <a:ext cx="4876262" cy="1016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55060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Feature Selection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600" b="1" dirty="0" smtClean="0"/>
              <a:t>N-gram</a:t>
            </a:r>
          </a:p>
          <a:p>
            <a:pPr marL="0" indent="0">
              <a:buNone/>
            </a:pPr>
            <a:r>
              <a:rPr lang="ko-KR" altLang="en-US" sz="1600" dirty="0" smtClean="0"/>
              <a:t>연속된 </a:t>
            </a:r>
            <a:r>
              <a:rPr lang="en-US" altLang="ko-KR" sz="1600" dirty="0" smtClean="0"/>
              <a:t>N</a:t>
            </a:r>
            <a:r>
              <a:rPr lang="ko-KR" altLang="en-US" sz="1600" dirty="0" smtClean="0"/>
              <a:t>개의 단어를 한 개의 단어로 이용하는 것</a:t>
            </a:r>
            <a:endParaRPr lang="en-US" altLang="ko-KR" sz="1600" dirty="0" smtClean="0"/>
          </a:p>
          <a:p>
            <a:pPr marL="0" indent="0">
              <a:buNone/>
            </a:pPr>
            <a:endParaRPr lang="en-US" altLang="ko-KR" sz="1600" dirty="0" smtClean="0"/>
          </a:p>
          <a:p>
            <a:pPr marL="0" indent="0">
              <a:buNone/>
            </a:pPr>
            <a:r>
              <a:rPr lang="en-US" altLang="ko-KR" sz="1600" dirty="0" smtClean="0"/>
              <a:t>Why?</a:t>
            </a:r>
          </a:p>
          <a:p>
            <a:pPr marL="0" indent="0">
              <a:buNone/>
            </a:pPr>
            <a:r>
              <a:rPr lang="en-US" altLang="ko-KR" sz="1600" dirty="0" smtClean="0"/>
              <a:t>:</a:t>
            </a:r>
            <a:r>
              <a:rPr lang="ko-KR" altLang="en-US" sz="1600" dirty="0" smtClean="0"/>
              <a:t>긍정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부정을 판별하기 위해서</a:t>
            </a:r>
            <a:r>
              <a:rPr lang="en-US" altLang="ko-KR" sz="1600" dirty="0" smtClean="0"/>
              <a:t>!</a:t>
            </a:r>
          </a:p>
          <a:p>
            <a:pPr marL="0" indent="0">
              <a:buNone/>
            </a:pPr>
            <a:endParaRPr lang="en-US" altLang="ko-KR" sz="1600" dirty="0" smtClean="0"/>
          </a:p>
          <a:p>
            <a:pPr marL="0" indent="0">
              <a:buNone/>
            </a:pPr>
            <a:r>
              <a:rPr lang="en-US" altLang="ko-KR" sz="1600" dirty="0" smtClean="0"/>
              <a:t>How?</a:t>
            </a:r>
          </a:p>
          <a:p>
            <a:pPr marL="0" indent="0">
              <a:buNone/>
            </a:pPr>
            <a:r>
              <a:rPr lang="en-US" altLang="ko-KR" sz="1600" dirty="0" smtClean="0"/>
              <a:t>Logistic Regression (Back-of word Model +  </a:t>
            </a:r>
            <a:r>
              <a:rPr lang="ko-KR" altLang="en-US" sz="1600" dirty="0" err="1" smtClean="0"/>
              <a:t>긍부정</a:t>
            </a:r>
            <a:r>
              <a:rPr lang="ko-KR" altLang="en-US" sz="1600" dirty="0" smtClean="0"/>
              <a:t> </a:t>
            </a:r>
            <a:r>
              <a:rPr lang="en-US" altLang="ko-KR" sz="1600" dirty="0" err="1" smtClean="0"/>
              <a:t>lable</a:t>
            </a:r>
            <a:r>
              <a:rPr lang="en-US" altLang="ko-KR" sz="1600" dirty="0" smtClean="0"/>
              <a:t>) </a:t>
            </a:r>
            <a:r>
              <a:rPr lang="ko-KR" altLang="en-US" sz="1600" dirty="0" smtClean="0">
                <a:sym typeface="Wingdings" pitchFamily="2" charset="2"/>
              </a:rPr>
              <a:t>학습해서 </a:t>
            </a:r>
            <a:r>
              <a:rPr lang="ko-KR" altLang="en-US" sz="1600" dirty="0" err="1" smtClean="0">
                <a:sym typeface="Wingdings" pitchFamily="2" charset="2"/>
              </a:rPr>
              <a:t>긍부정</a:t>
            </a:r>
            <a:r>
              <a:rPr lang="ko-KR" altLang="en-US" sz="1600" dirty="0" smtClean="0">
                <a:sym typeface="Wingdings" pitchFamily="2" charset="2"/>
              </a:rPr>
              <a:t> 단어 판별</a:t>
            </a:r>
            <a:endParaRPr lang="en-US" altLang="ko-KR" sz="1600" dirty="0" smtClean="0"/>
          </a:p>
          <a:p>
            <a:pPr marL="0" indent="0">
              <a:buNone/>
            </a:pPr>
            <a:endParaRPr lang="en-US" altLang="ko-KR" sz="1600" dirty="0" smtClean="0"/>
          </a:p>
          <a:p>
            <a:pPr marL="0" indent="0">
              <a:buNone/>
            </a:pPr>
            <a:r>
              <a:rPr lang="en-US" altLang="ko-KR" sz="1600" dirty="0" smtClean="0"/>
              <a:t>Result:</a:t>
            </a:r>
            <a:endParaRPr lang="en-US" altLang="ko-KR" sz="1600" dirty="0"/>
          </a:p>
          <a:p>
            <a:pPr marL="0" indent="0">
              <a:buNone/>
            </a:pPr>
            <a:r>
              <a:rPr lang="ko-KR" altLang="en-US" sz="1600" dirty="0" smtClean="0"/>
              <a:t>발생빈도</a:t>
            </a:r>
            <a:r>
              <a:rPr lang="ko-KR" altLang="en-US" sz="1600" dirty="0"/>
              <a:t>수</a:t>
            </a:r>
            <a:r>
              <a:rPr lang="ko-KR" altLang="en-US" sz="1600" dirty="0" smtClean="0"/>
              <a:t> </a:t>
            </a:r>
            <a:r>
              <a:rPr lang="en-US" altLang="ko-KR" sz="1600" dirty="0"/>
              <a:t>15</a:t>
            </a:r>
            <a:r>
              <a:rPr lang="ko-KR" altLang="en-US" sz="1600" dirty="0"/>
              <a:t>개 이상인 </a:t>
            </a:r>
            <a:r>
              <a:rPr lang="en-US" altLang="ko-KR" sz="1600" dirty="0"/>
              <a:t>73,428</a:t>
            </a:r>
            <a:r>
              <a:rPr lang="ko-KR" altLang="en-US" sz="1600" dirty="0"/>
              <a:t>개의 </a:t>
            </a:r>
            <a:r>
              <a:rPr lang="en-US" altLang="ko-KR" sz="1600" dirty="0"/>
              <a:t>5-gram</a:t>
            </a:r>
            <a:r>
              <a:rPr lang="ko-KR" altLang="en-US" sz="1600" dirty="0"/>
              <a:t>을 분석대상으로 사용</a:t>
            </a:r>
            <a:endParaRPr lang="en-US" altLang="ko-KR" sz="1600" dirty="0" smtClean="0"/>
          </a:p>
          <a:p>
            <a:pPr marL="0" indent="0">
              <a:buNone/>
            </a:pPr>
            <a:r>
              <a:rPr lang="ko-KR" altLang="en-US" sz="1600" dirty="0" smtClean="0"/>
              <a:t>발생빈도수 구하는 방법</a:t>
            </a:r>
            <a:r>
              <a:rPr lang="en-US" altLang="ko-KR" sz="1600" dirty="0" smtClean="0"/>
              <a:t>= N-gram Score</a:t>
            </a:r>
            <a:r>
              <a:rPr lang="ko-KR" altLang="en-US" sz="1600" dirty="0" smtClean="0"/>
              <a:t>를 구함</a:t>
            </a:r>
            <a:endParaRPr lang="en-US" altLang="ko-KR" sz="1600" dirty="0" smtClean="0"/>
          </a:p>
          <a:p>
            <a:pPr marL="0" indent="0">
              <a:buNone/>
            </a:pPr>
            <a:endParaRPr lang="en-US" altLang="ko-KR" sz="1600" dirty="0" smtClean="0"/>
          </a:p>
          <a:p>
            <a:pPr marL="0" indent="0">
              <a:buNone/>
            </a:pPr>
            <a:r>
              <a:rPr lang="en-US" altLang="ko-KR" sz="1600" dirty="0" smtClean="0"/>
              <a:t>** </a:t>
            </a:r>
            <a:r>
              <a:rPr lang="ko-KR" altLang="en-US" sz="1600" dirty="0" smtClean="0"/>
              <a:t>데이터의 모든 </a:t>
            </a:r>
            <a:r>
              <a:rPr lang="en-US" altLang="ko-KR" sz="1600" dirty="0" smtClean="0"/>
              <a:t>n-gram</a:t>
            </a:r>
            <a:r>
              <a:rPr lang="ko-KR" altLang="en-US" sz="1600" dirty="0" smtClean="0"/>
              <a:t>을 사용하면 </a:t>
            </a:r>
            <a:r>
              <a:rPr lang="en-US" altLang="ko-KR" sz="1600" dirty="0" smtClean="0"/>
              <a:t>Back-of word Model</a:t>
            </a:r>
            <a:r>
              <a:rPr lang="ko-KR" altLang="en-US" sz="1600" dirty="0" smtClean="0"/>
              <a:t>의 차원이 커지므로 유의미한</a:t>
            </a:r>
            <a:r>
              <a:rPr lang="en-US" altLang="ko-KR" sz="1600" dirty="0" smtClean="0"/>
              <a:t>n –gram</a:t>
            </a:r>
            <a:r>
              <a:rPr lang="ko-KR" altLang="en-US" sz="1600" dirty="0" smtClean="0"/>
              <a:t>을 선택해서 사용하는 것이 좋다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622165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Polarity classification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9971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600" b="1" dirty="0" smtClean="0"/>
              <a:t>어휘집 생성</a:t>
            </a:r>
            <a:r>
              <a:rPr lang="en-US" altLang="ko-KR" sz="1600" b="1" dirty="0" smtClean="0"/>
              <a:t>, </a:t>
            </a:r>
            <a:r>
              <a:rPr lang="en-US" altLang="ko-KR" sz="1600" dirty="0"/>
              <a:t>5-gram </a:t>
            </a:r>
            <a:r>
              <a:rPr lang="ko-KR" altLang="en-US" sz="1600" dirty="0"/>
              <a:t>단어의 극성</a:t>
            </a:r>
            <a:r>
              <a:rPr lang="en-US" altLang="ko-KR" sz="1600" dirty="0"/>
              <a:t>(polarity)</a:t>
            </a:r>
            <a:r>
              <a:rPr lang="ko-KR" altLang="en-US" sz="1600" dirty="0"/>
              <a:t>을 구분하여 </a:t>
            </a:r>
            <a:r>
              <a:rPr lang="en-US" altLang="ko-KR" sz="1600" dirty="0"/>
              <a:t>Positive/Negative</a:t>
            </a:r>
            <a:r>
              <a:rPr lang="ko-KR" altLang="en-US" sz="1600" dirty="0"/>
              <a:t>를 나타내는 </a:t>
            </a:r>
            <a:endParaRPr lang="en-US" altLang="ko-KR" sz="1600" dirty="0" smtClean="0"/>
          </a:p>
          <a:p>
            <a:pPr marL="0" indent="0">
              <a:buNone/>
            </a:pPr>
            <a:r>
              <a:rPr lang="en-US" altLang="ko-KR" sz="1600" dirty="0" smtClean="0"/>
              <a:t>lexicon</a:t>
            </a:r>
            <a:r>
              <a:rPr lang="ko-KR" altLang="en-US" sz="1600" dirty="0"/>
              <a:t>을 생성하는 </a:t>
            </a:r>
            <a:r>
              <a:rPr lang="ko-KR" altLang="en-US" sz="1600" dirty="0" smtClean="0"/>
              <a:t>절차</a:t>
            </a:r>
            <a:endParaRPr lang="en-US" altLang="ko-KR" sz="1600" dirty="0" smtClean="0"/>
          </a:p>
          <a:p>
            <a:pPr marL="0" indent="0">
              <a:buNone/>
            </a:pPr>
            <a:endParaRPr lang="en-US" altLang="ko-KR" sz="1600" b="1" dirty="0" smtClean="0"/>
          </a:p>
          <a:p>
            <a:pPr marL="0" indent="0">
              <a:buNone/>
            </a:pPr>
            <a:r>
              <a:rPr lang="en-US" altLang="ko-KR" sz="1600" b="1" dirty="0" smtClean="0"/>
              <a:t>Market approach</a:t>
            </a:r>
          </a:p>
          <a:p>
            <a:pPr marL="0" indent="0">
              <a:buNone/>
            </a:pPr>
            <a:r>
              <a:rPr lang="ko-KR" altLang="en-US" sz="1600" b="1" dirty="0" smtClean="0"/>
              <a:t>시장에 내재되어 있는 정보를 바탕으로 단어의 극성을 판단하는 방법</a:t>
            </a:r>
            <a:endParaRPr lang="en-US" altLang="ko-KR" sz="1600" b="1" dirty="0"/>
          </a:p>
          <a:p>
            <a:pPr marL="0" indent="0">
              <a:buNone/>
            </a:pPr>
            <a:endParaRPr lang="en-US" altLang="ko-KR" sz="1600" dirty="0" smtClean="0"/>
          </a:p>
          <a:p>
            <a:pPr marL="0" indent="0">
              <a:buNone/>
            </a:pPr>
            <a:r>
              <a:rPr lang="en-US" altLang="ko-KR" sz="1600" b="1" dirty="0" smtClean="0"/>
              <a:t>Lexical approach</a:t>
            </a:r>
            <a:endParaRPr lang="en-US" altLang="ko-KR" sz="1600" b="1" dirty="0"/>
          </a:p>
          <a:p>
            <a:pPr marL="0" indent="0">
              <a:buNone/>
            </a:pPr>
            <a:r>
              <a:rPr lang="ko-KR" altLang="en-US" sz="1600" b="1" dirty="0" smtClean="0"/>
              <a:t>단어간 </a:t>
            </a:r>
            <a:r>
              <a:rPr lang="ko-KR" altLang="en-US" sz="1600" b="1" dirty="0"/>
              <a:t>관계 네트워크 그래프에서 </a:t>
            </a:r>
            <a:r>
              <a:rPr lang="en-US" altLang="ko-KR" sz="1600" b="1" dirty="0"/>
              <a:t>Seed word</a:t>
            </a:r>
            <a:r>
              <a:rPr lang="ko-KR" altLang="en-US" sz="1600" b="1" dirty="0"/>
              <a:t>를 사용해 </a:t>
            </a:r>
            <a:r>
              <a:rPr lang="en-US" altLang="ko-KR" sz="1600" b="1" dirty="0"/>
              <a:t>label propagation</a:t>
            </a:r>
            <a:r>
              <a:rPr lang="ko-KR" altLang="en-US" sz="1600" b="1" dirty="0"/>
              <a:t>을 적용하는 </a:t>
            </a:r>
            <a:r>
              <a:rPr lang="ko-KR" altLang="en-US" sz="1600" b="1" dirty="0" smtClean="0"/>
              <a:t>방식</a:t>
            </a:r>
            <a:endParaRPr lang="ko-KR" altLang="en-US" sz="1600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22" t="58394" r="18398" b="20555"/>
          <a:stretch/>
        </p:blipFill>
        <p:spPr bwMode="auto">
          <a:xfrm>
            <a:off x="611560" y="4221088"/>
            <a:ext cx="8064896" cy="20533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76190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Polarity classification</a:t>
            </a:r>
            <a:endParaRPr lang="ko-KR" altLang="en-US" b="1" dirty="0"/>
          </a:p>
        </p:txBody>
      </p:sp>
      <p:sp>
        <p:nvSpPr>
          <p:cNvPr id="7" name="직사각형 6"/>
          <p:cNvSpPr/>
          <p:nvPr/>
        </p:nvSpPr>
        <p:spPr>
          <a:xfrm>
            <a:off x="1331640" y="2132856"/>
            <a:ext cx="1568920" cy="773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Market Approach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1331640" y="4005064"/>
            <a:ext cx="1568920" cy="773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Lexical Approach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3178040" y="1752720"/>
            <a:ext cx="567771" cy="6245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3178040" y="2688824"/>
            <a:ext cx="567771" cy="6245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3178040" y="4633040"/>
            <a:ext cx="567771" cy="6245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3178040" y="3777237"/>
            <a:ext cx="567771" cy="6245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직사각형 19"/>
              <p:cNvSpPr/>
              <p:nvPr/>
            </p:nvSpPr>
            <p:spPr>
              <a:xfrm>
                <a:off x="6516216" y="2213157"/>
                <a:ext cx="936104" cy="56777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ko-KR" altLang="ko-KR" sz="1400" i="1"/>
                          </m:ctrlPr>
                        </m:sSupPr>
                        <m:e>
                          <m:r>
                            <a:rPr lang="en-US" altLang="ko-KR" sz="1400" i="1"/>
                            <m:t>𝑡𝑜𝑛𝑒</m:t>
                          </m:r>
                        </m:e>
                        <m:sup>
                          <m:r>
                            <a:rPr lang="en-US" altLang="ko-KR" sz="1400" i="1"/>
                            <m:t>𝑚𝑎𝑟𝑘𝑒𝑡</m:t>
                          </m:r>
                        </m:sup>
                      </m:sSup>
                    </m:oMath>
                  </m:oMathPara>
                </a14:m>
                <a:endParaRPr lang="ko-KR" altLang="ko-KR" sz="2000" dirty="0"/>
              </a:p>
            </p:txBody>
          </p:sp>
        </mc:Choice>
        <mc:Fallback>
          <p:sp>
            <p:nvSpPr>
              <p:cNvPr id="20" name="직사각형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6216" y="2213157"/>
                <a:ext cx="936104" cy="56777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직사각형 22"/>
              <p:cNvSpPr/>
              <p:nvPr/>
            </p:nvSpPr>
            <p:spPr>
              <a:xfrm>
                <a:off x="6516216" y="4301389"/>
                <a:ext cx="936104" cy="56777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ko-KR" altLang="ko-KR" sz="1400" i="1"/>
                          </m:ctrlPr>
                        </m:sSupPr>
                        <m:e>
                          <m:r>
                            <a:rPr lang="en-US" altLang="ko-KR" sz="1400" i="1"/>
                            <m:t>𝑡𝑜𝑛𝑒</m:t>
                          </m:r>
                        </m:e>
                        <m:sup>
                          <m:r>
                            <a:rPr lang="en-US" altLang="ko-KR" sz="1400" i="1"/>
                            <m:t>𝑙𝑒𝑥𝑖𝑐𝑎𝑙</m:t>
                          </m:r>
                        </m:sup>
                      </m:sSup>
                    </m:oMath>
                  </m:oMathPara>
                </a14:m>
                <a:endParaRPr lang="ko-KR" altLang="ko-KR" sz="1400" dirty="0"/>
              </a:p>
            </p:txBody>
          </p:sp>
        </mc:Choice>
        <mc:Fallback>
          <p:sp>
            <p:nvSpPr>
              <p:cNvPr id="23" name="직사각형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6216" y="4301389"/>
                <a:ext cx="936104" cy="56777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4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18" t="21386" r="19140" b="65723"/>
          <a:stretch/>
        </p:blipFill>
        <p:spPr bwMode="auto">
          <a:xfrm>
            <a:off x="467544" y="5745081"/>
            <a:ext cx="3888432" cy="579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5" name="직사각형 24"/>
              <p:cNvSpPr/>
              <p:nvPr/>
            </p:nvSpPr>
            <p:spPr>
              <a:xfrm>
                <a:off x="4750117" y="1752720"/>
                <a:ext cx="567771" cy="6245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sz="1200" i="1"/>
                          </m:ctrlPr>
                        </m:sSubPr>
                        <m:e>
                          <m:r>
                            <a:rPr lang="en-US" altLang="ko-KR" sz="1200" i="1" smtClean="0"/>
                            <m:t>𝑡𝑜𝑛𝑒</m:t>
                          </m:r>
                        </m:e>
                        <m:sub>
                          <m:r>
                            <a:rPr lang="en-US" altLang="ko-KR" sz="1200" i="1"/>
                            <m:t>h</m:t>
                          </m:r>
                        </m:sub>
                      </m:sSub>
                    </m:oMath>
                  </m:oMathPara>
                </a14:m>
                <a:endParaRPr lang="ko-KR" altLang="ko-KR" sz="1200" dirty="0"/>
              </a:p>
            </p:txBody>
          </p:sp>
        </mc:Choice>
        <mc:Fallback>
          <p:sp>
            <p:nvSpPr>
              <p:cNvPr id="25" name="직사각형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0117" y="1752720"/>
                <a:ext cx="567771" cy="624548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직사각형 25"/>
              <p:cNvSpPr/>
              <p:nvPr/>
            </p:nvSpPr>
            <p:spPr>
              <a:xfrm>
                <a:off x="4750117" y="2688824"/>
                <a:ext cx="567771" cy="6245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sz="1200" i="1" smtClean="0"/>
                          </m:ctrlPr>
                        </m:sSubPr>
                        <m:e>
                          <m:r>
                            <a:rPr lang="en-US" altLang="ko-KR" sz="1200" i="1"/>
                            <m:t>𝑡𝑜𝑛𝑒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ko-KR" altLang="ko-KR" sz="1200" dirty="0"/>
              </a:p>
            </p:txBody>
          </p:sp>
        </mc:Choice>
        <mc:Fallback>
          <p:sp>
            <p:nvSpPr>
              <p:cNvPr id="26" name="직사각형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0117" y="2688824"/>
                <a:ext cx="567771" cy="624548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5" name="그룹 34"/>
          <p:cNvGrpSpPr/>
          <p:nvPr/>
        </p:nvGrpSpPr>
        <p:grpSpPr>
          <a:xfrm>
            <a:off x="3851920" y="1753417"/>
            <a:ext cx="792088" cy="311577"/>
            <a:chOff x="2987824" y="1753417"/>
            <a:chExt cx="792088" cy="311577"/>
          </a:xfrm>
        </p:grpSpPr>
        <p:cxnSp>
          <p:nvCxnSpPr>
            <p:cNvPr id="30" name="직선 화살표 연결선 29"/>
            <p:cNvCxnSpPr/>
            <p:nvPr/>
          </p:nvCxnSpPr>
          <p:spPr>
            <a:xfrm>
              <a:off x="2987824" y="2064994"/>
              <a:ext cx="79208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3203848" y="1753417"/>
              <a:ext cx="43204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/>
                <a:t>(1)</a:t>
              </a:r>
              <a:endParaRPr lang="ko-KR" altLang="en-US" sz="1000" dirty="0"/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3851920" y="2708920"/>
            <a:ext cx="792088" cy="311577"/>
            <a:chOff x="2987824" y="1753417"/>
            <a:chExt cx="792088" cy="311577"/>
          </a:xfrm>
        </p:grpSpPr>
        <p:cxnSp>
          <p:nvCxnSpPr>
            <p:cNvPr id="38" name="직선 화살표 연결선 37"/>
            <p:cNvCxnSpPr/>
            <p:nvPr/>
          </p:nvCxnSpPr>
          <p:spPr>
            <a:xfrm>
              <a:off x="2987824" y="2064994"/>
              <a:ext cx="79208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3203848" y="1753417"/>
              <a:ext cx="43204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/>
                <a:t>(1)</a:t>
              </a:r>
              <a:endParaRPr lang="ko-KR" altLang="en-US" sz="1000" dirty="0"/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3851920" y="3789040"/>
            <a:ext cx="792088" cy="311577"/>
            <a:chOff x="2987824" y="1753417"/>
            <a:chExt cx="792088" cy="311577"/>
          </a:xfrm>
        </p:grpSpPr>
        <p:cxnSp>
          <p:nvCxnSpPr>
            <p:cNvPr id="44" name="직선 화살표 연결선 43"/>
            <p:cNvCxnSpPr/>
            <p:nvPr/>
          </p:nvCxnSpPr>
          <p:spPr>
            <a:xfrm>
              <a:off x="2987824" y="2064994"/>
              <a:ext cx="79208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3203848" y="1753417"/>
              <a:ext cx="43204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/>
                <a:t>(1)</a:t>
              </a:r>
              <a:endParaRPr lang="ko-KR" altLang="en-US" sz="1000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직사각형 45"/>
              <p:cNvSpPr/>
              <p:nvPr/>
            </p:nvSpPr>
            <p:spPr>
              <a:xfrm>
                <a:off x="4796317" y="3740556"/>
                <a:ext cx="567771" cy="6245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sz="1200" i="1"/>
                          </m:ctrlPr>
                        </m:sSubPr>
                        <m:e>
                          <m:r>
                            <a:rPr lang="en-US" altLang="ko-KR" sz="1200" i="1"/>
                            <m:t>𝑡𝑜𝑛𝑒</m:t>
                          </m:r>
                        </m:e>
                        <m:sub>
                          <m:r>
                            <a:rPr lang="en-US" altLang="ko-KR" sz="1200" i="1"/>
                            <m:t>h</m:t>
                          </m:r>
                        </m:sub>
                      </m:sSub>
                    </m:oMath>
                  </m:oMathPara>
                </a14:m>
                <a:endParaRPr lang="ko-KR" altLang="ko-KR" sz="1200" dirty="0"/>
              </a:p>
            </p:txBody>
          </p:sp>
        </mc:Choice>
        <mc:Fallback>
          <p:sp>
            <p:nvSpPr>
              <p:cNvPr id="46" name="직사각형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6317" y="3740556"/>
                <a:ext cx="567771" cy="624548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직사각형 46"/>
              <p:cNvSpPr/>
              <p:nvPr/>
            </p:nvSpPr>
            <p:spPr>
              <a:xfrm>
                <a:off x="4796317" y="4676660"/>
                <a:ext cx="567771" cy="6245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sz="1200" i="1" smtClean="0"/>
                          </m:ctrlPr>
                        </m:sSubPr>
                        <m:e>
                          <m:r>
                            <a:rPr lang="en-US" altLang="ko-KR" sz="1200" i="1"/>
                            <m:t>𝑡𝑜𝑛𝑒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ko-KR" altLang="ko-KR" sz="1200" dirty="0"/>
              </a:p>
            </p:txBody>
          </p:sp>
        </mc:Choice>
        <mc:Fallback>
          <p:sp>
            <p:nvSpPr>
              <p:cNvPr id="47" name="직사각형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6317" y="4676660"/>
                <a:ext cx="567771" cy="624548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0" name="그룹 49"/>
          <p:cNvGrpSpPr/>
          <p:nvPr/>
        </p:nvGrpSpPr>
        <p:grpSpPr>
          <a:xfrm>
            <a:off x="3851920" y="4653136"/>
            <a:ext cx="792088" cy="311577"/>
            <a:chOff x="2987824" y="1753417"/>
            <a:chExt cx="792088" cy="311577"/>
          </a:xfrm>
        </p:grpSpPr>
        <p:cxnSp>
          <p:nvCxnSpPr>
            <p:cNvPr id="51" name="직선 화살표 연결선 50"/>
            <p:cNvCxnSpPr/>
            <p:nvPr/>
          </p:nvCxnSpPr>
          <p:spPr>
            <a:xfrm>
              <a:off x="2987824" y="2064994"/>
              <a:ext cx="79208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3203848" y="1753417"/>
              <a:ext cx="43204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/>
                <a:t>(1)</a:t>
              </a:r>
              <a:endParaRPr lang="ko-KR" altLang="en-US" sz="1000" dirty="0"/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5508104" y="2204864"/>
            <a:ext cx="792088" cy="311577"/>
            <a:chOff x="2987824" y="1753417"/>
            <a:chExt cx="792088" cy="311577"/>
          </a:xfrm>
        </p:grpSpPr>
        <p:cxnSp>
          <p:nvCxnSpPr>
            <p:cNvPr id="54" name="직선 화살표 연결선 53"/>
            <p:cNvCxnSpPr/>
            <p:nvPr/>
          </p:nvCxnSpPr>
          <p:spPr>
            <a:xfrm>
              <a:off x="2987824" y="2064994"/>
              <a:ext cx="79208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3203848" y="1753417"/>
              <a:ext cx="43204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/>
                <a:t>(2)</a:t>
              </a:r>
              <a:endParaRPr lang="ko-KR" altLang="en-US" sz="1000" dirty="0"/>
            </a:p>
          </p:txBody>
        </p:sp>
      </p:grpSp>
      <p:grpSp>
        <p:nvGrpSpPr>
          <p:cNvPr id="56" name="그룹 55"/>
          <p:cNvGrpSpPr/>
          <p:nvPr/>
        </p:nvGrpSpPr>
        <p:grpSpPr>
          <a:xfrm>
            <a:off x="5580112" y="4269551"/>
            <a:ext cx="792088" cy="311577"/>
            <a:chOff x="2987824" y="1753417"/>
            <a:chExt cx="792088" cy="311577"/>
          </a:xfrm>
        </p:grpSpPr>
        <p:cxnSp>
          <p:nvCxnSpPr>
            <p:cNvPr id="57" name="직선 화살표 연결선 56"/>
            <p:cNvCxnSpPr/>
            <p:nvPr/>
          </p:nvCxnSpPr>
          <p:spPr>
            <a:xfrm>
              <a:off x="2987824" y="2064994"/>
              <a:ext cx="79208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3203848" y="1753417"/>
              <a:ext cx="43204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/>
                <a:t>(2)</a:t>
              </a:r>
              <a:endParaRPr lang="ko-KR" altLang="en-US" sz="1000" dirty="0"/>
            </a:p>
          </p:txBody>
        </p:sp>
      </p:grpSp>
      <p:pic>
        <p:nvPicPr>
          <p:cNvPr id="60" name="Picture 3"/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50000" r="20625" b="36523"/>
          <a:stretch/>
        </p:blipFill>
        <p:spPr bwMode="auto">
          <a:xfrm>
            <a:off x="4644008" y="5745082"/>
            <a:ext cx="3723308" cy="579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" name="TextBox 60"/>
          <p:cNvSpPr txBox="1"/>
          <p:nvPr/>
        </p:nvSpPr>
        <p:spPr>
          <a:xfrm>
            <a:off x="2195736" y="6309320"/>
            <a:ext cx="561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6224979" y="6309320"/>
            <a:ext cx="561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(2)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3539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Monetary Sentiment Analysis</a:t>
            </a:r>
            <a:endParaRPr lang="ko-KR" altLang="en-US" b="1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600" b="1" dirty="0" smtClean="0"/>
              <a:t>Tone    -&gt; Correlation, Descriptive Statistics, Taylor rule </a:t>
            </a:r>
            <a:endParaRPr lang="ko-KR" altLang="en-US" sz="1600" b="1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51" t="36915" r="23125" b="23632"/>
          <a:stretch/>
        </p:blipFill>
        <p:spPr bwMode="auto">
          <a:xfrm>
            <a:off x="611560" y="2483013"/>
            <a:ext cx="3999652" cy="2376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13" t="31445" r="25000" b="23047"/>
          <a:stretch/>
        </p:blipFill>
        <p:spPr bwMode="auto">
          <a:xfrm>
            <a:off x="4932040" y="2399143"/>
            <a:ext cx="3400725" cy="24917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39552" y="5445224"/>
            <a:ext cx="74168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err="1" smtClean="0"/>
              <a:t>금통위</a:t>
            </a:r>
            <a:r>
              <a:rPr lang="ko-KR" altLang="en-US" sz="1600" dirty="0" smtClean="0"/>
              <a:t> 의사록에서 추출한 지수는 </a:t>
            </a:r>
            <a:endParaRPr lang="en-US" altLang="ko-KR" sz="1600" dirty="0" smtClean="0"/>
          </a:p>
          <a:p>
            <a:pPr algn="ctr"/>
            <a:r>
              <a:rPr lang="ko-KR" altLang="en-US" sz="1600" dirty="0" smtClean="0"/>
              <a:t>기준금리에 대한 설명력과 예측력이 </a:t>
            </a:r>
            <a:r>
              <a:rPr lang="ko-KR" altLang="en-US" sz="1600" dirty="0" err="1" smtClean="0"/>
              <a:t>높은것으로</a:t>
            </a:r>
            <a:r>
              <a:rPr lang="ko-KR" altLang="en-US" sz="1600" dirty="0" smtClean="0"/>
              <a:t> 나타남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1348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340</Words>
  <Application>Microsoft Office PowerPoint</Application>
  <PresentationFormat>화면 슬라이드 쇼(4:3)</PresentationFormat>
  <Paragraphs>87</Paragraphs>
  <Slides>7</Slides>
  <Notes>4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Deciphering Monetary Policy Board Minutes   Through Text Mining Approach</vt:lpstr>
      <vt:lpstr>PowerPoint 프레젠테이션</vt:lpstr>
      <vt:lpstr>Synonyms &amp; Lemmatization </vt:lpstr>
      <vt:lpstr>Feature Selection</vt:lpstr>
      <vt:lpstr>Polarity classification</vt:lpstr>
      <vt:lpstr>Polarity classification</vt:lpstr>
      <vt:lpstr>Monetary Sentiment Analysis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student</dc:creator>
  <cp:lastModifiedBy>student</cp:lastModifiedBy>
  <cp:revision>15</cp:revision>
  <dcterms:created xsi:type="dcterms:W3CDTF">2019-07-11T04:17:07Z</dcterms:created>
  <dcterms:modified xsi:type="dcterms:W3CDTF">2019-07-11T07:06:17Z</dcterms:modified>
</cp:coreProperties>
</file>