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87" r:id="rId5"/>
    <p:sldId id="288" r:id="rId6"/>
    <p:sldId id="292" r:id="rId7"/>
    <p:sldId id="291" r:id="rId8"/>
    <p:sldId id="258" r:id="rId9"/>
    <p:sldId id="294" r:id="rId10"/>
    <p:sldId id="295" r:id="rId11"/>
    <p:sldId id="297" r:id="rId12"/>
    <p:sldId id="296" r:id="rId13"/>
    <p:sldId id="267" r:id="rId14"/>
    <p:sldId id="299" r:id="rId15"/>
    <p:sldId id="301" r:id="rId16"/>
    <p:sldId id="300" r:id="rId17"/>
    <p:sldId id="303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39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32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9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0519-15E9-4726-9954-06DC8ACC9ACE}" type="datetimeFigureOut">
              <a:rPr lang="ko-KR" altLang="en-US" smtClean="0"/>
              <a:t>2019. 7. 11.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09005" y="2305870"/>
            <a:ext cx="1372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.19 .7 .11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C75001-FE8B-A748-8321-4DAF7AD175BF}"/>
              </a:ext>
            </a:extLst>
          </p:cNvPr>
          <p:cNvSpPr/>
          <p:nvPr/>
        </p:nvSpPr>
        <p:spPr>
          <a:xfrm>
            <a:off x="3615066" y="5485752"/>
            <a:ext cx="7846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3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조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    </a:t>
            </a:r>
            <a:r>
              <a:rPr lang="ko-KR" altLang="en-US" sz="20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고원희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     /    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심재용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    </a:t>
            </a:r>
            <a:r>
              <a:rPr lang="en-CA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/     </a:t>
            </a:r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유영창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     </a:t>
            </a:r>
            <a:r>
              <a:rPr lang="en-CA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/     </a:t>
            </a:r>
            <a:r>
              <a:rPr lang="ko-KR" altLang="en-US" sz="20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윤진형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     </a:t>
            </a:r>
            <a:r>
              <a:rPr lang="en-CA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/     </a:t>
            </a:r>
            <a:r>
              <a:rPr lang="ko-KR" altLang="en-US" sz="20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임진하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01201-0AB8-B741-9DC5-EBD70B830080}"/>
              </a:ext>
            </a:extLst>
          </p:cNvPr>
          <p:cNvSpPr txBox="1"/>
          <p:nvPr/>
        </p:nvSpPr>
        <p:spPr>
          <a:xfrm>
            <a:off x="509005" y="485023"/>
            <a:ext cx="750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36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endParaRPr lang="en-US" altLang="ko-KR" sz="36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endParaRPr lang="en-US" altLang="ko-KR" sz="28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8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738" y="265230"/>
            <a:ext cx="294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12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r>
              <a:rPr lang="ko-KR" altLang="en-US" sz="10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r>
              <a:rPr lang="en-US" altLang="ko-KR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23520" y="194552"/>
            <a:ext cx="11744960" cy="6322980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73162"/>
              </a:solidFill>
              <a:latin typeface="12LotteMartDreamLight" charset="-127"/>
              <a:ea typeface="12LotteMartDreamLight" charset="-127"/>
              <a:cs typeface="12LotteMartDreamLight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1898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단어 극성 분류표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52824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08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1615120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</a:t>
            </a:r>
            <a:endParaRPr lang="ko-KR" altLang="en-US" sz="1400" dirty="0"/>
          </a:p>
        </p:txBody>
      </p:sp>
      <p:sp>
        <p:nvSpPr>
          <p:cNvPr id="10" name="이등변 삼각형 9"/>
          <p:cNvSpPr/>
          <p:nvPr/>
        </p:nvSpPr>
        <p:spPr>
          <a:xfrm rot="12600000">
            <a:off x="11368151" y="6658653"/>
            <a:ext cx="105461" cy="909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C80B38-321B-D445-B109-AD67A21A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15" y="612907"/>
            <a:ext cx="6904446" cy="59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4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5882640" y="4489088"/>
            <a:ext cx="426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68572" y="4715111"/>
            <a:ext cx="10015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통화정책 관련 텍스트 수집  </a:t>
            </a:r>
            <a:r>
              <a:rPr lang="en-US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|</a:t>
            </a:r>
            <a:r>
              <a:rPr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 전처리 및 형태소 분석  </a:t>
            </a:r>
            <a:r>
              <a:rPr lang="en-US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|</a:t>
            </a:r>
            <a:r>
              <a:rPr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 동의어 처리 및 </a:t>
            </a:r>
            <a:r>
              <a:rPr lang="en-CA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Lemmatisation</a:t>
            </a:r>
            <a:r>
              <a:rPr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 </a:t>
            </a:r>
            <a:r>
              <a:rPr lang="en-US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|</a:t>
            </a:r>
            <a:r>
              <a:rPr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 </a:t>
            </a:r>
            <a:r>
              <a:rPr lang="en-CA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n-gram</a:t>
            </a:r>
            <a:r>
              <a:rPr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단어 사전 구축  </a:t>
            </a:r>
            <a:r>
              <a:rPr lang="en-US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|</a:t>
            </a:r>
            <a:r>
              <a:rPr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 </a:t>
            </a:r>
            <a:r>
              <a:rPr lang="en-CA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Polarity lexicon </a:t>
            </a:r>
            <a:r>
              <a:rPr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생성</a:t>
            </a:r>
            <a:endParaRPr kumimoji="1" lang="ko-KR" altLang="en-US" sz="1400" dirty="0">
              <a:solidFill>
                <a:schemeClr val="bg1"/>
              </a:solidFill>
              <a:latin typeface="12LotteMartDreamLight" charset="-127"/>
              <a:ea typeface="12LotteMartDreamLight" charset="-127"/>
              <a:cs typeface="12LotteMartDreamLight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2298" y="2796380"/>
            <a:ext cx="5688418" cy="1158909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64509" y="3021891"/>
            <a:ext cx="5262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통화정책 사전 구축 절차</a:t>
            </a:r>
          </a:p>
        </p:txBody>
      </p:sp>
    </p:spTree>
    <p:extLst>
      <p:ext uri="{BB962C8B-B14F-4D97-AF65-F5344CB8AC3E}">
        <p14:creationId xmlns:p14="http://schemas.microsoft.com/office/powerpoint/2010/main" val="342676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005" y="485023"/>
            <a:ext cx="750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36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endParaRPr lang="en-US" altLang="ko-KR" sz="36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endParaRPr lang="en-US" altLang="ko-KR" sz="28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B10290-BADC-C344-A17E-1721863DD293}"/>
              </a:ext>
            </a:extLst>
          </p:cNvPr>
          <p:cNvGrpSpPr/>
          <p:nvPr/>
        </p:nvGrpSpPr>
        <p:grpSpPr>
          <a:xfrm>
            <a:off x="953248" y="1988615"/>
            <a:ext cx="11448702" cy="696198"/>
            <a:chOff x="389716" y="2952504"/>
            <a:chExt cx="11448702" cy="69619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DA890A-571F-4B4C-B71C-650AA029F3D9}"/>
                </a:ext>
              </a:extLst>
            </p:cNvPr>
            <p:cNvSpPr/>
            <p:nvPr/>
          </p:nvSpPr>
          <p:spPr>
            <a:xfrm>
              <a:off x="389716" y="2952504"/>
              <a:ext cx="340990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• </a:t>
              </a:r>
              <a:r>
                <a:rPr lang="ko-KR" altLang="en-US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통화정책 관련 텍스트 수집</a:t>
              </a:r>
              <a:endPara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C361FCB0-532D-384B-9071-7E2D7AF5A32D}"/>
                </a:ext>
              </a:extLst>
            </p:cNvPr>
            <p:cNvSpPr txBox="1"/>
            <p:nvPr/>
          </p:nvSpPr>
          <p:spPr>
            <a:xfrm>
              <a:off x="541865" y="3371703"/>
              <a:ext cx="1129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뉴스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, </a:t>
              </a:r>
              <a:r>
                <a:rPr kumimoji="1" lang="ko-KR" altLang="en-US" sz="1200" dirty="0" err="1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애널리스트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</a:t>
              </a:r>
              <a:r>
                <a:rPr kumimoji="1" lang="ko-KR" altLang="en-US" sz="1200" dirty="0" err="1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분석리포트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,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금통위 의사록 등 통화정책 관련 텍스트 자료 수집</a:t>
              </a:r>
            </a:p>
          </p:txBody>
        </p:sp>
      </p:grpSp>
      <p:cxnSp>
        <p:nvCxnSpPr>
          <p:cNvPr id="18" name="직선 연결선 25">
            <a:extLst>
              <a:ext uri="{FF2B5EF4-FFF2-40B4-BE49-F238E27FC236}">
                <a16:creationId xmlns:a16="http://schemas.microsoft.com/office/drawing/2014/main" id="{53B43D34-2983-F142-B515-E40C87B87259}"/>
              </a:ext>
            </a:extLst>
          </p:cNvPr>
          <p:cNvCxnSpPr/>
          <p:nvPr/>
        </p:nvCxnSpPr>
        <p:spPr>
          <a:xfrm>
            <a:off x="11318240" y="5506720"/>
            <a:ext cx="426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6">
            <a:extLst>
              <a:ext uri="{FF2B5EF4-FFF2-40B4-BE49-F238E27FC236}">
                <a16:creationId xmlns:a16="http://schemas.microsoft.com/office/drawing/2014/main" id="{C2B85FF0-A749-0145-9640-95811FDCF5F5}"/>
              </a:ext>
            </a:extLst>
          </p:cNvPr>
          <p:cNvSpPr txBox="1"/>
          <p:nvPr/>
        </p:nvSpPr>
        <p:spPr>
          <a:xfrm>
            <a:off x="9391406" y="5627074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통화정책 사전 구축 절차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AF9AAB-8372-F94B-985B-2A363CBDF166}"/>
              </a:ext>
            </a:extLst>
          </p:cNvPr>
          <p:cNvGrpSpPr/>
          <p:nvPr/>
        </p:nvGrpSpPr>
        <p:grpSpPr>
          <a:xfrm>
            <a:off x="953247" y="2796600"/>
            <a:ext cx="11448702" cy="696198"/>
            <a:chOff x="389716" y="2952504"/>
            <a:chExt cx="11448702" cy="69619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8DD3359-02BC-7146-B954-37FD49B927A3}"/>
                </a:ext>
              </a:extLst>
            </p:cNvPr>
            <p:cNvSpPr/>
            <p:nvPr/>
          </p:nvSpPr>
          <p:spPr>
            <a:xfrm>
              <a:off x="389716" y="2952504"/>
              <a:ext cx="290335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• </a:t>
              </a:r>
              <a:r>
                <a:rPr lang="ko-KR" altLang="en-US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전처리 및 형태소 분석</a:t>
              </a:r>
              <a:endPara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34" name="텍스트 상자 1">
              <a:extLst>
                <a:ext uri="{FF2B5EF4-FFF2-40B4-BE49-F238E27FC236}">
                  <a16:creationId xmlns:a16="http://schemas.microsoft.com/office/drawing/2014/main" id="{654C8E47-5114-D74C-AB2D-4FE4C1A66E5E}"/>
                </a:ext>
              </a:extLst>
            </p:cNvPr>
            <p:cNvSpPr txBox="1"/>
            <p:nvPr/>
          </p:nvSpPr>
          <p:spPr>
            <a:xfrm>
              <a:off x="541865" y="3371703"/>
              <a:ext cx="1129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문서에서 텍스트 부분만을 추출하여 개별 문장으로 구분한 후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,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형태소 분석 실시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2FA5E7B-07ED-0B4D-A2EC-94C12F2A6145}"/>
              </a:ext>
            </a:extLst>
          </p:cNvPr>
          <p:cNvGrpSpPr/>
          <p:nvPr/>
        </p:nvGrpSpPr>
        <p:grpSpPr>
          <a:xfrm>
            <a:off x="953248" y="3592125"/>
            <a:ext cx="11448702" cy="696198"/>
            <a:chOff x="389716" y="2952504"/>
            <a:chExt cx="11448702" cy="69619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56B548-5CFA-BC4E-BA89-2478AFE854D8}"/>
                </a:ext>
              </a:extLst>
            </p:cNvPr>
            <p:cNvSpPr/>
            <p:nvPr/>
          </p:nvSpPr>
          <p:spPr>
            <a:xfrm>
              <a:off x="389716" y="2952504"/>
              <a:ext cx="398359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• </a:t>
              </a:r>
              <a:r>
                <a:rPr lang="ko-KR" altLang="en-US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동의어 처리 및 </a:t>
              </a:r>
              <a:r>
                <a:rPr lang="en-US" altLang="ko-KR" sz="220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Lemmatisation</a:t>
              </a:r>
              <a:endPara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37" name="텍스트 상자 1">
              <a:extLst>
                <a:ext uri="{FF2B5EF4-FFF2-40B4-BE49-F238E27FC236}">
                  <a16:creationId xmlns:a16="http://schemas.microsoft.com/office/drawing/2014/main" id="{BA0E9F12-42EA-C24D-BAA7-57CECC6B0CB1}"/>
                </a:ext>
              </a:extLst>
            </p:cNvPr>
            <p:cNvSpPr txBox="1"/>
            <p:nvPr/>
          </p:nvSpPr>
          <p:spPr>
            <a:xfrm>
              <a:off x="541865" y="3371703"/>
              <a:ext cx="1129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효율적인 학습을 위해 같은 의미를 가지고 있으나 다양한 변형이 발생하는 경우에 이를 통일하는 과정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| 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동의어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,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약어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,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외래어 등을 대표 단어로 통일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A3AA3B-27F9-A74B-A3B9-5CC9090E70DD}"/>
              </a:ext>
            </a:extLst>
          </p:cNvPr>
          <p:cNvGrpSpPr/>
          <p:nvPr/>
        </p:nvGrpSpPr>
        <p:grpSpPr>
          <a:xfrm>
            <a:off x="957046" y="4374692"/>
            <a:ext cx="11448702" cy="696198"/>
            <a:chOff x="389716" y="2952504"/>
            <a:chExt cx="11448702" cy="69619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54E5A4-5CA9-2D4E-AE1F-AA7D3F0D118E}"/>
                </a:ext>
              </a:extLst>
            </p:cNvPr>
            <p:cNvSpPr/>
            <p:nvPr/>
          </p:nvSpPr>
          <p:spPr>
            <a:xfrm>
              <a:off x="389716" y="2952504"/>
              <a:ext cx="306673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• </a:t>
              </a:r>
              <a:r>
                <a:rPr lang="en-CA" altLang="ko-KR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n-gram </a:t>
              </a:r>
              <a:r>
                <a:rPr lang="ko-KR" altLang="en-US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단어 사전 구축</a:t>
              </a:r>
              <a:endPara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40" name="텍스트 상자 1">
              <a:extLst>
                <a:ext uri="{FF2B5EF4-FFF2-40B4-BE49-F238E27FC236}">
                  <a16:creationId xmlns:a16="http://schemas.microsoft.com/office/drawing/2014/main" id="{D963B7CC-F49D-D746-8792-E3A71A931D33}"/>
                </a:ext>
              </a:extLst>
            </p:cNvPr>
            <p:cNvSpPr txBox="1"/>
            <p:nvPr/>
          </p:nvSpPr>
          <p:spPr>
            <a:xfrm>
              <a:off x="541865" y="3371703"/>
              <a:ext cx="1129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개별 단어로는 통화정책 방향에 대한 판단이 어렵기 때문에 연속된 </a:t>
              </a:r>
              <a:r>
                <a:rPr kumimoji="1" lang="en-CA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n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개의 단어의 조합을 사용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| 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명사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,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동사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,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부사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,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부정어 등을 포함하는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5-gram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단어 사전 구축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66F6678-4E01-BF4F-8429-F63B03374F30}"/>
              </a:ext>
            </a:extLst>
          </p:cNvPr>
          <p:cNvGrpSpPr/>
          <p:nvPr/>
        </p:nvGrpSpPr>
        <p:grpSpPr>
          <a:xfrm>
            <a:off x="957045" y="5125882"/>
            <a:ext cx="11448702" cy="696198"/>
            <a:chOff x="389716" y="2952504"/>
            <a:chExt cx="11448702" cy="69619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D31ACD-53E8-4E4B-8A3E-6B59A912CCE2}"/>
                </a:ext>
              </a:extLst>
            </p:cNvPr>
            <p:cNvSpPr/>
            <p:nvPr/>
          </p:nvSpPr>
          <p:spPr>
            <a:xfrm>
              <a:off x="389716" y="2952504"/>
              <a:ext cx="288470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• </a:t>
              </a:r>
              <a:r>
                <a:rPr lang="en-CA" altLang="ko-KR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Polarity lexicon </a:t>
              </a:r>
              <a:r>
                <a:rPr lang="ko-KR" altLang="en-US" sz="2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생성</a:t>
              </a:r>
              <a:endPara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43" name="텍스트 상자 1">
              <a:extLst>
                <a:ext uri="{FF2B5EF4-FFF2-40B4-BE49-F238E27FC236}">
                  <a16:creationId xmlns:a16="http://schemas.microsoft.com/office/drawing/2014/main" id="{B8CBEB9C-A167-6446-B13A-6E42CB14F907}"/>
                </a:ext>
              </a:extLst>
            </p:cNvPr>
            <p:cNvSpPr txBox="1"/>
            <p:nvPr/>
          </p:nvSpPr>
          <p:spPr>
            <a:xfrm>
              <a:off x="541865" y="3371703"/>
              <a:ext cx="1129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CA" altLang="ko-KR" sz="12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Market approach  |  Lexical approach  |  Supervised learning approach</a:t>
              </a:r>
              <a:endParaRPr kumimoji="1" lang="ko-KR" altLang="en-US" sz="12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09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738" y="265230"/>
            <a:ext cx="301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12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r>
              <a:rPr lang="ko-KR" altLang="en-US" sz="10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r>
              <a:rPr lang="en-US" altLang="ko-KR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23520" y="194552"/>
            <a:ext cx="11744960" cy="6322980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</a:t>
            </a:r>
            <a:r>
              <a:rPr lang="ko-KR" altLang="en-US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유효한 </a:t>
            </a:r>
            <a:r>
              <a:rPr lang="ko-KR" altLang="en-US" sz="2000" dirty="0" err="1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사전구축을</a:t>
            </a:r>
            <a:r>
              <a:rPr lang="ko-KR" altLang="en-US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 위해서 통화정책과 관련된 다량의 문서를 통해 텍스트 수집</a:t>
            </a:r>
          </a:p>
          <a:p>
            <a:endParaRPr lang="ko-KR" altLang="en-US" sz="2000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  <a:cs typeface="12LotteMartDreamBold" charset="-127"/>
            </a:endParaRPr>
          </a:p>
          <a:p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</a:t>
            </a:r>
            <a:r>
              <a:rPr lang="ko-KR" altLang="en-US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   </a:t>
            </a:r>
            <a:r>
              <a:rPr lang="en-US" altLang="ko-KR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1. </a:t>
            </a:r>
            <a:r>
              <a:rPr lang="ko-KR" altLang="en-US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금통위 의사록 </a:t>
            </a:r>
            <a:endParaRPr lang="en-US" altLang="ko-KR" sz="2000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  <a:cs typeface="12LotteMartDreamBold" charset="-127"/>
            </a:endParaRPr>
          </a:p>
          <a:p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	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한국은행의 공식적인 금통위 회의 결과 자료 </a:t>
            </a:r>
            <a:endParaRPr lang="en-US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endParaRPr lang="en-US" altLang="ko-KR" sz="20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</a:t>
            </a:r>
            <a:r>
              <a:rPr lang="ko-KR" altLang="en-US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   </a:t>
            </a:r>
            <a:r>
              <a:rPr lang="en-US" altLang="ko-KR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2. </a:t>
            </a:r>
            <a:r>
              <a:rPr lang="ko-KR" altLang="en-US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금리 관련 뉴스 </a:t>
            </a:r>
            <a:endParaRPr lang="en-US" altLang="ko-KR" sz="2000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  <a:cs typeface="12LotteMartDreamBold" charset="-127"/>
            </a:endParaRPr>
          </a:p>
          <a:p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	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시장이 받아들이는 통화정책 관련 정보를 확인할 수 있는 문서</a:t>
            </a:r>
          </a:p>
          <a:p>
            <a:endParaRPr lang="ko-KR" altLang="en-US" sz="20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</a:t>
            </a:r>
            <a:r>
              <a:rPr lang="ko-KR" altLang="en-US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   </a:t>
            </a:r>
            <a:r>
              <a:rPr lang="en-US" altLang="ko-KR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3. </a:t>
            </a:r>
            <a:r>
              <a:rPr lang="ko-KR" altLang="en-US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채권 </a:t>
            </a:r>
            <a:r>
              <a:rPr lang="ko-KR" altLang="en-US" sz="2000" dirty="0" err="1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애널리스트</a:t>
            </a:r>
            <a:r>
              <a:rPr lang="ko-KR" altLang="en-US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 분석보고서</a:t>
            </a:r>
          </a:p>
          <a:p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	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통화정책 전망과 해석을 살펴볼 수 있는 증권사 채권전문가의 분석보고서</a:t>
            </a:r>
            <a:endParaRPr lang="en-US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endParaRPr lang="en-US" altLang="ko-KR" sz="20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endParaRPr lang="en-US" altLang="ko-KR" sz="20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US" altLang="ko-KR" sz="20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US" altLang="ko-KR" sz="20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US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1898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텍스트 수집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52824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1615120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</a:t>
            </a:r>
            <a:endParaRPr lang="ko-KR" altLang="en-US" sz="1400" dirty="0"/>
          </a:p>
        </p:txBody>
      </p:sp>
      <p:sp>
        <p:nvSpPr>
          <p:cNvPr id="10" name="이등변 삼각형 9"/>
          <p:cNvSpPr/>
          <p:nvPr/>
        </p:nvSpPr>
        <p:spPr>
          <a:xfrm rot="12600000">
            <a:off x="11368151" y="6658653"/>
            <a:ext cx="105461" cy="909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49C60-D849-2B41-BFA8-486B0480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741" y="4379876"/>
            <a:ext cx="4872518" cy="17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8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738" y="265230"/>
            <a:ext cx="301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12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r>
              <a:rPr lang="ko-KR" altLang="en-US" sz="10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r>
              <a:rPr lang="en-US" altLang="ko-KR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23520" y="194552"/>
            <a:ext cx="11744960" cy="6322980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</a:t>
            </a:r>
            <a:r>
              <a:rPr lang="ko-KR" altLang="en-US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전처리 </a:t>
            </a:r>
            <a:r>
              <a:rPr lang="ko-KR" altLang="en-US" sz="2000" dirty="0" err="1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형태소분석</a:t>
            </a:r>
            <a:br>
              <a:rPr lang="ko-KR" altLang="en-US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</a:br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	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경제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/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경영 분야 분석에 특화한 형태소 분석 필요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(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전문용어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외래어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외국어 등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)</a:t>
            </a:r>
            <a:b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</a:b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	(</a:t>
            </a:r>
            <a:r>
              <a:rPr lang="en-CA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ex) ‘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금용통화위원회’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＇</a:t>
            </a:r>
            <a:r>
              <a:rPr lang="ko-KR" altLang="en-US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일드커브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＇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 ‘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대손충당금비율＇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,'</a:t>
            </a:r>
            <a:r>
              <a:rPr lang="ko-KR" altLang="en-US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스티프닝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’ 등</a:t>
            </a:r>
          </a:p>
          <a:p>
            <a:endParaRPr lang="ko-KR" altLang="en-US" sz="20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CA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    </a:t>
            </a:r>
            <a:r>
              <a:rPr lang="en-CA" altLang="ko-KR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1. </a:t>
            </a:r>
            <a:r>
              <a:rPr lang="ko-KR" altLang="en-US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동의어 처리</a:t>
            </a:r>
          </a:p>
          <a:p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	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같은 의미를 가지면 대표 단어로 통일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(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유사어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약어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외래어 등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)</a:t>
            </a:r>
          </a:p>
          <a:p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	(ex) [’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리스크’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: 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위험’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], [’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스와프’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: ’</a:t>
            </a:r>
            <a:r>
              <a:rPr lang="ko-KR" altLang="en-US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스왑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], [’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스탠스’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: 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기조’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], [’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인플레’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: 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인플레이션’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], [’</a:t>
            </a:r>
            <a:r>
              <a:rPr lang="ko-KR" altLang="en-US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外人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: 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외국인’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]</a:t>
            </a:r>
          </a:p>
          <a:p>
            <a:endParaRPr lang="en-US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    </a:t>
            </a:r>
            <a:r>
              <a:rPr lang="en-US" altLang="ko-KR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2. </a:t>
            </a:r>
            <a:r>
              <a:rPr lang="en-US" altLang="ko-KR" sz="2000" dirty="0" err="1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Lemmatisation</a:t>
            </a:r>
            <a:endParaRPr lang="en-US" altLang="ko-KR" sz="2000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  <a:cs typeface="12LotteMartDreamBold" charset="-127"/>
            </a:endParaRPr>
          </a:p>
          <a:p>
            <a:r>
              <a:rPr lang="en-CA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	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품사의 변형이 일어나는 경우 표제어를 통일</a:t>
            </a:r>
          </a:p>
          <a:p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	(ex) [’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오른’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 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오른다고’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 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오른다는’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 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올라’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 ’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올라서’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] →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표제어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[’</a:t>
            </a:r>
            <a:r>
              <a:rPr lang="ko-KR" altLang="en-US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오르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’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]</a:t>
            </a:r>
          </a:p>
          <a:p>
            <a:endParaRPr lang="en-US" altLang="ko-KR" sz="20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US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    </a:t>
            </a:r>
            <a:r>
              <a:rPr lang="en-US" altLang="ko-KR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3. N-Gram(</a:t>
            </a:r>
            <a:r>
              <a:rPr lang="en-CA" altLang="ko-KR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Feature</a:t>
            </a:r>
            <a:r>
              <a:rPr lang="ko-KR" altLang="en-US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 </a:t>
            </a:r>
            <a:r>
              <a:rPr lang="en-CA" altLang="ko-KR" sz="2000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Selection)</a:t>
            </a:r>
            <a:endParaRPr lang="en-US" altLang="ko-KR" sz="2000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  <a:cs typeface="12LotteMartDreamBold" charset="-127"/>
            </a:endParaRPr>
          </a:p>
          <a:p>
            <a:r>
              <a:rPr lang="en-CA" altLang="ko-KR" sz="20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	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개별 단어 하나로는 뉘앙스를 잡아내기 어렵기 때문에 연속된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n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개의 단어 조합을 이용</a:t>
            </a:r>
          </a:p>
          <a:p>
            <a:r>
              <a:rPr lang="en-CA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	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여기서는 최대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5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개의 조합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,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즉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5-gram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을 사용</a:t>
            </a:r>
          </a:p>
          <a:p>
            <a:endParaRPr lang="en-US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1898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전처리 </a:t>
            </a:r>
            <a:r>
              <a:rPr lang="ko-KR" altLang="en-US" sz="1600" dirty="0" err="1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형태소분석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52824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1615120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</a:t>
            </a:r>
            <a:endParaRPr lang="ko-KR" altLang="en-US" sz="1400" dirty="0"/>
          </a:p>
        </p:txBody>
      </p:sp>
      <p:sp>
        <p:nvSpPr>
          <p:cNvPr id="10" name="이등변 삼각형 9"/>
          <p:cNvSpPr/>
          <p:nvPr/>
        </p:nvSpPr>
        <p:spPr>
          <a:xfrm rot="12600000">
            <a:off x="11368151" y="6658653"/>
            <a:ext cx="105461" cy="909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7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738" y="265230"/>
            <a:ext cx="301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12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r>
              <a:rPr lang="ko-KR" altLang="en-US" sz="10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r>
              <a:rPr lang="en-US" altLang="ko-KR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23520" y="194552"/>
            <a:ext cx="11744960" cy="6322980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1898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n-gram</a:t>
            </a:r>
            <a:r>
              <a:rPr lang="en-US" altLang="ko-KR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예시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52824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13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1615120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</a:t>
            </a:r>
            <a:endParaRPr lang="ko-KR" altLang="en-US" sz="1400" dirty="0"/>
          </a:p>
        </p:txBody>
      </p:sp>
      <p:sp>
        <p:nvSpPr>
          <p:cNvPr id="10" name="이등변 삼각형 9"/>
          <p:cNvSpPr/>
          <p:nvPr/>
        </p:nvSpPr>
        <p:spPr>
          <a:xfrm rot="12600000">
            <a:off x="11368151" y="6658653"/>
            <a:ext cx="105461" cy="909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FEABA-294D-B54D-A105-93EAF560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8" y="1731734"/>
            <a:ext cx="11368643" cy="388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9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738" y="265230"/>
            <a:ext cx="301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12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r>
              <a:rPr lang="ko-KR" altLang="en-US" sz="10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r>
              <a:rPr lang="en-US" altLang="ko-KR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23520" y="194552"/>
            <a:ext cx="11744960" cy="6322980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1898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Polarity lexicon </a:t>
            </a:r>
            <a:r>
              <a:rPr lang="ko-KR" altLang="en-US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852824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14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1615120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</a:t>
            </a:r>
            <a:endParaRPr lang="ko-KR" altLang="en-US" sz="1400" dirty="0"/>
          </a:p>
        </p:txBody>
      </p:sp>
      <p:sp>
        <p:nvSpPr>
          <p:cNvPr id="10" name="이등변 삼각형 9"/>
          <p:cNvSpPr/>
          <p:nvPr/>
        </p:nvSpPr>
        <p:spPr>
          <a:xfrm rot="12600000">
            <a:off x="11368151" y="6658653"/>
            <a:ext cx="105461" cy="909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A48E3-42EE-6847-9274-5EC5442835BF}"/>
              </a:ext>
            </a:extLst>
          </p:cNvPr>
          <p:cNvSpPr txBox="1"/>
          <p:nvPr/>
        </p:nvSpPr>
        <p:spPr>
          <a:xfrm>
            <a:off x="552898" y="1720840"/>
            <a:ext cx="3551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Market approach</a:t>
            </a:r>
          </a:p>
          <a:p>
            <a:pPr marL="342900" indent="-342900">
              <a:buAutoNum type="arabicPeriod"/>
            </a:pPr>
            <a:endParaRPr kumimoji="1" lang="en-CA" altLang="ko-KR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 marL="342900" indent="-342900">
              <a:buAutoNum type="arabicPeriod"/>
            </a:pPr>
            <a:endParaRPr kumimoji="1" lang="en-CA" altLang="ko-KR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 marL="342900" indent="-342900">
              <a:buAutoNum type="arabicPeriod"/>
            </a:pPr>
            <a:endParaRPr kumimoji="1" lang="en-CA" altLang="ko-KR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 marL="342900" indent="-342900">
              <a:buFontTx/>
              <a:buAutoNum type="arabicPeriod"/>
            </a:pPr>
            <a:endParaRPr lang="en-CA" altLang="ko-KR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  <a:cs typeface="12LotteMartDreamBold" charset="-127"/>
            </a:endParaRPr>
          </a:p>
          <a:p>
            <a:pPr marL="342900" indent="-342900">
              <a:buFontTx/>
              <a:buAutoNum type="arabicPeriod"/>
            </a:pPr>
            <a:endParaRPr lang="en-CA" altLang="ko-KR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  <a:cs typeface="12LotteMartDreamBold" charset="-127"/>
            </a:endParaRPr>
          </a:p>
          <a:p>
            <a:pPr marL="342900" indent="-342900">
              <a:buFontTx/>
              <a:buAutoNum type="arabicPeriod"/>
            </a:pPr>
            <a:r>
              <a:rPr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Lexical approach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CA" altLang="ko-KR" dirty="0"/>
          </a:p>
          <a:p>
            <a:pPr marL="342900" indent="-342900">
              <a:buAutoNum type="arabicPeriod"/>
            </a:pPr>
            <a:endParaRPr kumimoji="1" lang="en-CA" altLang="ko-KR" dirty="0"/>
          </a:p>
          <a:p>
            <a:pPr marL="342900" indent="-342900">
              <a:buAutoNum type="arabicPeriod"/>
            </a:pPr>
            <a:endParaRPr kumimoji="1" lang="en-CA" altLang="ko-KR" dirty="0"/>
          </a:p>
          <a:p>
            <a:pPr marL="342900" indent="-342900">
              <a:buFontTx/>
              <a:buAutoNum type="arabicPeriod"/>
            </a:pPr>
            <a:endParaRPr lang="en-CA" altLang="ko-KR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  <a:cs typeface="12LotteMartDreamBold" charset="-127"/>
            </a:endParaRPr>
          </a:p>
          <a:p>
            <a:pPr marL="342900" indent="-342900">
              <a:buFontTx/>
              <a:buAutoNum type="arabicPeriod"/>
            </a:pPr>
            <a:r>
              <a:rPr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Supervised learning approach</a:t>
            </a:r>
            <a:endParaRPr kumimoji="1" lang="en-CA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1B75A-1CC1-1B47-9C76-51B8AD4D4ED2}"/>
              </a:ext>
            </a:extLst>
          </p:cNvPr>
          <p:cNvSpPr txBox="1"/>
          <p:nvPr/>
        </p:nvSpPr>
        <p:spPr>
          <a:xfrm>
            <a:off x="5234722" y="843517"/>
            <a:ext cx="6567308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• Linear regression: </a:t>
            </a:r>
            <a:r>
              <a:rPr kumimoji="1" lang="ko-KR" altLang="en-US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각 </a:t>
            </a:r>
            <a:r>
              <a:rPr kumimoji="1" lang="ko-KR" altLang="en-US" sz="1400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피쳐들의</a:t>
            </a:r>
            <a:r>
              <a:rPr kumimoji="1" lang="ko-KR" altLang="en-US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 </a:t>
            </a:r>
            <a:r>
              <a:rPr kumimoji="1" lang="en-CA" altLang="ko-KR" sz="1400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coef</a:t>
            </a:r>
            <a:r>
              <a:rPr kumimoji="1" lang="ko-KR" altLang="en-US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값으로 판단</a:t>
            </a:r>
            <a:endParaRPr kumimoji="1" lang="en-CA" altLang="ko-KR" sz="14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  <a:p>
            <a:pPr marL="342900" indent="-342900">
              <a:buAutoNum type="arabicPeriod"/>
            </a:pPr>
            <a:endParaRPr kumimoji="1" lang="en-CA" altLang="ko-KR" sz="1000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 marL="342900" indent="-342900">
              <a:buAutoNum type="arabicPeriod"/>
            </a:pPr>
            <a:endParaRPr kumimoji="1" lang="en-CA" altLang="ko-KR" sz="1000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pPr>
              <a:lnSpc>
                <a:spcPts val="1560"/>
              </a:lnSpc>
            </a:pPr>
            <a: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• </a:t>
            </a:r>
            <a:r>
              <a:rPr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SO-PMI</a:t>
            </a:r>
            <a:r>
              <a:rPr lang="en-US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:</a:t>
            </a:r>
            <a:r>
              <a:rPr lang="ko-KR" altLang="en-US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 </a:t>
            </a:r>
            <a:r>
              <a:rPr lang="ko-KR" altLang="en-US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두 사건이 동시에 일어날 확률을 각각 일어날 확률로 나눠준 것</a:t>
            </a:r>
            <a:endParaRPr lang="en-US" altLang="ko-KR" sz="14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pPr>
              <a:lnSpc>
                <a:spcPts val="1560"/>
              </a:lnSpc>
            </a:pPr>
            <a:r>
              <a:rPr lang="en-US" altLang="ko-KR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	</a:t>
            </a:r>
            <a:r>
              <a:rPr lang="ko-KR" altLang="en-US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동시에 일어날 확률 </a:t>
            </a:r>
            <a:r>
              <a:rPr lang="en-CA" altLang="ko-KR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p(</a:t>
            </a:r>
            <a:r>
              <a:rPr lang="en-CA" altLang="ko-KR" sz="1400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x.y</a:t>
            </a:r>
            <a:r>
              <a:rPr lang="en-US" altLang="ko-KR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)</a:t>
            </a:r>
            <a:r>
              <a:rPr lang="ko-KR" altLang="en-US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가 상대적으로 더 크면 값이 양수</a:t>
            </a:r>
            <a:r>
              <a:rPr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	</a:t>
            </a:r>
            <a:endParaRPr kumimoji="1" lang="en-CA" altLang="ko-KR" dirty="0"/>
          </a:p>
          <a:p>
            <a:pPr marL="342900" indent="-342900">
              <a:buAutoNum type="arabicPeriod"/>
            </a:pPr>
            <a:endParaRPr kumimoji="1" lang="en-CA" altLang="ko-KR" sz="1000" dirty="0"/>
          </a:p>
          <a:p>
            <a:pPr marL="342900" indent="-342900">
              <a:buAutoNum type="arabicPeriod"/>
            </a:pPr>
            <a:endParaRPr kumimoji="1" lang="en-CA" altLang="ko-KR" sz="1000" dirty="0"/>
          </a:p>
          <a:p>
            <a:pPr marL="342900" indent="-342900">
              <a:buAutoNum type="arabicPeriod"/>
            </a:pPr>
            <a:endParaRPr kumimoji="1" lang="en-CA" altLang="ko-KR" sz="1000" dirty="0"/>
          </a:p>
          <a:p>
            <a: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• </a:t>
            </a:r>
            <a:r>
              <a:rPr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Naive-</a:t>
            </a:r>
            <a:r>
              <a:rPr lang="en-CA" altLang="ko-KR" dirty="0" err="1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bayes</a:t>
            </a:r>
            <a:r>
              <a:rPr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 classifier</a:t>
            </a:r>
            <a:endParaRPr kumimoji="1" lang="en-CA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EF2B03-EEBF-8141-9803-1E0A5087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44" y="1979944"/>
            <a:ext cx="4112213" cy="6950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B6280D-99FA-9A4A-83FA-68F8A3F8F174}"/>
              </a:ext>
            </a:extLst>
          </p:cNvPr>
          <p:cNvSpPr txBox="1"/>
          <p:nvPr/>
        </p:nvSpPr>
        <p:spPr>
          <a:xfrm>
            <a:off x="5234722" y="2992256"/>
            <a:ext cx="324375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• Corpus-based approach</a:t>
            </a:r>
          </a:p>
          <a:p>
            <a:endParaRPr kumimoji="1" lang="en-CA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  <a:p>
            <a:r>
              <a:rPr kumimoji="1" lang="ko-KR" altLang="en-US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    특정 도메인의 문서를 코퍼스로 사용하면 </a:t>
            </a:r>
            <a:endParaRPr kumimoji="1" lang="en-CA" altLang="ko-KR" sz="14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  <a:p>
            <a:r>
              <a:rPr kumimoji="1" lang="ko-KR" altLang="en-US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    도메인 특화 사전을 구축하기 용이함</a:t>
            </a:r>
            <a:endParaRPr kumimoji="1" lang="en-CA" altLang="ko-KR" sz="14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  <a:p>
            <a: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• </a:t>
            </a:r>
            <a:r>
              <a:rPr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Dictionary-based approach</a:t>
            </a:r>
          </a:p>
          <a:p>
            <a:r>
              <a:rPr lang="ko-KR" altLang="en-US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   </a:t>
            </a:r>
            <a:r>
              <a:rPr lang="en-CA" altLang="ko-KR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Word</a:t>
            </a:r>
            <a:r>
              <a:rPr lang="en-US" altLang="ko-KR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-</a:t>
            </a:r>
            <a:r>
              <a:rPr lang="en-CA" altLang="ko-KR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net</a:t>
            </a:r>
            <a:r>
              <a:rPr lang="ko-KR" altLang="en-US" sz="14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과 같은 단어 네트워크 사용</a:t>
            </a:r>
            <a:endParaRPr lang="en-CA" altLang="ko-KR" sz="14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55DF6E1-2520-4844-9C08-B63FB0007DB4}"/>
              </a:ext>
            </a:extLst>
          </p:cNvPr>
          <p:cNvCxnSpPr>
            <a:cxnSpLocks/>
          </p:cNvCxnSpPr>
          <p:nvPr/>
        </p:nvCxnSpPr>
        <p:spPr>
          <a:xfrm flipV="1">
            <a:off x="2870791" y="1031359"/>
            <a:ext cx="2434856" cy="89313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B4A689B5-D718-BC41-B8C3-66C3B2E389B6}"/>
              </a:ext>
            </a:extLst>
          </p:cNvPr>
          <p:cNvCxnSpPr>
            <a:cxnSpLocks/>
          </p:cNvCxnSpPr>
          <p:nvPr/>
        </p:nvCxnSpPr>
        <p:spPr>
          <a:xfrm flipV="1">
            <a:off x="2881423" y="1616150"/>
            <a:ext cx="2445489" cy="29771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19B270EA-F5A7-9646-9AE8-CEC99E471282}"/>
              </a:ext>
            </a:extLst>
          </p:cNvPr>
          <p:cNvCxnSpPr>
            <a:cxnSpLocks/>
          </p:cNvCxnSpPr>
          <p:nvPr/>
        </p:nvCxnSpPr>
        <p:spPr>
          <a:xfrm>
            <a:off x="2881423" y="1924493"/>
            <a:ext cx="2351542" cy="5374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C68D6DAB-BAAB-494A-AE4B-E49E503F29E1}"/>
              </a:ext>
            </a:extLst>
          </p:cNvPr>
          <p:cNvCxnSpPr>
            <a:cxnSpLocks/>
          </p:cNvCxnSpPr>
          <p:nvPr/>
        </p:nvCxnSpPr>
        <p:spPr>
          <a:xfrm flipV="1">
            <a:off x="2850314" y="3184487"/>
            <a:ext cx="2382651" cy="38363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D1A06B1-9A10-884D-8EFC-86C0B28D6E39}"/>
              </a:ext>
            </a:extLst>
          </p:cNvPr>
          <p:cNvCxnSpPr>
            <a:cxnSpLocks/>
          </p:cNvCxnSpPr>
          <p:nvPr/>
        </p:nvCxnSpPr>
        <p:spPr>
          <a:xfrm>
            <a:off x="2850314" y="3562154"/>
            <a:ext cx="2382651" cy="43078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3AEF7-EB22-7C41-87A2-9D0B8725D2A8}"/>
              </a:ext>
            </a:extLst>
          </p:cNvPr>
          <p:cNvSpPr txBox="1"/>
          <p:nvPr/>
        </p:nvSpPr>
        <p:spPr>
          <a:xfrm>
            <a:off x="5234722" y="4470184"/>
            <a:ext cx="397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• Naive-</a:t>
            </a:r>
            <a:r>
              <a:rPr kumimoji="1" lang="en-CA" altLang="ko-KR" dirty="0" err="1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bayes</a:t>
            </a:r>
            <a: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classifier</a:t>
            </a:r>
          </a:p>
          <a:p>
            <a:pPr marL="342900" indent="-342900">
              <a:buAutoNum type="arabicPeriod"/>
            </a:pPr>
            <a:endParaRPr kumimoji="1" lang="en-CA" altLang="ko-KR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• </a:t>
            </a:r>
            <a:r>
              <a:rPr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bagging(bootstrap aggregating)</a:t>
            </a:r>
            <a:endParaRPr kumimoji="1" lang="en-CA" altLang="ko-KR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D5038D64-AB94-FF41-A129-250283F75440}"/>
              </a:ext>
            </a:extLst>
          </p:cNvPr>
          <p:cNvCxnSpPr>
            <a:cxnSpLocks/>
          </p:cNvCxnSpPr>
          <p:nvPr/>
        </p:nvCxnSpPr>
        <p:spPr>
          <a:xfrm flipV="1">
            <a:off x="8007887" y="2838893"/>
            <a:ext cx="923462" cy="3455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19266CBF-0827-5042-8011-3B77195EE8B7}"/>
              </a:ext>
            </a:extLst>
          </p:cNvPr>
          <p:cNvCxnSpPr>
            <a:cxnSpLocks/>
          </p:cNvCxnSpPr>
          <p:nvPr/>
        </p:nvCxnSpPr>
        <p:spPr>
          <a:xfrm>
            <a:off x="8007887" y="3184486"/>
            <a:ext cx="934094" cy="4731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F22884-6D2F-8B47-9673-5A49736E188E}"/>
              </a:ext>
            </a:extLst>
          </p:cNvPr>
          <p:cNvSpPr/>
          <p:nvPr/>
        </p:nvSpPr>
        <p:spPr>
          <a:xfrm>
            <a:off x="5289466" y="2283176"/>
            <a:ext cx="2504190" cy="354325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E91D4C-A0D7-3A4C-A11B-733B70AECA1D}"/>
              </a:ext>
            </a:extLst>
          </p:cNvPr>
          <p:cNvSpPr/>
          <p:nvPr/>
        </p:nvSpPr>
        <p:spPr>
          <a:xfrm>
            <a:off x="5289465" y="3006199"/>
            <a:ext cx="2675891" cy="342043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6FE845-CDF2-084A-8465-8520AD567334}"/>
              </a:ext>
            </a:extLst>
          </p:cNvPr>
          <p:cNvSpPr/>
          <p:nvPr/>
        </p:nvSpPr>
        <p:spPr>
          <a:xfrm>
            <a:off x="5289466" y="4470184"/>
            <a:ext cx="3496532" cy="923330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55E649-635E-FC41-840B-9D0691670A83}"/>
              </a:ext>
            </a:extLst>
          </p:cNvPr>
          <p:cNvSpPr txBox="1"/>
          <p:nvPr/>
        </p:nvSpPr>
        <p:spPr>
          <a:xfrm>
            <a:off x="978194" y="2062716"/>
            <a:ext cx="31259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ko-KR" altLang="en-US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주관적 판단 배제</a:t>
            </a:r>
            <a:endParaRPr lang="en-US" altLang="ko-KR" sz="12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endParaRPr lang="en-US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US" altLang="ko-KR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kumimoji="1" lang="ko-KR" altLang="en-US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시장 내재 정보 바탕</a:t>
            </a:r>
            <a:endParaRPr kumimoji="1" lang="en-US" altLang="ko-KR" sz="12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  <a:p>
            <a:endParaRPr kumimoji="1" lang="en-US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kumimoji="1" lang="ko-KR" altLang="en-US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넓은 범위의 단어와 대량의 문서 데이터에 적합</a:t>
            </a:r>
            <a:endParaRPr kumimoji="1" lang="en-US" altLang="ko-KR" sz="12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4386C7-5489-D14D-AF10-C38D7313310D}"/>
              </a:ext>
            </a:extLst>
          </p:cNvPr>
          <p:cNvSpPr txBox="1"/>
          <p:nvPr/>
        </p:nvSpPr>
        <p:spPr>
          <a:xfrm>
            <a:off x="979951" y="3689748"/>
            <a:ext cx="3125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en-CA" altLang="ko-KR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Seed words</a:t>
            </a:r>
            <a:r>
              <a:rPr lang="ko-KR" altLang="en-US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사전 생성 필요</a:t>
            </a:r>
            <a:endParaRPr lang="en-US" altLang="ko-KR" sz="12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endParaRPr lang="en-US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US" altLang="ko-KR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kumimoji="1" lang="en-CA" altLang="ko-KR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Label propagation</a:t>
            </a:r>
            <a:r>
              <a:rPr kumimoji="1" lang="ko-KR" altLang="en-US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적용</a:t>
            </a:r>
            <a:endParaRPr kumimoji="1" lang="en-US" altLang="ko-KR" sz="12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4A520B-0488-AC4B-BC71-7F3F64031978}"/>
              </a:ext>
            </a:extLst>
          </p:cNvPr>
          <p:cNvSpPr txBox="1"/>
          <p:nvPr/>
        </p:nvSpPr>
        <p:spPr>
          <a:xfrm>
            <a:off x="978193" y="5059512"/>
            <a:ext cx="50079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ko-KR" altLang="en-US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전문가에 의해 극성이 분류된 문서 사용</a:t>
            </a:r>
            <a:endParaRPr lang="en-US" altLang="ko-KR" sz="12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endParaRPr lang="en-US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US" altLang="ko-KR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kumimoji="1" lang="ko-KR" altLang="en-US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</a:rPr>
              <a:t>비교적 적은 문서로 우수한 분류 능력 확보</a:t>
            </a:r>
            <a:endParaRPr kumimoji="1" lang="en-US" altLang="ko-KR" sz="12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  <a:p>
            <a:endParaRPr kumimoji="1" lang="en-US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</a:t>
            </a:r>
            <a:r>
              <a:rPr lang="ko-KR" altLang="en-US" sz="12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소량의 대표 샘플에 기초하기 때문에 넓은 범위의 문서에 적용에는 한계 존재</a:t>
            </a:r>
            <a:endParaRPr kumimoji="1" lang="en-US" altLang="ko-KR" sz="12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99CFEB-85BA-7441-AF4E-12EBBE4C18B0}"/>
              </a:ext>
            </a:extLst>
          </p:cNvPr>
          <p:cNvSpPr txBox="1"/>
          <p:nvPr/>
        </p:nvSpPr>
        <p:spPr>
          <a:xfrm>
            <a:off x="8885666" y="2655315"/>
            <a:ext cx="294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•</a:t>
            </a:r>
            <a:r>
              <a:rPr kumimoji="1" lang="en-US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 </a:t>
            </a:r>
            <a: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ngram2vec</a:t>
            </a:r>
          </a:p>
          <a:p>
            <a:b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</a:br>
            <a:endParaRPr kumimoji="1" lang="en-CA" altLang="ko-KR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  <a:p>
            <a:r>
              <a:rPr kumimoji="1"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• </a:t>
            </a:r>
            <a:r>
              <a:rPr lang="en-CA" altLang="ko-KR" dirty="0" err="1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SentProp</a:t>
            </a:r>
            <a:r>
              <a:rPr lang="en-CA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Bold" charset="-127"/>
              </a:rPr>
              <a:t> framework</a:t>
            </a:r>
            <a:endParaRPr kumimoji="1" lang="en-CA" altLang="ko-KR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646F7B-8C34-B04B-B07A-F2C92436F5A3}"/>
              </a:ext>
            </a:extLst>
          </p:cNvPr>
          <p:cNvSpPr txBox="1"/>
          <p:nvPr/>
        </p:nvSpPr>
        <p:spPr>
          <a:xfrm>
            <a:off x="9101469" y="2987754"/>
            <a:ext cx="2700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반의어 문제를 해결하기 위함</a:t>
            </a:r>
            <a:endParaRPr lang="en-US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endParaRPr lang="en-US" altLang="ko-KR" sz="4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US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en-CA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n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개의 단어 열로부터 다음 단어를 예측</a:t>
            </a:r>
            <a:endParaRPr kumimoji="1" lang="en-US" altLang="ko-KR" sz="11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9F6326-07B6-1046-9B99-A86BBC9D3A9D}"/>
              </a:ext>
            </a:extLst>
          </p:cNvPr>
          <p:cNvSpPr txBox="1"/>
          <p:nvPr/>
        </p:nvSpPr>
        <p:spPr>
          <a:xfrm>
            <a:off x="9101468" y="3817703"/>
            <a:ext cx="27243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</a:t>
            </a:r>
            <a:r>
              <a:rPr lang="en-CA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S</a:t>
            </a:r>
            <a:r>
              <a:rPr lang="en-US" altLang="ko-KR" sz="1100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eed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의 자의성과 그에 따른 결과의 불안정성 문제를 해결</a:t>
            </a:r>
            <a:endParaRPr lang="en-US" altLang="ko-KR" sz="11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endParaRPr lang="en-CA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US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 seed words</a:t>
            </a:r>
            <a:r>
              <a:rPr lang="ko-KR" altLang="en-US" sz="1100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를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</a:t>
            </a:r>
            <a:r>
              <a:rPr lang="en-CA" altLang="ko-KR" sz="1100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bootstraping</a:t>
            </a:r>
            <a:r>
              <a:rPr lang="en-US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하는 기술</a:t>
            </a:r>
            <a:endParaRPr lang="en-US" altLang="ko-KR" sz="11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endParaRPr lang="en-US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US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각 단어의 </a:t>
            </a:r>
            <a:r>
              <a:rPr lang="en-CA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polarity score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는 </a:t>
            </a:r>
            <a:r>
              <a:rPr lang="en-CA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seed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에서 그 단어에 도달하는 </a:t>
            </a:r>
            <a:r>
              <a:rPr lang="en-CA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random walk 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확률을 의미</a:t>
            </a:r>
            <a:endParaRPr lang="en-US" altLang="ko-KR" sz="11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en-US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•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</a:t>
            </a:r>
            <a:r>
              <a:rPr lang="en-CA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seed propagation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을 통해 </a:t>
            </a:r>
            <a:r>
              <a:rPr lang="en-CA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seed</a:t>
            </a:r>
            <a:r>
              <a:rPr lang="ko-KR" altLang="en-US" sz="1100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를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 기준으로 각 단어의 </a:t>
            </a:r>
            <a:r>
              <a:rPr lang="en-CA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positive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확률과 </a:t>
            </a:r>
            <a:r>
              <a:rPr lang="en-CA" altLang="ko-KR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negative</a:t>
            </a:r>
            <a:r>
              <a:rPr lang="ko-KR" altLang="en-US" sz="1100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확률이 </a:t>
            </a:r>
            <a:endParaRPr lang="en-CA" altLang="ko-KR" sz="11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  <a:p>
            <a:r>
              <a:rPr lang="ko-KR" altLang="en-US" sz="1100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Bold" charset="-127"/>
              </a:rPr>
              <a:t>얻어짐</a:t>
            </a:r>
            <a:endParaRPr lang="en-US" altLang="ko-KR" sz="11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Bold" charset="-127"/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45567033-FEDF-1A45-8BB6-8175DEB458A0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4041639" y="4931849"/>
            <a:ext cx="1247827" cy="1350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0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738" y="265230"/>
            <a:ext cx="301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12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r>
              <a:rPr lang="ko-KR" altLang="en-US" sz="10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r>
              <a:rPr lang="en-US" altLang="ko-KR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23520" y="194552"/>
            <a:ext cx="11744960" cy="6322980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rPr>
              <a:t>	    1. </a:t>
            </a:r>
            <a:r>
              <a:rPr lang="ko-KR" altLang="en-US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rPr>
              <a:t>개별 문장의 톤</a:t>
            </a:r>
            <a:r>
              <a:rPr lang="en-US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rPr>
              <a:t>(tone) </a:t>
            </a:r>
            <a:r>
              <a:rPr lang="ko-KR" altLang="en-US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rPr>
              <a:t>측정</a:t>
            </a:r>
            <a:endParaRPr lang="en-CA" altLang="ko-KR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  <a:cs typeface="12LotteMartDreamLight" charset="-127"/>
            </a:endParaRPr>
          </a:p>
          <a:p>
            <a:endParaRPr lang="ko-KR" altLang="en-US" sz="10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r>
              <a:rPr lang="en-US" altLang="ko-KR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		•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Tone mkt : market approach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기반 사전을 사용하여 측정한 점수 </a:t>
            </a:r>
            <a:endParaRPr lang="en-CA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CA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r>
              <a:rPr lang="en-CA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		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• Tone </a:t>
            </a:r>
            <a:r>
              <a:rPr lang="en-US" altLang="ko-KR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lex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 : lexical approach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기반 사전을 사용하여 측정한 점수</a:t>
            </a:r>
            <a:endParaRPr lang="en-CA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CA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r>
              <a:rPr lang="en-CA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		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• Tone </a:t>
            </a:r>
            <a:r>
              <a:rPr lang="en-US" altLang="ko-KR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nbc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 : Supervised learning approach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기반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Naive-</a:t>
            </a:r>
            <a:r>
              <a:rPr lang="en-US" altLang="ko-KR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bayes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 classifier</a:t>
            </a:r>
            <a:r>
              <a:rPr lang="ko-KR" altLang="en-US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를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 사용하여 측정한 점수</a:t>
            </a:r>
            <a:endParaRPr lang="en-CA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CA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r>
              <a:rPr lang="en-CA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		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• Tone </a:t>
            </a:r>
            <a:r>
              <a:rPr lang="en-US" altLang="ko-KR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ksa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 :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서울대학교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IDS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연구실에서 만든 형태소 분석기 </a:t>
            </a:r>
            <a:r>
              <a:rPr lang="ko-KR" altLang="en-US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꼬꼬마와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 </a:t>
            </a:r>
            <a:r>
              <a:rPr lang="ko-KR" altLang="en-US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감성사전을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 사용하여 측정한 점수</a:t>
            </a:r>
            <a:endParaRPr lang="en-CA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CA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CA" altLang="ko-KR" sz="5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r>
              <a:rPr lang="en-CA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		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•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각 문장의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polarity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점수는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positive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와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negative n-gram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의 발생빈도 차이를 이용하는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Lydia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방식을 사용</a:t>
            </a:r>
            <a:endParaRPr lang="en-CA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CA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CA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CA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endParaRPr lang="en-CA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r>
              <a:rPr lang="en-US" altLang="ko-KR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rPr>
              <a:t>	    2. </a:t>
            </a:r>
            <a:r>
              <a:rPr lang="ko-KR" altLang="en-US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rPr>
              <a:t>의사록 </a:t>
            </a:r>
            <a:r>
              <a:rPr lang="ko-KR" altLang="en-US" dirty="0" err="1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rPr>
              <a:t>센티멘트</a:t>
            </a:r>
            <a:r>
              <a:rPr lang="ko-KR" altLang="en-US" dirty="0">
                <a:solidFill>
                  <a:srgbClr val="173162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rPr>
              <a:t> 측정</a:t>
            </a:r>
            <a:endParaRPr lang="en-CA" altLang="ko-KR" dirty="0">
              <a:solidFill>
                <a:srgbClr val="173162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  <a:cs typeface="12LotteMartDreamLight" charset="-127"/>
            </a:endParaRPr>
          </a:p>
          <a:p>
            <a:endParaRPr lang="ko-KR" altLang="en-US" sz="1000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  <a:p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		•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의사록 전체의 </a:t>
            </a:r>
            <a:r>
              <a:rPr lang="ko-KR" altLang="en-US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센티멘트는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 의사록을 구성하는 모든 문장의 </a:t>
            </a:r>
            <a:r>
              <a:rPr lang="ko-KR" altLang="en-US" dirty="0" err="1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센티멘트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 점수를 합산하며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, </a:t>
            </a:r>
          </a:p>
          <a:p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                            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산출하며 방식은 문장과 마찬가지로 </a:t>
            </a:r>
            <a:r>
              <a:rPr lang="en-US" altLang="ko-KR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Lydia </a:t>
            </a:r>
            <a:r>
              <a:rPr lang="ko-KR" altLang="en-US" dirty="0">
                <a:solidFill>
                  <a:srgbClr val="173162"/>
                </a:solidFill>
                <a:latin typeface="12LotteMartDreamLight" panose="02020603020101020101" pitchFamily="18" charset="-127"/>
                <a:ea typeface="12LotteMartDreamLight" panose="02020603020101020101" pitchFamily="18" charset="-127"/>
                <a:cs typeface="12LotteMartDreamLight" charset="-127"/>
              </a:rPr>
              <a:t>방식을 사용</a:t>
            </a:r>
            <a:endParaRPr lang="en-US" altLang="ko-KR" dirty="0">
              <a:solidFill>
                <a:srgbClr val="173162"/>
              </a:solidFill>
              <a:latin typeface="12LotteMartDreamLight" panose="02020603020101020101" pitchFamily="18" charset="-127"/>
              <a:ea typeface="12LotteMartDreamLight" panose="02020603020101020101" pitchFamily="18" charset="-127"/>
              <a:cs typeface="12LotteMartDreamLight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1898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Measuring Minutes Sentiments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52824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1615120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</a:t>
            </a:r>
            <a:endParaRPr lang="ko-KR" altLang="en-US" sz="1400" dirty="0"/>
          </a:p>
        </p:txBody>
      </p:sp>
      <p:sp>
        <p:nvSpPr>
          <p:cNvPr id="10" name="이등변 삼각형 9"/>
          <p:cNvSpPr/>
          <p:nvPr/>
        </p:nvSpPr>
        <p:spPr>
          <a:xfrm rot="12600000">
            <a:off x="11368151" y="6658653"/>
            <a:ext cx="105461" cy="909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0F65E0-0BBA-F848-B828-63B15AD3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34" y="3608614"/>
            <a:ext cx="7696200" cy="68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B0797E-8A4F-6146-988A-E0177B49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534" y="5584099"/>
            <a:ext cx="7962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5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8000">
                <a:schemeClr val="accent5">
                  <a:lumMod val="50000"/>
                  <a:alpha val="50000"/>
                </a:schemeClr>
              </a:gs>
              <a:gs pos="0">
                <a:srgbClr val="7030A0">
                  <a:alpha val="5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1790" y="2459504"/>
            <a:ext cx="2188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Thanks</a:t>
            </a:r>
          </a:p>
          <a:p>
            <a:pPr algn="ctr"/>
            <a:r>
              <a:rPr lang="en-CA" altLang="ko-KR" sz="6000" dirty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Q&amp;A</a:t>
            </a:r>
            <a:endParaRPr lang="en-US" altLang="ko-KR" sz="60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75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005" y="485023"/>
            <a:ext cx="750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36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endParaRPr lang="en-US" altLang="ko-KR" sz="36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endParaRPr lang="en-US" altLang="ko-KR" sz="28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B10290-BADC-C344-A17E-1721863DD293}"/>
              </a:ext>
            </a:extLst>
          </p:cNvPr>
          <p:cNvGrpSpPr/>
          <p:nvPr/>
        </p:nvGrpSpPr>
        <p:grpSpPr>
          <a:xfrm>
            <a:off x="953240" y="2052413"/>
            <a:ext cx="11448702" cy="801407"/>
            <a:chOff x="389716" y="2952504"/>
            <a:chExt cx="11448702" cy="80140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DA890A-571F-4B4C-B71C-650AA029F3D9}"/>
                </a:ext>
              </a:extLst>
            </p:cNvPr>
            <p:cNvSpPr/>
            <p:nvPr/>
          </p:nvSpPr>
          <p:spPr>
            <a:xfrm>
              <a:off x="389716" y="2952504"/>
              <a:ext cx="42691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•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연구목적과 연구현황 및 문제점</a:t>
              </a:r>
              <a:endPara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C361FCB0-532D-384B-9071-7E2D7AF5A32D}"/>
                </a:ext>
              </a:extLst>
            </p:cNvPr>
            <p:cNvSpPr txBox="1"/>
            <p:nvPr/>
          </p:nvSpPr>
          <p:spPr>
            <a:xfrm>
              <a:off x="541865" y="3446134"/>
              <a:ext cx="11296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err="1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비정량적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정보 측정 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|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통화정책 한국어 사전 구축 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|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한국어 텍스트 </a:t>
              </a:r>
              <a:r>
                <a:rPr kumimoji="1" lang="ko-KR" altLang="en-US" sz="1400" dirty="0" err="1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마이닝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활용 방안 제시 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|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분석 툴 제공  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BACC19B-98E6-8446-987F-1AA3822A92B3}"/>
              </a:ext>
            </a:extLst>
          </p:cNvPr>
          <p:cNvGrpSpPr/>
          <p:nvPr/>
        </p:nvGrpSpPr>
        <p:grpSpPr>
          <a:xfrm>
            <a:off x="936744" y="4295344"/>
            <a:ext cx="11459335" cy="801407"/>
            <a:chOff x="379083" y="2952504"/>
            <a:chExt cx="11459335" cy="8014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9D9501-EF85-FE47-BE08-3E741C234B31}"/>
                </a:ext>
              </a:extLst>
            </p:cNvPr>
            <p:cNvSpPr/>
            <p:nvPr/>
          </p:nvSpPr>
          <p:spPr>
            <a:xfrm>
              <a:off x="379083" y="2952504"/>
              <a:ext cx="34371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•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통화정책 사전 구축 절차</a:t>
              </a:r>
              <a:endPara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14" name="텍스트 상자 9">
              <a:extLst>
                <a:ext uri="{FF2B5EF4-FFF2-40B4-BE49-F238E27FC236}">
                  <a16:creationId xmlns:a16="http://schemas.microsoft.com/office/drawing/2014/main" id="{0EAC4208-5467-A44B-BA4A-B9BF7CFC4040}"/>
                </a:ext>
              </a:extLst>
            </p:cNvPr>
            <p:cNvSpPr txBox="1"/>
            <p:nvPr/>
          </p:nvSpPr>
          <p:spPr>
            <a:xfrm>
              <a:off x="541865" y="3446134"/>
              <a:ext cx="11296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통화정책 관련 텍스트 수집  </a:t>
              </a:r>
              <a:r>
                <a:rPr lang="en-US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|</a:t>
              </a:r>
              <a:r>
                <a:rPr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전처리 및 형태소 분석  </a:t>
              </a:r>
              <a:r>
                <a:rPr lang="en-US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|</a:t>
              </a:r>
              <a:r>
                <a:rPr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동의어 처리 및 </a:t>
              </a:r>
              <a:r>
                <a:rPr lang="en-CA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Lemmatisation</a:t>
              </a:r>
              <a:r>
                <a:rPr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</a:t>
              </a:r>
              <a:r>
                <a:rPr lang="en-US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|</a:t>
              </a:r>
              <a:r>
                <a:rPr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</a:t>
              </a:r>
              <a:r>
                <a:rPr lang="en-CA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n-gram</a:t>
              </a:r>
              <a:r>
                <a:rPr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단어 사전 구축  </a:t>
              </a:r>
              <a:r>
                <a:rPr lang="en-US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|</a:t>
              </a:r>
              <a:r>
                <a:rPr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</a:t>
              </a:r>
              <a:r>
                <a:rPr lang="en-CA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Polarity lexicon </a:t>
              </a:r>
              <a:r>
                <a:rPr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생성</a:t>
              </a:r>
              <a:endParaRPr kumimoji="1"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3990F5-2329-EA40-A56C-5417D122C7D5}"/>
              </a:ext>
            </a:extLst>
          </p:cNvPr>
          <p:cNvGrpSpPr/>
          <p:nvPr/>
        </p:nvGrpSpPr>
        <p:grpSpPr>
          <a:xfrm>
            <a:off x="943696" y="3201006"/>
            <a:ext cx="11469968" cy="801407"/>
            <a:chOff x="368450" y="2952504"/>
            <a:chExt cx="11469968" cy="80140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B11F55-CCC0-2341-BF63-42A115282FB5}"/>
                </a:ext>
              </a:extLst>
            </p:cNvPr>
            <p:cNvSpPr/>
            <p:nvPr/>
          </p:nvSpPr>
          <p:spPr>
            <a:xfrm>
              <a:off x="368450" y="2952504"/>
              <a:ext cx="42691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•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논문에서 다루는 주제와 결과물</a:t>
              </a:r>
              <a:endPara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17" name="텍스트 상자 12">
              <a:extLst>
                <a:ext uri="{FF2B5EF4-FFF2-40B4-BE49-F238E27FC236}">
                  <a16:creationId xmlns:a16="http://schemas.microsoft.com/office/drawing/2014/main" id="{F7CF7156-53D7-6E48-9A95-3AFDE5B356DB}"/>
                </a:ext>
              </a:extLst>
            </p:cNvPr>
            <p:cNvSpPr txBox="1"/>
            <p:nvPr/>
          </p:nvSpPr>
          <p:spPr>
            <a:xfrm>
              <a:off x="541865" y="3446134"/>
              <a:ext cx="11296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금리 예측 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|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불확실성 예측 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|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 토픽 모델</a:t>
              </a:r>
            </a:p>
          </p:txBody>
        </p:sp>
      </p:grpSp>
      <p:cxnSp>
        <p:nvCxnSpPr>
          <p:cNvPr id="18" name="직선 연결선 25">
            <a:extLst>
              <a:ext uri="{FF2B5EF4-FFF2-40B4-BE49-F238E27FC236}">
                <a16:creationId xmlns:a16="http://schemas.microsoft.com/office/drawing/2014/main" id="{53B43D34-2983-F142-B515-E40C87B87259}"/>
              </a:ext>
            </a:extLst>
          </p:cNvPr>
          <p:cNvCxnSpPr/>
          <p:nvPr/>
        </p:nvCxnSpPr>
        <p:spPr>
          <a:xfrm>
            <a:off x="11318240" y="5506720"/>
            <a:ext cx="426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6">
            <a:extLst>
              <a:ext uri="{FF2B5EF4-FFF2-40B4-BE49-F238E27FC236}">
                <a16:creationId xmlns:a16="http://schemas.microsoft.com/office/drawing/2014/main" id="{C2B85FF0-A749-0145-9640-95811FDCF5F5}"/>
              </a:ext>
            </a:extLst>
          </p:cNvPr>
          <p:cNvSpPr txBox="1"/>
          <p:nvPr/>
        </p:nvSpPr>
        <p:spPr>
          <a:xfrm>
            <a:off x="10603520" y="562707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Summary</a:t>
            </a:r>
            <a:endParaRPr kumimoji="1" lang="ko-KR" altLang="en-US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51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5882640" y="4489088"/>
            <a:ext cx="426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93318" y="4699738"/>
            <a:ext cx="7605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400" dirty="0" err="1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비정량적</a:t>
            </a:r>
            <a:r>
              <a:rPr kumimoji="1"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정보 측정  </a:t>
            </a:r>
            <a:r>
              <a:rPr kumimoji="1" lang="en-US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|</a:t>
            </a:r>
            <a:r>
              <a:rPr kumimoji="1"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 통화정책 한국어 사전 구축  </a:t>
            </a:r>
            <a:r>
              <a:rPr kumimoji="1" lang="en-US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|</a:t>
            </a:r>
            <a:r>
              <a:rPr kumimoji="1"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 한국어 텍스트 </a:t>
            </a:r>
            <a:r>
              <a:rPr kumimoji="1" lang="ko-KR" altLang="en-US" sz="1400" dirty="0" err="1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마이닝</a:t>
            </a:r>
            <a:r>
              <a:rPr kumimoji="1"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활용 방안 제시  </a:t>
            </a:r>
            <a:r>
              <a:rPr kumimoji="1" lang="en-US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|</a:t>
            </a:r>
            <a:r>
              <a:rPr kumimoji="1"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 분석 툴 제공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385238" y="2796380"/>
            <a:ext cx="7421524" cy="1158909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72013" y="3014948"/>
            <a:ext cx="6647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연구목적과 연구현황 및 문제점</a:t>
            </a:r>
            <a:endParaRPr lang="en-US" altLang="ko-KR" sz="4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18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5A7E7D-60CB-2F40-9EDB-07DCBCBF3D85}"/>
              </a:ext>
            </a:extLst>
          </p:cNvPr>
          <p:cNvGrpSpPr/>
          <p:nvPr/>
        </p:nvGrpSpPr>
        <p:grpSpPr>
          <a:xfrm>
            <a:off x="955580" y="2350124"/>
            <a:ext cx="11558951" cy="2835533"/>
            <a:chOff x="685613" y="2835542"/>
            <a:chExt cx="11792826" cy="283553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60BD48-4700-C44E-A721-5DD13751DAD0}"/>
                </a:ext>
              </a:extLst>
            </p:cNvPr>
            <p:cNvSpPr/>
            <p:nvPr/>
          </p:nvSpPr>
          <p:spPr>
            <a:xfrm>
              <a:off x="685613" y="2835542"/>
              <a:ext cx="14771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Medium" panose="02020603020101020101" pitchFamily="18" charset="-127"/>
                  <a:ea typeface="12LotteMartDreamMedium" panose="02020603020101020101" pitchFamily="18" charset="-127"/>
                </a:rPr>
                <a:t>연구목적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endParaRPr>
            </a:p>
          </p:txBody>
        </p:sp>
        <p:sp>
          <p:nvSpPr>
            <p:cNvPr id="9" name="텍스트 상자 1">
              <a:extLst>
                <a:ext uri="{FF2B5EF4-FFF2-40B4-BE49-F238E27FC236}">
                  <a16:creationId xmlns:a16="http://schemas.microsoft.com/office/drawing/2014/main" id="{D2DDBDB8-8814-3146-8A59-E21DD8DD8BEF}"/>
                </a:ext>
              </a:extLst>
            </p:cNvPr>
            <p:cNvSpPr txBox="1"/>
            <p:nvPr/>
          </p:nvSpPr>
          <p:spPr>
            <a:xfrm>
              <a:off x="1181887" y="3701305"/>
              <a:ext cx="11296552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•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문서에서 통화정책의 </a:t>
              </a:r>
              <a:r>
                <a:rPr lang="ko-KR" altLang="en-US" sz="2000" dirty="0" err="1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비정량적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 정보를 측정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하고 그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효과를 검증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하고자 함</a:t>
              </a:r>
              <a:endParaRPr lang="en-US" altLang="ko-KR" sz="20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endParaRPr lang="en-US" altLang="ko-KR" sz="7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endParaRPr lang="en-US" altLang="ko-KR" sz="7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• 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통화정책 </a:t>
              </a:r>
              <a:r>
                <a:rPr kumimoji="1" lang="ko-KR" altLang="en-US" sz="2000" dirty="0" err="1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센티멘트</a:t>
              </a:r>
              <a:r>
                <a:rPr kumimoji="1" lang="en-US" altLang="ko-KR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(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톤</a:t>
              </a:r>
              <a:r>
                <a:rPr kumimoji="1" lang="en-US" altLang="ko-KR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) 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측정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을 위한 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한국어 사전 구축</a:t>
              </a:r>
              <a:endParaRPr lang="en-US" altLang="ko-KR" sz="2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endParaRPr kumimoji="1" lang="en-US" altLang="ko-KR" sz="700" dirty="0"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endParaRPr>
            </a:p>
            <a:p>
              <a:endParaRPr kumimoji="1" lang="en-US" altLang="ko-KR" sz="700" dirty="0"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• 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12LotteMartDreamLight" panose="02020603020101020101" pitchFamily="18" charset="-127"/>
                  <a:ea typeface="12LotteMartDreamLight" panose="02020603020101020101" pitchFamily="18" charset="-127"/>
                  <a:cs typeface="12LotteMartDreamLight" charset="-127"/>
                </a:rPr>
                <a:t>경제</a:t>
              </a:r>
              <a:r>
                <a:rPr kumimoji="1" lang="en-US" altLang="ko-KR" sz="2000" dirty="0">
                  <a:solidFill>
                    <a:schemeClr val="bg1"/>
                  </a:solidFill>
                  <a:latin typeface="12LotteMartDreamLight" panose="02020603020101020101" pitchFamily="18" charset="-127"/>
                  <a:ea typeface="12LotteMartDreamLight" panose="02020603020101020101" pitchFamily="18" charset="-127"/>
                  <a:cs typeface="12LotteMartDreamLight" charset="-127"/>
                </a:rPr>
                <a:t>/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12LotteMartDreamLight" panose="02020603020101020101" pitchFamily="18" charset="-127"/>
                  <a:ea typeface="12LotteMartDreamLight" panose="02020603020101020101" pitchFamily="18" charset="-127"/>
                  <a:cs typeface="12LotteMartDreamLight" charset="-127"/>
                </a:rPr>
                <a:t>경영 분야에서 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한국어 텍스트 </a:t>
              </a:r>
              <a:r>
                <a:rPr kumimoji="1" lang="ko-KR" altLang="en-US" sz="2000" dirty="0" err="1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마이닝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 활용 방안 제시</a:t>
              </a:r>
              <a:endParaRPr kumimoji="1" lang="en-US" altLang="ko-KR" sz="2000" dirty="0"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endParaRPr>
            </a:p>
            <a:p>
              <a:endParaRPr kumimoji="1" lang="en-US" altLang="ko-KR" sz="700" dirty="0"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endParaRPr>
            </a:p>
            <a:p>
              <a:endParaRPr kumimoji="1" lang="en-US" altLang="ko-KR" sz="700" dirty="0"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• 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다양한 후속 연구를 지원하기 위한 </a:t>
              </a:r>
              <a:r>
                <a:rPr kumimoji="1"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분석 툴 제공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30F0FD-6142-A942-B959-9890CDFB2B25}"/>
              </a:ext>
            </a:extLst>
          </p:cNvPr>
          <p:cNvSpPr txBox="1"/>
          <p:nvPr/>
        </p:nvSpPr>
        <p:spPr>
          <a:xfrm>
            <a:off x="509005" y="485023"/>
            <a:ext cx="750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36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endParaRPr lang="en-US" altLang="ko-KR" sz="36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endParaRPr lang="en-US" altLang="ko-KR" sz="28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34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5A7E7D-60CB-2F40-9EDB-07DCBCBF3D85}"/>
              </a:ext>
            </a:extLst>
          </p:cNvPr>
          <p:cNvGrpSpPr/>
          <p:nvPr/>
        </p:nvGrpSpPr>
        <p:grpSpPr>
          <a:xfrm>
            <a:off x="955580" y="2307592"/>
            <a:ext cx="11484519" cy="3563564"/>
            <a:chOff x="685613" y="2835542"/>
            <a:chExt cx="11716889" cy="356356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60BD48-4700-C44E-A721-5DD13751DAD0}"/>
                </a:ext>
              </a:extLst>
            </p:cNvPr>
            <p:cNvSpPr/>
            <p:nvPr/>
          </p:nvSpPr>
          <p:spPr>
            <a:xfrm>
              <a:off x="685613" y="2835542"/>
              <a:ext cx="29849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Medium" panose="02020603020101020101" pitchFamily="18" charset="-127"/>
                  <a:ea typeface="12LotteMartDreamMedium" panose="02020603020101020101" pitchFamily="18" charset="-127"/>
                </a:rPr>
                <a:t>연구현황 및 문제점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endParaRPr>
            </a:p>
          </p:txBody>
        </p:sp>
        <p:sp>
          <p:nvSpPr>
            <p:cNvPr id="9" name="텍스트 상자 1">
              <a:extLst>
                <a:ext uri="{FF2B5EF4-FFF2-40B4-BE49-F238E27FC236}">
                  <a16:creationId xmlns:a16="http://schemas.microsoft.com/office/drawing/2014/main" id="{D2DDBDB8-8814-3146-8A59-E21DD8DD8BEF}"/>
                </a:ext>
              </a:extLst>
            </p:cNvPr>
            <p:cNvSpPr txBox="1"/>
            <p:nvPr/>
          </p:nvSpPr>
          <p:spPr>
            <a:xfrm>
              <a:off x="1105950" y="3690672"/>
              <a:ext cx="11296552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•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해외의 경우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 경제</a:t>
              </a:r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/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경영 분야에서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텍스트 </a:t>
              </a:r>
              <a:r>
                <a:rPr lang="ko-KR" altLang="en-US" sz="2000" dirty="0" err="1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마이닝을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 활용한 다양한 연구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가 이루어 지고 있음 </a:t>
              </a:r>
              <a:endParaRPr lang="en-US" altLang="ko-KR" sz="20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endParaRPr lang="en-US" altLang="ko-KR" sz="5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endParaRPr lang="en-US" altLang="ko-KR" sz="5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•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한국의 경우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도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다른 분야에서는 활발한 연구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가 이루어 지고 있으나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경제</a:t>
              </a:r>
              <a:r>
                <a:rPr lang="en-US" altLang="ko-KR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/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경영 분야는 초기 단계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임</a:t>
              </a:r>
              <a:endParaRPr lang="en-US" altLang="ko-KR" sz="20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endParaRPr lang="en-US" altLang="ko-KR" sz="5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endParaRPr lang="en-US" altLang="ko-KR" sz="5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•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경제</a:t>
              </a:r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/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경영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분야의 특수성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으로 인해 분석을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지원하는 툴이 제한적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이기 때문</a:t>
              </a:r>
              <a:endParaRPr lang="en-US" altLang="ko-KR" sz="20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endParaRPr lang="en-US" altLang="ko-KR" sz="5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endParaRPr lang="en-US" altLang="ko-KR" sz="5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•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현존하는 많은 형태소 분석기는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경제</a:t>
              </a:r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/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경영 분야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전문용어</a:t>
              </a:r>
              <a:r>
                <a:rPr lang="en-US" altLang="ko-KR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,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외래어</a:t>
              </a:r>
              <a:r>
                <a:rPr lang="en-US" altLang="ko-KR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,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외국어 처리에 미흡</a:t>
              </a:r>
              <a:endParaRPr lang="en-US" altLang="ko-KR" sz="2000" dirty="0"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endParaRPr>
            </a:p>
            <a:p>
              <a:endParaRPr lang="en-US" altLang="ko-KR" sz="5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endParaRPr lang="en-US" altLang="ko-KR" sz="5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•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경제 분야 </a:t>
              </a:r>
              <a:r>
                <a:rPr lang="ko-KR" altLang="en-US" sz="2000" dirty="0" err="1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감성분석을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 위한 사전 부재 </a:t>
              </a:r>
              <a:endParaRPr lang="en-US" altLang="ko-KR" sz="2000" dirty="0"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endParaRPr>
            </a:p>
            <a:p>
              <a:endParaRPr lang="en-US" altLang="ko-KR" sz="5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endParaRPr lang="en-US" altLang="ko-KR" sz="5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12LotteMartDreamLight" charset="-127"/>
                  <a:ea typeface="12LotteMartDreamLight" charset="-127"/>
                  <a:cs typeface="12LotteMartDreamLight" charset="-127"/>
                </a:rPr>
                <a:t>• 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경제</a:t>
              </a:r>
              <a:r>
                <a:rPr lang="en-US" altLang="ko-KR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/</a:t>
              </a:r>
              <a:r>
                <a:rPr lang="ko-KR" altLang="en-US" sz="2000" dirty="0"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  <a:cs typeface="12LotteMartDreamLight" charset="-127"/>
                </a:rPr>
                <a:t>경영 분야 연구자들이 손쉽게 사용할 수 있는 툴 부재</a:t>
              </a:r>
              <a:endParaRPr kumimoji="1" lang="ko-KR" altLang="en-US" sz="2000" dirty="0"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  <a:cs typeface="12LotteMartDreamLight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C2E0D4C-BB2E-E143-BB6F-8EF8A443B51B}"/>
              </a:ext>
            </a:extLst>
          </p:cNvPr>
          <p:cNvSpPr txBox="1"/>
          <p:nvPr/>
        </p:nvSpPr>
        <p:spPr>
          <a:xfrm>
            <a:off x="509005" y="485023"/>
            <a:ext cx="750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36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endParaRPr lang="en-US" altLang="ko-KR" sz="36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endParaRPr lang="en-US" altLang="ko-KR" sz="28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87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5882640" y="4478455"/>
            <a:ext cx="426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584519" y="4657208"/>
            <a:ext cx="3022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금리 예측  </a:t>
            </a:r>
            <a:r>
              <a:rPr kumimoji="1" lang="en-US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|</a:t>
            </a:r>
            <a:r>
              <a:rPr kumimoji="1"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 불확실성 예측  </a:t>
            </a:r>
            <a:r>
              <a:rPr kumimoji="1" lang="en-US" altLang="ko-KR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|</a:t>
            </a:r>
            <a:r>
              <a:rPr kumimoji="1" lang="ko-KR" altLang="en-US" sz="14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rPr>
              <a:t>  토픽 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385238" y="2796380"/>
            <a:ext cx="7421524" cy="1158909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72013" y="3014948"/>
            <a:ext cx="6647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rPr>
              <a:t>논문에서 다루는 주제와 결과물</a:t>
            </a:r>
            <a:endParaRPr lang="en-US" altLang="ko-KR" sz="4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12LotteMartDreamBold" panose="02020603020101020101" pitchFamily="18" charset="-127"/>
              <a:ea typeface="12LotteMartDream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05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DB10290-BADC-C344-A17E-1721863DD293}"/>
              </a:ext>
            </a:extLst>
          </p:cNvPr>
          <p:cNvGrpSpPr/>
          <p:nvPr/>
        </p:nvGrpSpPr>
        <p:grpSpPr>
          <a:xfrm>
            <a:off x="4929849" y="2328867"/>
            <a:ext cx="11448702" cy="832184"/>
            <a:chOff x="389716" y="2952504"/>
            <a:chExt cx="11448702" cy="8321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DA890A-571F-4B4C-B71C-650AA029F3D9}"/>
                </a:ext>
              </a:extLst>
            </p:cNvPr>
            <p:cNvSpPr/>
            <p:nvPr/>
          </p:nvSpPr>
          <p:spPr>
            <a:xfrm>
              <a:off x="389716" y="2952504"/>
              <a:ext cx="169950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• </a:t>
              </a:r>
              <a:r>
                <a:rPr lang="ko-KR" altLang="en-US" sz="2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금리 예측</a:t>
              </a:r>
              <a:endParaRPr lang="en-US" altLang="ko-KR" sz="2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C361FCB0-532D-384B-9071-7E2D7AF5A32D}"/>
                </a:ext>
              </a:extLst>
            </p:cNvPr>
            <p:cNvSpPr txBox="1"/>
            <p:nvPr/>
          </p:nvSpPr>
          <p:spPr>
            <a:xfrm>
              <a:off x="541865" y="3446134"/>
              <a:ext cx="112965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6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BACC19B-98E6-8446-987F-1AA3822A92B3}"/>
              </a:ext>
            </a:extLst>
          </p:cNvPr>
          <p:cNvGrpSpPr/>
          <p:nvPr/>
        </p:nvGrpSpPr>
        <p:grpSpPr>
          <a:xfrm>
            <a:off x="4913353" y="4571798"/>
            <a:ext cx="11459335" cy="832184"/>
            <a:chOff x="379083" y="2952504"/>
            <a:chExt cx="11459335" cy="8321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9D9501-EF85-FE47-BE08-3E741C234B31}"/>
                </a:ext>
              </a:extLst>
            </p:cNvPr>
            <p:cNvSpPr/>
            <p:nvPr/>
          </p:nvSpPr>
          <p:spPr>
            <a:xfrm>
              <a:off x="379083" y="2952504"/>
              <a:ext cx="169950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• </a:t>
              </a:r>
              <a:r>
                <a:rPr lang="ko-KR" altLang="en-US" sz="2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토픽 모델</a:t>
              </a:r>
              <a:endParaRPr lang="en-US" altLang="ko-KR" sz="2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14" name="텍스트 상자 9">
              <a:extLst>
                <a:ext uri="{FF2B5EF4-FFF2-40B4-BE49-F238E27FC236}">
                  <a16:creationId xmlns:a16="http://schemas.microsoft.com/office/drawing/2014/main" id="{0EAC4208-5467-A44B-BA4A-B9BF7CFC4040}"/>
                </a:ext>
              </a:extLst>
            </p:cNvPr>
            <p:cNvSpPr txBox="1"/>
            <p:nvPr/>
          </p:nvSpPr>
          <p:spPr>
            <a:xfrm>
              <a:off x="541865" y="3446134"/>
              <a:ext cx="112965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6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3990F5-2329-EA40-A56C-5417D122C7D5}"/>
              </a:ext>
            </a:extLst>
          </p:cNvPr>
          <p:cNvGrpSpPr/>
          <p:nvPr/>
        </p:nvGrpSpPr>
        <p:grpSpPr>
          <a:xfrm>
            <a:off x="4920305" y="3445561"/>
            <a:ext cx="11469968" cy="832184"/>
            <a:chOff x="368450" y="2952504"/>
            <a:chExt cx="11469968" cy="83218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B11F55-CCC0-2341-BF63-42A115282FB5}"/>
                </a:ext>
              </a:extLst>
            </p:cNvPr>
            <p:cNvSpPr/>
            <p:nvPr/>
          </p:nvSpPr>
          <p:spPr>
            <a:xfrm>
              <a:off x="368450" y="2952504"/>
              <a:ext cx="2299027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• </a:t>
              </a:r>
              <a:r>
                <a:rPr lang="ko-KR" altLang="en-US" sz="2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LotteMartDreamBold" panose="02020603020101020101" pitchFamily="18" charset="-127"/>
                  <a:ea typeface="12LotteMartDreamBold" panose="02020603020101020101" pitchFamily="18" charset="-127"/>
                </a:rPr>
                <a:t>불확실성 예측</a:t>
              </a:r>
              <a:endParaRPr lang="en-US" altLang="ko-KR" sz="2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LotteMartDreamBold" panose="02020603020101020101" pitchFamily="18" charset="-127"/>
                <a:ea typeface="12LotteMartDreamBold" panose="02020603020101020101" pitchFamily="18" charset="-127"/>
              </a:endParaRPr>
            </a:p>
          </p:txBody>
        </p:sp>
        <p:sp>
          <p:nvSpPr>
            <p:cNvPr id="17" name="텍스트 상자 12">
              <a:extLst>
                <a:ext uri="{FF2B5EF4-FFF2-40B4-BE49-F238E27FC236}">
                  <a16:creationId xmlns:a16="http://schemas.microsoft.com/office/drawing/2014/main" id="{F7CF7156-53D7-6E48-9A95-3AFDE5B356DB}"/>
                </a:ext>
              </a:extLst>
            </p:cNvPr>
            <p:cNvSpPr txBox="1"/>
            <p:nvPr/>
          </p:nvSpPr>
          <p:spPr>
            <a:xfrm>
              <a:off x="541865" y="3446134"/>
              <a:ext cx="112965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600" dirty="0">
                <a:solidFill>
                  <a:schemeClr val="bg1"/>
                </a:solidFill>
                <a:latin typeface="12LotteMartDreamLight" charset="-127"/>
                <a:ea typeface="12LotteMartDreamLight" charset="-127"/>
                <a:cs typeface="12LotteMartDreamLight" charset="-127"/>
              </a:endParaRPr>
            </a:p>
          </p:txBody>
        </p:sp>
      </p:grpSp>
      <p:cxnSp>
        <p:nvCxnSpPr>
          <p:cNvPr id="18" name="직선 연결선 25">
            <a:extLst>
              <a:ext uri="{FF2B5EF4-FFF2-40B4-BE49-F238E27FC236}">
                <a16:creationId xmlns:a16="http://schemas.microsoft.com/office/drawing/2014/main" id="{53B43D34-2983-F142-B515-E40C87B87259}"/>
              </a:ext>
            </a:extLst>
          </p:cNvPr>
          <p:cNvCxnSpPr/>
          <p:nvPr/>
        </p:nvCxnSpPr>
        <p:spPr>
          <a:xfrm>
            <a:off x="11318240" y="5506720"/>
            <a:ext cx="426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6">
            <a:extLst>
              <a:ext uri="{FF2B5EF4-FFF2-40B4-BE49-F238E27FC236}">
                <a16:creationId xmlns:a16="http://schemas.microsoft.com/office/drawing/2014/main" id="{C2B85FF0-A749-0145-9640-95811FDCF5F5}"/>
              </a:ext>
            </a:extLst>
          </p:cNvPr>
          <p:cNvSpPr txBox="1"/>
          <p:nvPr/>
        </p:nvSpPr>
        <p:spPr>
          <a:xfrm>
            <a:off x="9667852" y="562707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논문에서 다루는 주제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42920-D8B7-2D4C-94D4-726B16FFE741}"/>
              </a:ext>
            </a:extLst>
          </p:cNvPr>
          <p:cNvSpPr txBox="1"/>
          <p:nvPr/>
        </p:nvSpPr>
        <p:spPr>
          <a:xfrm>
            <a:off x="509005" y="485023"/>
            <a:ext cx="750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36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36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endParaRPr lang="en-US" altLang="ko-KR" sz="36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endParaRPr lang="en-US" altLang="ko-KR" sz="2800" dirty="0">
              <a:solidFill>
                <a:schemeClr val="bg1"/>
              </a:solidFill>
              <a:latin typeface="12LotteMartDreamBold" charset="-127"/>
              <a:ea typeface="12LotteMartDreamBold" charset="-127"/>
              <a:cs typeface="12LotteMartDream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87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738" y="265230"/>
            <a:ext cx="294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12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r>
              <a:rPr lang="ko-KR" altLang="en-US" sz="10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r>
              <a:rPr lang="en-US" altLang="ko-KR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23520" y="194552"/>
            <a:ext cx="11744960" cy="6322980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73162"/>
              </a:solidFill>
              <a:latin typeface="12LotteMartDreamLight" charset="-127"/>
              <a:ea typeface="12LotteMartDreamLight" charset="-127"/>
              <a:cs typeface="12LotteMartDreamLight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1898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BOK</a:t>
            </a:r>
            <a:r>
              <a:rPr lang="ko-KR" altLang="en-US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CA" altLang="ko-KR" sz="1600" dirty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Table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52824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06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1615120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</a:t>
            </a:r>
            <a:endParaRPr lang="ko-KR" altLang="en-US" sz="1400" dirty="0"/>
          </a:p>
        </p:txBody>
      </p:sp>
      <p:sp>
        <p:nvSpPr>
          <p:cNvPr id="10" name="이등변 삼각형 9"/>
          <p:cNvSpPr/>
          <p:nvPr/>
        </p:nvSpPr>
        <p:spPr>
          <a:xfrm rot="12600000">
            <a:off x="11368151" y="6658653"/>
            <a:ext cx="105461" cy="909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31EB25-5FBC-7A4E-90E9-E10A645A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62" y="674462"/>
            <a:ext cx="9147875" cy="57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5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738" y="265230"/>
            <a:ext cx="294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텍스트 </a:t>
            </a:r>
            <a:r>
              <a:rPr lang="ko-KR" altLang="en-US" sz="1200" dirty="0" err="1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마이닝을</a:t>
            </a:r>
            <a:r>
              <a:rPr lang="ko-KR" altLang="en-US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활용한 통화정책 분석</a:t>
            </a:r>
            <a:r>
              <a:rPr lang="ko-KR" altLang="en-US" sz="10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의 분석</a:t>
            </a:r>
            <a:r>
              <a:rPr lang="en-US" altLang="ko-KR" sz="1200" dirty="0">
                <a:solidFill>
                  <a:schemeClr val="bg1"/>
                </a:solidFill>
                <a:latin typeface="12LotteMartDreamBold" charset="-127"/>
                <a:ea typeface="12LotteMartDreamBold" charset="-127"/>
                <a:cs typeface="12LotteMartDreamBold" charset="-127"/>
              </a:rPr>
              <a:t>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23520" y="194552"/>
            <a:ext cx="11744960" cy="6322980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73162"/>
              </a:solidFill>
              <a:latin typeface="12LotteMartDreamLight" charset="-127"/>
              <a:ea typeface="12LotteMartDreamLight" charset="-127"/>
              <a:cs typeface="12LotteMartDreamLight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1898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상관관계표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52824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07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1615120" y="655022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</a:t>
            </a:r>
            <a:endParaRPr lang="ko-KR" altLang="en-US" sz="1400" dirty="0"/>
          </a:p>
        </p:txBody>
      </p:sp>
      <p:sp>
        <p:nvSpPr>
          <p:cNvPr id="10" name="이등변 삼각형 9"/>
          <p:cNvSpPr/>
          <p:nvPr/>
        </p:nvSpPr>
        <p:spPr>
          <a:xfrm rot="12600000">
            <a:off x="11368151" y="6658653"/>
            <a:ext cx="105461" cy="909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7AC37A-5084-1F4D-8C9E-D6B2CF66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52" y="736923"/>
            <a:ext cx="11245496" cy="53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0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704</Words>
  <Application>Microsoft Macintosh PowerPoint</Application>
  <PresentationFormat>와이드스크린</PresentationFormat>
  <Paragraphs>206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12롯데마트드림Bold</vt:lpstr>
      <vt:lpstr>12롯데마트드림Light</vt:lpstr>
      <vt:lpstr>12LotteMartDreamBold</vt:lpstr>
      <vt:lpstr>12LotteMartDreamLight</vt:lpstr>
      <vt:lpstr>12LotteMartDreamMedium</vt:lpstr>
      <vt:lpstr>맑은 고딕</vt:lpstr>
      <vt:lpstr>포천 막걸리체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윤상림</dc:creator>
  <cp:keywords/>
  <dc:description/>
  <cp:lastModifiedBy>심재용</cp:lastModifiedBy>
  <cp:revision>164</cp:revision>
  <cp:lastPrinted>2019-07-11T07:18:26Z</cp:lastPrinted>
  <dcterms:created xsi:type="dcterms:W3CDTF">2017-02-13T02:19:29Z</dcterms:created>
  <dcterms:modified xsi:type="dcterms:W3CDTF">2019-07-11T07:25:54Z</dcterms:modified>
  <cp:category/>
</cp:coreProperties>
</file>