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2" r:id="rId5"/>
    <p:sldId id="293" r:id="rId6"/>
    <p:sldId id="283" r:id="rId7"/>
    <p:sldId id="291" r:id="rId8"/>
    <p:sldId id="309" r:id="rId9"/>
    <p:sldId id="259" r:id="rId10"/>
    <p:sldId id="303" r:id="rId11"/>
    <p:sldId id="284" r:id="rId12"/>
    <p:sldId id="267" r:id="rId13"/>
    <p:sldId id="297" r:id="rId14"/>
    <p:sldId id="301" r:id="rId15"/>
    <p:sldId id="302" r:id="rId16"/>
    <p:sldId id="294" r:id="rId17"/>
    <p:sldId id="304" r:id="rId18"/>
    <p:sldId id="295" r:id="rId19"/>
    <p:sldId id="305" r:id="rId20"/>
    <p:sldId id="285" r:id="rId21"/>
    <p:sldId id="306" r:id="rId22"/>
    <p:sldId id="308" r:id="rId23"/>
    <p:sldId id="307" r:id="rId24"/>
    <p:sldId id="296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31" autoAdjust="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C7C14-6A30-4A09-94C5-96EC30078A2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33B497F0-6353-4E30-8D5F-F3937961AAB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sz="2500" b="1" dirty="0">
              <a:latin typeface="맑은고딕"/>
            </a:rPr>
            <a:t>퀀트란</a:t>
          </a:r>
          <a:r>
            <a:rPr lang="en-US" sz="2500" b="1" dirty="0">
              <a:latin typeface="맑은고딕"/>
            </a:rPr>
            <a:t>?</a:t>
          </a:r>
        </a:p>
      </dgm:t>
    </dgm:pt>
    <dgm:pt modelId="{3E0245F6-E8CA-4D97-B01C-74D247157433}" type="parTrans" cxnId="{C46EEF2A-6954-43DB-97A3-4A1FC55B83B8}">
      <dgm:prSet/>
      <dgm:spPr/>
      <dgm:t>
        <a:bodyPr/>
        <a:lstStyle/>
        <a:p>
          <a:endParaRPr lang="en-US"/>
        </a:p>
      </dgm:t>
    </dgm:pt>
    <dgm:pt modelId="{755272EC-1EA2-4376-994B-EC5EA769D709}" type="sibTrans" cxnId="{C46EEF2A-6954-43DB-97A3-4A1FC55B83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DA6297-FCC1-44CD-8F4D-CC1A1B76051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500" b="1" dirty="0">
              <a:latin typeface="맑은고딕"/>
            </a:rPr>
            <a:t>Quantitative </a:t>
          </a:r>
        </a:p>
        <a:p>
          <a:pPr>
            <a:lnSpc>
              <a:spcPct val="100000"/>
            </a:lnSpc>
            <a:defRPr cap="all"/>
          </a:pPr>
          <a:r>
            <a:rPr lang="ko-KR" sz="2500" b="1" dirty="0">
              <a:latin typeface="맑은고딕"/>
            </a:rPr>
            <a:t>수치를 이용하여 투자</a:t>
          </a:r>
          <a:endParaRPr lang="en-US" sz="2500" b="1" dirty="0">
            <a:latin typeface="맑은고딕"/>
          </a:endParaRPr>
        </a:p>
      </dgm:t>
    </dgm:pt>
    <dgm:pt modelId="{FD054459-DCB7-4A8A-A12A-64C7017E22FA}" type="parTrans" cxnId="{18139EA2-40A4-4C85-B612-FD16646C866A}">
      <dgm:prSet/>
      <dgm:spPr/>
      <dgm:t>
        <a:bodyPr/>
        <a:lstStyle/>
        <a:p>
          <a:endParaRPr lang="en-US"/>
        </a:p>
      </dgm:t>
    </dgm:pt>
    <dgm:pt modelId="{7566AC62-6538-42AB-8A7D-4A9B47956B20}" type="sibTrans" cxnId="{18139EA2-40A4-4C85-B612-FD16646C86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A57C08-FD7B-4C3B-A40B-61441E84DBA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sz="2800" b="1" dirty="0">
              <a:latin typeface="맑은고딕"/>
            </a:rPr>
            <a:t>감정적인 판단 </a:t>
          </a:r>
          <a:endParaRPr lang="en-US" sz="2800" b="1" dirty="0">
            <a:latin typeface="맑은고딕"/>
          </a:endParaRPr>
        </a:p>
      </dgm:t>
    </dgm:pt>
    <dgm:pt modelId="{4C1B85EF-8515-487B-805B-57F2ABFD62FE}" type="parTrans" cxnId="{B80063A2-4D99-42F7-9B46-23D9F57C0729}">
      <dgm:prSet/>
      <dgm:spPr/>
      <dgm:t>
        <a:bodyPr/>
        <a:lstStyle/>
        <a:p>
          <a:endParaRPr lang="en-US"/>
        </a:p>
      </dgm:t>
    </dgm:pt>
    <dgm:pt modelId="{501EC4A0-9CF8-4581-97B8-F25C0A273D9B}" type="sibTrans" cxnId="{B80063A2-4D99-42F7-9B46-23D9F57C0729}">
      <dgm:prSet/>
      <dgm:spPr/>
      <dgm:t>
        <a:bodyPr/>
        <a:lstStyle/>
        <a:p>
          <a:endParaRPr lang="en-US"/>
        </a:p>
      </dgm:t>
    </dgm:pt>
    <dgm:pt modelId="{B8A3443B-4781-4430-8F71-BFA79B023A68}" type="pres">
      <dgm:prSet presAssocID="{498C7C14-6A30-4A09-94C5-96EC30078A27}" presName="root" presStyleCnt="0">
        <dgm:presLayoutVars>
          <dgm:dir/>
          <dgm:resizeHandles val="exact"/>
        </dgm:presLayoutVars>
      </dgm:prSet>
      <dgm:spPr/>
    </dgm:pt>
    <dgm:pt modelId="{31E3C744-FE91-42B9-AAC0-2F622B3EB5CE}" type="pres">
      <dgm:prSet presAssocID="{33B497F0-6353-4E30-8D5F-F3937961AAB2}" presName="compNode" presStyleCnt="0"/>
      <dgm:spPr/>
    </dgm:pt>
    <dgm:pt modelId="{E7177479-6347-4EF7-B1EE-CDDBC566EF21}" type="pres">
      <dgm:prSet presAssocID="{33B497F0-6353-4E30-8D5F-F3937961AAB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6E0D4D0-6F9B-4AC0-A3C8-7613794F044B}" type="pres">
      <dgm:prSet presAssocID="{33B497F0-6353-4E30-8D5F-F3937961AA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풍선 도움말"/>
        </a:ext>
      </dgm:extLst>
    </dgm:pt>
    <dgm:pt modelId="{510DFF86-003B-4FF5-8283-A2CAFC03CBCD}" type="pres">
      <dgm:prSet presAssocID="{33B497F0-6353-4E30-8D5F-F3937961AAB2}" presName="spaceRect" presStyleCnt="0"/>
      <dgm:spPr/>
    </dgm:pt>
    <dgm:pt modelId="{9D1EBAF8-C093-47B9-8A94-7A63C472E598}" type="pres">
      <dgm:prSet presAssocID="{33B497F0-6353-4E30-8D5F-F3937961AAB2}" presName="textRect" presStyleLbl="revTx" presStyleIdx="0" presStyleCnt="3">
        <dgm:presLayoutVars>
          <dgm:chMax val="1"/>
          <dgm:chPref val="1"/>
        </dgm:presLayoutVars>
      </dgm:prSet>
      <dgm:spPr/>
    </dgm:pt>
    <dgm:pt modelId="{63865003-EE90-4ED4-8C97-391E09374C4C}" type="pres">
      <dgm:prSet presAssocID="{755272EC-1EA2-4376-994B-EC5EA769D709}" presName="sibTrans" presStyleCnt="0"/>
      <dgm:spPr/>
    </dgm:pt>
    <dgm:pt modelId="{06D49EB2-89FA-4697-BD76-F110BEDFEC5B}" type="pres">
      <dgm:prSet presAssocID="{BFDA6297-FCC1-44CD-8F4D-CC1A1B760510}" presName="compNode" presStyleCnt="0"/>
      <dgm:spPr/>
    </dgm:pt>
    <dgm:pt modelId="{916CC2B7-B812-45EE-B1CD-AA4BA1501A1A}" type="pres">
      <dgm:prSet presAssocID="{BFDA6297-FCC1-44CD-8F4D-CC1A1B76051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4D3B229-7B24-4B6B-9360-095D1A9F6CBB}" type="pres">
      <dgm:prSet presAssocID="{BFDA6297-FCC1-44CD-8F4D-CC1A1B7605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8C6A832-5EA6-47A2-A5B0-ABC839B75A3A}" type="pres">
      <dgm:prSet presAssocID="{BFDA6297-FCC1-44CD-8F4D-CC1A1B760510}" presName="spaceRect" presStyleCnt="0"/>
      <dgm:spPr/>
    </dgm:pt>
    <dgm:pt modelId="{663C6C44-CF93-4251-BFE5-7C2B3E57C471}" type="pres">
      <dgm:prSet presAssocID="{BFDA6297-FCC1-44CD-8F4D-CC1A1B760510}" presName="textRect" presStyleLbl="revTx" presStyleIdx="1" presStyleCnt="3" custScaleX="131248" custScaleY="120024">
        <dgm:presLayoutVars>
          <dgm:chMax val="1"/>
          <dgm:chPref val="1"/>
        </dgm:presLayoutVars>
      </dgm:prSet>
      <dgm:spPr/>
    </dgm:pt>
    <dgm:pt modelId="{6BDAB2EE-4DB8-4473-8539-2F1954A75389}" type="pres">
      <dgm:prSet presAssocID="{7566AC62-6538-42AB-8A7D-4A9B47956B20}" presName="sibTrans" presStyleCnt="0"/>
      <dgm:spPr/>
    </dgm:pt>
    <dgm:pt modelId="{3EC92514-EFDD-44F8-919F-BCD2B0596876}" type="pres">
      <dgm:prSet presAssocID="{EDA57C08-FD7B-4C3B-A40B-61441E84DBA5}" presName="compNode" presStyleCnt="0"/>
      <dgm:spPr/>
    </dgm:pt>
    <dgm:pt modelId="{1CCAA5B3-0B6F-4C63-AAA2-77B0AAC0773A}" type="pres">
      <dgm:prSet presAssocID="{EDA57C08-FD7B-4C3B-A40B-61441E84DBA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019BAFD-1362-4F91-B9FE-9809F665C7E1}" type="pres">
      <dgm:prSet presAssocID="{EDA57C08-FD7B-4C3B-A40B-61441E84DB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5ED7398C-24BC-473E-A228-9216453FC6CA}" type="pres">
      <dgm:prSet presAssocID="{EDA57C08-FD7B-4C3B-A40B-61441E84DBA5}" presName="spaceRect" presStyleCnt="0"/>
      <dgm:spPr/>
    </dgm:pt>
    <dgm:pt modelId="{50145932-F11A-46F5-B1CF-68BD60041379}" type="pres">
      <dgm:prSet presAssocID="{EDA57C08-FD7B-4C3B-A40B-61441E84DBA5}" presName="textRect" presStyleLbl="revTx" presStyleIdx="2" presStyleCnt="3" custScaleX="128178">
        <dgm:presLayoutVars>
          <dgm:chMax val="1"/>
          <dgm:chPref val="1"/>
        </dgm:presLayoutVars>
      </dgm:prSet>
      <dgm:spPr/>
    </dgm:pt>
  </dgm:ptLst>
  <dgm:cxnLst>
    <dgm:cxn modelId="{F57F5906-3D01-42FF-89EE-5B56CE225245}" type="presOf" srcId="{BFDA6297-FCC1-44CD-8F4D-CC1A1B760510}" destId="{663C6C44-CF93-4251-BFE5-7C2B3E57C471}" srcOrd="0" destOrd="0" presId="urn:microsoft.com/office/officeart/2018/5/layout/IconLeafLabelList"/>
    <dgm:cxn modelId="{C46EEF2A-6954-43DB-97A3-4A1FC55B83B8}" srcId="{498C7C14-6A30-4A09-94C5-96EC30078A27}" destId="{33B497F0-6353-4E30-8D5F-F3937961AAB2}" srcOrd="0" destOrd="0" parTransId="{3E0245F6-E8CA-4D97-B01C-74D247157433}" sibTransId="{755272EC-1EA2-4376-994B-EC5EA769D709}"/>
    <dgm:cxn modelId="{737BE141-72BF-459C-9F30-5D3C9A28A35D}" type="presOf" srcId="{33B497F0-6353-4E30-8D5F-F3937961AAB2}" destId="{9D1EBAF8-C093-47B9-8A94-7A63C472E598}" srcOrd="0" destOrd="0" presId="urn:microsoft.com/office/officeart/2018/5/layout/IconLeafLabelList"/>
    <dgm:cxn modelId="{E9C3BA48-78B5-4FD0-B6C9-861A4BC37C8B}" type="presOf" srcId="{498C7C14-6A30-4A09-94C5-96EC30078A27}" destId="{B8A3443B-4781-4430-8F71-BFA79B023A68}" srcOrd="0" destOrd="0" presId="urn:microsoft.com/office/officeart/2018/5/layout/IconLeafLabelList"/>
    <dgm:cxn modelId="{B80063A2-4D99-42F7-9B46-23D9F57C0729}" srcId="{498C7C14-6A30-4A09-94C5-96EC30078A27}" destId="{EDA57C08-FD7B-4C3B-A40B-61441E84DBA5}" srcOrd="2" destOrd="0" parTransId="{4C1B85EF-8515-487B-805B-57F2ABFD62FE}" sibTransId="{501EC4A0-9CF8-4581-97B8-F25C0A273D9B}"/>
    <dgm:cxn modelId="{18139EA2-40A4-4C85-B612-FD16646C866A}" srcId="{498C7C14-6A30-4A09-94C5-96EC30078A27}" destId="{BFDA6297-FCC1-44CD-8F4D-CC1A1B760510}" srcOrd="1" destOrd="0" parTransId="{FD054459-DCB7-4A8A-A12A-64C7017E22FA}" sibTransId="{7566AC62-6538-42AB-8A7D-4A9B47956B20}"/>
    <dgm:cxn modelId="{0C5090BC-B57E-4E57-8F8B-D81EDAF70D89}" type="presOf" srcId="{EDA57C08-FD7B-4C3B-A40B-61441E84DBA5}" destId="{50145932-F11A-46F5-B1CF-68BD60041379}" srcOrd="0" destOrd="0" presId="urn:microsoft.com/office/officeart/2018/5/layout/IconLeafLabelList"/>
    <dgm:cxn modelId="{0904CB51-BE74-4D05-B838-2D42AE83A0A4}" type="presParOf" srcId="{B8A3443B-4781-4430-8F71-BFA79B023A68}" destId="{31E3C744-FE91-42B9-AAC0-2F622B3EB5CE}" srcOrd="0" destOrd="0" presId="urn:microsoft.com/office/officeart/2018/5/layout/IconLeafLabelList"/>
    <dgm:cxn modelId="{BE614201-0F3A-44B4-A115-8CE33AB6A015}" type="presParOf" srcId="{31E3C744-FE91-42B9-AAC0-2F622B3EB5CE}" destId="{E7177479-6347-4EF7-B1EE-CDDBC566EF21}" srcOrd="0" destOrd="0" presId="urn:microsoft.com/office/officeart/2018/5/layout/IconLeafLabelList"/>
    <dgm:cxn modelId="{1BC180BD-461B-4EB8-883F-F862256853A2}" type="presParOf" srcId="{31E3C744-FE91-42B9-AAC0-2F622B3EB5CE}" destId="{26E0D4D0-6F9B-4AC0-A3C8-7613794F044B}" srcOrd="1" destOrd="0" presId="urn:microsoft.com/office/officeart/2018/5/layout/IconLeafLabelList"/>
    <dgm:cxn modelId="{FABD716D-F29C-449B-BEFE-6A9BE91668DA}" type="presParOf" srcId="{31E3C744-FE91-42B9-AAC0-2F622B3EB5CE}" destId="{510DFF86-003B-4FF5-8283-A2CAFC03CBCD}" srcOrd="2" destOrd="0" presId="urn:microsoft.com/office/officeart/2018/5/layout/IconLeafLabelList"/>
    <dgm:cxn modelId="{C3797EC7-BAA4-4798-8352-A53AF8418D16}" type="presParOf" srcId="{31E3C744-FE91-42B9-AAC0-2F622B3EB5CE}" destId="{9D1EBAF8-C093-47B9-8A94-7A63C472E598}" srcOrd="3" destOrd="0" presId="urn:microsoft.com/office/officeart/2018/5/layout/IconLeafLabelList"/>
    <dgm:cxn modelId="{DB71EC36-7005-495D-9BBE-EB4DE4D8493F}" type="presParOf" srcId="{B8A3443B-4781-4430-8F71-BFA79B023A68}" destId="{63865003-EE90-4ED4-8C97-391E09374C4C}" srcOrd="1" destOrd="0" presId="urn:microsoft.com/office/officeart/2018/5/layout/IconLeafLabelList"/>
    <dgm:cxn modelId="{0D082469-E257-4B38-B346-9397B9015643}" type="presParOf" srcId="{B8A3443B-4781-4430-8F71-BFA79B023A68}" destId="{06D49EB2-89FA-4697-BD76-F110BEDFEC5B}" srcOrd="2" destOrd="0" presId="urn:microsoft.com/office/officeart/2018/5/layout/IconLeafLabelList"/>
    <dgm:cxn modelId="{C383E71B-6B1C-4D27-9E4C-46D87FB5B5AA}" type="presParOf" srcId="{06D49EB2-89FA-4697-BD76-F110BEDFEC5B}" destId="{916CC2B7-B812-45EE-B1CD-AA4BA1501A1A}" srcOrd="0" destOrd="0" presId="urn:microsoft.com/office/officeart/2018/5/layout/IconLeafLabelList"/>
    <dgm:cxn modelId="{E298EDE9-0EA9-46DE-8065-68127952A82F}" type="presParOf" srcId="{06D49EB2-89FA-4697-BD76-F110BEDFEC5B}" destId="{F4D3B229-7B24-4B6B-9360-095D1A9F6CBB}" srcOrd="1" destOrd="0" presId="urn:microsoft.com/office/officeart/2018/5/layout/IconLeafLabelList"/>
    <dgm:cxn modelId="{31B43E38-6BF2-46B1-8865-637995314B01}" type="presParOf" srcId="{06D49EB2-89FA-4697-BD76-F110BEDFEC5B}" destId="{E8C6A832-5EA6-47A2-A5B0-ABC839B75A3A}" srcOrd="2" destOrd="0" presId="urn:microsoft.com/office/officeart/2018/5/layout/IconLeafLabelList"/>
    <dgm:cxn modelId="{4EC47F17-375A-491E-B38C-1E19F6141000}" type="presParOf" srcId="{06D49EB2-89FA-4697-BD76-F110BEDFEC5B}" destId="{663C6C44-CF93-4251-BFE5-7C2B3E57C471}" srcOrd="3" destOrd="0" presId="urn:microsoft.com/office/officeart/2018/5/layout/IconLeafLabelList"/>
    <dgm:cxn modelId="{874DCA09-19F9-4725-8ED9-1C3D8714BB3D}" type="presParOf" srcId="{B8A3443B-4781-4430-8F71-BFA79B023A68}" destId="{6BDAB2EE-4DB8-4473-8539-2F1954A75389}" srcOrd="3" destOrd="0" presId="urn:microsoft.com/office/officeart/2018/5/layout/IconLeafLabelList"/>
    <dgm:cxn modelId="{C8A9F99F-BF8E-438B-8AEF-1BC29ADF1964}" type="presParOf" srcId="{B8A3443B-4781-4430-8F71-BFA79B023A68}" destId="{3EC92514-EFDD-44F8-919F-BCD2B0596876}" srcOrd="4" destOrd="0" presId="urn:microsoft.com/office/officeart/2018/5/layout/IconLeafLabelList"/>
    <dgm:cxn modelId="{A85E57E7-FAB1-45AD-89ED-1E16E32C121F}" type="presParOf" srcId="{3EC92514-EFDD-44F8-919F-BCD2B0596876}" destId="{1CCAA5B3-0B6F-4C63-AAA2-77B0AAC0773A}" srcOrd="0" destOrd="0" presId="urn:microsoft.com/office/officeart/2018/5/layout/IconLeafLabelList"/>
    <dgm:cxn modelId="{9026217C-7B90-4DA6-B379-27FE75E7BAD4}" type="presParOf" srcId="{3EC92514-EFDD-44F8-919F-BCD2B0596876}" destId="{8019BAFD-1362-4F91-B9FE-9809F665C7E1}" srcOrd="1" destOrd="0" presId="urn:microsoft.com/office/officeart/2018/5/layout/IconLeafLabelList"/>
    <dgm:cxn modelId="{A131B424-FE3E-4251-BA12-9E9E1FEECCCA}" type="presParOf" srcId="{3EC92514-EFDD-44F8-919F-BCD2B0596876}" destId="{5ED7398C-24BC-473E-A228-9216453FC6CA}" srcOrd="2" destOrd="0" presId="urn:microsoft.com/office/officeart/2018/5/layout/IconLeafLabelList"/>
    <dgm:cxn modelId="{FE4AA450-6B62-45EB-807B-562B14C68EF5}" type="presParOf" srcId="{3EC92514-EFDD-44F8-919F-BCD2B0596876}" destId="{50145932-F11A-46F5-B1CF-68BD6004137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92E7C-BA2A-4C65-B3CC-331EF465F6C2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087CA850-8E5B-447E-A8C6-3D07C513E65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ko-KR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투자전략</a:t>
          </a:r>
          <a:r>
            <a:rPr lang="en-US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, </a:t>
          </a:r>
          <a:r>
            <a:rPr lang="ko-KR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매수 및 매도 시점에 대해 </a:t>
          </a:r>
          <a:r>
            <a:rPr lang="en-US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Hyperparameter</a:t>
          </a:r>
          <a:r>
            <a:rPr lang="ko-KR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화</a:t>
          </a:r>
          <a:endParaRPr lang="en-US" b="1" dirty="0">
            <a:ln>
              <a:solidFill>
                <a:schemeClr val="tx2">
                  <a:lumMod val="50000"/>
                  <a:lumOff val="50000"/>
                </a:schemeClr>
              </a:solidFill>
            </a:ln>
            <a:solidFill>
              <a:schemeClr val="bg2">
                <a:lumMod val="95000"/>
              </a:schemeClr>
            </a:solidFill>
            <a:latin typeface="맑은고딕"/>
          </a:endParaRPr>
        </a:p>
      </dgm:t>
    </dgm:pt>
    <dgm:pt modelId="{23385476-EBA5-4A56-9A6D-9A487F5E32B4}" type="parTrans" cxnId="{60A086A6-981D-46FF-8C2B-A1997769D80A}">
      <dgm:prSet/>
      <dgm:spPr/>
      <dgm:t>
        <a:bodyPr/>
        <a:lstStyle/>
        <a:p>
          <a:endParaRPr lang="en-US"/>
        </a:p>
      </dgm:t>
    </dgm:pt>
    <dgm:pt modelId="{2C25B33C-F090-4D75-AA2E-2184236F108D}" type="sibTrans" cxnId="{60A086A6-981D-46FF-8C2B-A1997769D80A}">
      <dgm:prSet/>
      <dgm:spPr/>
      <dgm:t>
        <a:bodyPr/>
        <a:lstStyle/>
        <a:p>
          <a:endParaRPr lang="en-US"/>
        </a:p>
      </dgm:t>
    </dgm:pt>
    <dgm:pt modelId="{9F773BAD-D507-470A-A153-D6BB0F5FD59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Loss</a:t>
          </a:r>
          <a:r>
            <a:rPr lang="ko-KR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함수 설계</a:t>
          </a:r>
          <a:endParaRPr lang="en-US" b="1" dirty="0">
            <a:ln>
              <a:solidFill>
                <a:schemeClr val="tx2">
                  <a:lumMod val="50000"/>
                  <a:lumOff val="50000"/>
                </a:schemeClr>
              </a:solidFill>
            </a:ln>
            <a:solidFill>
              <a:schemeClr val="bg2">
                <a:lumMod val="95000"/>
              </a:schemeClr>
            </a:solidFill>
            <a:latin typeface="맑은고딕"/>
          </a:endParaRPr>
        </a:p>
      </dgm:t>
    </dgm:pt>
    <dgm:pt modelId="{C423FAD9-5B8C-4DE9-B032-360021481CF8}" type="sibTrans" cxnId="{169D6C24-B427-43EE-A307-07FC1AC3EF09}">
      <dgm:prSet/>
      <dgm:spPr/>
      <dgm:t>
        <a:bodyPr/>
        <a:lstStyle/>
        <a:p>
          <a:endParaRPr lang="en-US"/>
        </a:p>
      </dgm:t>
    </dgm:pt>
    <dgm:pt modelId="{F0BCA7B5-F09C-484B-A23A-F23867176CAA}" type="parTrans" cxnId="{169D6C24-B427-43EE-A307-07FC1AC3EF09}">
      <dgm:prSet/>
      <dgm:spPr/>
      <dgm:t>
        <a:bodyPr/>
        <a:lstStyle/>
        <a:p>
          <a:endParaRPr lang="en-US"/>
        </a:p>
      </dgm:t>
    </dgm:pt>
    <dgm:pt modelId="{28AA60EE-ECB5-4178-B9F9-5945B7B71327}">
      <dgm:prSet/>
      <dgm:spPr/>
      <dgm:t>
        <a:bodyPr/>
        <a:lstStyle/>
        <a:p>
          <a:r>
            <a:rPr lang="ko-KR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시계열 분석을 통한 </a:t>
          </a:r>
          <a:r>
            <a:rPr lang="en-US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risk </a:t>
          </a:r>
          <a:r>
            <a:rPr lang="ko-KR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및 </a:t>
          </a:r>
          <a:r>
            <a:rPr lang="en-US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return </a:t>
          </a:r>
          <a:r>
            <a:rPr lang="ko-KR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예측 모델링</a:t>
          </a:r>
          <a:endParaRPr lang="en-US" b="1" dirty="0">
            <a:ln>
              <a:solidFill>
                <a:schemeClr val="tx2">
                  <a:lumMod val="50000"/>
                  <a:lumOff val="50000"/>
                </a:schemeClr>
              </a:solidFill>
            </a:ln>
            <a:solidFill>
              <a:schemeClr val="bg2">
                <a:lumMod val="95000"/>
              </a:schemeClr>
            </a:solidFill>
            <a:latin typeface="맑은고딕"/>
          </a:endParaRPr>
        </a:p>
      </dgm:t>
    </dgm:pt>
    <dgm:pt modelId="{93DA75C5-8353-44E8-A02C-C940E3F1FC8A}" type="sibTrans" cxnId="{12AECF82-FB9F-4ED5-B533-8E0C39F5E322}">
      <dgm:prSet/>
      <dgm:spPr/>
      <dgm:t>
        <a:bodyPr/>
        <a:lstStyle/>
        <a:p>
          <a:endParaRPr lang="en-US"/>
        </a:p>
      </dgm:t>
    </dgm:pt>
    <dgm:pt modelId="{A8F0565A-3FD6-408E-BD84-09E6AA05A355}" type="parTrans" cxnId="{12AECF82-FB9F-4ED5-B533-8E0C39F5E322}">
      <dgm:prSet/>
      <dgm:spPr/>
      <dgm:t>
        <a:bodyPr/>
        <a:lstStyle/>
        <a:p>
          <a:endParaRPr lang="en-US"/>
        </a:p>
      </dgm:t>
    </dgm:pt>
    <dgm:pt modelId="{09533596-32D0-4AD1-9BFA-4083246696EE}">
      <dgm:prSet/>
      <dgm:spPr/>
      <dgm:t>
        <a:bodyPr/>
        <a:lstStyle/>
        <a:p>
          <a:r>
            <a:rPr lang="en-US" b="1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DB</a:t>
          </a:r>
        </a:p>
      </dgm:t>
    </dgm:pt>
    <dgm:pt modelId="{C7365C27-8BF7-4F59-954A-F4D09F601955}" type="sibTrans" cxnId="{91420AF0-DAB4-4DF5-A749-8E3ABEB90BB0}">
      <dgm:prSet/>
      <dgm:spPr/>
      <dgm:t>
        <a:bodyPr/>
        <a:lstStyle/>
        <a:p>
          <a:endParaRPr lang="en-US"/>
        </a:p>
      </dgm:t>
    </dgm:pt>
    <dgm:pt modelId="{A362CDF2-8D52-4C10-82FB-3734A7C6C0CC}" type="parTrans" cxnId="{91420AF0-DAB4-4DF5-A749-8E3ABEB90BB0}">
      <dgm:prSet/>
      <dgm:spPr/>
      <dgm:t>
        <a:bodyPr/>
        <a:lstStyle/>
        <a:p>
          <a:endParaRPr lang="en-US"/>
        </a:p>
      </dgm:t>
    </dgm:pt>
    <dgm:pt modelId="{E6FC8CB5-D129-495A-A777-B0A6371E9B7F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Application</a:t>
          </a:r>
        </a:p>
      </dgm:t>
    </dgm:pt>
    <dgm:pt modelId="{4699348F-A02F-47FA-9AF7-1B54E93D26E6}" type="sibTrans" cxnId="{74B86A21-55DB-497F-A935-F7917B0B32F2}">
      <dgm:prSet/>
      <dgm:spPr/>
      <dgm:t>
        <a:bodyPr/>
        <a:lstStyle/>
        <a:p>
          <a:endParaRPr lang="en-US"/>
        </a:p>
      </dgm:t>
    </dgm:pt>
    <dgm:pt modelId="{4ED24E59-AA1F-4EB2-A9F8-8DEBDE160EE2}" type="parTrans" cxnId="{74B86A21-55DB-497F-A935-F7917B0B32F2}">
      <dgm:prSet/>
      <dgm:spPr/>
      <dgm:t>
        <a:bodyPr/>
        <a:lstStyle/>
        <a:p>
          <a:endParaRPr lang="en-US"/>
        </a:p>
      </dgm:t>
    </dgm:pt>
    <dgm:pt modelId="{13BED3AB-C071-45F9-9FA4-D86C78756F08}" type="pres">
      <dgm:prSet presAssocID="{45992E7C-BA2A-4C65-B3CC-331EF465F6C2}" presName="linear" presStyleCnt="0">
        <dgm:presLayoutVars>
          <dgm:animLvl val="lvl"/>
          <dgm:resizeHandles val="exact"/>
        </dgm:presLayoutVars>
      </dgm:prSet>
      <dgm:spPr/>
    </dgm:pt>
    <dgm:pt modelId="{B3E58388-018F-4142-8265-35FC3682435D}" type="pres">
      <dgm:prSet presAssocID="{087CA850-8E5B-447E-A8C6-3D07C513E65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C1EE64F-7801-4D9C-85EC-F36B71D74DE3}" type="pres">
      <dgm:prSet presAssocID="{2C25B33C-F090-4D75-AA2E-2184236F108D}" presName="spacer" presStyleCnt="0"/>
      <dgm:spPr/>
    </dgm:pt>
    <dgm:pt modelId="{F3FA93AF-1708-43FC-9DBC-52C24B5AE6C0}" type="pres">
      <dgm:prSet presAssocID="{9F773BAD-D507-470A-A153-D6BB0F5FD594}" presName="parentText" presStyleLbl="node1" presStyleIdx="1" presStyleCnt="5" custLinFactY="97898" custLinFactNeighborY="100000">
        <dgm:presLayoutVars>
          <dgm:chMax val="0"/>
          <dgm:bulletEnabled val="1"/>
        </dgm:presLayoutVars>
      </dgm:prSet>
      <dgm:spPr/>
    </dgm:pt>
    <dgm:pt modelId="{73FEF9F4-8347-4D36-9E03-8D7F9A09F997}" type="pres">
      <dgm:prSet presAssocID="{C423FAD9-5B8C-4DE9-B032-360021481CF8}" presName="spacer" presStyleCnt="0"/>
      <dgm:spPr/>
    </dgm:pt>
    <dgm:pt modelId="{2F6B0C46-505D-4C52-9B6C-EB481409EF27}" type="pres">
      <dgm:prSet presAssocID="{28AA60EE-ECB5-4178-B9F9-5945B7B71327}" presName="parentText" presStyleLbl="node1" presStyleIdx="2" presStyleCnt="5" custLinFactY="-100000" custLinFactNeighborY="-112918">
        <dgm:presLayoutVars>
          <dgm:chMax val="0"/>
          <dgm:bulletEnabled val="1"/>
        </dgm:presLayoutVars>
      </dgm:prSet>
      <dgm:spPr/>
    </dgm:pt>
    <dgm:pt modelId="{C23327D2-3B2A-4651-8B8B-5264A8C83D71}" type="pres">
      <dgm:prSet presAssocID="{93DA75C5-8353-44E8-A02C-C940E3F1FC8A}" presName="spacer" presStyleCnt="0"/>
      <dgm:spPr/>
    </dgm:pt>
    <dgm:pt modelId="{C8F5249E-DF9C-4E23-8020-67FF185240E3}" type="pres">
      <dgm:prSet presAssocID="{09533596-32D0-4AD1-9BFA-4083246696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B95DFB-6A76-4F23-BAE5-F87D09B69386}" type="pres">
      <dgm:prSet presAssocID="{C7365C27-8BF7-4F59-954A-F4D09F601955}" presName="spacer" presStyleCnt="0"/>
      <dgm:spPr/>
    </dgm:pt>
    <dgm:pt modelId="{75BDFB04-0A11-472C-9A65-84B99DFFFB38}" type="pres">
      <dgm:prSet presAssocID="{E6FC8CB5-D129-495A-A777-B0A6371E9B7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D78251E-6DD4-4561-A157-F22BF160A258}" type="presOf" srcId="{9F773BAD-D507-470A-A153-D6BB0F5FD594}" destId="{F3FA93AF-1708-43FC-9DBC-52C24B5AE6C0}" srcOrd="0" destOrd="0" presId="urn:microsoft.com/office/officeart/2005/8/layout/vList2"/>
    <dgm:cxn modelId="{74B86A21-55DB-497F-A935-F7917B0B32F2}" srcId="{45992E7C-BA2A-4C65-B3CC-331EF465F6C2}" destId="{E6FC8CB5-D129-495A-A777-B0A6371E9B7F}" srcOrd="4" destOrd="0" parTransId="{4ED24E59-AA1F-4EB2-A9F8-8DEBDE160EE2}" sibTransId="{4699348F-A02F-47FA-9AF7-1B54E93D26E6}"/>
    <dgm:cxn modelId="{169D6C24-B427-43EE-A307-07FC1AC3EF09}" srcId="{45992E7C-BA2A-4C65-B3CC-331EF465F6C2}" destId="{9F773BAD-D507-470A-A153-D6BB0F5FD594}" srcOrd="1" destOrd="0" parTransId="{F0BCA7B5-F09C-484B-A23A-F23867176CAA}" sibTransId="{C423FAD9-5B8C-4DE9-B032-360021481CF8}"/>
    <dgm:cxn modelId="{A0B63248-86EC-4E83-81D0-D51559BFBB63}" type="presOf" srcId="{45992E7C-BA2A-4C65-B3CC-331EF465F6C2}" destId="{13BED3AB-C071-45F9-9FA4-D86C78756F08}" srcOrd="0" destOrd="0" presId="urn:microsoft.com/office/officeart/2005/8/layout/vList2"/>
    <dgm:cxn modelId="{12AECF82-FB9F-4ED5-B533-8E0C39F5E322}" srcId="{45992E7C-BA2A-4C65-B3CC-331EF465F6C2}" destId="{28AA60EE-ECB5-4178-B9F9-5945B7B71327}" srcOrd="2" destOrd="0" parTransId="{A8F0565A-3FD6-408E-BD84-09E6AA05A355}" sibTransId="{93DA75C5-8353-44E8-A02C-C940E3F1FC8A}"/>
    <dgm:cxn modelId="{0033AB99-DDEF-4A35-9E3A-FD8459A7A331}" type="presOf" srcId="{087CA850-8E5B-447E-A8C6-3D07C513E654}" destId="{B3E58388-018F-4142-8265-35FC3682435D}" srcOrd="0" destOrd="0" presId="urn:microsoft.com/office/officeart/2005/8/layout/vList2"/>
    <dgm:cxn modelId="{60A086A6-981D-46FF-8C2B-A1997769D80A}" srcId="{45992E7C-BA2A-4C65-B3CC-331EF465F6C2}" destId="{087CA850-8E5B-447E-A8C6-3D07C513E654}" srcOrd="0" destOrd="0" parTransId="{23385476-EBA5-4A56-9A6D-9A487F5E32B4}" sibTransId="{2C25B33C-F090-4D75-AA2E-2184236F108D}"/>
    <dgm:cxn modelId="{3DCD4DD8-9CF3-4D2C-9D27-95208DD5A676}" type="presOf" srcId="{28AA60EE-ECB5-4178-B9F9-5945B7B71327}" destId="{2F6B0C46-505D-4C52-9B6C-EB481409EF27}" srcOrd="0" destOrd="0" presId="urn:microsoft.com/office/officeart/2005/8/layout/vList2"/>
    <dgm:cxn modelId="{2A0A01EC-8EC9-472F-9775-74C03F538386}" type="presOf" srcId="{E6FC8CB5-D129-495A-A777-B0A6371E9B7F}" destId="{75BDFB04-0A11-472C-9A65-84B99DFFFB38}" srcOrd="0" destOrd="0" presId="urn:microsoft.com/office/officeart/2005/8/layout/vList2"/>
    <dgm:cxn modelId="{91420AF0-DAB4-4DF5-A749-8E3ABEB90BB0}" srcId="{45992E7C-BA2A-4C65-B3CC-331EF465F6C2}" destId="{09533596-32D0-4AD1-9BFA-4083246696EE}" srcOrd="3" destOrd="0" parTransId="{A362CDF2-8D52-4C10-82FB-3734A7C6C0CC}" sibTransId="{C7365C27-8BF7-4F59-954A-F4D09F601955}"/>
    <dgm:cxn modelId="{AA108AF1-FECB-4278-93F0-A138E6599DD1}" type="presOf" srcId="{09533596-32D0-4AD1-9BFA-4083246696EE}" destId="{C8F5249E-DF9C-4E23-8020-67FF185240E3}" srcOrd="0" destOrd="0" presId="urn:microsoft.com/office/officeart/2005/8/layout/vList2"/>
    <dgm:cxn modelId="{C3B4DDC2-7C64-40F0-8643-8AAD62C55FEF}" type="presParOf" srcId="{13BED3AB-C071-45F9-9FA4-D86C78756F08}" destId="{B3E58388-018F-4142-8265-35FC3682435D}" srcOrd="0" destOrd="0" presId="urn:microsoft.com/office/officeart/2005/8/layout/vList2"/>
    <dgm:cxn modelId="{4483A786-69DB-4B9B-9D59-D9B1FAE2BF7D}" type="presParOf" srcId="{13BED3AB-C071-45F9-9FA4-D86C78756F08}" destId="{6C1EE64F-7801-4D9C-85EC-F36B71D74DE3}" srcOrd="1" destOrd="0" presId="urn:microsoft.com/office/officeart/2005/8/layout/vList2"/>
    <dgm:cxn modelId="{D4AC8890-C1A8-4307-9D5A-7437F3E574B4}" type="presParOf" srcId="{13BED3AB-C071-45F9-9FA4-D86C78756F08}" destId="{F3FA93AF-1708-43FC-9DBC-52C24B5AE6C0}" srcOrd="2" destOrd="0" presId="urn:microsoft.com/office/officeart/2005/8/layout/vList2"/>
    <dgm:cxn modelId="{3F90D1F8-0A44-4C66-B236-842B6F001E21}" type="presParOf" srcId="{13BED3AB-C071-45F9-9FA4-D86C78756F08}" destId="{73FEF9F4-8347-4D36-9E03-8D7F9A09F997}" srcOrd="3" destOrd="0" presId="urn:microsoft.com/office/officeart/2005/8/layout/vList2"/>
    <dgm:cxn modelId="{F4C7E506-7C53-475B-B7E8-941BDFE52111}" type="presParOf" srcId="{13BED3AB-C071-45F9-9FA4-D86C78756F08}" destId="{2F6B0C46-505D-4C52-9B6C-EB481409EF27}" srcOrd="4" destOrd="0" presId="urn:microsoft.com/office/officeart/2005/8/layout/vList2"/>
    <dgm:cxn modelId="{AD3CA1D3-9538-4FCF-8F69-D68CADD2C98B}" type="presParOf" srcId="{13BED3AB-C071-45F9-9FA4-D86C78756F08}" destId="{C23327D2-3B2A-4651-8B8B-5264A8C83D71}" srcOrd="5" destOrd="0" presId="urn:microsoft.com/office/officeart/2005/8/layout/vList2"/>
    <dgm:cxn modelId="{D62342FF-E5D2-44A4-B0DA-5E3C4133D79A}" type="presParOf" srcId="{13BED3AB-C071-45F9-9FA4-D86C78756F08}" destId="{C8F5249E-DF9C-4E23-8020-67FF185240E3}" srcOrd="6" destOrd="0" presId="urn:microsoft.com/office/officeart/2005/8/layout/vList2"/>
    <dgm:cxn modelId="{525481EB-C79B-47D7-93C3-338D929EA7CD}" type="presParOf" srcId="{13BED3AB-C071-45F9-9FA4-D86C78756F08}" destId="{78B95DFB-6A76-4F23-BAE5-F87D09B69386}" srcOrd="7" destOrd="0" presId="urn:microsoft.com/office/officeart/2005/8/layout/vList2"/>
    <dgm:cxn modelId="{7CC47B15-555E-4F88-815C-CF45B517EB5F}" type="presParOf" srcId="{13BED3AB-C071-45F9-9FA4-D86C78756F08}" destId="{75BDFB04-0A11-472C-9A65-84B99DFFFB3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77479-6347-4EF7-B1EE-CDDBC566EF21}">
      <dsp:nvSpPr>
        <dsp:cNvPr id="0" name=""/>
        <dsp:cNvSpPr/>
      </dsp:nvSpPr>
      <dsp:spPr>
        <a:xfrm>
          <a:off x="559512" y="601902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0D4D0-6F9B-4AC0-A3C8-7613794F044B}">
      <dsp:nvSpPr>
        <dsp:cNvPr id="0" name=""/>
        <dsp:cNvSpPr/>
      </dsp:nvSpPr>
      <dsp:spPr>
        <a:xfrm>
          <a:off x="903200" y="945590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EBAF8-C093-47B9-8A94-7A63C472E598}">
      <dsp:nvSpPr>
        <dsp:cNvPr id="0" name=""/>
        <dsp:cNvSpPr/>
      </dsp:nvSpPr>
      <dsp:spPr>
        <a:xfrm>
          <a:off x="43981" y="2716902"/>
          <a:ext cx="2643750" cy="103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500" b="1" kern="1200" dirty="0">
              <a:latin typeface="맑은고딕"/>
            </a:rPr>
            <a:t>퀀트란</a:t>
          </a:r>
          <a:r>
            <a:rPr lang="en-US" sz="2500" b="1" kern="1200" dirty="0">
              <a:latin typeface="맑은고딕"/>
            </a:rPr>
            <a:t>?</a:t>
          </a:r>
        </a:p>
      </dsp:txBody>
      <dsp:txXfrm>
        <a:off x="43981" y="2716902"/>
        <a:ext cx="2643750" cy="1033738"/>
      </dsp:txXfrm>
    </dsp:sp>
    <dsp:sp modelId="{916CC2B7-B812-45EE-B1CD-AA4BA1501A1A}">
      <dsp:nvSpPr>
        <dsp:cNvPr id="0" name=""/>
        <dsp:cNvSpPr/>
      </dsp:nvSpPr>
      <dsp:spPr>
        <a:xfrm>
          <a:off x="4078978" y="535922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9245912"/>
            <a:satOff val="-17645"/>
            <a:lumOff val="-1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B229-7B24-4B6B-9360-095D1A9F6CBB}">
      <dsp:nvSpPr>
        <dsp:cNvPr id="0" name=""/>
        <dsp:cNvSpPr/>
      </dsp:nvSpPr>
      <dsp:spPr>
        <a:xfrm>
          <a:off x="4422665" y="879609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C6C44-CF93-4251-BFE5-7C2B3E57C471}">
      <dsp:nvSpPr>
        <dsp:cNvPr id="0" name=""/>
        <dsp:cNvSpPr/>
      </dsp:nvSpPr>
      <dsp:spPr>
        <a:xfrm>
          <a:off x="3150387" y="2544834"/>
          <a:ext cx="3469868" cy="1271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 dirty="0">
              <a:latin typeface="맑은고딕"/>
            </a:rPr>
            <a:t>Quantitative </a:t>
          </a:r>
        </a:p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500" b="1" kern="1200" dirty="0">
              <a:latin typeface="맑은고딕"/>
            </a:rPr>
            <a:t>수치를 이용하여 투자</a:t>
          </a:r>
          <a:endParaRPr lang="en-US" sz="2500" b="1" kern="1200" dirty="0">
            <a:latin typeface="맑은고딕"/>
          </a:endParaRPr>
        </a:p>
      </dsp:txBody>
      <dsp:txXfrm>
        <a:off x="3150387" y="2544834"/>
        <a:ext cx="3469868" cy="1271787"/>
      </dsp:txXfrm>
    </dsp:sp>
    <dsp:sp modelId="{1CCAA5B3-0B6F-4C63-AAA2-77B0AAC0773A}">
      <dsp:nvSpPr>
        <dsp:cNvPr id="0" name=""/>
        <dsp:cNvSpPr/>
      </dsp:nvSpPr>
      <dsp:spPr>
        <a:xfrm>
          <a:off x="7970922" y="588966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18491823"/>
            <a:satOff val="-35290"/>
            <a:lumOff val="-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9BAFD-1362-4F91-B9FE-9809F665C7E1}">
      <dsp:nvSpPr>
        <dsp:cNvPr id="0" name=""/>
        <dsp:cNvSpPr/>
      </dsp:nvSpPr>
      <dsp:spPr>
        <a:xfrm>
          <a:off x="8314609" y="932654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45932-F11A-46F5-B1CF-68BD60041379}">
      <dsp:nvSpPr>
        <dsp:cNvPr id="0" name=""/>
        <dsp:cNvSpPr/>
      </dsp:nvSpPr>
      <dsp:spPr>
        <a:xfrm>
          <a:off x="7082912" y="2703966"/>
          <a:ext cx="3388705" cy="105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800" b="1" kern="1200" dirty="0">
              <a:latin typeface="맑은고딕"/>
            </a:rPr>
            <a:t>감정적인 판단 </a:t>
          </a:r>
          <a:endParaRPr lang="en-US" sz="2800" b="1" kern="1200" dirty="0">
            <a:latin typeface="맑은고딕"/>
          </a:endParaRPr>
        </a:p>
      </dsp:txBody>
      <dsp:txXfrm>
        <a:off x="7082912" y="2703966"/>
        <a:ext cx="3388705" cy="1059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58388-018F-4142-8265-35FC3682435D}">
      <dsp:nvSpPr>
        <dsp:cNvPr id="0" name=""/>
        <dsp:cNvSpPr/>
      </dsp:nvSpPr>
      <dsp:spPr>
        <a:xfrm>
          <a:off x="0" y="144279"/>
          <a:ext cx="10640365" cy="82368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투자전략</a:t>
          </a:r>
          <a:r>
            <a:rPr lang="en-US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, </a:t>
          </a:r>
          <a:r>
            <a:rPr lang="ko-KR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매수 및 매도 시점에 대해 </a:t>
          </a:r>
          <a:r>
            <a:rPr lang="en-US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Hyperparameter</a:t>
          </a:r>
          <a:r>
            <a:rPr lang="ko-KR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화</a:t>
          </a:r>
          <a:endParaRPr lang="en-US" sz="3200" b="1" kern="1200" dirty="0">
            <a:ln>
              <a:solidFill>
                <a:schemeClr val="tx2">
                  <a:lumMod val="50000"/>
                  <a:lumOff val="50000"/>
                </a:schemeClr>
              </a:solidFill>
            </a:ln>
            <a:solidFill>
              <a:schemeClr val="bg2">
                <a:lumMod val="95000"/>
              </a:schemeClr>
            </a:solidFill>
            <a:latin typeface="맑은고딕"/>
          </a:endParaRPr>
        </a:p>
      </dsp:txBody>
      <dsp:txXfrm>
        <a:off x="40209" y="184488"/>
        <a:ext cx="10559947" cy="743262"/>
      </dsp:txXfrm>
    </dsp:sp>
    <dsp:sp modelId="{F3FA93AF-1708-43FC-9DBC-52C24B5AE6C0}">
      <dsp:nvSpPr>
        <dsp:cNvPr id="0" name=""/>
        <dsp:cNvSpPr/>
      </dsp:nvSpPr>
      <dsp:spPr>
        <a:xfrm>
          <a:off x="0" y="1958645"/>
          <a:ext cx="10640365" cy="8236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Loss</a:t>
          </a:r>
          <a:r>
            <a:rPr lang="ko-KR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함수 설계</a:t>
          </a:r>
          <a:endParaRPr lang="en-US" sz="3200" b="1" kern="1200" dirty="0">
            <a:ln>
              <a:solidFill>
                <a:schemeClr val="tx2">
                  <a:lumMod val="50000"/>
                  <a:lumOff val="50000"/>
                </a:schemeClr>
              </a:solidFill>
            </a:ln>
            <a:solidFill>
              <a:schemeClr val="bg2">
                <a:lumMod val="95000"/>
              </a:schemeClr>
            </a:solidFill>
            <a:latin typeface="맑은고딕"/>
          </a:endParaRPr>
        </a:p>
      </dsp:txBody>
      <dsp:txXfrm>
        <a:off x="40209" y="1998854"/>
        <a:ext cx="10559947" cy="743262"/>
      </dsp:txXfrm>
    </dsp:sp>
    <dsp:sp modelId="{2F6B0C46-505D-4C52-9B6C-EB481409EF27}">
      <dsp:nvSpPr>
        <dsp:cNvPr id="0" name=""/>
        <dsp:cNvSpPr/>
      </dsp:nvSpPr>
      <dsp:spPr>
        <a:xfrm>
          <a:off x="0" y="1048214"/>
          <a:ext cx="10640365" cy="823680"/>
        </a:xfrm>
        <a:prstGeom prst="roundRect">
          <a:avLst/>
        </a:prstGeom>
        <a:solidFill>
          <a:schemeClr val="accent2">
            <a:shade val="50000"/>
            <a:hueOff val="-178010"/>
            <a:satOff val="34389"/>
            <a:lumOff val="310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시계열 분석을 통한 </a:t>
          </a:r>
          <a:r>
            <a:rPr lang="en-US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risk </a:t>
          </a:r>
          <a:r>
            <a:rPr lang="ko-KR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및 </a:t>
          </a:r>
          <a:r>
            <a:rPr lang="en-US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return </a:t>
          </a:r>
          <a:r>
            <a:rPr lang="ko-KR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예측 모델링</a:t>
          </a:r>
          <a:endParaRPr lang="en-US" sz="3200" b="1" kern="1200" dirty="0">
            <a:ln>
              <a:solidFill>
                <a:schemeClr val="tx2">
                  <a:lumMod val="50000"/>
                  <a:lumOff val="50000"/>
                </a:schemeClr>
              </a:solidFill>
            </a:ln>
            <a:solidFill>
              <a:schemeClr val="bg2">
                <a:lumMod val="95000"/>
              </a:schemeClr>
            </a:solidFill>
            <a:latin typeface="맑은고딕"/>
          </a:endParaRPr>
        </a:p>
      </dsp:txBody>
      <dsp:txXfrm>
        <a:off x="40209" y="1088423"/>
        <a:ext cx="10559947" cy="743262"/>
      </dsp:txXfrm>
    </dsp:sp>
    <dsp:sp modelId="{C8F5249E-DF9C-4E23-8020-67FF185240E3}">
      <dsp:nvSpPr>
        <dsp:cNvPr id="0" name=""/>
        <dsp:cNvSpPr/>
      </dsp:nvSpPr>
      <dsp:spPr>
        <a:xfrm>
          <a:off x="0" y="2891799"/>
          <a:ext cx="10640365" cy="823680"/>
        </a:xfrm>
        <a:prstGeom prst="roundRect">
          <a:avLst/>
        </a:prstGeom>
        <a:solidFill>
          <a:schemeClr val="accent2">
            <a:shade val="50000"/>
            <a:hueOff val="-178010"/>
            <a:satOff val="34389"/>
            <a:lumOff val="310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DB</a:t>
          </a:r>
        </a:p>
      </dsp:txBody>
      <dsp:txXfrm>
        <a:off x="40209" y="2932008"/>
        <a:ext cx="10559947" cy="743262"/>
      </dsp:txXfrm>
    </dsp:sp>
    <dsp:sp modelId="{75BDFB04-0A11-472C-9A65-84B99DFFFB38}">
      <dsp:nvSpPr>
        <dsp:cNvPr id="0" name=""/>
        <dsp:cNvSpPr/>
      </dsp:nvSpPr>
      <dsp:spPr>
        <a:xfrm>
          <a:off x="0" y="3807639"/>
          <a:ext cx="10640365" cy="8236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  <a:solidFill>
                <a:schemeClr val="bg2">
                  <a:lumMod val="95000"/>
                </a:schemeClr>
              </a:solidFill>
              <a:latin typeface="맑은고딕"/>
            </a:rPr>
            <a:t>Application</a:t>
          </a:r>
        </a:p>
      </dsp:txBody>
      <dsp:txXfrm>
        <a:off x="40209" y="3847848"/>
        <a:ext cx="10559947" cy="743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B0C84B-8959-4145-885C-DEBDF1E5F43E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9월 25일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AB2845-01FE-4B62-9293-9966A781D13B}" type="datetime4">
              <a:rPr lang="ko-KR" altLang="en-US" smtClean="0"/>
              <a:pPr/>
              <a:t>2020년 9월 25일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9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27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364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711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107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828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897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174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37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89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12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14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14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37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9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2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71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"/>
              <a:t>부제목</a:t>
            </a:r>
            <a:endParaRPr lang="en-Z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ZA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ZA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ZA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  <a:endParaRPr 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51172" y="6310949"/>
            <a:ext cx="551794" cy="410526"/>
          </a:xfrm>
        </p:spPr>
        <p:txBody>
          <a:bodyPr rtlCol="0"/>
          <a:lstStyle>
            <a:lvl1pPr>
              <a:defRPr sz="1700" b="1" i="0"/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318F1-3E4F-44A7-802F-1C278D446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BA85DE-1EFD-4DED-BCDC-63682F714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44DAB-777C-49B1-833A-2215D9C9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AE1B-4B6D-4304-94B8-DA38193C1097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3DCF0-AAC9-47E1-BAB7-0F874D98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15936-EB93-430F-8D4B-9C4CEA66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8CFD-F80F-4FF1-AE93-C7389B60B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8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2" y="6401749"/>
            <a:ext cx="439698" cy="267065"/>
          </a:xfrm>
        </p:spPr>
        <p:txBody>
          <a:bodyPr rtlCol="0"/>
          <a:lstStyle>
            <a:lvl1pPr>
              <a:defRPr sz="17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사진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 sz="1700"/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사진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288442"/>
            <a:ext cx="1662546" cy="446720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600"/>
              </a:lnSpc>
            </a:pPr>
            <a:r>
              <a:rPr lang="ko-KR" altLang="en-US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</a:t>
            </a:r>
            <a:br>
              <a:rPr lang="ko-KR" altLang="en-ZA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spc="-10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00" noProof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컨설턴트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6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A9EC8D-793F-4476-8320-39C38B47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상자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4500282" y="1596303"/>
            <a:ext cx="2199476" cy="498016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800"/>
              </a:lnSpc>
            </a:pPr>
            <a:r>
              <a:rPr lang="ko-KR" altLang="en-US" sz="20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영선</a:t>
            </a:r>
            <a:r>
              <a:rPr lang="en-US" altLang="ko-KR" sz="20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20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산학프로젝트</a:t>
            </a:r>
            <a:endParaRPr lang="en-US" altLang="ko-KR" sz="2000" b="1" spc="-100" baseline="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>
              <a:lnSpc>
                <a:spcPts val="1800"/>
              </a:lnSpc>
            </a:pPr>
            <a:r>
              <a:rPr lang="ko-KR" altLang="en-US" sz="20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중간보고서</a:t>
            </a:r>
            <a:endParaRPr lang="ko-KR" altLang="en-ZA" sz="2000" b="1" spc="-10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0892" y="2194860"/>
            <a:ext cx="6950650" cy="1674470"/>
          </a:xfrm>
        </p:spPr>
        <p:txBody>
          <a:bodyPr rtlCol="0"/>
          <a:lstStyle/>
          <a:p>
            <a:pPr rtl="0">
              <a:lnSpc>
                <a:spcPts val="5800"/>
              </a:lnSpc>
            </a:pP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이용한 파생상품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0522" y="5520116"/>
            <a:ext cx="3401478" cy="1192038"/>
          </a:xfrm>
        </p:spPr>
        <p:txBody>
          <a:bodyPr rtlCol="0"/>
          <a:lstStyle/>
          <a:p>
            <a:pPr rtl="0"/>
            <a:r>
              <a:rPr lang="ko-KR" altLang="en-US" i="0" spc="-80" dirty="0"/>
              <a:t>김도이</a:t>
            </a:r>
            <a:r>
              <a:rPr lang="en-US" altLang="ko-KR" i="0" spc="-80" dirty="0"/>
              <a:t>, </a:t>
            </a:r>
            <a:r>
              <a:rPr lang="ko-KR" altLang="en-US" i="0" spc="-80" dirty="0"/>
              <a:t>엄지우</a:t>
            </a:r>
            <a:r>
              <a:rPr lang="en-US" altLang="ko-KR" i="0" spc="-80" dirty="0"/>
              <a:t>, </a:t>
            </a:r>
            <a:r>
              <a:rPr lang="ko-KR" altLang="en-US" i="0" spc="-80" dirty="0"/>
              <a:t>오재환</a:t>
            </a:r>
            <a:r>
              <a:rPr lang="en-US" altLang="ko-KR" i="0" spc="-80" dirty="0"/>
              <a:t>,</a:t>
            </a:r>
          </a:p>
          <a:p>
            <a:pPr rtl="0"/>
            <a:r>
              <a:rPr lang="ko-KR" altLang="en-US" i="0" spc="-80" dirty="0"/>
              <a:t>김명진</a:t>
            </a:r>
            <a:endParaRPr lang="en-US" altLang="ko-KR" i="0" spc="-80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4640" y="477720"/>
            <a:ext cx="1785420" cy="432000"/>
          </a:xfrm>
        </p:spPr>
        <p:txBody>
          <a:bodyPr rtlCol="0"/>
          <a:lstStyle/>
          <a:p>
            <a:pPr rtl="0"/>
            <a:r>
              <a:rPr lang="ko-KR" altLang="en-US" dirty="0"/>
              <a:t>진행 과정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z="1700" b="1" i="0" smtClean="0"/>
              <a:pPr rtl="0"/>
              <a:t>10</a:t>
            </a:fld>
            <a:endParaRPr lang="ko-KR" altLang="en-ZA" sz="1700" b="1" i="0" dirty="0"/>
          </a:p>
        </p:txBody>
      </p:sp>
      <p:sp>
        <p:nvSpPr>
          <p:cNvPr id="10" name="부제목 3">
            <a:extLst>
              <a:ext uri="{FF2B5EF4-FFF2-40B4-BE49-F238E27FC236}">
                <a16:creationId xmlns:a16="http://schemas.microsoft.com/office/drawing/2014/main" id="{2187C021-4EF5-430D-8B0E-4778F3D344EB}"/>
              </a:ext>
            </a:extLst>
          </p:cNvPr>
          <p:cNvSpPr txBox="1">
            <a:spLocks/>
          </p:cNvSpPr>
          <p:nvPr/>
        </p:nvSpPr>
        <p:spPr>
          <a:xfrm>
            <a:off x="10124640" y="59727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FC6A5F-C5E5-499C-B55E-BBE1C6DCE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67" b="14897"/>
          <a:stretch/>
        </p:blipFill>
        <p:spPr>
          <a:xfrm>
            <a:off x="1017270" y="183274"/>
            <a:ext cx="6195060" cy="559538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C7E8E96-183C-48D5-8D75-120E66721C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302" b="-1"/>
          <a:stretch/>
        </p:blipFill>
        <p:spPr>
          <a:xfrm>
            <a:off x="266700" y="5703570"/>
            <a:ext cx="9608820" cy="9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8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4640" y="477720"/>
            <a:ext cx="1785420" cy="432000"/>
          </a:xfrm>
        </p:spPr>
        <p:txBody>
          <a:bodyPr rtlCol="0"/>
          <a:lstStyle/>
          <a:p>
            <a:pPr rtl="0"/>
            <a:r>
              <a:rPr lang="ko-KR" altLang="en-US"/>
              <a:t>진행 과정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z="1700" b="1" i="0" smtClean="0"/>
              <a:pPr rtl="0"/>
              <a:t>11</a:t>
            </a:fld>
            <a:endParaRPr lang="ko-KR" altLang="en-ZA" sz="1700" b="1" i="0" dirty="0"/>
          </a:p>
        </p:txBody>
      </p:sp>
      <p:sp>
        <p:nvSpPr>
          <p:cNvPr id="10" name="부제목 3">
            <a:extLst>
              <a:ext uri="{FF2B5EF4-FFF2-40B4-BE49-F238E27FC236}">
                <a16:creationId xmlns:a16="http://schemas.microsoft.com/office/drawing/2014/main" id="{2187C021-4EF5-430D-8B0E-4778F3D344EB}"/>
              </a:ext>
            </a:extLst>
          </p:cNvPr>
          <p:cNvSpPr txBox="1">
            <a:spLocks/>
          </p:cNvSpPr>
          <p:nvPr/>
        </p:nvSpPr>
        <p:spPr>
          <a:xfrm>
            <a:off x="10124640" y="59727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D9744FF-4709-44D7-85C2-3D89E90CA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29025"/>
            <a:ext cx="9468132" cy="41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8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4640" y="477720"/>
            <a:ext cx="1785420" cy="432000"/>
          </a:xfrm>
        </p:spPr>
        <p:txBody>
          <a:bodyPr rtlCol="0"/>
          <a:lstStyle/>
          <a:p>
            <a:pPr rtl="0"/>
            <a:r>
              <a:rPr lang="ko-KR" altLang="en-US" dirty="0"/>
              <a:t>진행 과정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z="1700" b="1" i="0" smtClean="0"/>
              <a:pPr rtl="0"/>
              <a:t>12</a:t>
            </a:fld>
            <a:endParaRPr lang="ko-KR" altLang="en-ZA" sz="1700" b="1" i="0" dirty="0"/>
          </a:p>
        </p:txBody>
      </p:sp>
      <p:sp>
        <p:nvSpPr>
          <p:cNvPr id="10" name="부제목 3">
            <a:extLst>
              <a:ext uri="{FF2B5EF4-FFF2-40B4-BE49-F238E27FC236}">
                <a16:creationId xmlns:a16="http://schemas.microsoft.com/office/drawing/2014/main" id="{2187C021-4EF5-430D-8B0E-4778F3D344EB}"/>
              </a:ext>
            </a:extLst>
          </p:cNvPr>
          <p:cNvSpPr txBox="1">
            <a:spLocks/>
          </p:cNvSpPr>
          <p:nvPr/>
        </p:nvSpPr>
        <p:spPr>
          <a:xfrm>
            <a:off x="10124640" y="59727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4E65409-6486-4C36-9CCE-B3C6ED8C4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2" t="8958" r="8351"/>
          <a:stretch/>
        </p:blipFill>
        <p:spPr>
          <a:xfrm>
            <a:off x="800634" y="3929480"/>
            <a:ext cx="2571751" cy="26987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2C186A0-C580-4DCE-B08E-068F4A3577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92" t="5739" r="9385" b="22739"/>
          <a:stretch/>
        </p:blipFill>
        <p:spPr>
          <a:xfrm>
            <a:off x="380334" y="1419870"/>
            <a:ext cx="4440186" cy="166666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BCD4CF3-98EE-4755-84C3-3568E2B2B494}"/>
              </a:ext>
            </a:extLst>
          </p:cNvPr>
          <p:cNvGrpSpPr/>
          <p:nvPr/>
        </p:nvGrpSpPr>
        <p:grpSpPr>
          <a:xfrm>
            <a:off x="5119301" y="1394670"/>
            <a:ext cx="4614465" cy="4068659"/>
            <a:chOff x="58499" y="386585"/>
            <a:chExt cx="2877107" cy="204707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9BA49C4-E0D4-4B7E-8FC7-B04FB8E00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1216" b="88087"/>
            <a:stretch/>
          </p:blipFill>
          <p:spPr>
            <a:xfrm>
              <a:off x="58500" y="386585"/>
              <a:ext cx="2877106" cy="52313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9712AB3-8719-4B96-8C0E-73C67BB13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5295" r="71216"/>
            <a:stretch/>
          </p:blipFill>
          <p:spPr>
            <a:xfrm>
              <a:off x="58499" y="909720"/>
              <a:ext cx="2877106" cy="1523939"/>
            </a:xfrm>
            <a:prstGeom prst="rect">
              <a:avLst/>
            </a:prstGeom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5499C098-D64D-4094-BA5C-3A70C8E2E7AE}"/>
              </a:ext>
            </a:extLst>
          </p:cNvPr>
          <p:cNvSpPr txBox="1">
            <a:spLocks/>
          </p:cNvSpPr>
          <p:nvPr/>
        </p:nvSpPr>
        <p:spPr>
          <a:xfrm>
            <a:off x="550954" y="624974"/>
            <a:ext cx="178542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14</a:t>
            </a:r>
            <a:r>
              <a:rPr lang="ko-KR" altLang="en-US" dirty="0"/>
              <a:t>일 예측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C9E69CD-1D92-4EBC-AF70-AAF5B3F878CA}"/>
              </a:ext>
            </a:extLst>
          </p:cNvPr>
          <p:cNvSpPr txBox="1">
            <a:spLocks/>
          </p:cNvSpPr>
          <p:nvPr/>
        </p:nvSpPr>
        <p:spPr>
          <a:xfrm>
            <a:off x="550954" y="3429000"/>
            <a:ext cx="178542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15</a:t>
            </a:r>
            <a:r>
              <a:rPr lang="ko-KR" altLang="en-US" dirty="0"/>
              <a:t>일 예측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ED59F50-CDCE-4066-B070-8120F5302C7A}"/>
              </a:ext>
            </a:extLst>
          </p:cNvPr>
          <p:cNvSpPr txBox="1">
            <a:spLocks/>
          </p:cNvSpPr>
          <p:nvPr/>
        </p:nvSpPr>
        <p:spPr>
          <a:xfrm>
            <a:off x="5641114" y="638242"/>
            <a:ext cx="1785420" cy="48747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실제 종가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62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551" y="355664"/>
            <a:ext cx="848160" cy="432000"/>
          </a:xfrm>
        </p:spPr>
        <p:txBody>
          <a:bodyPr rtlCol="0"/>
          <a:lstStyle/>
          <a:p>
            <a:pPr rtl="0"/>
            <a:r>
              <a:rPr lang="ko-KR" altLang="en-US" dirty="0"/>
              <a:t>옵션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13</a:t>
            </a:fld>
            <a:endParaRPr lang="ko-KR" altLang="en-ZA" dirty="0"/>
          </a:p>
        </p:txBody>
      </p:sp>
      <p:sp>
        <p:nvSpPr>
          <p:cNvPr id="5" name="부제목 3">
            <a:extLst>
              <a:ext uri="{FF2B5EF4-FFF2-40B4-BE49-F238E27FC236}">
                <a16:creationId xmlns:a16="http://schemas.microsoft.com/office/drawing/2014/main" id="{FB0BBB50-953E-4BD9-A32F-ECA889AD890F}"/>
              </a:ext>
            </a:extLst>
          </p:cNvPr>
          <p:cNvSpPr txBox="1">
            <a:spLocks/>
          </p:cNvSpPr>
          <p:nvPr/>
        </p:nvSpPr>
        <p:spPr>
          <a:xfrm>
            <a:off x="10020756" y="59571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CD5C61-B00E-4724-B23D-CB6DAC02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1130564"/>
            <a:ext cx="8001001" cy="42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551" y="355664"/>
            <a:ext cx="848160" cy="432000"/>
          </a:xfrm>
        </p:spPr>
        <p:txBody>
          <a:bodyPr rtlCol="0"/>
          <a:lstStyle/>
          <a:p>
            <a:pPr rtl="0"/>
            <a:r>
              <a:rPr lang="ko-KR" altLang="en-US" dirty="0"/>
              <a:t>옵션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14</a:t>
            </a:fld>
            <a:endParaRPr lang="ko-KR" altLang="en-ZA" dirty="0"/>
          </a:p>
        </p:txBody>
      </p:sp>
      <p:sp>
        <p:nvSpPr>
          <p:cNvPr id="5" name="부제목 3">
            <a:extLst>
              <a:ext uri="{FF2B5EF4-FFF2-40B4-BE49-F238E27FC236}">
                <a16:creationId xmlns:a16="http://schemas.microsoft.com/office/drawing/2014/main" id="{FB0BBB50-953E-4BD9-A32F-ECA889AD890F}"/>
              </a:ext>
            </a:extLst>
          </p:cNvPr>
          <p:cNvSpPr txBox="1">
            <a:spLocks/>
          </p:cNvSpPr>
          <p:nvPr/>
        </p:nvSpPr>
        <p:spPr>
          <a:xfrm>
            <a:off x="10020756" y="59571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D36D43-0CD5-430C-8E35-9EA37B76E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" y="1091564"/>
            <a:ext cx="4686300" cy="4234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FAD26-47C6-457C-B56D-3CCD4FA3A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91564"/>
            <a:ext cx="5236600" cy="42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0" y="363420"/>
            <a:ext cx="1676022" cy="432000"/>
          </a:xfrm>
        </p:spPr>
        <p:txBody>
          <a:bodyPr rtlCol="0"/>
          <a:lstStyle/>
          <a:p>
            <a:pPr rtl="0"/>
            <a:r>
              <a:rPr lang="ko-KR" altLang="en-US" dirty="0"/>
              <a:t>모의투자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15</a:t>
            </a:fld>
            <a:endParaRPr lang="ko-KR" altLang="en-ZA" dirty="0"/>
          </a:p>
        </p:txBody>
      </p:sp>
      <p:sp>
        <p:nvSpPr>
          <p:cNvPr id="9" name="부제목 3">
            <a:extLst>
              <a:ext uri="{FF2B5EF4-FFF2-40B4-BE49-F238E27FC236}">
                <a16:creationId xmlns:a16="http://schemas.microsoft.com/office/drawing/2014/main" id="{1E031C19-3C1A-44FE-B6EE-4B63A7CE07A9}"/>
              </a:ext>
            </a:extLst>
          </p:cNvPr>
          <p:cNvSpPr txBox="1">
            <a:spLocks/>
          </p:cNvSpPr>
          <p:nvPr/>
        </p:nvSpPr>
        <p:spPr>
          <a:xfrm>
            <a:off x="10020756" y="59571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A7117DA-F09C-43C2-BAC0-ACBD694799C8}"/>
              </a:ext>
            </a:extLst>
          </p:cNvPr>
          <p:cNvGrpSpPr/>
          <p:nvPr/>
        </p:nvGrpSpPr>
        <p:grpSpPr>
          <a:xfrm>
            <a:off x="5943066" y="2350188"/>
            <a:ext cx="3466297" cy="1844566"/>
            <a:chOff x="599090" y="2175641"/>
            <a:chExt cx="3466297" cy="1844566"/>
          </a:xfrm>
          <a:scene3d>
            <a:camera prst="orthographicFront">
              <a:rot lat="21596463" lon="11947935" rev="21596373"/>
            </a:camera>
            <a:lightRig rig="threePt" dir="t"/>
          </a:scene3d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5F11E1A-C8E1-4D28-9BB7-8C3C7A8ED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7891" y="2175641"/>
              <a:ext cx="1277006" cy="1844566"/>
            </a:xfrm>
            <a:prstGeom prst="line">
              <a:avLst/>
            </a:prstGeom>
            <a:ln w="76200"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D93043D-5259-4ACE-A309-C9E83FCA058B}"/>
                </a:ext>
              </a:extLst>
            </p:cNvPr>
            <p:cNvCxnSpPr/>
            <p:nvPr/>
          </p:nvCxnSpPr>
          <p:spPr>
            <a:xfrm>
              <a:off x="724279" y="3391278"/>
              <a:ext cx="33411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096AB50-3702-4D5B-84B3-90B5742DB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90" y="4020207"/>
              <a:ext cx="1828802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DC5438D5-6E73-4867-88E0-F6448C0D9FA2}"/>
              </a:ext>
            </a:extLst>
          </p:cNvPr>
          <p:cNvSpPr txBox="1">
            <a:spLocks/>
          </p:cNvSpPr>
          <p:nvPr/>
        </p:nvSpPr>
        <p:spPr>
          <a:xfrm>
            <a:off x="1589880" y="919823"/>
            <a:ext cx="1676022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콜 매수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E0E8FC33-DCD7-4C9F-87E8-4A856C53979D}"/>
              </a:ext>
            </a:extLst>
          </p:cNvPr>
          <p:cNvSpPr txBox="1">
            <a:spLocks/>
          </p:cNvSpPr>
          <p:nvPr/>
        </p:nvSpPr>
        <p:spPr>
          <a:xfrm>
            <a:off x="6199386" y="859188"/>
            <a:ext cx="1676022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풋</a:t>
            </a:r>
            <a:r>
              <a:rPr lang="ko-KR" altLang="en-US" dirty="0"/>
              <a:t> 매수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0AAB410-CE4D-4FCF-98B9-2862F1907724}"/>
              </a:ext>
            </a:extLst>
          </p:cNvPr>
          <p:cNvGrpSpPr/>
          <p:nvPr/>
        </p:nvGrpSpPr>
        <p:grpSpPr>
          <a:xfrm>
            <a:off x="751490" y="2328041"/>
            <a:ext cx="3466297" cy="1844566"/>
            <a:chOff x="599090" y="2175641"/>
            <a:chExt cx="3466297" cy="184456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96203AD-7286-4F47-BFFF-6B64A5A71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7891" y="2175641"/>
              <a:ext cx="1277006" cy="1844566"/>
            </a:xfrm>
            <a:prstGeom prst="line">
              <a:avLst/>
            </a:prstGeom>
            <a:ln w="76200"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765DEC3-C44C-4AEE-AF54-96E169352A4A}"/>
                </a:ext>
              </a:extLst>
            </p:cNvPr>
            <p:cNvCxnSpPr/>
            <p:nvPr/>
          </p:nvCxnSpPr>
          <p:spPr>
            <a:xfrm>
              <a:off x="724279" y="3391278"/>
              <a:ext cx="33411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2C4B3A2-3906-416E-9C70-465308746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90" y="4020207"/>
              <a:ext cx="1828802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31 -2.59259E-6 L 0.1957 -2.59259E-6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2554E-16 -3.33333E-6 L -0.22279 -3.33333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0" y="363420"/>
            <a:ext cx="1676022" cy="432000"/>
          </a:xfrm>
        </p:spPr>
        <p:txBody>
          <a:bodyPr rtlCol="0"/>
          <a:lstStyle/>
          <a:p>
            <a:pPr rtl="0"/>
            <a:r>
              <a:rPr lang="ko-KR" altLang="en-US" dirty="0"/>
              <a:t>모의투자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16</a:t>
            </a:fld>
            <a:endParaRPr lang="ko-KR" altLang="en-ZA" dirty="0"/>
          </a:p>
        </p:txBody>
      </p:sp>
      <p:sp>
        <p:nvSpPr>
          <p:cNvPr id="9" name="부제목 3">
            <a:extLst>
              <a:ext uri="{FF2B5EF4-FFF2-40B4-BE49-F238E27FC236}">
                <a16:creationId xmlns:a16="http://schemas.microsoft.com/office/drawing/2014/main" id="{1E031C19-3C1A-44FE-B6EE-4B63A7CE07A9}"/>
              </a:ext>
            </a:extLst>
          </p:cNvPr>
          <p:cNvSpPr txBox="1">
            <a:spLocks/>
          </p:cNvSpPr>
          <p:nvPr/>
        </p:nvSpPr>
        <p:spPr>
          <a:xfrm>
            <a:off x="10020756" y="59571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DC5438D5-6E73-4867-88E0-F6448C0D9FA2}"/>
              </a:ext>
            </a:extLst>
          </p:cNvPr>
          <p:cNvSpPr txBox="1">
            <a:spLocks/>
          </p:cNvSpPr>
          <p:nvPr/>
        </p:nvSpPr>
        <p:spPr>
          <a:xfrm>
            <a:off x="785839" y="579420"/>
            <a:ext cx="4006879" cy="51479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스트래들</a:t>
            </a:r>
            <a:r>
              <a:rPr lang="ko-KR" altLang="en-US" dirty="0"/>
              <a:t> 매수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084E3BC-53B6-4D01-8559-1CAD9E56ACDF}"/>
              </a:ext>
            </a:extLst>
          </p:cNvPr>
          <p:cNvGrpSpPr/>
          <p:nvPr/>
        </p:nvGrpSpPr>
        <p:grpSpPr>
          <a:xfrm>
            <a:off x="2180430" y="1835936"/>
            <a:ext cx="5224576" cy="3216166"/>
            <a:chOff x="3068086" y="2238703"/>
            <a:chExt cx="3341108" cy="2396359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96203AD-7286-4F47-BFFF-6B64A5A71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2718" y="2286000"/>
              <a:ext cx="1545020" cy="2349062"/>
            </a:xfrm>
            <a:prstGeom prst="line">
              <a:avLst/>
            </a:prstGeom>
            <a:ln w="76200"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765DEC3-C44C-4AEE-AF54-96E169352A4A}"/>
                </a:ext>
              </a:extLst>
            </p:cNvPr>
            <p:cNvCxnSpPr>
              <a:cxnSpLocks/>
            </p:cNvCxnSpPr>
            <p:nvPr/>
          </p:nvCxnSpPr>
          <p:spPr>
            <a:xfrm>
              <a:off x="3068086" y="3559444"/>
              <a:ext cx="33411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2C4B3A2-3906-416E-9C70-4653087469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9587" y="2238703"/>
              <a:ext cx="1349053" cy="2396359"/>
            </a:xfrm>
            <a:prstGeom prst="line">
              <a:avLst/>
            </a:prstGeom>
            <a:ln w="762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9415A75C-5C97-465B-9443-0B0D1CCB745A}"/>
              </a:ext>
            </a:extLst>
          </p:cNvPr>
          <p:cNvSpPr txBox="1">
            <a:spLocks/>
          </p:cNvSpPr>
          <p:nvPr/>
        </p:nvSpPr>
        <p:spPr>
          <a:xfrm>
            <a:off x="1694984" y="5699753"/>
            <a:ext cx="7228299" cy="815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가격 변동성이 클수록 이익이 커짐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3BDF214-62B3-441A-89D5-69333F626238}"/>
              </a:ext>
            </a:extLst>
          </p:cNvPr>
          <p:cNvSpPr/>
          <p:nvPr/>
        </p:nvSpPr>
        <p:spPr>
          <a:xfrm>
            <a:off x="4686300" y="4823460"/>
            <a:ext cx="342900" cy="40004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3261141-BB61-40DD-BCC4-84F16B5C6F95}"/>
              </a:ext>
            </a:extLst>
          </p:cNvPr>
          <p:cNvSpPr txBox="1">
            <a:spLocks/>
          </p:cNvSpPr>
          <p:nvPr/>
        </p:nvSpPr>
        <p:spPr>
          <a:xfrm>
            <a:off x="4279004" y="2855132"/>
            <a:ext cx="1500392" cy="51479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70C0"/>
                </a:solidFill>
              </a:rPr>
              <a:t>행사가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6CA39D4-D05C-4933-93D8-FB91DF69A1C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857750" y="3608509"/>
            <a:ext cx="0" cy="1214951"/>
          </a:xfrm>
          <a:prstGeom prst="line">
            <a:avLst/>
          </a:prstGeom>
          <a:ln w="762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4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z="1700" b="1" i="0" smtClean="0"/>
              <a:pPr rtl="0"/>
              <a:t>17</a:t>
            </a:fld>
            <a:endParaRPr lang="ko-KR" altLang="en-ZA" sz="1700" b="1" i="0" dirty="0"/>
          </a:p>
        </p:txBody>
      </p:sp>
      <p:sp>
        <p:nvSpPr>
          <p:cNvPr id="8" name="부제목 3">
            <a:extLst>
              <a:ext uri="{FF2B5EF4-FFF2-40B4-BE49-F238E27FC236}">
                <a16:creationId xmlns:a16="http://schemas.microsoft.com/office/drawing/2014/main" id="{258D59A1-2FE8-4FFE-9098-2283CAC9B8C2}"/>
              </a:ext>
            </a:extLst>
          </p:cNvPr>
          <p:cNvSpPr txBox="1">
            <a:spLocks/>
          </p:cNvSpPr>
          <p:nvPr/>
        </p:nvSpPr>
        <p:spPr>
          <a:xfrm>
            <a:off x="10020756" y="59571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BD02F0F-1B00-4E27-9037-27A921FC0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3480"/>
              </p:ext>
            </p:extLst>
          </p:nvPr>
        </p:nvGraphicFramePr>
        <p:xfrm>
          <a:off x="378372" y="1253358"/>
          <a:ext cx="11069129" cy="448529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07378">
                  <a:extLst>
                    <a:ext uri="{9D8B030D-6E8A-4147-A177-3AD203B41FA5}">
                      <a16:colId xmlns:a16="http://schemas.microsoft.com/office/drawing/2014/main" val="373275012"/>
                    </a:ext>
                  </a:extLst>
                </a:gridCol>
                <a:gridCol w="1656011">
                  <a:extLst>
                    <a:ext uri="{9D8B030D-6E8A-4147-A177-3AD203B41FA5}">
                      <a16:colId xmlns:a16="http://schemas.microsoft.com/office/drawing/2014/main" val="3168781836"/>
                    </a:ext>
                  </a:extLst>
                </a:gridCol>
                <a:gridCol w="1638580">
                  <a:extLst>
                    <a:ext uri="{9D8B030D-6E8A-4147-A177-3AD203B41FA5}">
                      <a16:colId xmlns:a16="http://schemas.microsoft.com/office/drawing/2014/main" val="4102904298"/>
                    </a:ext>
                  </a:extLst>
                </a:gridCol>
                <a:gridCol w="1342241">
                  <a:extLst>
                    <a:ext uri="{9D8B030D-6E8A-4147-A177-3AD203B41FA5}">
                      <a16:colId xmlns:a16="http://schemas.microsoft.com/office/drawing/2014/main" val="2387630478"/>
                    </a:ext>
                  </a:extLst>
                </a:gridCol>
                <a:gridCol w="1338985">
                  <a:extLst>
                    <a:ext uri="{9D8B030D-6E8A-4147-A177-3AD203B41FA5}">
                      <a16:colId xmlns:a16="http://schemas.microsoft.com/office/drawing/2014/main" val="3360917158"/>
                    </a:ext>
                  </a:extLst>
                </a:gridCol>
                <a:gridCol w="1847845">
                  <a:extLst>
                    <a:ext uri="{9D8B030D-6E8A-4147-A177-3AD203B41FA5}">
                      <a16:colId xmlns:a16="http://schemas.microsoft.com/office/drawing/2014/main" val="1583404486"/>
                    </a:ext>
                  </a:extLst>
                </a:gridCol>
                <a:gridCol w="1938089">
                  <a:extLst>
                    <a:ext uri="{9D8B030D-6E8A-4147-A177-3AD203B41FA5}">
                      <a16:colId xmlns:a16="http://schemas.microsoft.com/office/drawing/2014/main" val="2078361592"/>
                    </a:ext>
                  </a:extLst>
                </a:gridCol>
              </a:tblGrid>
              <a:tr h="8995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u="none" strike="noStrike" dirty="0">
                          <a:effectLst/>
                          <a:latin typeface="맑은고딕"/>
                        </a:rPr>
                        <a:t>종목코드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u="none" strike="noStrike" dirty="0">
                          <a:effectLst/>
                          <a:latin typeface="맑은고딕"/>
                        </a:rPr>
                        <a:t>평가손익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u="none" strike="noStrike" dirty="0">
                          <a:effectLst/>
                          <a:latin typeface="맑은고딕"/>
                        </a:rPr>
                        <a:t>평가수익률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u="none" strike="noStrike" dirty="0">
                          <a:effectLst/>
                          <a:latin typeface="맑은고딕"/>
                        </a:rPr>
                        <a:t>매입가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u="none" strike="noStrike" dirty="0">
                          <a:effectLst/>
                          <a:latin typeface="맑은고딕"/>
                        </a:rPr>
                        <a:t>현재가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u="none" strike="noStrike" dirty="0">
                          <a:effectLst/>
                          <a:latin typeface="맑은고딕"/>
                        </a:rPr>
                        <a:t>매입금액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u="none" strike="noStrike" dirty="0">
                          <a:effectLst/>
                          <a:latin typeface="맑은고딕"/>
                        </a:rPr>
                        <a:t>평가금액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71964"/>
                  </a:ext>
                </a:extLst>
              </a:tr>
              <a:tr h="8964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u="none" strike="noStrike" dirty="0">
                          <a:effectLst/>
                          <a:latin typeface="맑은고딕"/>
                        </a:rPr>
                        <a:t>201QA327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solidFill>
                            <a:srgbClr val="0070C0"/>
                          </a:solidFill>
                          <a:effectLst/>
                          <a:latin typeface="맑은고딕"/>
                        </a:rPr>
                        <a:t>-12,810</a:t>
                      </a:r>
                      <a:endParaRPr lang="en-US" altLang="ko-KR" sz="2000" b="0" i="0" u="none" strike="noStrike" dirty="0">
                        <a:solidFill>
                          <a:srgbClr val="0070C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solidFill>
                            <a:srgbClr val="0070C0"/>
                          </a:solidFill>
                          <a:effectLst/>
                          <a:latin typeface="맑은고딕"/>
                        </a:rPr>
                        <a:t>-11.65%</a:t>
                      </a:r>
                      <a:endParaRPr lang="en-US" altLang="ko-KR" sz="2000" b="0" i="0" u="none" strike="noStrike" dirty="0">
                        <a:solidFill>
                          <a:srgbClr val="0070C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0.44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0.39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u="none" strike="noStrike" dirty="0">
                          <a:effectLst/>
                          <a:latin typeface="맑은고딕"/>
                        </a:rPr>
                        <a:t>₩</a:t>
                      </a:r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110,000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u="none" strike="noStrike" dirty="0">
                          <a:effectLst/>
                          <a:latin typeface="맑은고딕"/>
                        </a:rPr>
                        <a:t>₩</a:t>
                      </a:r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97,500 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423389"/>
                  </a:ext>
                </a:extLst>
              </a:tr>
              <a:tr h="8964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u="none" strike="noStrike" dirty="0">
                          <a:effectLst/>
                          <a:latin typeface="맑은고딕"/>
                        </a:rPr>
                        <a:t>301QA327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solidFill>
                            <a:srgbClr val="FF0000"/>
                          </a:solidFill>
                          <a:effectLst/>
                          <a:latin typeface="맑은고딕"/>
                        </a:rPr>
                        <a:t>810,490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u="none" strike="noStrike" dirty="0">
                          <a:solidFill>
                            <a:srgbClr val="FF0000"/>
                          </a:solidFill>
                          <a:effectLst/>
                          <a:latin typeface="맑은고딕"/>
                        </a:rPr>
                        <a:t>18.32%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17.7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21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u="none" strike="noStrike" dirty="0">
                          <a:effectLst/>
                          <a:latin typeface="맑은고딕"/>
                        </a:rPr>
                        <a:t>₩</a:t>
                      </a:r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4,425,000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u="none" strike="noStrike" dirty="0">
                          <a:effectLst/>
                          <a:latin typeface="맑은고딕"/>
                        </a:rPr>
                        <a:t>₩</a:t>
                      </a:r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5,250,000 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74326"/>
                  </a:ext>
                </a:extLst>
              </a:tr>
              <a:tr h="8964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u="none" strike="noStrike" dirty="0">
                          <a:effectLst/>
                          <a:latin typeface="맑은고딕"/>
                        </a:rPr>
                        <a:t>201QA327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2,220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2.40%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>
                          <a:effectLst/>
                          <a:latin typeface="맑은고딕"/>
                        </a:rPr>
                        <a:t>0.37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0.38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u="none" strike="noStrike" dirty="0">
                          <a:effectLst/>
                          <a:latin typeface="맑은고딕"/>
                        </a:rPr>
                        <a:t>₩</a:t>
                      </a:r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92,500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u="none" strike="noStrike" dirty="0">
                          <a:effectLst/>
                          <a:latin typeface="맑은고딕"/>
                        </a:rPr>
                        <a:t>₩</a:t>
                      </a:r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95,000 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08039"/>
                  </a:ext>
                </a:extLst>
              </a:tr>
              <a:tr h="8964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u="none" strike="noStrike" dirty="0">
                          <a:effectLst/>
                          <a:latin typeface="맑은고딕"/>
                        </a:rPr>
                        <a:t>301QA327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solidFill>
                            <a:srgbClr val="FF0000"/>
                          </a:solidFill>
                          <a:effectLst/>
                          <a:latin typeface="맑은고딕"/>
                        </a:rPr>
                        <a:t>323,720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solidFill>
                            <a:srgbClr val="FF0000"/>
                          </a:solidFill>
                          <a:effectLst/>
                          <a:latin typeface="맑은고딕"/>
                        </a:rPr>
                        <a:t>7.32%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17.7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19.05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u="none" strike="noStrike" dirty="0">
                          <a:effectLst/>
                          <a:latin typeface="맑은고딕"/>
                        </a:rPr>
                        <a:t>₩</a:t>
                      </a:r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4,425,000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u="none" strike="noStrike" dirty="0">
                          <a:effectLst/>
                          <a:latin typeface="맑은고딕"/>
                        </a:rPr>
                        <a:t>₩</a:t>
                      </a:r>
                      <a:r>
                        <a:rPr lang="en-US" altLang="ko-KR" sz="2000" b="0" u="none" strike="noStrike" dirty="0">
                          <a:effectLst/>
                          <a:latin typeface="맑은고딕"/>
                        </a:rPr>
                        <a:t>4,762,500 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87896"/>
                  </a:ext>
                </a:extLst>
              </a:tr>
            </a:tbl>
          </a:graphicData>
        </a:graphic>
      </p:graphicFrame>
      <p:sp>
        <p:nvSpPr>
          <p:cNvPr id="19" name="제목 1">
            <a:extLst>
              <a:ext uri="{FF2B5EF4-FFF2-40B4-BE49-F238E27FC236}">
                <a16:creationId xmlns:a16="http://schemas.microsoft.com/office/drawing/2014/main" id="{485A1FE7-01D7-4FC6-99E7-6AF7EE065487}"/>
              </a:ext>
            </a:extLst>
          </p:cNvPr>
          <p:cNvSpPr txBox="1">
            <a:spLocks/>
          </p:cNvSpPr>
          <p:nvPr/>
        </p:nvSpPr>
        <p:spPr>
          <a:xfrm>
            <a:off x="10149839" y="363420"/>
            <a:ext cx="1784657" cy="53521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모의투자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599420-DD29-45C2-87F3-9E207C3A84B4}"/>
              </a:ext>
            </a:extLst>
          </p:cNvPr>
          <p:cNvCxnSpPr>
            <a:cxnSpLocks/>
          </p:cNvCxnSpPr>
          <p:nvPr/>
        </p:nvCxnSpPr>
        <p:spPr>
          <a:xfrm>
            <a:off x="378372" y="3922059"/>
            <a:ext cx="1106912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z="1700" b="1" i="0" smtClean="0"/>
              <a:pPr rtl="0"/>
              <a:t>18</a:t>
            </a:fld>
            <a:endParaRPr lang="ko-KR" altLang="en-ZA" sz="1700" b="1" i="0" dirty="0"/>
          </a:p>
        </p:txBody>
      </p:sp>
      <p:sp>
        <p:nvSpPr>
          <p:cNvPr id="8" name="부제목 3">
            <a:extLst>
              <a:ext uri="{FF2B5EF4-FFF2-40B4-BE49-F238E27FC236}">
                <a16:creationId xmlns:a16="http://schemas.microsoft.com/office/drawing/2014/main" id="{258D59A1-2FE8-4FFE-9098-2283CAC9B8C2}"/>
              </a:ext>
            </a:extLst>
          </p:cNvPr>
          <p:cNvSpPr txBox="1">
            <a:spLocks/>
          </p:cNvSpPr>
          <p:nvPr/>
        </p:nvSpPr>
        <p:spPr>
          <a:xfrm>
            <a:off x="10020756" y="59571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7A5F79E-0DD9-4393-8E97-8B7D6A543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75521"/>
              </p:ext>
            </p:extLst>
          </p:nvPr>
        </p:nvGraphicFramePr>
        <p:xfrm>
          <a:off x="315310" y="1592317"/>
          <a:ext cx="10972173" cy="275896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72305">
                  <a:extLst>
                    <a:ext uri="{9D8B030D-6E8A-4147-A177-3AD203B41FA5}">
                      <a16:colId xmlns:a16="http://schemas.microsoft.com/office/drawing/2014/main" val="3219815918"/>
                    </a:ext>
                  </a:extLst>
                </a:gridCol>
                <a:gridCol w="2326477">
                  <a:extLst>
                    <a:ext uri="{9D8B030D-6E8A-4147-A177-3AD203B41FA5}">
                      <a16:colId xmlns:a16="http://schemas.microsoft.com/office/drawing/2014/main" val="4067699054"/>
                    </a:ext>
                  </a:extLst>
                </a:gridCol>
                <a:gridCol w="1634822">
                  <a:extLst>
                    <a:ext uri="{9D8B030D-6E8A-4147-A177-3AD203B41FA5}">
                      <a16:colId xmlns:a16="http://schemas.microsoft.com/office/drawing/2014/main" val="1324708343"/>
                    </a:ext>
                  </a:extLst>
                </a:gridCol>
                <a:gridCol w="1949213">
                  <a:extLst>
                    <a:ext uri="{9D8B030D-6E8A-4147-A177-3AD203B41FA5}">
                      <a16:colId xmlns:a16="http://schemas.microsoft.com/office/drawing/2014/main" val="357370051"/>
                    </a:ext>
                  </a:extLst>
                </a:gridCol>
                <a:gridCol w="2389356">
                  <a:extLst>
                    <a:ext uri="{9D8B030D-6E8A-4147-A177-3AD203B41FA5}">
                      <a16:colId xmlns:a16="http://schemas.microsoft.com/office/drawing/2014/main" val="3469867544"/>
                    </a:ext>
                  </a:extLst>
                </a:gridCol>
              </a:tblGrid>
              <a:tr h="9196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u="none" strike="noStrike" dirty="0">
                          <a:effectLst/>
                          <a:latin typeface="맑은고딕"/>
                        </a:rPr>
                        <a:t>종목코드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u="none" strike="noStrike" dirty="0" err="1">
                          <a:effectLst/>
                          <a:latin typeface="맑은고딕"/>
                        </a:rPr>
                        <a:t>주문가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u="none" strike="noStrike" dirty="0" err="1">
                          <a:effectLst/>
                          <a:latin typeface="맑은고딕"/>
                        </a:rPr>
                        <a:t>체결가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u="none" strike="noStrike" dirty="0">
                          <a:effectLst/>
                          <a:latin typeface="맑은고딕"/>
                        </a:rPr>
                        <a:t>종류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u="none" strike="noStrike" dirty="0">
                          <a:effectLst/>
                          <a:latin typeface="맑은고딕"/>
                        </a:rPr>
                        <a:t>주문시간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76710"/>
                  </a:ext>
                </a:extLst>
              </a:tr>
              <a:tr h="9196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0" u="none" strike="noStrike" dirty="0">
                          <a:effectLst/>
                          <a:latin typeface="맑은고딕"/>
                        </a:rPr>
                        <a:t>201QA327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0" u="none" strike="noStrike" dirty="0">
                          <a:effectLst/>
                          <a:latin typeface="맑은고딕"/>
                        </a:rPr>
                        <a:t>0.17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0" u="none" strike="noStrike" dirty="0">
                          <a:effectLst/>
                          <a:latin typeface="맑은고딕"/>
                        </a:rPr>
                        <a:t>0.17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0" u="none" strike="noStrike" dirty="0" err="1">
                          <a:effectLst/>
                          <a:latin typeface="맑은고딕"/>
                        </a:rPr>
                        <a:t>지정가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3000" u="none" strike="noStrike" dirty="0">
                          <a:effectLst/>
                          <a:latin typeface="맑은고딕"/>
                        </a:rPr>
                        <a:t>오전 </a:t>
                      </a:r>
                      <a:r>
                        <a:rPr lang="en-US" altLang="ko-KR" sz="3000" u="none" strike="noStrike" dirty="0">
                          <a:effectLst/>
                          <a:latin typeface="맑은고딕"/>
                        </a:rPr>
                        <a:t>11:06:21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689253"/>
                  </a:ext>
                </a:extLst>
              </a:tr>
              <a:tr h="9196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0" u="none" strike="noStrike" dirty="0">
                          <a:effectLst/>
                          <a:latin typeface="맑은고딕"/>
                        </a:rPr>
                        <a:t>301QA327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0" u="none" strike="noStrike" dirty="0">
                          <a:effectLst/>
                          <a:latin typeface="맑은고딕"/>
                        </a:rPr>
                        <a:t>23.75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0" u="none" strike="noStrike" dirty="0">
                          <a:effectLst/>
                          <a:latin typeface="맑은고딕"/>
                        </a:rPr>
                        <a:t>24.7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0" u="none" strike="noStrike" dirty="0" err="1">
                          <a:effectLst/>
                          <a:latin typeface="맑은고딕"/>
                        </a:rPr>
                        <a:t>지정가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3000" u="none" strike="noStrike" dirty="0">
                          <a:effectLst/>
                          <a:latin typeface="맑은고딕"/>
                        </a:rPr>
                        <a:t>오전 </a:t>
                      </a:r>
                      <a:r>
                        <a:rPr lang="en-US" altLang="ko-KR" sz="3000" u="none" strike="noStrike" dirty="0">
                          <a:effectLst/>
                          <a:latin typeface="맑은고딕"/>
                        </a:rPr>
                        <a:t>10:00:06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663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5577695B-896F-4D01-AFD2-73232653E00E}"/>
              </a:ext>
            </a:extLst>
          </p:cNvPr>
          <p:cNvSpPr txBox="1">
            <a:spLocks/>
          </p:cNvSpPr>
          <p:nvPr/>
        </p:nvSpPr>
        <p:spPr>
          <a:xfrm>
            <a:off x="10149840" y="363419"/>
            <a:ext cx="1879250" cy="45638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모의투자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F14DC84-1645-4C4C-8BBF-9FC49D222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87798"/>
              </p:ext>
            </p:extLst>
          </p:nvPr>
        </p:nvGraphicFramePr>
        <p:xfrm>
          <a:off x="315310" y="4724875"/>
          <a:ext cx="10972171" cy="130328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466948">
                  <a:extLst>
                    <a:ext uri="{9D8B030D-6E8A-4147-A177-3AD203B41FA5}">
                      <a16:colId xmlns:a16="http://schemas.microsoft.com/office/drawing/2014/main" val="3219815918"/>
                    </a:ext>
                  </a:extLst>
                </a:gridCol>
                <a:gridCol w="1871107">
                  <a:extLst>
                    <a:ext uri="{9D8B030D-6E8A-4147-A177-3AD203B41FA5}">
                      <a16:colId xmlns:a16="http://schemas.microsoft.com/office/drawing/2014/main" val="4067699054"/>
                    </a:ext>
                  </a:extLst>
                </a:gridCol>
                <a:gridCol w="2649487">
                  <a:extLst>
                    <a:ext uri="{9D8B030D-6E8A-4147-A177-3AD203B41FA5}">
                      <a16:colId xmlns:a16="http://schemas.microsoft.com/office/drawing/2014/main" val="1324708343"/>
                    </a:ext>
                  </a:extLst>
                </a:gridCol>
                <a:gridCol w="2230360">
                  <a:extLst>
                    <a:ext uri="{9D8B030D-6E8A-4147-A177-3AD203B41FA5}">
                      <a16:colId xmlns:a16="http://schemas.microsoft.com/office/drawing/2014/main" val="357370051"/>
                    </a:ext>
                  </a:extLst>
                </a:gridCol>
                <a:gridCol w="1481917">
                  <a:extLst>
                    <a:ext uri="{9D8B030D-6E8A-4147-A177-3AD203B41FA5}">
                      <a16:colId xmlns:a16="http://schemas.microsoft.com/office/drawing/2014/main" val="3469867544"/>
                    </a:ext>
                  </a:extLst>
                </a:gridCol>
                <a:gridCol w="1272352">
                  <a:extLst>
                    <a:ext uri="{9D8B030D-6E8A-4147-A177-3AD203B41FA5}">
                      <a16:colId xmlns:a16="http://schemas.microsoft.com/office/drawing/2014/main" val="2603915977"/>
                    </a:ext>
                  </a:extLst>
                </a:gridCol>
              </a:tblGrid>
              <a:tr h="130328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3000" b="0" u="none" strike="noStrike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</a:rPr>
                        <a:t>총손익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0" b="1" u="none" strike="noStrike" dirty="0">
                          <a:solidFill>
                            <a:srgbClr val="FF0000"/>
                          </a:solidFill>
                          <a:effectLst/>
                          <a:latin typeface="맑은고딕"/>
                        </a:rPr>
                        <a:t>1,700,000</a:t>
                      </a:r>
                      <a:endParaRPr lang="en-US" altLang="ko-KR" sz="3000" b="1" i="0" u="none" strike="noStrike" dirty="0">
                        <a:solidFill>
                          <a:srgbClr val="FF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3000" b="0" u="none" strike="noStrike" dirty="0">
                          <a:solidFill>
                            <a:srgbClr val="000000"/>
                          </a:solidFill>
                          <a:effectLst/>
                          <a:latin typeface="맑은고딕"/>
                        </a:rPr>
                        <a:t>옵션매매금액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0" b="0" u="none" strike="noStrike" dirty="0">
                          <a:solidFill>
                            <a:srgbClr val="000000"/>
                          </a:solidFill>
                          <a:effectLst/>
                          <a:latin typeface="맑은고딕"/>
                        </a:rPr>
                        <a:t>6,217,500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3000" b="0" u="none" strike="noStrike" dirty="0">
                          <a:solidFill>
                            <a:srgbClr val="000000"/>
                          </a:solidFill>
                          <a:effectLst/>
                          <a:latin typeface="맑은고딕"/>
                        </a:rPr>
                        <a:t>수익률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0" b="0" u="none" strike="noStrike" dirty="0">
                          <a:solidFill>
                            <a:srgbClr val="000000"/>
                          </a:solidFill>
                          <a:effectLst/>
                          <a:latin typeface="맑은고딕"/>
                        </a:rPr>
                        <a:t>1.78%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맑은고딕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4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77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C442B-7DFA-4FCF-87E6-894A8FFD3B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19</a:t>
            </a:fld>
            <a:endParaRPr lang="ko-KR" altLang="en-US" noProof="0" dirty="0"/>
          </a:p>
        </p:txBody>
      </p:sp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3E9AFAC2-ECAA-4DA1-BD7B-22EA0B2DE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785477"/>
              </p:ext>
            </p:extLst>
          </p:nvPr>
        </p:nvGraphicFramePr>
        <p:xfrm>
          <a:off x="565516" y="1041200"/>
          <a:ext cx="10640365" cy="4775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부제목 3">
            <a:extLst>
              <a:ext uri="{FF2B5EF4-FFF2-40B4-BE49-F238E27FC236}">
                <a16:creationId xmlns:a16="http://schemas.microsoft.com/office/drawing/2014/main" id="{DDAB17CB-BBDA-4ACF-8C03-02DF137894C5}"/>
              </a:ext>
            </a:extLst>
          </p:cNvPr>
          <p:cNvSpPr txBox="1">
            <a:spLocks/>
          </p:cNvSpPr>
          <p:nvPr/>
        </p:nvSpPr>
        <p:spPr>
          <a:xfrm>
            <a:off x="10020756" y="59571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3B6CD6A-2BFF-49FD-8C24-8B4832DCB17D}"/>
              </a:ext>
            </a:extLst>
          </p:cNvPr>
          <p:cNvSpPr txBox="1">
            <a:spLocks/>
          </p:cNvSpPr>
          <p:nvPr/>
        </p:nvSpPr>
        <p:spPr>
          <a:xfrm>
            <a:off x="683111" y="444463"/>
            <a:ext cx="2660724" cy="5967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Planning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48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기고] 핀테크 산업 통해 본 서민금융의 미래 - 피플펀드 블로그">
            <a:extLst>
              <a:ext uri="{FF2B5EF4-FFF2-40B4-BE49-F238E27FC236}">
                <a16:creationId xmlns:a16="http://schemas.microsoft.com/office/drawing/2014/main" id="{C60B5E15-FF6A-4C3A-9125-44A8CBBAC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" y="62754"/>
            <a:ext cx="9861177" cy="674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79352" y="280542"/>
            <a:ext cx="2823325" cy="1370227"/>
          </a:xfrm>
        </p:spPr>
        <p:txBody>
          <a:bodyPr rtlCol="0" anchor="ctr" anchorCtr="0"/>
          <a:lstStyle/>
          <a:p>
            <a:pPr rtl="0"/>
            <a:r>
              <a:rPr lang="ko-KR" altLang="en-US" dirty="0"/>
              <a:t> 목차</a:t>
            </a:r>
            <a:endParaRPr lang="en-US" altLang="ko-KR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9170" y="702021"/>
            <a:ext cx="4021908" cy="5453957"/>
          </a:xfrm>
        </p:spPr>
        <p:txBody>
          <a:bodyPr rtlCol="0"/>
          <a:lstStyle/>
          <a:p>
            <a:pPr rtl="0"/>
            <a:r>
              <a:rPr lang="en-US" altLang="ko-KR" sz="2800" b="1" i="0" spc="-80" dirty="0"/>
              <a:t>1.</a:t>
            </a:r>
            <a:r>
              <a:rPr lang="ko-KR" altLang="en-US" sz="2800" b="1" i="0" spc="-80" dirty="0"/>
              <a:t>프로젝트 개요</a:t>
            </a:r>
            <a:endParaRPr lang="en-US" altLang="ko-KR" sz="2800" b="1" i="0" spc="-80" dirty="0"/>
          </a:p>
          <a:p>
            <a:pPr rtl="0"/>
            <a:r>
              <a:rPr lang="en-US" altLang="ko-KR" sz="2800" b="1" i="0" spc="-80" dirty="0"/>
              <a:t>2. </a:t>
            </a:r>
            <a:r>
              <a:rPr lang="ko-KR" altLang="en-US" sz="2800" b="1" i="0" spc="-80" dirty="0"/>
              <a:t>진행 과정</a:t>
            </a:r>
            <a:endParaRPr lang="en-US" altLang="ko-KR" sz="2800" b="1" i="0" spc="-80" dirty="0"/>
          </a:p>
          <a:p>
            <a:pPr rtl="0"/>
            <a:r>
              <a:rPr lang="en-US" altLang="ko-KR" sz="2800" b="1" i="0" spc="-80" dirty="0"/>
              <a:t>3. </a:t>
            </a:r>
            <a:r>
              <a:rPr lang="ko-KR" altLang="en-US" sz="2800" b="1" i="0" spc="-80" dirty="0"/>
              <a:t>코드</a:t>
            </a:r>
            <a:endParaRPr lang="en-US" altLang="ko-KR" sz="2800" b="1" i="0" spc="-80" dirty="0"/>
          </a:p>
          <a:p>
            <a:pPr rtl="0"/>
            <a:r>
              <a:rPr lang="en-US" altLang="ko-KR" sz="2800" b="1" i="0" spc="-80" dirty="0"/>
              <a:t>4. </a:t>
            </a:r>
            <a:r>
              <a:rPr lang="ko-KR" altLang="en-US" sz="2800" b="1" i="0" spc="-80" dirty="0"/>
              <a:t>모의 투자 </a:t>
            </a:r>
            <a:r>
              <a:rPr lang="en-US" altLang="ko-KR" sz="2800" b="1" i="0" spc="-80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i="0" smtClean="0"/>
              <a:pPr rtl="0"/>
              <a:t>2</a:t>
            </a:fld>
            <a:endParaRPr lang="ko-KR" altLang="en-ZA" i="0" dirty="0"/>
          </a:p>
        </p:txBody>
      </p:sp>
      <p:sp>
        <p:nvSpPr>
          <p:cNvPr id="2" name="부제목 3">
            <a:extLst>
              <a:ext uri="{FF2B5EF4-FFF2-40B4-BE49-F238E27FC236}">
                <a16:creationId xmlns:a16="http://schemas.microsoft.com/office/drawing/2014/main" id="{B9DBC924-AC5C-4013-ADC1-6C605A67DF7C}"/>
              </a:ext>
            </a:extLst>
          </p:cNvPr>
          <p:cNvSpPr txBox="1">
            <a:spLocks/>
          </p:cNvSpPr>
          <p:nvPr/>
        </p:nvSpPr>
        <p:spPr>
          <a:xfrm>
            <a:off x="10180776" y="599421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z="1700" b="1" smtClean="0"/>
              <a:pPr rtl="0"/>
              <a:t>20</a:t>
            </a:fld>
            <a:endParaRPr lang="ko-KR" altLang="en-ZA" sz="1700" b="1" dirty="0"/>
          </a:p>
        </p:txBody>
      </p:sp>
      <p:sp>
        <p:nvSpPr>
          <p:cNvPr id="8" name="부제목 3">
            <a:extLst>
              <a:ext uri="{FF2B5EF4-FFF2-40B4-BE49-F238E27FC236}">
                <a16:creationId xmlns:a16="http://schemas.microsoft.com/office/drawing/2014/main" id="{258D59A1-2FE8-4FFE-9098-2283CAC9B8C2}"/>
              </a:ext>
            </a:extLst>
          </p:cNvPr>
          <p:cNvSpPr txBox="1">
            <a:spLocks/>
          </p:cNvSpPr>
          <p:nvPr/>
        </p:nvSpPr>
        <p:spPr>
          <a:xfrm>
            <a:off x="10020756" y="59571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74A5163-48B3-40B4-9D36-F3FCEEC67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60415"/>
              </p:ext>
            </p:extLst>
          </p:nvPr>
        </p:nvGraphicFramePr>
        <p:xfrm>
          <a:off x="431843" y="1357748"/>
          <a:ext cx="11015659" cy="4599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3132">
                  <a:extLst>
                    <a:ext uri="{9D8B030D-6E8A-4147-A177-3AD203B41FA5}">
                      <a16:colId xmlns:a16="http://schemas.microsoft.com/office/drawing/2014/main" val="543913005"/>
                    </a:ext>
                  </a:extLst>
                </a:gridCol>
                <a:gridCol w="2203132">
                  <a:extLst>
                    <a:ext uri="{9D8B030D-6E8A-4147-A177-3AD203B41FA5}">
                      <a16:colId xmlns:a16="http://schemas.microsoft.com/office/drawing/2014/main" val="2908691018"/>
                    </a:ext>
                  </a:extLst>
                </a:gridCol>
                <a:gridCol w="2185991">
                  <a:extLst>
                    <a:ext uri="{9D8B030D-6E8A-4147-A177-3AD203B41FA5}">
                      <a16:colId xmlns:a16="http://schemas.microsoft.com/office/drawing/2014/main" val="3723527091"/>
                    </a:ext>
                  </a:extLst>
                </a:gridCol>
                <a:gridCol w="2220272">
                  <a:extLst>
                    <a:ext uri="{9D8B030D-6E8A-4147-A177-3AD203B41FA5}">
                      <a16:colId xmlns:a16="http://schemas.microsoft.com/office/drawing/2014/main" val="3241820902"/>
                    </a:ext>
                  </a:extLst>
                </a:gridCol>
                <a:gridCol w="2203132">
                  <a:extLst>
                    <a:ext uri="{9D8B030D-6E8A-4147-A177-3AD203B41FA5}">
                      <a16:colId xmlns:a16="http://schemas.microsoft.com/office/drawing/2014/main" val="3455592450"/>
                    </a:ext>
                  </a:extLst>
                </a:gridCol>
              </a:tblGrid>
              <a:tr h="556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고딕"/>
                        </a:rPr>
                        <a:t>9</a:t>
                      </a:r>
                      <a:r>
                        <a:rPr lang="ko-KR" altLang="en-US" sz="2500" dirty="0">
                          <a:latin typeface="맑은고딕"/>
                        </a:rPr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고딕"/>
                        </a:rPr>
                        <a:t>10</a:t>
                      </a:r>
                      <a:r>
                        <a:rPr lang="ko-KR" altLang="en-US" sz="2500" dirty="0">
                          <a:latin typeface="맑은고딕"/>
                        </a:rPr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고딕"/>
                        </a:rPr>
                        <a:t>11</a:t>
                      </a:r>
                      <a:r>
                        <a:rPr lang="ko-KR" altLang="en-US" sz="2500" dirty="0">
                          <a:latin typeface="맑은고딕"/>
                        </a:rPr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고딕"/>
                        </a:rPr>
                        <a:t>12</a:t>
                      </a:r>
                      <a:r>
                        <a:rPr lang="ko-KR" altLang="en-US" sz="2500" dirty="0">
                          <a:latin typeface="맑은고딕"/>
                        </a:rPr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고딕"/>
                        </a:rPr>
                        <a:t>13</a:t>
                      </a:r>
                      <a:r>
                        <a:rPr lang="ko-KR" altLang="en-US" sz="2500" dirty="0">
                          <a:latin typeface="맑은고딕"/>
                        </a:rPr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282453"/>
                  </a:ext>
                </a:extLst>
              </a:tr>
              <a:tr h="33152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65200"/>
                  </a:ext>
                </a:extLst>
              </a:tr>
              <a:tr h="62014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500" b="1" kern="1200" dirty="0">
                        <a:solidFill>
                          <a:schemeClr val="bg1"/>
                        </a:solidFill>
                        <a:latin typeface="맑은고딕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99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맑은고딕"/>
                        </a:rPr>
                        <a:t>금융 </a:t>
                      </a:r>
                      <a:r>
                        <a:rPr lang="en-US" altLang="ko-KR" sz="2500" dirty="0">
                          <a:latin typeface="맑은고딕"/>
                        </a:rPr>
                        <a:t>API</a:t>
                      </a:r>
                      <a:r>
                        <a:rPr lang="ko-KR" altLang="en-US" sz="2500" dirty="0">
                          <a:latin typeface="맑은고딕"/>
                        </a:rPr>
                        <a:t>로 파생상품 모델링 및 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52193"/>
                  </a:ext>
                </a:extLst>
              </a:tr>
              <a:tr h="307854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42831"/>
                  </a:ext>
                </a:extLst>
              </a:tr>
              <a:tr h="539287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맑은고딕"/>
                        </a:rPr>
                        <a:t>모델 최적화 및 </a:t>
                      </a:r>
                      <a:r>
                        <a:rPr lang="en-US" altLang="ko-KR" sz="2500" dirty="0">
                          <a:latin typeface="맑은고딕"/>
                        </a:rPr>
                        <a:t>DB</a:t>
                      </a:r>
                      <a:r>
                        <a:rPr lang="ko-KR" altLang="en-US" sz="2500" dirty="0">
                          <a:latin typeface="맑은고딕"/>
                        </a:rPr>
                        <a:t>와의 연결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9887"/>
                  </a:ext>
                </a:extLst>
              </a:tr>
              <a:tr h="342953">
                <a:tc>
                  <a:txBody>
                    <a:bodyPr/>
                    <a:lstStyle/>
                    <a:p>
                      <a:pPr algn="ctr" latinLnBrk="1"/>
                      <a:endParaRPr lang="ko-KR" altLang="en-US" sz="250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84991"/>
                  </a:ext>
                </a:extLst>
              </a:tr>
              <a:tr h="5447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고딕"/>
                        </a:rPr>
                        <a:t>Trouble shooting</a:t>
                      </a:r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12303"/>
                  </a:ext>
                </a:extLst>
              </a:tr>
              <a:tr h="369017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31826"/>
                  </a:ext>
                </a:extLst>
              </a:tr>
              <a:tr h="556084">
                <a:tc>
                  <a:txBody>
                    <a:bodyPr/>
                    <a:lstStyle/>
                    <a:p>
                      <a:pPr algn="ctr" latinLnBrk="1"/>
                      <a:endParaRPr lang="ko-KR" altLang="en-US" sz="250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맑은고딕"/>
                        </a:rPr>
                        <a:t>수료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21589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046515E6-74B6-4ACE-91B0-5935B892676F}"/>
              </a:ext>
            </a:extLst>
          </p:cNvPr>
          <p:cNvSpPr txBox="1">
            <a:spLocks/>
          </p:cNvSpPr>
          <p:nvPr/>
        </p:nvSpPr>
        <p:spPr>
          <a:xfrm>
            <a:off x="556233" y="209237"/>
            <a:ext cx="3653160" cy="672795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000" dirty="0"/>
              <a:t>Time Table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84626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</a:rPr>
              <a:t>!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4360" y="3920791"/>
            <a:ext cx="3329850" cy="382887"/>
          </a:xfrm>
        </p:spPr>
        <p:txBody>
          <a:bodyPr rtlCol="0"/>
          <a:lstStyle/>
          <a:p>
            <a:pPr rtl="0"/>
            <a:r>
              <a:rPr lang="ko-KR" altLang="en-US" b="1" dirty="0"/>
              <a:t>김도이</a:t>
            </a:r>
            <a:endParaRPr lang="ko-KR" altLang="en-ZA" b="1" dirty="0"/>
          </a:p>
        </p:txBody>
      </p:sp>
      <p:sp>
        <p:nvSpPr>
          <p:cNvPr id="22" name="텍스트 상자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ko-KR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</a:t>
            </a:r>
            <a:br>
              <a:rPr lang="ko-KR" altLang="en-ZA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컨설턴트</a:t>
            </a:r>
            <a:endParaRPr lang="ko-KR" altLang="en-ZA" sz="1600" b="1" spc="-10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9882" y="6400800"/>
            <a:ext cx="752118" cy="274638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z="1700" b="1" i="0" smtClean="0"/>
              <a:pPr rtl="0"/>
              <a:t>21</a:t>
            </a:fld>
            <a:endParaRPr lang="ko-KR" altLang="en-ZA" sz="1700" b="1" i="0" dirty="0"/>
          </a:p>
        </p:txBody>
      </p:sp>
      <p:pic>
        <p:nvPicPr>
          <p:cNvPr id="13" name="그래픽 12" descr="봉투" title="발표자 전자 메일 아이콘">
            <a:extLst>
              <a:ext uri="{FF2B5EF4-FFF2-40B4-BE49-F238E27FC236}">
                <a16:creationId xmlns:a16="http://schemas.microsoft.com/office/drawing/2014/main" id="{C790AA1A-77E3-4222-833F-AF014D5E52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9909" y="3751411"/>
            <a:ext cx="218900" cy="218900"/>
          </a:xfrm>
          <a:prstGeom prst="rect">
            <a:avLst/>
          </a:prstGeom>
        </p:spPr>
      </p:pic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E56A05BC-FB38-4B82-A4BF-FB7BF3A7D4F3}"/>
              </a:ext>
            </a:extLst>
          </p:cNvPr>
          <p:cNvSpPr txBox="1">
            <a:spLocks/>
          </p:cNvSpPr>
          <p:nvPr/>
        </p:nvSpPr>
        <p:spPr>
          <a:xfrm>
            <a:off x="6079127" y="3755479"/>
            <a:ext cx="2910342" cy="238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i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doyikim34@naver.com</a:t>
            </a:r>
            <a:endParaRPr lang="en-US" altLang="ko-KR" dirty="0"/>
          </a:p>
        </p:txBody>
      </p:sp>
      <p:pic>
        <p:nvPicPr>
          <p:cNvPr id="15" name="그래픽 14" descr="링크">
            <a:extLst>
              <a:ext uri="{FF2B5EF4-FFF2-40B4-BE49-F238E27FC236}">
                <a16:creationId xmlns:a16="http://schemas.microsoft.com/office/drawing/2014/main" id="{1BBD2337-C1C8-4BF1-AF81-DC8F48B429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3050" y="4119129"/>
            <a:ext cx="244786" cy="244786"/>
          </a:xfrm>
          <a:prstGeom prst="rect">
            <a:avLst/>
          </a:prstGeom>
        </p:spPr>
      </p:pic>
      <p:sp>
        <p:nvSpPr>
          <p:cNvPr id="16" name="텍스트 개체 틀 20">
            <a:extLst>
              <a:ext uri="{FF2B5EF4-FFF2-40B4-BE49-F238E27FC236}">
                <a16:creationId xmlns:a16="http://schemas.microsoft.com/office/drawing/2014/main" id="{41FF043F-CF12-49D2-AC06-28321E3B943E}"/>
              </a:ext>
            </a:extLst>
          </p:cNvPr>
          <p:cNvSpPr txBox="1">
            <a:spLocks/>
          </p:cNvSpPr>
          <p:nvPr/>
        </p:nvSpPr>
        <p:spPr>
          <a:xfrm>
            <a:off x="6079127" y="4146051"/>
            <a:ext cx="2910342" cy="238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i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http://github.com/ddoron9</a:t>
            </a:r>
            <a:endParaRPr lang="en-US" altLang="ko-KR" dirty="0"/>
          </a:p>
        </p:txBody>
      </p:sp>
      <p:sp>
        <p:nvSpPr>
          <p:cNvPr id="17" name="부제목 3">
            <a:extLst>
              <a:ext uri="{FF2B5EF4-FFF2-40B4-BE49-F238E27FC236}">
                <a16:creationId xmlns:a16="http://schemas.microsoft.com/office/drawing/2014/main" id="{D76C4E40-8203-4416-B6D2-BF58A38C3B97}"/>
              </a:ext>
            </a:extLst>
          </p:cNvPr>
          <p:cNvSpPr txBox="1">
            <a:spLocks/>
          </p:cNvSpPr>
          <p:nvPr/>
        </p:nvSpPr>
        <p:spPr>
          <a:xfrm>
            <a:off x="10020756" y="59571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sp>
        <p:nvSpPr>
          <p:cNvPr id="18" name="부제목 3">
            <a:extLst>
              <a:ext uri="{FF2B5EF4-FFF2-40B4-BE49-F238E27FC236}">
                <a16:creationId xmlns:a16="http://schemas.microsoft.com/office/drawing/2014/main" id="{70E5FACC-90EF-4011-9168-541E3245EA56}"/>
              </a:ext>
            </a:extLst>
          </p:cNvPr>
          <p:cNvSpPr txBox="1">
            <a:spLocks/>
          </p:cNvSpPr>
          <p:nvPr/>
        </p:nvSpPr>
        <p:spPr>
          <a:xfrm>
            <a:off x="10173156" y="61095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6292" y="324100"/>
            <a:ext cx="6607281" cy="1342945"/>
          </a:xfrm>
        </p:spPr>
        <p:txBody>
          <a:bodyPr rtlCol="0"/>
          <a:lstStyle/>
          <a:p>
            <a:pPr rtl="0"/>
            <a:r>
              <a:rPr lang="ko-KR" altLang="en-US" sz="2500" b="1" i="0" dirty="0">
                <a:solidFill>
                  <a:srgbClr val="222222"/>
                </a:solidFill>
                <a:effectLst/>
                <a:latin typeface="Roboto"/>
              </a:rPr>
              <a:t>위험천만 </a:t>
            </a:r>
            <a:r>
              <a:rPr lang="ko-KR" altLang="en-US" sz="2500" b="1" i="0" dirty="0">
                <a:solidFill>
                  <a:srgbClr val="FF0000"/>
                </a:solidFill>
                <a:effectLst/>
                <a:latin typeface="Roboto"/>
              </a:rPr>
              <a:t>해외파생상품</a:t>
            </a:r>
            <a:r>
              <a:rPr lang="ko-KR" altLang="en-US" sz="2500" b="1" i="0" dirty="0">
                <a:solidFill>
                  <a:srgbClr val="222222"/>
                </a:solidFill>
                <a:effectLst/>
                <a:latin typeface="Roboto"/>
              </a:rPr>
              <a:t> 손대는 서학개미</a:t>
            </a:r>
            <a:endParaRPr lang="en-US" altLang="ko-KR" sz="2500" b="1" dirty="0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b="1" i="0" smtClean="0"/>
              <a:pPr rtl="0"/>
              <a:t>3</a:t>
            </a:fld>
            <a:endParaRPr lang="ko-KR" altLang="en-ZA" b="1" i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18FC01-BEA2-48FC-A228-A0D7733CE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7" t="17284" r="5411" b="2197"/>
          <a:stretch/>
        </p:blipFill>
        <p:spPr>
          <a:xfrm>
            <a:off x="1622221" y="914401"/>
            <a:ext cx="6843210" cy="427655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</p:pic>
      <p:sp>
        <p:nvSpPr>
          <p:cNvPr id="13" name="부제목 3">
            <a:extLst>
              <a:ext uri="{FF2B5EF4-FFF2-40B4-BE49-F238E27FC236}">
                <a16:creationId xmlns:a16="http://schemas.microsoft.com/office/drawing/2014/main" id="{9FAED0AE-B73E-46C4-A9CD-3055F6680305}"/>
              </a:ext>
            </a:extLst>
          </p:cNvPr>
          <p:cNvSpPr txBox="1">
            <a:spLocks/>
          </p:cNvSpPr>
          <p:nvPr/>
        </p:nvSpPr>
        <p:spPr>
          <a:xfrm>
            <a:off x="10180776" y="599421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F5D4A-4A86-457B-B8A4-DFD3A2150756}"/>
              </a:ext>
            </a:extLst>
          </p:cNvPr>
          <p:cNvSpPr txBox="1"/>
          <p:nvPr/>
        </p:nvSpPr>
        <p:spPr>
          <a:xfrm>
            <a:off x="2012063" y="5297268"/>
            <a:ext cx="6346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Roboto"/>
              </a:rPr>
              <a:t>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Roboto"/>
              </a:rPr>
              <a:t>조 넘긴 상반기 거래량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Roboto"/>
              </a:rPr>
              <a:t>...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Roboto"/>
              </a:rPr>
              <a:t>지난해 전체규모 넘어서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Roboto"/>
              </a:rPr>
              <a:t>증거금 낮은데다 증권사 수수료 할인 단타 부추겨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F0311D-4CEF-4F84-816F-C039BDC2D9D6}"/>
              </a:ext>
            </a:extLst>
          </p:cNvPr>
          <p:cNvSpPr txBox="1"/>
          <p:nvPr/>
        </p:nvSpPr>
        <p:spPr>
          <a:xfrm>
            <a:off x="170954" y="630674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Roboto"/>
              </a:rPr>
              <a:t>출처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Roboto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Roboto"/>
              </a:rPr>
              <a:t>매일일보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Roboto"/>
              </a:rPr>
              <a:t>(http://www.m-i.kr)</a:t>
            </a:r>
            <a:endParaRPr lang="ko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8E8448A8-D6CC-4F3D-A19E-BB5649C636DB}"/>
              </a:ext>
            </a:extLst>
          </p:cNvPr>
          <p:cNvSpPr txBox="1">
            <a:spLocks/>
          </p:cNvSpPr>
          <p:nvPr/>
        </p:nvSpPr>
        <p:spPr>
          <a:xfrm>
            <a:off x="10569779" y="242928"/>
            <a:ext cx="977361" cy="13429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i="0" dirty="0">
                <a:solidFill>
                  <a:srgbClr val="222222"/>
                </a:solidFill>
                <a:latin typeface="Roboto"/>
              </a:rPr>
              <a:t>개요</a:t>
            </a:r>
            <a:endParaRPr lang="en-US" altLang="ko-KR" sz="30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9B4E11B-C51B-4628-89D5-10F73423B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51" b="12167"/>
          <a:stretch/>
        </p:blipFill>
        <p:spPr>
          <a:xfrm>
            <a:off x="4846320" y="594361"/>
            <a:ext cx="5033279" cy="474860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155CC4F-8719-4BB9-B983-083FF6C87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594361"/>
            <a:ext cx="4626742" cy="464999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z="1700" b="1" i="0" smtClean="0"/>
              <a:pPr rtl="0"/>
              <a:t>4</a:t>
            </a:fld>
            <a:endParaRPr lang="ko-KR" altLang="en-ZA" sz="1700" b="1" i="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6778B41-2037-43D6-80D5-E7238A0482F7}"/>
              </a:ext>
            </a:extLst>
          </p:cNvPr>
          <p:cNvSpPr txBox="1">
            <a:spLocks/>
          </p:cNvSpPr>
          <p:nvPr/>
        </p:nvSpPr>
        <p:spPr>
          <a:xfrm>
            <a:off x="10609350" y="314646"/>
            <a:ext cx="977361" cy="13429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i="0" dirty="0">
                <a:solidFill>
                  <a:srgbClr val="222222"/>
                </a:solidFill>
                <a:latin typeface="Roboto"/>
              </a:rPr>
              <a:t>개요</a:t>
            </a:r>
            <a:endParaRPr lang="en-US" altLang="ko-KR" sz="3000" b="1" dirty="0">
              <a:latin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DAF37C-F661-4A9C-9488-64805519F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48" b="12167"/>
          <a:stretch/>
        </p:blipFill>
        <p:spPr>
          <a:xfrm>
            <a:off x="355615" y="594361"/>
            <a:ext cx="4490705" cy="474860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182588D-9953-44D1-B5FE-FD2B9C298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15" y="5342965"/>
            <a:ext cx="4724400" cy="609600"/>
          </a:xfrm>
          <a:prstGeom prst="rect">
            <a:avLst/>
          </a:prstGeom>
        </p:spPr>
      </p:pic>
      <p:sp>
        <p:nvSpPr>
          <p:cNvPr id="25" name="부제목 3">
            <a:extLst>
              <a:ext uri="{FF2B5EF4-FFF2-40B4-BE49-F238E27FC236}">
                <a16:creationId xmlns:a16="http://schemas.microsoft.com/office/drawing/2014/main" id="{9BAFDCAB-A319-4C15-9FAA-4E0916BCEEDD}"/>
              </a:ext>
            </a:extLst>
          </p:cNvPr>
          <p:cNvSpPr txBox="1">
            <a:spLocks/>
          </p:cNvSpPr>
          <p:nvPr/>
        </p:nvSpPr>
        <p:spPr>
          <a:xfrm>
            <a:off x="10066476" y="599421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D3623A8E-9492-4158-A8C5-9AB591A3F2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78850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57F93C-DB18-4887-A06B-F5E13177E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5</a:t>
            </a:fld>
            <a:endParaRPr lang="ko-KR" altLang="en-US" b="1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3B1590DB-CDC1-4E47-9D1F-4C876EAB990C}"/>
              </a:ext>
            </a:extLst>
          </p:cNvPr>
          <p:cNvSpPr txBox="1">
            <a:spLocks/>
          </p:cNvSpPr>
          <p:nvPr/>
        </p:nvSpPr>
        <p:spPr>
          <a:xfrm>
            <a:off x="10569779" y="242928"/>
            <a:ext cx="977361" cy="13429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i="0" dirty="0">
                <a:solidFill>
                  <a:srgbClr val="222222"/>
                </a:solidFill>
                <a:latin typeface="Roboto"/>
              </a:rPr>
              <a:t>개요</a:t>
            </a:r>
            <a:endParaRPr lang="en-US" altLang="ko-KR" sz="30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65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삼성전자 시총비중 35%로 껑충...'캡' 적용 변동성 더 커지나">
            <a:extLst>
              <a:ext uri="{FF2B5EF4-FFF2-40B4-BE49-F238E27FC236}">
                <a16:creationId xmlns:a16="http://schemas.microsoft.com/office/drawing/2014/main" id="{C1FD368C-54D4-46CA-B3C7-234D1B7E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79" y="1539478"/>
            <a:ext cx="5073651" cy="377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3">
            <a:extLst>
              <a:ext uri="{FF2B5EF4-FFF2-40B4-BE49-F238E27FC236}">
                <a16:creationId xmlns:a16="http://schemas.microsoft.com/office/drawing/2014/main" id="{418D63C1-8927-4E56-896E-4BD529DADBFC}"/>
              </a:ext>
            </a:extLst>
          </p:cNvPr>
          <p:cNvSpPr txBox="1">
            <a:spLocks/>
          </p:cNvSpPr>
          <p:nvPr/>
        </p:nvSpPr>
        <p:spPr>
          <a:xfrm>
            <a:off x="10124640" y="59727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D654FC5-B76D-4BAD-BAE6-321FFBA84EF9}"/>
              </a:ext>
            </a:extLst>
          </p:cNvPr>
          <p:cNvSpPr txBox="1">
            <a:spLocks/>
          </p:cNvSpPr>
          <p:nvPr/>
        </p:nvSpPr>
        <p:spPr>
          <a:xfrm>
            <a:off x="10609350" y="314646"/>
            <a:ext cx="977361" cy="13429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i="0" dirty="0">
                <a:solidFill>
                  <a:srgbClr val="222222"/>
                </a:solidFill>
                <a:latin typeface="Roboto"/>
              </a:rPr>
              <a:t>개요</a:t>
            </a:r>
            <a:endParaRPr lang="en-US" altLang="ko-KR" sz="3000" b="1" dirty="0">
              <a:latin typeface="맑은 고딕" panose="020B0503020000020004" pitchFamily="50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61761A7-DD89-4969-881A-56E83ABDBAB1}"/>
              </a:ext>
            </a:extLst>
          </p:cNvPr>
          <p:cNvSpPr/>
          <p:nvPr/>
        </p:nvSpPr>
        <p:spPr>
          <a:xfrm>
            <a:off x="1093970" y="2321858"/>
            <a:ext cx="4016188" cy="1999130"/>
          </a:xfrm>
          <a:custGeom>
            <a:avLst/>
            <a:gdLst>
              <a:gd name="connsiteX0" fmla="*/ 0 w 2889450"/>
              <a:gd name="connsiteY0" fmla="*/ 0 h 787500"/>
              <a:gd name="connsiteX1" fmla="*/ 2889450 w 2889450"/>
              <a:gd name="connsiteY1" fmla="*/ 0 h 787500"/>
              <a:gd name="connsiteX2" fmla="*/ 2889450 w 2889450"/>
              <a:gd name="connsiteY2" fmla="*/ 787500 h 787500"/>
              <a:gd name="connsiteX3" fmla="*/ 0 w 2889450"/>
              <a:gd name="connsiteY3" fmla="*/ 787500 h 787500"/>
              <a:gd name="connsiteX4" fmla="*/ 0 w 2889450"/>
              <a:gd name="connsiteY4" fmla="*/ 0 h 7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450" h="787500">
                <a:moveTo>
                  <a:pt x="0" y="0"/>
                </a:moveTo>
                <a:lnTo>
                  <a:pt x="2889450" y="0"/>
                </a:lnTo>
                <a:lnTo>
                  <a:pt x="2889450" y="787500"/>
                </a:lnTo>
                <a:lnTo>
                  <a:pt x="0" y="78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ko-KR" sz="1800" b="1" kern="1200" dirty="0">
                <a:latin typeface="맑은고딕"/>
              </a:rPr>
              <a:t>삼성전자 주식</a:t>
            </a:r>
            <a:r>
              <a:rPr lang="ko-KR" altLang="en-US" sz="1800" b="1" kern="1200" dirty="0">
                <a:latin typeface="맑은고딕"/>
              </a:rPr>
              <a:t>이</a:t>
            </a:r>
            <a:r>
              <a:rPr lang="ko-KR" altLang="ko-KR" sz="1800" b="1" kern="1200" dirty="0">
                <a:latin typeface="맑은고딕"/>
              </a:rPr>
              <a:t> 액면분할</a:t>
            </a:r>
            <a:r>
              <a:rPr lang="en-US" altLang="ko-KR" sz="1800" b="1" kern="1200" dirty="0">
                <a:latin typeface="맑은고딕"/>
              </a:rPr>
              <a:t> </a:t>
            </a:r>
            <a:r>
              <a:rPr lang="ko-KR" altLang="en-US" sz="1800" b="1" kern="1200" dirty="0">
                <a:latin typeface="맑은고딕"/>
              </a:rPr>
              <a:t>된</a:t>
            </a:r>
            <a:endParaRPr lang="en-US" altLang="ko-KR" sz="1800" b="1" kern="1200" dirty="0">
              <a:latin typeface="맑은고딕"/>
            </a:endParaRP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800" b="1" kern="1200" dirty="0">
                <a:latin typeface="맑은고딕"/>
              </a:rPr>
              <a:t>2018-05-04</a:t>
            </a:r>
            <a:r>
              <a:rPr lang="ko-KR" altLang="ko-KR" sz="1800" b="1" kern="1200" dirty="0">
                <a:latin typeface="맑은고딕"/>
              </a:rPr>
              <a:t>이후부터</a:t>
            </a:r>
            <a:r>
              <a:rPr lang="en-US" altLang="ko-KR" sz="1800" b="1" kern="1200" dirty="0">
                <a:latin typeface="맑은고딕"/>
              </a:rPr>
              <a:t> </a:t>
            </a: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ko-KR" sz="1800" b="1" kern="1200" dirty="0">
                <a:latin typeface="맑은고딕"/>
              </a:rPr>
              <a:t>현재까지의 주가 </a:t>
            </a:r>
            <a:r>
              <a:rPr lang="en-US" altLang="ko-KR" sz="1800" b="1" kern="1200" dirty="0">
                <a:latin typeface="맑은고딕"/>
              </a:rPr>
              <a:t>Data</a:t>
            </a:r>
            <a:r>
              <a:rPr lang="ko-KR" altLang="ko-KR" sz="1800" b="1" kern="1200" dirty="0">
                <a:latin typeface="맑은고딕"/>
              </a:rPr>
              <a:t>를 사용</a:t>
            </a:r>
            <a:endParaRPr lang="en-US" altLang="ko-KR" sz="1800" b="1" kern="1200" dirty="0">
              <a:latin typeface="맑은고딕"/>
            </a:endParaRPr>
          </a:p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700" b="1" kern="1200" dirty="0">
              <a:latin typeface="맑은고딕"/>
            </a:endParaRPr>
          </a:p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sz="1700" b="1" kern="1200" dirty="0">
                <a:latin typeface="맑은고딕"/>
              </a:rPr>
              <a:t>내일부터 </a:t>
            </a:r>
            <a:r>
              <a:rPr lang="en-US" sz="1700" b="1" kern="1200" dirty="0">
                <a:latin typeface="맑은고딕"/>
              </a:rPr>
              <a:t>4</a:t>
            </a:r>
            <a:r>
              <a:rPr lang="ko-KR" sz="1700" b="1" kern="1200" dirty="0" err="1">
                <a:latin typeface="맑은고딕"/>
              </a:rPr>
              <a:t>일뒤까지의</a:t>
            </a:r>
            <a:r>
              <a:rPr lang="ko-KR" sz="1700" b="1" kern="1200" dirty="0">
                <a:latin typeface="맑은고딕"/>
              </a:rPr>
              <a:t> 종가를</a:t>
            </a:r>
            <a:r>
              <a:rPr lang="en-US" altLang="ko-KR" sz="1700" b="1" kern="1200" dirty="0">
                <a:latin typeface="맑은고딕"/>
              </a:rPr>
              <a:t> </a:t>
            </a:r>
            <a:r>
              <a:rPr lang="ko-KR" altLang="en-US" sz="1700" b="1" kern="1200" dirty="0">
                <a:latin typeface="맑은고딕"/>
              </a:rPr>
              <a:t>예측</a:t>
            </a:r>
            <a:endParaRPr lang="en-US" sz="1700" b="1" kern="1200" dirty="0">
              <a:latin typeface="맑은고딕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A9DF4CB-E404-4624-BA22-3DB1DA17BBAB}"/>
              </a:ext>
            </a:extLst>
          </p:cNvPr>
          <p:cNvSpPr/>
          <p:nvPr/>
        </p:nvSpPr>
        <p:spPr>
          <a:xfrm>
            <a:off x="833992" y="511870"/>
            <a:ext cx="4508973" cy="528036"/>
          </a:xfrm>
          <a:custGeom>
            <a:avLst/>
            <a:gdLst>
              <a:gd name="connsiteX0" fmla="*/ 0 w 2889450"/>
              <a:gd name="connsiteY0" fmla="*/ 0 h 787500"/>
              <a:gd name="connsiteX1" fmla="*/ 2889450 w 2889450"/>
              <a:gd name="connsiteY1" fmla="*/ 0 h 787500"/>
              <a:gd name="connsiteX2" fmla="*/ 2889450 w 2889450"/>
              <a:gd name="connsiteY2" fmla="*/ 787500 h 787500"/>
              <a:gd name="connsiteX3" fmla="*/ 0 w 2889450"/>
              <a:gd name="connsiteY3" fmla="*/ 787500 h 787500"/>
              <a:gd name="connsiteX4" fmla="*/ 0 w 2889450"/>
              <a:gd name="connsiteY4" fmla="*/ 0 h 7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450" h="787500">
                <a:moveTo>
                  <a:pt x="0" y="0"/>
                </a:moveTo>
                <a:lnTo>
                  <a:pt x="2889450" y="0"/>
                </a:lnTo>
                <a:lnTo>
                  <a:pt x="2889450" y="787500"/>
                </a:lnTo>
                <a:lnTo>
                  <a:pt x="0" y="78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b="1" dirty="0">
                <a:latin typeface="맑은고딕"/>
              </a:rPr>
              <a:t>KOSPI</a:t>
            </a:r>
            <a:r>
              <a:rPr lang="en-US" sz="3000" b="1" kern="1200" dirty="0">
                <a:latin typeface="맑은고딕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279041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3">
            <a:extLst>
              <a:ext uri="{FF2B5EF4-FFF2-40B4-BE49-F238E27FC236}">
                <a16:creationId xmlns:a16="http://schemas.microsoft.com/office/drawing/2014/main" id="{2187C021-4EF5-430D-8B0E-4778F3D344EB}"/>
              </a:ext>
            </a:extLst>
          </p:cNvPr>
          <p:cNvSpPr txBox="1">
            <a:spLocks/>
          </p:cNvSpPr>
          <p:nvPr/>
        </p:nvSpPr>
        <p:spPr>
          <a:xfrm>
            <a:off x="10124640" y="59727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570" y="79279"/>
            <a:ext cx="1785420" cy="432000"/>
          </a:xfrm>
        </p:spPr>
        <p:txBody>
          <a:bodyPr rtlCol="0"/>
          <a:lstStyle/>
          <a:p>
            <a:pPr rtl="0"/>
            <a:r>
              <a:rPr lang="ko-KR" altLang="en-US" dirty="0"/>
              <a:t>진행 과정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z="1700" b="1" i="0" smtClean="0"/>
              <a:pPr rtl="0"/>
              <a:t>7</a:t>
            </a:fld>
            <a:endParaRPr lang="ko-KR" altLang="en-ZA" sz="1700" b="1" i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4A6673-FFA5-4831-88C2-EDC67CA78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59" y="299545"/>
            <a:ext cx="9530427" cy="627767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A01CDD0-ED82-418C-8C13-21B162103F4B}"/>
              </a:ext>
            </a:extLst>
          </p:cNvPr>
          <p:cNvSpPr txBox="1">
            <a:spLocks/>
          </p:cNvSpPr>
          <p:nvPr/>
        </p:nvSpPr>
        <p:spPr>
          <a:xfrm>
            <a:off x="6515099" y="1777362"/>
            <a:ext cx="2581603" cy="36302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500" dirty="0" err="1"/>
              <a:t>samsung</a:t>
            </a:r>
            <a:r>
              <a:rPr lang="en-US" altLang="ko-KR" sz="2500" dirty="0"/>
              <a:t> end</a:t>
            </a:r>
          </a:p>
          <a:p>
            <a:r>
              <a:rPr lang="en-US" altLang="ko-KR" sz="2500" dirty="0" err="1"/>
              <a:t>samsung</a:t>
            </a:r>
            <a:r>
              <a:rPr lang="en-US" altLang="ko-KR" sz="2500" dirty="0"/>
              <a:t> low</a:t>
            </a:r>
          </a:p>
          <a:p>
            <a:r>
              <a:rPr lang="en-US" altLang="ko-KR" sz="2500" dirty="0" err="1"/>
              <a:t>samsung</a:t>
            </a:r>
            <a:r>
              <a:rPr lang="en-US" altLang="ko-KR" sz="2500" dirty="0"/>
              <a:t> high</a:t>
            </a:r>
          </a:p>
          <a:p>
            <a:r>
              <a:rPr lang="en-US" altLang="ko-KR" sz="2500" dirty="0"/>
              <a:t>gold end</a:t>
            </a:r>
          </a:p>
          <a:p>
            <a:r>
              <a:rPr lang="en-US" altLang="ko-KR" sz="2500" dirty="0" err="1"/>
              <a:t>kospi</a:t>
            </a:r>
            <a:r>
              <a:rPr lang="en-US" altLang="ko-KR" sz="2500" dirty="0"/>
              <a:t> market</a:t>
            </a:r>
          </a:p>
          <a:p>
            <a:r>
              <a:rPr lang="en-US" altLang="ko-KR" sz="2500" dirty="0" err="1"/>
              <a:t>kospi</a:t>
            </a:r>
            <a:r>
              <a:rPr lang="en-US" altLang="ko-KR" sz="2500" dirty="0"/>
              <a:t> low</a:t>
            </a:r>
          </a:p>
          <a:p>
            <a:r>
              <a:rPr lang="en-US" altLang="ko-KR" sz="2500" dirty="0"/>
              <a:t>gold low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58682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3">
            <a:extLst>
              <a:ext uri="{FF2B5EF4-FFF2-40B4-BE49-F238E27FC236}">
                <a16:creationId xmlns:a16="http://schemas.microsoft.com/office/drawing/2014/main" id="{2187C021-4EF5-430D-8B0E-4778F3D344EB}"/>
              </a:ext>
            </a:extLst>
          </p:cNvPr>
          <p:cNvSpPr txBox="1">
            <a:spLocks/>
          </p:cNvSpPr>
          <p:nvPr/>
        </p:nvSpPr>
        <p:spPr>
          <a:xfrm>
            <a:off x="10124640" y="59727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0B6F11-82E1-4D94-A469-B181991ED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" t="367" r="7019" b="90769"/>
          <a:stretch/>
        </p:blipFill>
        <p:spPr>
          <a:xfrm>
            <a:off x="80010" y="115104"/>
            <a:ext cx="12111990" cy="958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570" y="79279"/>
            <a:ext cx="1785420" cy="432000"/>
          </a:xfrm>
        </p:spPr>
        <p:txBody>
          <a:bodyPr rtlCol="0"/>
          <a:lstStyle/>
          <a:p>
            <a:pPr rtl="0"/>
            <a:r>
              <a:rPr lang="ko-KR" altLang="en-US" dirty="0"/>
              <a:t>진행 과정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z="1700" b="1" i="0" smtClean="0"/>
              <a:pPr rtl="0"/>
              <a:t>8</a:t>
            </a:fld>
            <a:endParaRPr lang="ko-KR" altLang="en-ZA" sz="1700" b="1" i="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D43F613-8BB2-4951-B9CF-F812F6700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7919" r="42556" b="53628"/>
          <a:stretch/>
        </p:blipFill>
        <p:spPr>
          <a:xfrm>
            <a:off x="377190" y="1222263"/>
            <a:ext cx="7532370" cy="307701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1A2FE3B-50A1-465A-976D-898E0709B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78" r="7629" b="41649"/>
          <a:stretch/>
        </p:blipFill>
        <p:spPr>
          <a:xfrm>
            <a:off x="80010" y="4532561"/>
            <a:ext cx="12111990" cy="14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6B02B4-D8D6-45F8-BBBE-FAD2AC5A2B4A}"/>
              </a:ext>
            </a:extLst>
          </p:cNvPr>
          <p:cNvSpPr txBox="1"/>
          <p:nvPr/>
        </p:nvSpPr>
        <p:spPr>
          <a:xfrm>
            <a:off x="895353" y="725054"/>
            <a:ext cx="67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고딕"/>
              </a:rPr>
              <a:t>Cross-validation -&gt; </a:t>
            </a:r>
            <a:r>
              <a:rPr lang="en-US" altLang="ko-KR" b="1" dirty="0" err="1">
                <a:latin typeface="맑은고딕"/>
              </a:rPr>
              <a:t>TimeSeriesSplit</a:t>
            </a:r>
            <a:endParaRPr lang="ko-KR" altLang="en-US" b="1" dirty="0">
              <a:latin typeface="맑은고딕"/>
            </a:endParaRPr>
          </a:p>
        </p:txBody>
      </p:sp>
      <p:pic>
        <p:nvPicPr>
          <p:cNvPr id="2050" name="Picture 2" descr="How to apply Stacking cross validation for time-series data? - Data Science  Stack Exchange">
            <a:extLst>
              <a:ext uri="{FF2B5EF4-FFF2-40B4-BE49-F238E27FC236}">
                <a16:creationId xmlns:a16="http://schemas.microsoft.com/office/drawing/2014/main" id="{0FDDAB26-F292-403D-854C-E1FF61E49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20" y="1708359"/>
            <a:ext cx="8446784" cy="34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558513A-FE83-4D78-A5EC-CF972019D1F7}"/>
              </a:ext>
            </a:extLst>
          </p:cNvPr>
          <p:cNvSpPr txBox="1">
            <a:spLocks/>
          </p:cNvSpPr>
          <p:nvPr/>
        </p:nvSpPr>
        <p:spPr>
          <a:xfrm>
            <a:off x="10124640" y="477720"/>
            <a:ext cx="178542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-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/>
              <a:t>진행 과정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874EBAEF-6612-454E-8278-D6A807F6802E}"/>
              </a:ext>
            </a:extLst>
          </p:cNvPr>
          <p:cNvSpPr txBox="1">
            <a:spLocks/>
          </p:cNvSpPr>
          <p:nvPr/>
        </p:nvSpPr>
        <p:spPr>
          <a:xfrm>
            <a:off x="10124640" y="5972749"/>
            <a:ext cx="1266726" cy="81506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2925" indent="-276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96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63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3025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spc="-80" dirty="0"/>
          </a:p>
        </p:txBody>
      </p:sp>
    </p:spTree>
    <p:extLst>
      <p:ext uri="{BB962C8B-B14F-4D97-AF65-F5344CB8AC3E}">
        <p14:creationId xmlns:p14="http://schemas.microsoft.com/office/powerpoint/2010/main" val="132355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25_TF16411245" id="{48ABCD2E-ECB9-4F4D-B10A-FB0B5068B39E}" vid="{80265098-3DD7-47A1-A44A-7C546C6856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869D89-072C-4F46-9050-EAD8E79591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미니멀리즘 컬러 프레젠테이션</Template>
  <TotalTime>323</TotalTime>
  <Words>328</Words>
  <Application>Microsoft Office PowerPoint</Application>
  <PresentationFormat>와이드스크린</PresentationFormat>
  <Paragraphs>167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Roboto</vt:lpstr>
      <vt:lpstr>맑은 고딕</vt:lpstr>
      <vt:lpstr>맑은고딕</vt:lpstr>
      <vt:lpstr>Arial</vt:lpstr>
      <vt:lpstr>Times New Roman</vt:lpstr>
      <vt:lpstr>Office 테마</vt:lpstr>
      <vt:lpstr>머신러닝 딥러닝을 이용한 파생상품</vt:lpstr>
      <vt:lpstr> 목차</vt:lpstr>
      <vt:lpstr>PowerPoint 프레젠테이션</vt:lpstr>
      <vt:lpstr>PowerPoint 프레젠테이션</vt:lpstr>
      <vt:lpstr>PowerPoint 프레젠테이션</vt:lpstr>
      <vt:lpstr>PowerPoint 프레젠테이션</vt:lpstr>
      <vt:lpstr>진행 과정</vt:lpstr>
      <vt:lpstr>진행 과정</vt:lpstr>
      <vt:lpstr>PowerPoint 프레젠테이션</vt:lpstr>
      <vt:lpstr>진행 과정</vt:lpstr>
      <vt:lpstr>진행 과정</vt:lpstr>
      <vt:lpstr>진행 과정</vt:lpstr>
      <vt:lpstr>옵션</vt:lpstr>
      <vt:lpstr>옵션</vt:lpstr>
      <vt:lpstr>모의투자</vt:lpstr>
      <vt:lpstr>모의투자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딥러닝을 이용한 파생상품</dc:title>
  <dc:creator>doyikim34@naver.com</dc:creator>
  <cp:lastModifiedBy>doyikim34@naver.com</cp:lastModifiedBy>
  <cp:revision>35</cp:revision>
  <dcterms:created xsi:type="dcterms:W3CDTF">2020-09-24T16:24:30Z</dcterms:created>
  <dcterms:modified xsi:type="dcterms:W3CDTF">2020-09-25T04:00:56Z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