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성매" initials="홍성" lastIdx="1" clrIdx="0">
    <p:extLst>
      <p:ext uri="{19B8F6BF-5375-455C-9EA6-DF929625EA0E}">
        <p15:presenceInfo xmlns:p15="http://schemas.microsoft.com/office/powerpoint/2012/main" userId="13274cdea91d43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C54CB-51DE-4F47-8668-E2E808EBD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90E02-6C18-408B-8CEF-4F1B0465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52369-0F8E-4141-A322-5185770E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78385-B963-4FC7-8784-F2AEAE82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DA41D-49F0-48B5-81FB-8ED032C3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6D5C-5D8A-401C-B3CE-1DF10A62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8E5A2-7180-45EF-A84D-F894CF8F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28600-1EEB-478D-8FEE-932AFF84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4AE28-BED5-4672-9F8B-DDBA1D94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3E6BD-9D88-4B18-A61C-BCF8159B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B1BE0B-BA91-4B6F-A6C0-F6CBD0D08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79B30-EF55-4E5E-96E4-AD958A4C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CC056-F1DE-4949-BFC1-7D2D7136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54865-A684-49B4-8F9A-6B272A22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196A8-0C8B-4916-BA5A-3842C502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2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2D0C1-F930-45D6-97CD-07BF8EAA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E2D5-3DA5-426A-995E-935529CD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7ADB5-0BDC-460C-94EC-E6B33B7A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262E4-F7FB-4265-A30D-86FF0B4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C528D-F5D2-4BB1-83A4-559090F0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F093-51DD-48CA-8D49-B3C5226A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3C944-1C62-4033-BFAE-F403A32E3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34D41-592A-41CC-8DB9-0B8ACD9F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3B20-B5DD-451A-901E-F22201B7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A4C63-E021-4EAC-927A-5D9C8426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2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54358-7786-477D-B2F6-0620B5A7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19605-45BD-4CC3-8B5A-870E1155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308B3-8DD8-49BC-ACC1-3A9D9336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04C5C-D0CB-4B20-865A-F3B3033E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F3F43-5AAA-44B5-BD5B-40911339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3D8F7-1F42-4130-AB43-F43B0ACC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C896-75D2-4AAB-A688-CD866492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2E636-5EC7-4716-A80F-264F6DEA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DBE5A-A6A2-4F8E-BD48-E9384D71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AF528-0C9E-44F3-B03B-46BB96771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CB215A-C64C-4CB1-9256-96F8B9518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FF391-DAD5-4610-9283-EC126EAF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9D0EF-06AB-4CAC-ADAB-23C77DBD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7315F-C276-4B5B-BE13-B77372A1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3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9A48B-89D8-4AB4-8726-6E2AC718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5E5712-1E76-47CD-89E4-AC3474FB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281263-FA15-4B61-835D-43062039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F6B1FC-0AE5-422B-A6ED-53E3FF5B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2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CF8B27-59E6-4453-BDA6-8CFC338C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C22212-BEF7-424C-845F-D3F25D2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DDBAD-AA72-45CA-9A9F-75716774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3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72681-891A-4BDB-8453-2517EF36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28147-CAF1-4F13-A9E9-2F8F0E01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F1B61-A2DC-4387-94B3-7D6808A4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BB18B-DB21-4C93-861F-8623BFB2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D4EBD-4FE0-4BA7-B6FF-35373BA7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3F587-91A3-4076-9512-C5767C85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3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4A79A-E5E8-4CB3-8179-A67F4CF4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17A5B3-5848-4C2B-AB39-2D4A7FF83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43876-A0EE-4522-BA69-C4DB3A6C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E19E2-BBAA-400E-8481-6DBE3757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1E845-61B1-4853-BFEF-8D53FD9F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BC5B0-71EA-4674-B969-E9B19C9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C56EC1-B804-43EA-BE54-6A3C57ED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023B9-E09B-4109-B3AC-0F74C5F5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CF31-46E4-4A94-93B4-2FBF1B92C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4271-7500-4D86-9590-EF6481C87F3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33E73-B56F-4CEA-A55C-B63362D3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6F796-27E7-4428-B440-68EB83B5C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350-BB1A-447F-84C6-D970125F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pplied-deep-learning-part-4-convolutional-neural-networks-584bc134c1e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2C61F-F003-4997-A074-A0FA18A1D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Pixel-Adaptive Convolutional Neural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72DF1-ED6C-4A60-B1BC-07BFC1E78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김도이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04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16BBE-3D32-4ADC-8BD7-E122C60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Drawbacks of Standard CNN</a:t>
            </a:r>
            <a:endParaRPr lang="ko-KR" altLang="en-US" dirty="0"/>
          </a:p>
        </p:txBody>
      </p:sp>
      <p:pic>
        <p:nvPicPr>
          <p:cNvPr id="5" name="내용 개체 틀 4" descr="The sliding of the kernel over the input. Source: https://towardsdatascience.com/applied-deep-learning-part-4-convolutional-neural-networks-584bc134c1e2">
            <a:extLst>
              <a:ext uri="{FF2B5EF4-FFF2-40B4-BE49-F238E27FC236}">
                <a16:creationId xmlns:a16="http://schemas.microsoft.com/office/drawing/2014/main" id="{9C578957-0839-41D3-9F37-B42C9FA7C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517" y="2232267"/>
            <a:ext cx="4687388" cy="32092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81C0E-9192-4946-8F3E-FA53692474D4}"/>
              </a:ext>
            </a:extLst>
          </p:cNvPr>
          <p:cNvSpPr txBox="1"/>
          <p:nvPr/>
        </p:nvSpPr>
        <p:spPr>
          <a:xfrm>
            <a:off x="3922124" y="6231265"/>
            <a:ext cx="919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sohne"/>
              </a:rPr>
              <a:t>The sliding of the kernel over the input. Source: </a:t>
            </a:r>
            <a:r>
              <a:rPr lang="en-US" altLang="ko-KR" sz="1400" b="0" i="0" u="sng" dirty="0">
                <a:solidFill>
                  <a:schemeClr val="bg1">
                    <a:lumMod val="65000"/>
                  </a:schemeClr>
                </a:solidFill>
                <a:effectLst/>
                <a:latin typeface="so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https://towardsdatascience.com/applied-deep-learning-part-4-convolutional-neural-networks-584bc134c1e2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8B2FC-6634-4463-AC7D-E30E23CED7B3}"/>
              </a:ext>
            </a:extLst>
          </p:cNvPr>
          <p:cNvSpPr txBox="1"/>
          <p:nvPr/>
        </p:nvSpPr>
        <p:spPr>
          <a:xfrm>
            <a:off x="5892435" y="1686656"/>
            <a:ext cx="497448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>
                <a:latin typeface="sohne"/>
              </a:rPr>
              <a:t>Spatial Sharing</a:t>
            </a:r>
          </a:p>
          <a:p>
            <a:endParaRPr lang="en-US" altLang="ko-KR" sz="900" dirty="0">
              <a:latin typeface="sohne"/>
            </a:endParaRPr>
          </a:p>
          <a:p>
            <a:r>
              <a:rPr lang="ko-KR" altLang="en-US" sz="2000" dirty="0">
                <a:latin typeface="sohne"/>
              </a:rPr>
              <a:t>모든 공간에서 </a:t>
            </a:r>
            <a:r>
              <a:rPr lang="en-US" altLang="ko-KR" sz="2000" dirty="0">
                <a:latin typeface="sohne"/>
              </a:rPr>
              <a:t>filter </a:t>
            </a:r>
            <a:r>
              <a:rPr lang="ko-KR" altLang="en-US" sz="2000" dirty="0">
                <a:latin typeface="sohne"/>
              </a:rPr>
              <a:t>를 공유 </a:t>
            </a:r>
            <a:r>
              <a:rPr lang="ko-KR" altLang="en-US" sz="2000" b="0" i="0" dirty="0">
                <a:effectLst/>
                <a:latin typeface="Apple SD Gothic Neo"/>
              </a:rPr>
              <a:t>→</a:t>
            </a:r>
            <a:r>
              <a:rPr lang="en-US" altLang="ko-KR" sz="2000" dirty="0">
                <a:latin typeface="sohne"/>
              </a:rPr>
              <a:t> </a:t>
            </a:r>
            <a:r>
              <a:rPr lang="ko-KR" altLang="en-US" sz="2000" dirty="0">
                <a:latin typeface="sohne"/>
              </a:rPr>
              <a:t>파라미터 증가에 따른 연산속도 감소</a:t>
            </a:r>
            <a:r>
              <a:rPr lang="en-US" altLang="ko-KR" sz="2000" dirty="0">
                <a:latin typeface="sohne"/>
              </a:rPr>
              <a:t>,</a:t>
            </a:r>
            <a:r>
              <a:rPr lang="ko-KR" altLang="en-US" sz="2000" dirty="0">
                <a:latin typeface="sohne"/>
              </a:rPr>
              <a:t>  </a:t>
            </a:r>
            <a:r>
              <a:rPr lang="ko-KR" altLang="en-US" sz="2000" b="0" i="0" dirty="0">
                <a:effectLst/>
                <a:latin typeface="Apple SD Gothic Neo"/>
              </a:rPr>
              <a:t>전체의 특징 추출에는 용이</a:t>
            </a:r>
            <a:endParaRPr lang="en-US" altLang="ko-KR" sz="2000" b="0" i="0" dirty="0">
              <a:effectLst/>
              <a:latin typeface="Apple SD Gothic Neo"/>
            </a:endParaRPr>
          </a:p>
          <a:p>
            <a:endParaRPr lang="en-US" altLang="ko-KR" sz="2000" dirty="0">
              <a:latin typeface="sohne"/>
            </a:endParaRPr>
          </a:p>
          <a:p>
            <a:r>
              <a:rPr lang="ko-KR" altLang="en-US" sz="2000" dirty="0">
                <a:latin typeface="sohne"/>
              </a:rPr>
              <a:t>전체 </a:t>
            </a:r>
            <a:r>
              <a:rPr lang="en-US" altLang="ko-KR" sz="2000" dirty="0">
                <a:latin typeface="sohne"/>
              </a:rPr>
              <a:t>loss</a:t>
            </a:r>
            <a:r>
              <a:rPr lang="ko-KR" altLang="en-US" sz="2000" dirty="0">
                <a:latin typeface="sohne"/>
              </a:rPr>
              <a:t>를 낮추는 방향으로 학습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→</a:t>
            </a:r>
            <a:r>
              <a:rPr lang="en-US" altLang="ko-KR" sz="2000" dirty="0">
                <a:latin typeface="sohne"/>
              </a:rPr>
              <a:t> </a:t>
            </a:r>
            <a:r>
              <a:rPr lang="ko-KR" altLang="en-US" sz="2000" dirty="0">
                <a:latin typeface="sohne"/>
              </a:rPr>
              <a:t>각각 픽셀에 최적화 불가능</a:t>
            </a:r>
            <a:endParaRPr lang="en-US" altLang="ko-KR" sz="2000" dirty="0">
              <a:latin typeface="sohne"/>
            </a:endParaRPr>
          </a:p>
          <a:p>
            <a:endParaRPr lang="en-US" altLang="ko-KR" sz="2000" dirty="0">
              <a:latin typeface="sohne"/>
            </a:endParaRPr>
          </a:p>
          <a:p>
            <a:pPr marL="457200" indent="-457200">
              <a:buFontTx/>
              <a:buChar char="-"/>
            </a:pPr>
            <a:r>
              <a:rPr lang="en-US" altLang="ko-KR" sz="3000" dirty="0">
                <a:latin typeface="sohne"/>
              </a:rPr>
              <a:t>Content-Agonistic</a:t>
            </a:r>
          </a:p>
          <a:p>
            <a:endParaRPr lang="en-US" altLang="ko-KR" sz="900" dirty="0">
              <a:latin typeface="sohne"/>
            </a:endParaRPr>
          </a:p>
          <a:p>
            <a:r>
              <a:rPr lang="ko-KR" altLang="en-US" sz="2000" dirty="0"/>
              <a:t>한번 학습이 되면 </a:t>
            </a:r>
            <a:r>
              <a:rPr lang="en-US" altLang="ko-KR" sz="2000" dirty="0"/>
              <a:t>input</a:t>
            </a:r>
            <a:r>
              <a:rPr lang="ko-KR" altLang="en-US" sz="2000" dirty="0"/>
              <a:t>의 특성을 반영한 </a:t>
            </a:r>
            <a:r>
              <a:rPr lang="en-US" altLang="ko-KR" sz="2000" dirty="0"/>
              <a:t>inference</a:t>
            </a:r>
            <a:r>
              <a:rPr lang="ko-KR" altLang="en-US" sz="2000" dirty="0"/>
              <a:t>가 불가능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85C9C5-5E40-4B0A-9221-95AD18C22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755" y="2232267"/>
            <a:ext cx="2487150" cy="5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7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27DBB3-0A8A-4718-A0F7-F66B8C9DD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712" r="44603"/>
          <a:stretch/>
        </p:blipFill>
        <p:spPr>
          <a:xfrm>
            <a:off x="7811107" y="2601995"/>
            <a:ext cx="3809808" cy="23446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DDFDCE-6491-46C2-A313-A89F2F09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48" y="260680"/>
            <a:ext cx="10515600" cy="1325563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1D2B8-D3B8-40B7-84C4-1126E602F66E}"/>
              </a:ext>
            </a:extLst>
          </p:cNvPr>
          <p:cNvSpPr txBox="1"/>
          <p:nvPr/>
        </p:nvSpPr>
        <p:spPr>
          <a:xfrm>
            <a:off x="437091" y="1591777"/>
            <a:ext cx="3906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Image adaptive 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D8917-30EA-43DA-8EDE-644FDB3CFAD1}"/>
              </a:ext>
            </a:extLst>
          </p:cNvPr>
          <p:cNvSpPr txBox="1"/>
          <p:nvPr/>
        </p:nvSpPr>
        <p:spPr>
          <a:xfrm>
            <a:off x="5664204" y="1574158"/>
            <a:ext cx="4970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content adaptive filtering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93EBF-1E5B-47FC-A95A-437CBE06F76A}"/>
              </a:ext>
            </a:extLst>
          </p:cNvPr>
          <p:cNvSpPr txBox="1"/>
          <p:nvPr/>
        </p:nvSpPr>
        <p:spPr>
          <a:xfrm>
            <a:off x="357795" y="2958694"/>
            <a:ext cx="31214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Ex) bilateral filtering, guided image filtering, non-local means, propagated image filtering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09B30-8D04-435D-908E-E3491D9623B5}"/>
              </a:ext>
            </a:extLst>
          </p:cNvPr>
          <p:cNvSpPr txBox="1"/>
          <p:nvPr/>
        </p:nvSpPr>
        <p:spPr>
          <a:xfrm>
            <a:off x="2220686" y="6233156"/>
            <a:ext cx="105460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4020202020204" pitchFamily="34" charset="0"/>
              </a:rPr>
              <a:t>Jen-Hao Rick Chang, Yu-Chiang Frank Wang</a:t>
            </a:r>
            <a:r>
              <a:rPr lang="en-US" altLang="ko-KR" sz="1100" b="0" i="0" dirty="0">
                <a:solidFill>
                  <a:schemeClr val="bg1">
                    <a:lumMod val="65000"/>
                  </a:schemeClr>
                </a:solidFill>
                <a:effectLst/>
                <a:latin typeface="Open Sans" panose="020B0604020202020204" pitchFamily="34" charset="0"/>
              </a:rPr>
              <a:t>; Proceedings of the IEEE Conference on Computer Vision and Pattern Recognition (CVPR), 2015, pp. 10-18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B. De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Brabandere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, T.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Tuytelaars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, and L. V. Gool. Dynamic filter networks. In Proc. NIPS, pages 667–675, 2016</a:t>
            </a:r>
          </a:p>
          <a:p>
            <a:pPr algn="l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J. Dai, H. Qi, Y.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Xiong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, Y. Li, G. Zhang, H. Hu, and Y. Wei. Deformable convolutional networks. arXiv:1703.06211, 1(2):3, 2017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EE1B1-6DF7-40F0-82EC-ABD2CAD3FB27}"/>
              </a:ext>
            </a:extLst>
          </p:cNvPr>
          <p:cNvSpPr txBox="1"/>
          <p:nvPr/>
        </p:nvSpPr>
        <p:spPr>
          <a:xfrm>
            <a:off x="4210016" y="2166268"/>
            <a:ext cx="268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Dynamic filter networks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6064F-BDA4-45DB-A90B-3987CDE4EA1D}"/>
              </a:ext>
            </a:extLst>
          </p:cNvPr>
          <p:cNvSpPr txBox="1"/>
          <p:nvPr/>
        </p:nvSpPr>
        <p:spPr>
          <a:xfrm>
            <a:off x="7811107" y="2183383"/>
            <a:ext cx="3948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Deformable convolutional networks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DBED6-8761-4913-ACA6-9BD0B44FAAD2}"/>
              </a:ext>
            </a:extLst>
          </p:cNvPr>
          <p:cNvSpPr txBox="1"/>
          <p:nvPr/>
        </p:nvSpPr>
        <p:spPr>
          <a:xfrm>
            <a:off x="7811107" y="5041067"/>
            <a:ext cx="3948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Feature map</a:t>
            </a:r>
            <a:r>
              <a:rPr lang="ko-KR" altLang="en-US" dirty="0"/>
              <a:t>과 함께 픽셀 위치를 고르는 </a:t>
            </a:r>
            <a:r>
              <a:rPr lang="en-US" altLang="ko-KR" dirty="0"/>
              <a:t>offset</a:t>
            </a:r>
            <a:r>
              <a:rPr lang="ko-KR" altLang="en-US" dirty="0"/>
              <a:t>들도 학습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89B55D-51DC-4EC4-A54B-78B83E1695C7}"/>
              </a:ext>
            </a:extLst>
          </p:cNvPr>
          <p:cNvSpPr txBox="1"/>
          <p:nvPr/>
        </p:nvSpPr>
        <p:spPr>
          <a:xfrm>
            <a:off x="3700774" y="4990781"/>
            <a:ext cx="3450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auxiliary network</a:t>
            </a:r>
            <a:r>
              <a:rPr lang="ko-KR" altLang="en-US" dirty="0"/>
              <a:t>로 </a:t>
            </a:r>
            <a:r>
              <a:rPr lang="en-US" altLang="ko-KR" dirty="0"/>
              <a:t>filter </a:t>
            </a:r>
            <a:r>
              <a:rPr lang="ko-KR" altLang="en-US" dirty="0"/>
              <a:t>학습하며 </a:t>
            </a:r>
            <a:r>
              <a:rPr lang="en-US" altLang="ko-KR" dirty="0"/>
              <a:t>filter bank</a:t>
            </a:r>
            <a:r>
              <a:rPr lang="ko-KR" altLang="en-US" dirty="0"/>
              <a:t> </a:t>
            </a:r>
            <a:r>
              <a:rPr lang="en-US" altLang="ko-KR" dirty="0"/>
              <a:t>parameter </a:t>
            </a:r>
            <a:r>
              <a:rPr lang="ko-KR" altLang="en-US" sz="1800" b="0" i="0" dirty="0">
                <a:solidFill>
                  <a:srgbClr val="4D5156"/>
                </a:solidFill>
                <a:effectLst/>
                <a:latin typeface="Apple SD Gothic Neo"/>
              </a:rPr>
              <a:t>↑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C80781-64E6-4634-9F96-9EE21CFD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87" y="2743823"/>
            <a:ext cx="4679319" cy="21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D017-81C5-4C33-A300-C9A310B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A29ADD-1183-47F5-9AC7-8A200663B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294" b="32012"/>
          <a:stretch/>
        </p:blipFill>
        <p:spPr>
          <a:xfrm>
            <a:off x="2274804" y="1299154"/>
            <a:ext cx="9539518" cy="467760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DA691F-6748-4E8D-BAF5-ACA81146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67" y="524890"/>
            <a:ext cx="5372529" cy="89779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71319EB-693F-4102-B67C-F43C1EF2D0ED}"/>
              </a:ext>
            </a:extLst>
          </p:cNvPr>
          <p:cNvGrpSpPr/>
          <p:nvPr/>
        </p:nvGrpSpPr>
        <p:grpSpPr>
          <a:xfrm>
            <a:off x="6066179" y="7199180"/>
            <a:ext cx="6125821" cy="3045519"/>
            <a:chOff x="5227979" y="3267567"/>
            <a:chExt cx="6125821" cy="30455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3180C-123A-4353-80A4-817AB3DE1643}"/>
                </a:ext>
              </a:extLst>
            </p:cNvPr>
            <p:cNvSpPr txBox="1"/>
            <p:nvPr/>
          </p:nvSpPr>
          <p:spPr>
            <a:xfrm>
              <a:off x="5227979" y="3267567"/>
              <a:ext cx="3083953" cy="2693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500" dirty="0"/>
                <a:t>Generalization</a:t>
              </a:r>
              <a:r>
                <a:rPr lang="en-US" altLang="ko-KR" dirty="0"/>
                <a:t> </a:t>
              </a:r>
            </a:p>
            <a:p>
              <a:endParaRPr lang="en-US" altLang="ko-KR" dirty="0"/>
            </a:p>
            <a:p>
              <a:r>
                <a:rPr lang="en-US" altLang="ko-KR" dirty="0"/>
                <a:t>Spatial Convolution</a:t>
              </a:r>
            </a:p>
            <a:p>
              <a:endParaRPr lang="en-US" altLang="ko-KR" dirty="0"/>
            </a:p>
            <a:p>
              <a:r>
                <a:rPr lang="en-US" altLang="ko-KR" dirty="0"/>
                <a:t>Bilateral Filtering </a:t>
              </a:r>
            </a:p>
            <a:p>
              <a:endParaRPr lang="en-US" altLang="ko-KR" dirty="0"/>
            </a:p>
            <a:p>
              <a:r>
                <a:rPr lang="en-US" altLang="ko-KR" dirty="0"/>
                <a:t>Standard average pooling  </a:t>
              </a:r>
            </a:p>
            <a:p>
              <a:r>
                <a:rPr lang="en-US" altLang="ko-KR" dirty="0"/>
                <a:t> </a:t>
              </a:r>
            </a:p>
            <a:p>
              <a:r>
                <a:rPr lang="en-US" altLang="ko-KR" dirty="0"/>
                <a:t>Detail Preserving Pooling  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1B49278-1591-43C0-8793-26EFD4033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6243" y="4389671"/>
              <a:ext cx="2407538" cy="31967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53FEF03-7B5E-4D77-B5EF-F96A6E16D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1900" y="4881523"/>
              <a:ext cx="3581900" cy="28579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15A9532-175A-4AFC-B600-505791BB2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0690" y="5480607"/>
              <a:ext cx="1924319" cy="34294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96E1CA1-8B1E-48BE-8606-ED5316FC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66239" y="5960612"/>
              <a:ext cx="2848373" cy="35247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48371F-1617-4B79-B6E5-FC54DB6860ED}"/>
                  </a:ext>
                </a:extLst>
              </p:cNvPr>
              <p:cNvSpPr txBox="1"/>
              <p:nvPr/>
            </p:nvSpPr>
            <p:spPr>
              <a:xfrm>
                <a:off x="266418" y="2908700"/>
                <a:ext cx="2693909" cy="2631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100" dirty="0"/>
                  <a:t>adapting kernel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ko-KR" sz="2100" dirty="0"/>
              </a:p>
              <a:p>
                <a:endParaRPr lang="en-US" altLang="ko-KR" sz="2100" dirty="0"/>
              </a:p>
              <a:p>
                <a:endParaRPr lang="en-US" altLang="ko-KR" sz="2100" dirty="0"/>
              </a:p>
              <a:p>
                <a:endParaRPr lang="en-US" altLang="ko-KR" sz="2100" dirty="0"/>
              </a:p>
              <a:p>
                <a:r>
                  <a:rPr lang="en-US" altLang="ko-KR" sz="2100" dirty="0"/>
                  <a:t>adapting feature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lang="en-US" altLang="ko-KR" sz="2100" b="1" dirty="0">
                  <a:latin typeface="Edwardian Script ITC" panose="030303020407070D0804" pitchFamily="66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pt-BR" altLang="ko-KR" dirty="0"/>
                  <a:t> = (x, y, r, g, b) 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학습 가능하도록 수정 가능</a:t>
                </a:r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48371F-1617-4B79-B6E5-FC54DB68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8" y="2908700"/>
                <a:ext cx="2693909" cy="2631490"/>
              </a:xfrm>
              <a:prstGeom prst="rect">
                <a:avLst/>
              </a:prstGeom>
              <a:blipFill>
                <a:blip r:embed="rId8"/>
                <a:stretch>
                  <a:fillRect l="-2715" r="-1810" b="-2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B988277-E6BD-487D-A9CC-C2BC057581C6}"/>
              </a:ext>
            </a:extLst>
          </p:cNvPr>
          <p:cNvSpPr txBox="1"/>
          <p:nvPr/>
        </p:nvSpPr>
        <p:spPr>
          <a:xfrm>
            <a:off x="4968713" y="4097120"/>
            <a:ext cx="1917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Spatially invariant </a:t>
            </a:r>
            <a:r>
              <a:rPr lang="en-US" altLang="ko-KR" b="1" dirty="0"/>
              <a:t>W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E8DB95-E7BD-4BC7-9D6D-E7B44C6BB2BD}"/>
                  </a:ext>
                </a:extLst>
              </p:cNvPr>
              <p:cNvSpPr txBox="1"/>
              <p:nvPr/>
            </p:nvSpPr>
            <p:spPr>
              <a:xfrm>
                <a:off x="266418" y="3429000"/>
                <a:ext cx="4278249" cy="633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ko-KR" sz="2200"/>
                        <m:t>(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200"/>
                        <m:t>,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200"/>
                        <m:t>) = </m:t>
                      </m:r>
                      <m:r>
                        <m:rPr>
                          <m:nor/>
                        </m:rPr>
                        <a:rPr lang="en-US" altLang="ko-KR" sz="2200"/>
                        <m:t>exp</m:t>
                      </m:r>
                      <m:r>
                        <m:rPr>
                          <m:nor/>
                        </m:rPr>
                        <a:rPr lang="en-US" altLang="ko-KR" sz="2200"/>
                        <m:t>(</m:t>
                      </m:r>
                      <m:r>
                        <a:rPr lang="en-US" altLang="ko-KR" sz="2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200"/>
                            <m:t>(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2200"/>
                        <m:t>(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22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200"/>
                        <m:t>))</m:t>
                      </m:r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E8DB95-E7BD-4BC7-9D6D-E7B44C6B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8" y="3429000"/>
                <a:ext cx="4278249" cy="6338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49A1A5-4FCB-45CE-B75D-75E73F5A292A}"/>
              </a:ext>
            </a:extLst>
          </p:cNvPr>
          <p:cNvSpPr txBox="1"/>
          <p:nvPr/>
        </p:nvSpPr>
        <p:spPr>
          <a:xfrm>
            <a:off x="3581352" y="5824773"/>
            <a:ext cx="2224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Image feature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CE7EA-584E-4F65-9B73-C79E267E7801}"/>
              </a:ext>
            </a:extLst>
          </p:cNvPr>
          <p:cNvSpPr txBox="1"/>
          <p:nvPr/>
        </p:nvSpPr>
        <p:spPr>
          <a:xfrm>
            <a:off x="2319902" y="1515070"/>
            <a:ext cx="2224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Guide image</a:t>
            </a:r>
            <a:r>
              <a:rPr lang="ko-KR" altLang="en-US" dirty="0"/>
              <a:t>에서 나온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93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916E0-7DA7-4E6F-A14D-1DDB5BDD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" y="172420"/>
            <a:ext cx="10515600" cy="1325563"/>
          </a:xfrm>
        </p:spPr>
        <p:txBody>
          <a:bodyPr/>
          <a:lstStyle/>
          <a:p>
            <a:r>
              <a:rPr lang="en-US" altLang="ko-KR" dirty="0"/>
              <a:t>Deep Joint </a:t>
            </a:r>
            <a:r>
              <a:rPr lang="en-US" altLang="ko-KR" dirty="0" err="1"/>
              <a:t>Upsampling</a:t>
            </a:r>
            <a:r>
              <a:rPr lang="en-US" altLang="ko-KR" dirty="0"/>
              <a:t> Network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99520-8923-4C44-BADC-A24CFEB89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9" b="31056"/>
          <a:stretch/>
        </p:blipFill>
        <p:spPr>
          <a:xfrm>
            <a:off x="1185507" y="1593187"/>
            <a:ext cx="10585226" cy="47267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6E7FD5-95B3-4DA3-90A1-A2A4AD6EEA45}"/>
              </a:ext>
            </a:extLst>
          </p:cNvPr>
          <p:cNvSpPr txBox="1"/>
          <p:nvPr/>
        </p:nvSpPr>
        <p:spPr>
          <a:xfrm>
            <a:off x="1507635" y="2723948"/>
            <a:ext cx="1219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1, 60, 80]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6291A-3B00-495D-AA1A-55871BF15775}"/>
              </a:ext>
            </a:extLst>
          </p:cNvPr>
          <p:cNvSpPr txBox="1"/>
          <p:nvPr/>
        </p:nvSpPr>
        <p:spPr>
          <a:xfrm>
            <a:off x="1295076" y="6032641"/>
            <a:ext cx="164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1, </a:t>
            </a:r>
            <a:r>
              <a:rPr lang="en-US" altLang="ko-KR" dirty="0"/>
              <a:t>48</a:t>
            </a:r>
            <a:r>
              <a:rPr lang="ko-KR" altLang="en-US" dirty="0"/>
              <a:t>0, </a:t>
            </a:r>
            <a:r>
              <a:rPr lang="en-US" altLang="ko-KR" dirty="0"/>
              <a:t>64</a:t>
            </a:r>
            <a:r>
              <a:rPr lang="ko-KR" altLang="en-US" dirty="0"/>
              <a:t>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00A616-5DD8-4883-8817-90ABB0BB39C6}"/>
              </a:ext>
            </a:extLst>
          </p:cNvPr>
          <p:cNvSpPr txBox="1"/>
          <p:nvPr/>
        </p:nvSpPr>
        <p:spPr>
          <a:xfrm>
            <a:off x="6026214" y="2424409"/>
            <a:ext cx="137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[32</a:t>
            </a:r>
            <a:r>
              <a:rPr lang="ko-KR" altLang="en-US" dirty="0"/>
              <a:t>, 60, 80]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ADED5-0AD3-4574-9C87-B4A7949FECB5}"/>
              </a:ext>
            </a:extLst>
          </p:cNvPr>
          <p:cNvSpPr txBox="1"/>
          <p:nvPr/>
        </p:nvSpPr>
        <p:spPr>
          <a:xfrm>
            <a:off x="5273519" y="5370534"/>
            <a:ext cx="164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[48</a:t>
            </a:r>
            <a:r>
              <a:rPr lang="ko-KR" altLang="en-US" dirty="0"/>
              <a:t>, </a:t>
            </a:r>
            <a:r>
              <a:rPr lang="en-US" altLang="ko-KR" dirty="0"/>
              <a:t>48</a:t>
            </a:r>
            <a:r>
              <a:rPr lang="ko-KR" altLang="en-US" dirty="0"/>
              <a:t>0, </a:t>
            </a:r>
            <a:r>
              <a:rPr lang="en-US" altLang="ko-KR" dirty="0"/>
              <a:t>64</a:t>
            </a:r>
            <a:r>
              <a:rPr lang="ko-KR" altLang="en-US" dirty="0"/>
              <a:t>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0AC5B-BA2B-40FF-917C-B32C8E9784F4}"/>
              </a:ext>
            </a:extLst>
          </p:cNvPr>
          <p:cNvSpPr txBox="1"/>
          <p:nvPr/>
        </p:nvSpPr>
        <p:spPr>
          <a:xfrm>
            <a:off x="6141555" y="3956550"/>
            <a:ext cx="673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1/4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EB725-FD43-4BB6-B67C-236BEAE57DA6}"/>
              </a:ext>
            </a:extLst>
          </p:cNvPr>
          <p:cNvSpPr txBox="1"/>
          <p:nvPr/>
        </p:nvSpPr>
        <p:spPr>
          <a:xfrm>
            <a:off x="6691000" y="4025759"/>
            <a:ext cx="791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1/2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A5C143-4E51-42C8-8C29-968D501138DF}"/>
              </a:ext>
            </a:extLst>
          </p:cNvPr>
          <p:cNvSpPr txBox="1"/>
          <p:nvPr/>
        </p:nvSpPr>
        <p:spPr>
          <a:xfrm>
            <a:off x="7332533" y="4215501"/>
            <a:ext cx="699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01E93-4B18-448E-8433-A28AC0F1191F}"/>
              </a:ext>
            </a:extLst>
          </p:cNvPr>
          <p:cNvSpPr txBox="1"/>
          <p:nvPr/>
        </p:nvSpPr>
        <p:spPr>
          <a:xfrm>
            <a:off x="7832235" y="4710815"/>
            <a:ext cx="164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[32</a:t>
            </a:r>
            <a:r>
              <a:rPr lang="ko-KR" altLang="en-US" dirty="0"/>
              <a:t>, </a:t>
            </a:r>
            <a:r>
              <a:rPr lang="en-US" altLang="ko-KR" dirty="0"/>
              <a:t>48</a:t>
            </a:r>
            <a:r>
              <a:rPr lang="ko-KR" altLang="en-US" dirty="0"/>
              <a:t>0, </a:t>
            </a:r>
            <a:r>
              <a:rPr lang="en-US" altLang="ko-KR" dirty="0"/>
              <a:t>64</a:t>
            </a:r>
            <a:r>
              <a:rPr lang="ko-KR" altLang="en-US" dirty="0"/>
              <a:t>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0D6FC0-4C54-4A39-8F13-82FF15BF4026}"/>
              </a:ext>
            </a:extLst>
          </p:cNvPr>
          <p:cNvSpPr txBox="1"/>
          <p:nvPr/>
        </p:nvSpPr>
        <p:spPr>
          <a:xfrm>
            <a:off x="10233262" y="4895481"/>
            <a:ext cx="164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[1</a:t>
            </a:r>
            <a:r>
              <a:rPr lang="ko-KR" altLang="en-US" dirty="0"/>
              <a:t>, </a:t>
            </a:r>
            <a:r>
              <a:rPr lang="en-US" altLang="ko-KR" dirty="0"/>
              <a:t>48</a:t>
            </a:r>
            <a:r>
              <a:rPr lang="ko-KR" altLang="en-US" dirty="0"/>
              <a:t>0, </a:t>
            </a:r>
            <a:r>
              <a:rPr lang="en-US" altLang="ko-KR" dirty="0"/>
              <a:t>64</a:t>
            </a:r>
            <a:r>
              <a:rPr lang="ko-KR" altLang="en-US" dirty="0"/>
              <a:t>0]</a:t>
            </a:r>
          </a:p>
        </p:txBody>
      </p:sp>
    </p:spTree>
    <p:extLst>
      <p:ext uri="{BB962C8B-B14F-4D97-AF65-F5344CB8AC3E}">
        <p14:creationId xmlns:p14="http://schemas.microsoft.com/office/powerpoint/2010/main" val="276087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EB79-FDEA-4DE4-A60B-A6DDB5D0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2" y="-145684"/>
            <a:ext cx="10515600" cy="1325563"/>
          </a:xfrm>
        </p:spPr>
        <p:txBody>
          <a:bodyPr/>
          <a:lstStyle/>
          <a:p>
            <a:r>
              <a:rPr lang="en-US" altLang="ko-KR" dirty="0"/>
              <a:t>Efficient, learnable CRF with PAC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8A961-E5C2-4B5E-AD74-9892961F4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6474" b="35278"/>
          <a:stretch/>
        </p:blipFill>
        <p:spPr>
          <a:xfrm>
            <a:off x="1198211" y="884415"/>
            <a:ext cx="9562201" cy="47078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C76A7-4CCA-4FE2-BD1E-5FCD072F6B98}"/>
              </a:ext>
            </a:extLst>
          </p:cNvPr>
          <p:cNvSpPr txBox="1"/>
          <p:nvPr/>
        </p:nvSpPr>
        <p:spPr>
          <a:xfrm>
            <a:off x="1198211" y="5461674"/>
            <a:ext cx="85814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/>
              <a:t>단항연산의</a:t>
            </a:r>
            <a:r>
              <a:rPr lang="ko-KR" altLang="en-US" sz="2400" dirty="0"/>
              <a:t> 결과에서 </a:t>
            </a:r>
            <a:r>
              <a:rPr lang="en-US" altLang="ko-KR" sz="2400" dirty="0"/>
              <a:t>PAC</a:t>
            </a:r>
            <a:r>
              <a:rPr lang="ko-KR" altLang="en-US" sz="2400" dirty="0"/>
              <a:t>결과를 업데이트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Dilation </a:t>
            </a:r>
            <a:r>
              <a:rPr lang="ko-KR" altLang="en-US" sz="2400" dirty="0"/>
              <a:t>수 * </a:t>
            </a:r>
            <a:r>
              <a:rPr lang="en-US" altLang="ko-KR" sz="2400" dirty="0"/>
              <a:t>t step </a:t>
            </a:r>
            <a:r>
              <a:rPr lang="ko-KR" altLang="en-US" sz="2400" dirty="0"/>
              <a:t>만큼 연산 후 최종 </a:t>
            </a:r>
            <a:r>
              <a:rPr lang="en-US" altLang="ko-KR" sz="2400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159577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0B9F8-73D4-4253-AA9C-18B4775A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hot-swapping with PAC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FB476B-6684-4F7D-86F5-AFDACDD3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8" y="2283946"/>
            <a:ext cx="5132671" cy="3164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70775B-9BC1-4FFC-8D29-C96961D96064}"/>
              </a:ext>
            </a:extLst>
          </p:cNvPr>
          <p:cNvSpPr txBox="1"/>
          <p:nvPr/>
        </p:nvSpPr>
        <p:spPr>
          <a:xfrm>
            <a:off x="6300086" y="2144165"/>
            <a:ext cx="48288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Fine tuning </a:t>
            </a:r>
            <a:r>
              <a:rPr lang="ko-KR" altLang="en-US" sz="2400" dirty="0"/>
              <a:t>과정에서 새로 추가되는 </a:t>
            </a:r>
            <a:r>
              <a:rPr lang="en-US" altLang="ko-KR" sz="2400" dirty="0"/>
              <a:t>layer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random initialize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Layer Hot-swapping</a:t>
            </a:r>
            <a:r>
              <a:rPr lang="ko-KR" altLang="en-US" sz="2400" dirty="0"/>
              <a:t>은 앞선 </a:t>
            </a:r>
            <a:r>
              <a:rPr lang="en-US" altLang="ko-KR" sz="2400" dirty="0"/>
              <a:t>layer</a:t>
            </a:r>
            <a:r>
              <a:rPr lang="ko-KR" altLang="en-US" sz="2400" dirty="0"/>
              <a:t>의 </a:t>
            </a:r>
            <a:r>
              <a:rPr lang="en-US" altLang="ko-KR" sz="2400" dirty="0"/>
              <a:t>output</a:t>
            </a:r>
            <a:r>
              <a:rPr lang="ko-KR" altLang="en-US" sz="2400" dirty="0"/>
              <a:t>을 </a:t>
            </a:r>
            <a:r>
              <a:rPr lang="en-US" altLang="ko-KR" sz="2400" dirty="0"/>
              <a:t>guiding feature</a:t>
            </a:r>
            <a:r>
              <a:rPr lang="ko-KR" altLang="en-US" sz="2400" dirty="0"/>
              <a:t>로 활용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-   </a:t>
            </a:r>
            <a:r>
              <a:rPr lang="ko-KR" altLang="en-US" sz="2400" dirty="0"/>
              <a:t>파라미터 수는 기존과 동일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9C723-2C04-4266-A953-72CFAAAD360A}"/>
              </a:ext>
            </a:extLst>
          </p:cNvPr>
          <p:cNvSpPr txBox="1"/>
          <p:nvPr/>
        </p:nvSpPr>
        <p:spPr>
          <a:xfrm>
            <a:off x="2311505" y="4959410"/>
            <a:ext cx="791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1/2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B721-79F4-41E8-B6F8-8B209F38E0F4}"/>
              </a:ext>
            </a:extLst>
          </p:cNvPr>
          <p:cNvSpPr txBox="1"/>
          <p:nvPr/>
        </p:nvSpPr>
        <p:spPr>
          <a:xfrm>
            <a:off x="3059720" y="5003756"/>
            <a:ext cx="791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1/4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221E4-B7EB-4F52-95CD-003D4A807319}"/>
              </a:ext>
            </a:extLst>
          </p:cNvPr>
          <p:cNvSpPr txBox="1"/>
          <p:nvPr/>
        </p:nvSpPr>
        <p:spPr>
          <a:xfrm>
            <a:off x="4160389" y="5072007"/>
            <a:ext cx="791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1/8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341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388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Apple SD Gothic Neo</vt:lpstr>
      <vt:lpstr>sohne</vt:lpstr>
      <vt:lpstr>맑은 고딕</vt:lpstr>
      <vt:lpstr>Arial</vt:lpstr>
      <vt:lpstr>Cambria Math</vt:lpstr>
      <vt:lpstr>Edwardian Script ITC</vt:lpstr>
      <vt:lpstr>Open Sans</vt:lpstr>
      <vt:lpstr>Office 테마</vt:lpstr>
      <vt:lpstr>Pixel-Adaptive Convolutional Neural Networks</vt:lpstr>
      <vt:lpstr>Drawbacks of Standard CNN</vt:lpstr>
      <vt:lpstr>Related Work</vt:lpstr>
      <vt:lpstr>PAC </vt:lpstr>
      <vt:lpstr>Deep Joint Upsampling Network</vt:lpstr>
      <vt:lpstr>Efficient, learnable CRF with PAC</vt:lpstr>
      <vt:lpstr>Layer hot-swapping with PAC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성매</dc:creator>
  <cp:lastModifiedBy>홍 성매</cp:lastModifiedBy>
  <cp:revision>75</cp:revision>
  <dcterms:created xsi:type="dcterms:W3CDTF">2021-05-06T00:19:50Z</dcterms:created>
  <dcterms:modified xsi:type="dcterms:W3CDTF">2021-05-07T04:28:52Z</dcterms:modified>
</cp:coreProperties>
</file>