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72" r:id="rId4"/>
    <p:sldId id="568" r:id="rId5"/>
    <p:sldId id="574" r:id="rId6"/>
    <p:sldId id="579" r:id="rId7"/>
    <p:sldId id="58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2CC"/>
    <a:srgbClr val="EC8A62"/>
    <a:srgbClr val="C3EBD4"/>
    <a:srgbClr val="89ADB0"/>
    <a:srgbClr val="A39CC0"/>
    <a:srgbClr val="6C4C13"/>
    <a:srgbClr val="702A40"/>
    <a:srgbClr val="3A3375"/>
    <a:srgbClr val="653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2021-03-30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makuma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563105"/>
            <a:ext cx="2592441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+mn-ea"/>
              </a:rPr>
              <a:t>PORTFOLIO</a:t>
            </a:r>
            <a:endParaRPr kumimoji="1" lang="ko-KR" altLang="en-US" sz="3575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7908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>
                <a:latin typeface="+mn-ea"/>
              </a:rPr>
              <a:t>2021 03 </a:t>
            </a:r>
            <a:r>
              <a:rPr kumimoji="1" lang="ko-KR" altLang="en-US" sz="1700" dirty="0">
                <a:latin typeface="+mn-ea"/>
              </a:rPr>
              <a:t> </a:t>
            </a:r>
            <a:r>
              <a:rPr kumimoji="1" lang="ko-KR" altLang="en-US" sz="1700" b="1" dirty="0" err="1">
                <a:latin typeface="+mn-ea"/>
              </a:rPr>
              <a:t>김도이</a:t>
            </a:r>
            <a:endParaRPr kumimoji="1" lang="ko-KR" altLang="en-US" sz="1700" b="1" dirty="0">
              <a:latin typeface="+mn-ea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>
                <a:latin typeface="+mn-ea"/>
              </a:rPr>
              <a:t>인적사항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>
                <a:latin typeface="+mn-ea"/>
              </a:rPr>
              <a:t>이수 과목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03. PROJECTS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04. </a:t>
            </a:r>
            <a:r>
              <a:rPr kumimoji="1" lang="ko-KR" altLang="en-US" sz="1400" dirty="0" err="1">
                <a:latin typeface="+mn-ea"/>
              </a:rPr>
              <a:t>교내외</a:t>
            </a:r>
            <a:r>
              <a:rPr kumimoji="1" lang="ko-KR" altLang="en-US" sz="1400" dirty="0">
                <a:latin typeface="+mn-ea"/>
              </a:rPr>
              <a:t> 활동</a:t>
            </a:r>
            <a:r>
              <a:rPr kumimoji="1" lang="en-US" altLang="ko-KR" sz="1400" dirty="0">
                <a:latin typeface="+mn-ea"/>
              </a:rPr>
              <a:t>, </a:t>
            </a:r>
            <a:r>
              <a:rPr kumimoji="1" lang="ko-KR" altLang="en-US" sz="1400" dirty="0">
                <a:latin typeface="+mn-ea"/>
              </a:rPr>
              <a:t>자격증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0CA0B43-6B5D-4944-BE50-BE35FC07D7D0}"/>
              </a:ext>
            </a:extLst>
          </p:cNvPr>
          <p:cNvGrpSpPr/>
          <p:nvPr/>
        </p:nvGrpSpPr>
        <p:grpSpPr>
          <a:xfrm>
            <a:off x="496850" y="1777139"/>
            <a:ext cx="2098401" cy="307777"/>
            <a:chOff x="463182" y="1775650"/>
            <a:chExt cx="2098401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EF2267-E146-B642-8B3C-65C8B2EA3107}"/>
                </a:ext>
              </a:extLst>
            </p:cNvPr>
            <p:cNvSpPr txBox="1"/>
            <p:nvPr/>
          </p:nvSpPr>
          <p:spPr>
            <a:xfrm>
              <a:off x="463182" y="1775650"/>
              <a:ext cx="209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66FF"/>
                  </a:solidFill>
                  <a:latin typeface="+mn-ea"/>
                </a:rPr>
                <a:t>PROFILE</a:t>
              </a:r>
              <a:endParaRPr lang="en-US" altLang="ko-KR" b="1" dirty="0">
                <a:solidFill>
                  <a:srgbClr val="0066FF"/>
                </a:solidFill>
                <a:latin typeface="+mn-ea"/>
              </a:endParaRPr>
            </a:p>
          </p:txBody>
        </p:sp>
        <p:cxnSp>
          <p:nvCxnSpPr>
            <p:cNvPr id="35" name="직선 연결선 14">
              <a:extLst>
                <a:ext uri="{FF2B5EF4-FFF2-40B4-BE49-F238E27FC236}">
                  <a16:creationId xmlns:a16="http://schemas.microsoft.com/office/drawing/2014/main" id="{25A0FD3C-B1B1-5643-A166-D1770CDCF885}"/>
                </a:ext>
              </a:extLst>
            </p:cNvPr>
            <p:cNvCxnSpPr>
              <a:cxnSpLocks/>
            </p:cNvCxnSpPr>
            <p:nvPr/>
          </p:nvCxnSpPr>
          <p:spPr>
            <a:xfrm>
              <a:off x="507129" y="2083427"/>
              <a:ext cx="87429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D1E7E-1872-49D0-B3FA-2BB14F5322F9}"/>
              </a:ext>
            </a:extLst>
          </p:cNvPr>
          <p:cNvGrpSpPr/>
          <p:nvPr/>
        </p:nvGrpSpPr>
        <p:grpSpPr>
          <a:xfrm>
            <a:off x="505250" y="2095604"/>
            <a:ext cx="9052363" cy="2498156"/>
            <a:chOff x="471582" y="2094115"/>
            <a:chExt cx="9052363" cy="249815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B35463-6A9A-4F3F-BC1C-C057A6279EA9}"/>
                </a:ext>
              </a:extLst>
            </p:cNvPr>
            <p:cNvGrpSpPr/>
            <p:nvPr/>
          </p:nvGrpSpPr>
          <p:grpSpPr>
            <a:xfrm>
              <a:off x="471582" y="2094115"/>
              <a:ext cx="4325025" cy="2498156"/>
              <a:chOff x="471582" y="2026818"/>
              <a:chExt cx="4325025" cy="249815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F103CC-5B89-45AB-8D28-F7723FAD5DF9}"/>
                  </a:ext>
                </a:extLst>
              </p:cNvPr>
              <p:cNvSpPr txBox="1"/>
              <p:nvPr/>
            </p:nvSpPr>
            <p:spPr>
              <a:xfrm>
                <a:off x="471582" y="2053528"/>
                <a:ext cx="1286933" cy="247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이름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생년월일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학력정보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자격증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F8FC9C-FCFF-4607-86C6-09AE14D8958F}"/>
                  </a:ext>
                </a:extLst>
              </p:cNvPr>
              <p:cNvSpPr txBox="1"/>
              <p:nvPr/>
            </p:nvSpPr>
            <p:spPr>
              <a:xfrm>
                <a:off x="1520782" y="2026818"/>
                <a:ext cx="3275825" cy="247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 err="1">
                    <a:latin typeface="+mn-ea"/>
                  </a:rPr>
                  <a:t>김도이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   </a:t>
                </a:r>
                <a:r>
                  <a:rPr lang="en-US" altLang="ko-KR" sz="1500" dirty="0" err="1">
                    <a:latin typeface="+mn-ea"/>
                  </a:rPr>
                  <a:t>DoYi</a:t>
                </a:r>
                <a:r>
                  <a:rPr lang="en-US" altLang="ko-KR" sz="1500" dirty="0">
                    <a:latin typeface="+mn-ea"/>
                  </a:rPr>
                  <a:t> Kim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</a:rPr>
                  <a:t>1995.08.23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+mn-ea"/>
                  </a:rPr>
                  <a:t>광운대학교 </a:t>
                </a:r>
                <a:endParaRPr lang="en-US" altLang="ko-KR" sz="15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 err="1">
                    <a:latin typeface="+mn-ea"/>
                  </a:rPr>
                  <a:t>전자바이오물리학과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/ </a:t>
                </a:r>
                <a:r>
                  <a:rPr lang="ko-KR" altLang="en-US" sz="1500" dirty="0">
                    <a:latin typeface="+mn-ea"/>
                  </a:rPr>
                  <a:t>전자공학과</a:t>
                </a:r>
                <a:endParaRPr lang="en-US" altLang="ko-KR" sz="15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</a:rPr>
                  <a:t>2014.03 ~ 2019.02 (</a:t>
                </a:r>
                <a:r>
                  <a:rPr lang="ko-KR" altLang="en-US" sz="1500" dirty="0">
                    <a:latin typeface="+mn-ea"/>
                  </a:rPr>
                  <a:t>졸업</a:t>
                </a:r>
                <a:r>
                  <a:rPr lang="en-US" altLang="ko-KR" sz="1500" dirty="0">
                    <a:latin typeface="+mn-ea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</a:rPr>
                  <a:t>OPIC IH (2019.08.10)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500" dirty="0">
                  <a:latin typeface="+mn-ea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D342AE-9030-489E-B24A-2E4036FBA79B}"/>
                </a:ext>
              </a:extLst>
            </p:cNvPr>
            <p:cNvGrpSpPr/>
            <p:nvPr/>
          </p:nvGrpSpPr>
          <p:grpSpPr>
            <a:xfrm>
              <a:off x="5095685" y="2120825"/>
              <a:ext cx="4428260" cy="1092961"/>
              <a:chOff x="5006158" y="2114315"/>
              <a:chExt cx="4428260" cy="109296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BE8860-0D82-4D18-83AD-E28F4DCB495A}"/>
                  </a:ext>
                </a:extLst>
              </p:cNvPr>
              <p:cNvSpPr txBox="1"/>
              <p:nvPr/>
            </p:nvSpPr>
            <p:spPr>
              <a:xfrm>
                <a:off x="5789431" y="2120825"/>
                <a:ext cx="3644987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+mn-ea"/>
                  </a:rPr>
                  <a:t>서울대학교 </a:t>
                </a:r>
                <a:r>
                  <a:rPr lang="en-US" altLang="ko-KR" sz="1500" dirty="0">
                    <a:latin typeface="+mn-ea"/>
                  </a:rPr>
                  <a:t>AI </a:t>
                </a:r>
                <a:r>
                  <a:rPr lang="ko-KR" altLang="en-US" sz="1500" dirty="0">
                    <a:latin typeface="+mn-ea"/>
                  </a:rPr>
                  <a:t>연구원</a:t>
                </a:r>
                <a:r>
                  <a:rPr lang="en-US" altLang="ko-KR" sz="1500" dirty="0">
                    <a:latin typeface="+mn-ea"/>
                  </a:rPr>
                  <a:t>(AIIS)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 err="1">
                    <a:latin typeface="+mn-ea"/>
                  </a:rPr>
                  <a:t>머신러닝</a:t>
                </a:r>
                <a:r>
                  <a:rPr lang="ko-KR" altLang="en-US" sz="1500" dirty="0">
                    <a:latin typeface="+mn-ea"/>
                  </a:rPr>
                  <a:t> 연구원</a:t>
                </a:r>
                <a:r>
                  <a:rPr lang="en-US" altLang="ko-KR" sz="1500" dirty="0">
                    <a:latin typeface="+mn-ea"/>
                  </a:rPr>
                  <a:t>(</a:t>
                </a:r>
                <a:r>
                  <a:rPr lang="ko-KR" altLang="en-US" sz="1500" dirty="0">
                    <a:latin typeface="+mn-ea"/>
                  </a:rPr>
                  <a:t>인턴</a:t>
                </a:r>
                <a:r>
                  <a:rPr lang="en-US" altLang="ko-KR" sz="1500" dirty="0">
                    <a:latin typeface="+mn-ea"/>
                  </a:rPr>
                  <a:t>)</a:t>
                </a:r>
                <a:r>
                  <a:rPr lang="ko-KR" altLang="en-US" sz="1500" dirty="0">
                    <a:latin typeface="+mn-ea"/>
                  </a:rPr>
                  <a:t> </a:t>
                </a:r>
                <a:endParaRPr lang="en-US" altLang="ko-KR" sz="15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</a:rPr>
                  <a:t>2020.10~2021.02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2D5DF9-2747-4EF0-A30E-6C8F788DE18E}"/>
                  </a:ext>
                </a:extLst>
              </p:cNvPr>
              <p:cNvSpPr txBox="1"/>
              <p:nvPr/>
            </p:nvSpPr>
            <p:spPr>
              <a:xfrm>
                <a:off x="5006158" y="2114315"/>
                <a:ext cx="1286933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기관명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직무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기간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AE725EC-B2EF-4DEC-AA9F-E676223D6951}"/>
              </a:ext>
            </a:extLst>
          </p:cNvPr>
          <p:cNvGrpSpPr/>
          <p:nvPr/>
        </p:nvGrpSpPr>
        <p:grpSpPr>
          <a:xfrm>
            <a:off x="5129352" y="1775650"/>
            <a:ext cx="2098401" cy="584775"/>
            <a:chOff x="463182" y="1775650"/>
            <a:chExt cx="2098401" cy="58477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4CF85B-1FD2-46C2-8B2A-414AF3C14342}"/>
                </a:ext>
              </a:extLst>
            </p:cNvPr>
            <p:cNvSpPr txBox="1"/>
            <p:nvPr/>
          </p:nvSpPr>
          <p:spPr>
            <a:xfrm>
              <a:off x="463182" y="1775650"/>
              <a:ext cx="20984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66FF"/>
                  </a:solidFill>
                  <a:latin typeface="+mn-ea"/>
                </a:rPr>
                <a:t>JOB EXPERIENCE</a:t>
              </a:r>
            </a:p>
            <a:p>
              <a:endParaRPr lang="en-US" altLang="ko-KR" b="1" dirty="0">
                <a:solidFill>
                  <a:srgbClr val="0066FF"/>
                </a:solidFill>
                <a:latin typeface="+mn-ea"/>
              </a:endParaRPr>
            </a:p>
          </p:txBody>
        </p:sp>
        <p:cxnSp>
          <p:nvCxnSpPr>
            <p:cNvPr id="67" name="직선 연결선 14">
              <a:extLst>
                <a:ext uri="{FF2B5EF4-FFF2-40B4-BE49-F238E27FC236}">
                  <a16:creationId xmlns:a16="http://schemas.microsoft.com/office/drawing/2014/main" id="{A2D7C469-8B9D-49B7-B6F2-F5D3E3EC0F16}"/>
                </a:ext>
              </a:extLst>
            </p:cNvPr>
            <p:cNvCxnSpPr>
              <a:cxnSpLocks/>
            </p:cNvCxnSpPr>
            <p:nvPr/>
          </p:nvCxnSpPr>
          <p:spPr>
            <a:xfrm>
              <a:off x="507129" y="2083427"/>
              <a:ext cx="147661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D22AC4D-81DD-47C2-8B18-1FE43AE04D54}"/>
              </a:ext>
            </a:extLst>
          </p:cNvPr>
          <p:cNvGrpSpPr/>
          <p:nvPr/>
        </p:nvGrpSpPr>
        <p:grpSpPr>
          <a:xfrm>
            <a:off x="5129353" y="3766605"/>
            <a:ext cx="3814040" cy="1843115"/>
            <a:chOff x="463182" y="3833982"/>
            <a:chExt cx="3814040" cy="184311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A9195-ACDB-4C5B-B845-5C204D3C9279}"/>
                </a:ext>
              </a:extLst>
            </p:cNvPr>
            <p:cNvGrpSpPr/>
            <p:nvPr/>
          </p:nvGrpSpPr>
          <p:grpSpPr>
            <a:xfrm>
              <a:off x="463182" y="4234396"/>
              <a:ext cx="3814040" cy="1442701"/>
              <a:chOff x="429514" y="3904743"/>
              <a:chExt cx="3814040" cy="14427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E3B84C-D973-4E88-AD44-3B9C8A07751C}"/>
                  </a:ext>
                </a:extLst>
              </p:cNvPr>
              <p:cNvSpPr txBox="1"/>
              <p:nvPr/>
            </p:nvSpPr>
            <p:spPr>
              <a:xfrm>
                <a:off x="429514" y="3914744"/>
                <a:ext cx="1286933" cy="1432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전화번호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이메일</a:t>
                </a: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GitHub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0C51D2-1ABA-49C5-BD16-15353A5C293A}"/>
                  </a:ext>
                </a:extLst>
              </p:cNvPr>
              <p:cNvSpPr txBox="1"/>
              <p:nvPr/>
            </p:nvSpPr>
            <p:spPr>
              <a:xfrm>
                <a:off x="1381421" y="3904743"/>
                <a:ext cx="2862133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</a:rPr>
                  <a:t>82+ 010-9488-6504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</a:rPr>
                  <a:t>doyikim34@naver.com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+mn-ea"/>
                    <a:hlinkClick r:id="rId2"/>
                  </a:rPr>
                  <a:t>https://github.com/</a:t>
                </a:r>
                <a:r>
                  <a:rPr lang="en-US" altLang="ko-KR" sz="1500" dirty="0">
                    <a:latin typeface="+mn-ea"/>
                  </a:rPr>
                  <a:t>ddoron9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F1F1CB6-0EAF-409B-9741-1A4773AC7978}"/>
                </a:ext>
              </a:extLst>
            </p:cNvPr>
            <p:cNvGrpSpPr/>
            <p:nvPr/>
          </p:nvGrpSpPr>
          <p:grpSpPr>
            <a:xfrm>
              <a:off x="463182" y="3833982"/>
              <a:ext cx="2098401" cy="307777"/>
              <a:chOff x="463182" y="1775650"/>
              <a:chExt cx="2098401" cy="30777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9D50D1-9FA1-4874-BEAD-49BF5766F69C}"/>
                  </a:ext>
                </a:extLst>
              </p:cNvPr>
              <p:cNvSpPr txBox="1"/>
              <p:nvPr/>
            </p:nvSpPr>
            <p:spPr>
              <a:xfrm>
                <a:off x="463182" y="1775650"/>
                <a:ext cx="209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66FF"/>
                    </a:solidFill>
                    <a:latin typeface="+mn-ea"/>
                  </a:rPr>
                  <a:t>CONTACTS</a:t>
                </a:r>
              </a:p>
            </p:txBody>
          </p:sp>
          <p:cxnSp>
            <p:nvCxnSpPr>
              <p:cNvPr id="73" name="직선 연결선 14">
                <a:extLst>
                  <a:ext uri="{FF2B5EF4-FFF2-40B4-BE49-F238E27FC236}">
                    <a16:creationId xmlns:a16="http://schemas.microsoft.com/office/drawing/2014/main" id="{583504EB-F56C-4C55-96FB-0DF2742C03A3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07129" y="2083427"/>
                <a:ext cx="10052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70D1F27-3741-4356-A234-CCC836B90211}"/>
              </a:ext>
            </a:extLst>
          </p:cNvPr>
          <p:cNvGrpSpPr/>
          <p:nvPr/>
        </p:nvGrpSpPr>
        <p:grpSpPr>
          <a:xfrm>
            <a:off x="351449" y="452819"/>
            <a:ext cx="3130210" cy="642375"/>
            <a:chOff x="351449" y="452819"/>
            <a:chExt cx="3130210" cy="64237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F87ED4-0C7A-4A00-8542-A0C0B7CD47BE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+mn-ea"/>
                </a:rPr>
                <a:t>인적사항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BC85D0-D887-47C1-845F-A839BC3FEF53}"/>
                </a:ext>
              </a:extLst>
            </p:cNvPr>
            <p:cNvSpPr txBox="1"/>
            <p:nvPr/>
          </p:nvSpPr>
          <p:spPr>
            <a:xfrm>
              <a:off x="2199382" y="84897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PROJECTS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1692633-2D41-4C18-83C4-803360B440E8}"/>
                </a:ext>
              </a:extLst>
            </p:cNvPr>
            <p:cNvSpPr txBox="1"/>
            <p:nvPr/>
          </p:nvSpPr>
          <p:spPr>
            <a:xfrm>
              <a:off x="1104320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자격증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E0CC6D-81F6-483F-A40F-977B22857126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  </a:t>
              </a:r>
              <a:r>
                <a:rPr lang="en-US" altLang="ko-KR" b="1" dirty="0">
                  <a:latin typeface="+mn-ea"/>
                </a:rPr>
                <a:t>[PORTFOLIO]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F4B0C10-CFA3-40D6-BD87-57FCFD1D6731}"/>
              </a:ext>
            </a:extLst>
          </p:cNvPr>
          <p:cNvGrpSpPr/>
          <p:nvPr/>
        </p:nvGrpSpPr>
        <p:grpSpPr>
          <a:xfrm>
            <a:off x="505250" y="4477268"/>
            <a:ext cx="2098401" cy="307777"/>
            <a:chOff x="463182" y="1775650"/>
            <a:chExt cx="2098401" cy="30777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20B779A-562D-4CA0-895F-D7CE45355F41}"/>
                </a:ext>
              </a:extLst>
            </p:cNvPr>
            <p:cNvSpPr txBox="1"/>
            <p:nvPr/>
          </p:nvSpPr>
          <p:spPr>
            <a:xfrm>
              <a:off x="463182" y="1775650"/>
              <a:ext cx="209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66FF"/>
                  </a:solidFill>
                  <a:latin typeface="+mn-ea"/>
                </a:rPr>
                <a:t>SKILLS</a:t>
              </a:r>
              <a:endParaRPr lang="en-US" altLang="ko-KR" b="1" dirty="0">
                <a:solidFill>
                  <a:srgbClr val="0066FF"/>
                </a:solidFill>
                <a:latin typeface="+mn-ea"/>
              </a:endParaRPr>
            </a:p>
          </p:txBody>
        </p:sp>
        <p:cxnSp>
          <p:nvCxnSpPr>
            <p:cNvPr id="85" name="직선 연결선 14">
              <a:extLst>
                <a:ext uri="{FF2B5EF4-FFF2-40B4-BE49-F238E27FC236}">
                  <a16:creationId xmlns:a16="http://schemas.microsoft.com/office/drawing/2014/main" id="{7A4ED41C-EAB2-4B44-9CD6-CA7F288F1CF8}"/>
                </a:ext>
              </a:extLst>
            </p:cNvPr>
            <p:cNvCxnSpPr>
              <a:cxnSpLocks/>
            </p:cNvCxnSpPr>
            <p:nvPr/>
          </p:nvCxnSpPr>
          <p:spPr>
            <a:xfrm>
              <a:off x="507129" y="2083427"/>
              <a:ext cx="87429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47F0296-777D-42A7-9A0F-24E8998B0486}"/>
              </a:ext>
            </a:extLst>
          </p:cNvPr>
          <p:cNvSpPr txBox="1"/>
          <p:nvPr/>
        </p:nvSpPr>
        <p:spPr>
          <a:xfrm>
            <a:off x="1546050" y="4776830"/>
            <a:ext cx="1286933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Python, C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+mn-ea"/>
              </a:rPr>
              <a:t>Keras</a:t>
            </a:r>
            <a:r>
              <a:rPr lang="en-US" altLang="ko-KR" sz="15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+mn-ea"/>
              </a:rPr>
              <a:t>Pytorch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+mn-ea"/>
              </a:rPr>
              <a:t>Tensorflow</a:t>
            </a:r>
            <a:endParaRPr lang="en-US" altLang="ko-KR" sz="15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4B4BCC-982C-462C-BCAE-8E493806A48A}"/>
              </a:ext>
            </a:extLst>
          </p:cNvPr>
          <p:cNvSpPr txBox="1"/>
          <p:nvPr/>
        </p:nvSpPr>
        <p:spPr>
          <a:xfrm>
            <a:off x="458526" y="4811755"/>
            <a:ext cx="1286933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언어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프레임워크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2DA8B93-4E17-4F08-ADE3-F32CB024A634}"/>
              </a:ext>
            </a:extLst>
          </p:cNvPr>
          <p:cNvGrpSpPr/>
          <p:nvPr/>
        </p:nvGrpSpPr>
        <p:grpSpPr>
          <a:xfrm>
            <a:off x="784193" y="1464639"/>
            <a:ext cx="5886453" cy="1897502"/>
            <a:chOff x="929483" y="2059699"/>
            <a:chExt cx="5886453" cy="189750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10AF55-6BCB-45F8-9FE6-A70ABEEB5470}"/>
                </a:ext>
              </a:extLst>
            </p:cNvPr>
            <p:cNvSpPr/>
            <p:nvPr/>
          </p:nvSpPr>
          <p:spPr>
            <a:xfrm>
              <a:off x="929483" y="2198421"/>
              <a:ext cx="206103" cy="45719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463258-7260-4739-B638-37F50559702E}"/>
                </a:ext>
              </a:extLst>
            </p:cNvPr>
            <p:cNvSpPr txBox="1"/>
            <p:nvPr/>
          </p:nvSpPr>
          <p:spPr>
            <a:xfrm>
              <a:off x="1198239" y="2059699"/>
              <a:ext cx="18197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b="1" dirty="0">
                  <a:latin typeface="+mn-ea"/>
                </a:rPr>
                <a:t>ACTIVITY</a:t>
              </a:r>
              <a:endParaRPr kumimoji="1" lang="ko-KR" altLang="en-US" sz="1500" b="1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FCF10-2B62-4230-A75D-3C5F43E9A473}"/>
                </a:ext>
              </a:extLst>
            </p:cNvPr>
            <p:cNvSpPr txBox="1"/>
            <p:nvPr/>
          </p:nvSpPr>
          <p:spPr>
            <a:xfrm>
              <a:off x="1135586" y="2572206"/>
              <a:ext cx="170751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2020.05 ~ 2020.11</a:t>
              </a:r>
            </a:p>
            <a:p>
              <a:endPara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2019.12 ~ 2020.02</a:t>
              </a:r>
              <a:endPara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2014.03 ~ 2019.02</a:t>
              </a:r>
            </a:p>
            <a:p>
              <a:endPara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B0614F-D9F9-4A54-ACF6-C1EA1280A3E8}"/>
                </a:ext>
              </a:extLst>
            </p:cNvPr>
            <p:cNvSpPr txBox="1"/>
            <p:nvPr/>
          </p:nvSpPr>
          <p:spPr>
            <a:xfrm>
              <a:off x="3192828" y="2571974"/>
              <a:ext cx="36231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실용 중심의 </a:t>
              </a:r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AI </a:t>
              </a:r>
              <a:r>
                <a:rPr kumimoji="1"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개발자 과정 수료</a:t>
              </a:r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(CSLEE)</a:t>
              </a:r>
            </a:p>
            <a:p>
              <a:endPara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SW</a:t>
              </a:r>
              <a:r>
                <a:rPr kumimoji="1"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개발을 위한 알고리즘 수료</a:t>
              </a:r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kumimoji="1"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멀티캠퍼스</a:t>
              </a:r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endPara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과 내부 소모임</a:t>
              </a:r>
              <a:r>
                <a:rPr kumimoji="1"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활동 참여</a:t>
              </a:r>
              <a:endPara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162A95-5E83-4861-99BA-DD8A17C7EF2C}"/>
              </a:ext>
            </a:extLst>
          </p:cNvPr>
          <p:cNvGrpSpPr/>
          <p:nvPr/>
        </p:nvGrpSpPr>
        <p:grpSpPr>
          <a:xfrm>
            <a:off x="351449" y="452819"/>
            <a:ext cx="3130210" cy="642375"/>
            <a:chOff x="351449" y="452819"/>
            <a:chExt cx="3130210" cy="6423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B82A7-73E2-44C4-986E-3080CBED30D3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970CC3-60BA-4C0E-98CC-8A59413C07C8}"/>
                </a:ext>
              </a:extLst>
            </p:cNvPr>
            <p:cNvSpPr txBox="1"/>
            <p:nvPr/>
          </p:nvSpPr>
          <p:spPr>
            <a:xfrm>
              <a:off x="2199382" y="848973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PROJECTS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C109B6-85BC-47C5-AE17-56E66F4FC875}"/>
                </a:ext>
              </a:extLst>
            </p:cNvPr>
            <p:cNvSpPr txBox="1"/>
            <p:nvPr/>
          </p:nvSpPr>
          <p:spPr>
            <a:xfrm>
              <a:off x="1104320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+mn-ea"/>
                </a:rPr>
                <a:t>교내외활동</a:t>
              </a:r>
              <a:r>
                <a:rPr lang="en-US" altLang="ko-KR" sz="900" b="1" dirty="0">
                  <a:latin typeface="+mn-ea"/>
                </a:rPr>
                <a:t>/</a:t>
              </a:r>
              <a:r>
                <a:rPr lang="ko-KR" altLang="en-US" sz="900" b="1" dirty="0">
                  <a:latin typeface="+mn-ea"/>
                </a:rPr>
                <a:t>자격증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B5AC4A-2CE5-4984-8B49-8E083795B333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  </a:t>
              </a:r>
              <a:r>
                <a:rPr lang="en-US" altLang="ko-KR" b="1" dirty="0">
                  <a:latin typeface="+mn-ea"/>
                </a:rPr>
                <a:t>[PORTFOLIO]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6EA050-F970-4FDE-B716-11ED4841AA90}"/>
              </a:ext>
            </a:extLst>
          </p:cNvPr>
          <p:cNvGrpSpPr/>
          <p:nvPr/>
        </p:nvGrpSpPr>
        <p:grpSpPr>
          <a:xfrm>
            <a:off x="784193" y="3334277"/>
            <a:ext cx="6378189" cy="2105293"/>
            <a:chOff x="933668" y="2016333"/>
            <a:chExt cx="6378189" cy="210529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F278195-12B5-4B5F-B17F-48DDCBDC64A2}"/>
                </a:ext>
              </a:extLst>
            </p:cNvPr>
            <p:cNvSpPr/>
            <p:nvPr/>
          </p:nvSpPr>
          <p:spPr>
            <a:xfrm>
              <a:off x="933668" y="2146128"/>
              <a:ext cx="206103" cy="45719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9079FE-D7C1-46FA-8180-D46FDD678A66}"/>
                </a:ext>
              </a:extLst>
            </p:cNvPr>
            <p:cNvSpPr txBox="1"/>
            <p:nvPr/>
          </p:nvSpPr>
          <p:spPr>
            <a:xfrm>
              <a:off x="1202424" y="2016333"/>
              <a:ext cx="18197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b="1" dirty="0">
                  <a:latin typeface="+mn-ea"/>
                </a:rPr>
                <a:t>PROJECTS</a:t>
              </a:r>
              <a:endParaRPr kumimoji="1" lang="ko-KR" altLang="en-US" sz="1500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3DD2E6-1158-48F1-A762-A8B25104FF21}"/>
                </a:ext>
              </a:extLst>
            </p:cNvPr>
            <p:cNvSpPr txBox="1"/>
            <p:nvPr/>
          </p:nvSpPr>
          <p:spPr>
            <a:xfrm>
              <a:off x="3197013" y="2374288"/>
              <a:ext cx="4114844" cy="1747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데이터 구축 과제 데모 개발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(AIIS)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파생상품 모의투자를 위한 딥러닝 모델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FAT16 </a:t>
              </a:r>
              <a:r>
                <a:rPr lang="ko-KR" altLang="en-US" sz="140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분석 </a:t>
              </a:r>
              <a:endParaRPr lang="en-US" altLang="ko-KR" sz="140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Discrete Cosine Transform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을 이용한 이미지 압축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9699FB3-D76A-4BE7-897B-9F7123399952}"/>
              </a:ext>
            </a:extLst>
          </p:cNvPr>
          <p:cNvSpPr txBox="1"/>
          <p:nvPr/>
        </p:nvSpPr>
        <p:spPr>
          <a:xfrm>
            <a:off x="990296" y="3828595"/>
            <a:ext cx="17075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2020.10 ~ 2021.02</a:t>
            </a:r>
          </a:p>
          <a:p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2020.09 ~ 2020.10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2019.12 ~ 2020.02</a:t>
            </a:r>
          </a:p>
          <a:p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2017.10 ~ 2017.10</a:t>
            </a:r>
          </a:p>
          <a:p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84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717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tabLst/>
              <a:defRPr/>
            </a:pPr>
            <a:r>
              <a:rPr lang="ko-KR" altLang="en-US" sz="2400" b="1" i="0" u="none" strike="noStrike" cap="none" dirty="0">
                <a:solidFill>
                  <a:srgbClr val="0066FF"/>
                </a:solidFill>
                <a:effectLst/>
                <a:latin typeface="+mn-ea"/>
                <a:cs typeface="MV Boli" panose="02000500030200090000" pitchFamily="2" charset="0"/>
                <a:sym typeface="Arial"/>
              </a:rPr>
              <a:t>안내로봇 </a:t>
            </a:r>
            <a:r>
              <a:rPr lang="ko-KR" altLang="en-US" sz="2400" b="1" i="0" u="none" strike="noStrike" cap="none" dirty="0" err="1">
                <a:solidFill>
                  <a:srgbClr val="0066FF"/>
                </a:solidFill>
                <a:effectLst/>
                <a:latin typeface="+mn-ea"/>
                <a:cs typeface="MV Boli" panose="02000500030200090000" pitchFamily="2" charset="0"/>
                <a:sym typeface="Arial"/>
              </a:rPr>
              <a:t>인터렉션</a:t>
            </a:r>
            <a:r>
              <a:rPr lang="ko-KR" altLang="en-US" sz="2400" b="1" i="0" u="none" strike="noStrike" cap="none" dirty="0">
                <a:solidFill>
                  <a:srgbClr val="0066FF"/>
                </a:solidFill>
                <a:effectLst/>
                <a:latin typeface="+mn-ea"/>
                <a:cs typeface="MV Boli" panose="02000500030200090000" pitchFamily="2" charset="0"/>
                <a:sym typeface="Arial"/>
              </a:rPr>
              <a:t> </a:t>
            </a:r>
            <a:r>
              <a:rPr lang="en-US" altLang="ko-KR" sz="2400" b="1" i="0" u="none" strike="noStrike" cap="none" dirty="0">
                <a:solidFill>
                  <a:srgbClr val="0066FF"/>
                </a:solidFill>
                <a:effectLst/>
                <a:latin typeface="+mn-ea"/>
                <a:cs typeface="MV Boli" panose="02000500030200090000" pitchFamily="2" charset="0"/>
                <a:sym typeface="Arial"/>
              </a:rPr>
              <a:t>AI </a:t>
            </a:r>
            <a:r>
              <a:rPr lang="ko-KR" altLang="en-US" sz="2400" b="1" i="0" u="none" strike="noStrike" cap="none" dirty="0">
                <a:solidFill>
                  <a:srgbClr val="0066FF"/>
                </a:solidFill>
                <a:effectLst/>
                <a:latin typeface="+mn-ea"/>
                <a:cs typeface="MV Boli" panose="02000500030200090000" pitchFamily="2" charset="0"/>
                <a:sym typeface="Arial"/>
              </a:rPr>
              <a:t>데이터 구축 사업 데모 개발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로봇과 사람과의 상호작용을 위해 딥러닝 모델로 이미지와 오디오를 분석</a:t>
            </a:r>
            <a:endParaRPr lang="en-US" altLang="ko-KR" sz="500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742536" y="2858909"/>
            <a:ext cx="1928733" cy="670577"/>
            <a:chOff x="6657264" y="2669246"/>
            <a:chExt cx="1928733" cy="670577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2020.10 ~ 2021.02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742533" y="3671846"/>
            <a:ext cx="2492990" cy="904225"/>
            <a:chOff x="6657264" y="3368786"/>
            <a:chExt cx="2127273" cy="904225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+mn-ea"/>
                </a:rPr>
                <a:t>SKILLS / IDE</a:t>
              </a:r>
              <a:endParaRPr kumimoji="1" lang="ko-KR" altLang="en-US" sz="1600" b="1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88236"/>
              <a:ext cx="2127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 (</a:t>
              </a:r>
              <a:r>
                <a:rPr kumimoji="1" lang="en-US" altLang="ko-K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pytorch</a:t>
              </a:r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</a:p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Nvidia Jetson Xavier NX 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130210" cy="642375"/>
            <a:chOff x="351449" y="452819"/>
            <a:chExt cx="3130210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2199382" y="84897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PROJECTS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1104320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  </a:t>
              </a:r>
              <a:r>
                <a:rPr lang="en-US" altLang="ko-KR" b="1" dirty="0">
                  <a:latin typeface="+mn-ea"/>
                </a:rPr>
                <a:t>[PORTFOLIO]</a:t>
              </a:r>
              <a:endParaRPr lang="ko-KR" altLang="en-US" sz="1000" b="1" dirty="0">
                <a:latin typeface="+mn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0825F98-3E0F-407C-B196-4744B08D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9" y="2626659"/>
            <a:ext cx="5734050" cy="32385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D8462B5-FC56-489B-AA58-7C011C81421C}"/>
              </a:ext>
            </a:extLst>
          </p:cNvPr>
          <p:cNvGrpSpPr/>
          <p:nvPr/>
        </p:nvGrpSpPr>
        <p:grpSpPr>
          <a:xfrm>
            <a:off x="6742540" y="4878239"/>
            <a:ext cx="2633285" cy="1335113"/>
            <a:chOff x="6657264" y="3368786"/>
            <a:chExt cx="2246986" cy="1335113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1C4566B4-7323-4D90-891E-EC2945910564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E06330-5317-48CE-9206-D8E38CB62814}"/>
                </a:ext>
              </a:extLst>
            </p:cNvPr>
            <p:cNvSpPr txBox="1"/>
            <p:nvPr/>
          </p:nvSpPr>
          <p:spPr>
            <a:xfrm>
              <a:off x="6812234" y="3368786"/>
              <a:ext cx="1622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팀 </a:t>
              </a:r>
              <a:r>
                <a:rPr kumimoji="1" lang="ko-KR" altLang="en-US" sz="1600" b="1">
                  <a:latin typeface="+mn-ea"/>
                </a:rPr>
                <a:t>구성 및 역할</a:t>
              </a:r>
              <a:endParaRPr kumimoji="1" lang="en-US" altLang="ko-KR" sz="1600" b="1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CA1F4E-7BD8-4928-8FF0-E278C6E8B650}"/>
                </a:ext>
              </a:extLst>
            </p:cNvPr>
            <p:cNvSpPr txBox="1"/>
            <p:nvPr/>
          </p:nvSpPr>
          <p:spPr>
            <a:xfrm>
              <a:off x="6657264" y="3688236"/>
              <a:ext cx="22469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</a:t>
              </a:r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인 협업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Audio Transformer </a:t>
              </a:r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전이학습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Jetson inference </a:t>
              </a:r>
            </a:p>
            <a:p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오디오 데이터 검수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72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66FF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파생상품 모의투자를 위한 </a:t>
            </a:r>
            <a:r>
              <a:rPr lang="ko-KR" altLang="en-US" sz="2400" b="1" dirty="0" err="1">
                <a:solidFill>
                  <a:srgbClr val="0066FF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머신러닝</a:t>
            </a:r>
            <a:r>
              <a:rPr lang="ko-KR" altLang="en-US" sz="2400" b="1" dirty="0">
                <a:solidFill>
                  <a:srgbClr val="0066FF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딥러닝</a:t>
            </a:r>
            <a:endParaRPr lang="en-US" altLang="ko-KR" sz="2400" b="1" dirty="0">
              <a:solidFill>
                <a:srgbClr val="0066FF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kospi</a:t>
            </a:r>
            <a:r>
              <a:rPr lang="en-US" altLang="ko-KR" sz="1200" dirty="0"/>
              <a:t> </a:t>
            </a:r>
            <a:r>
              <a:rPr lang="ko-KR" altLang="en-US" sz="1200" dirty="0"/>
              <a:t>지수 예측을 위해 </a:t>
            </a:r>
            <a:r>
              <a:rPr lang="en-US" altLang="ko-KR" sz="1200" dirty="0" err="1"/>
              <a:t>lstm</a:t>
            </a:r>
            <a:r>
              <a:rPr lang="en-US" altLang="ko-KR" sz="1200" dirty="0"/>
              <a:t>, Arima, </a:t>
            </a:r>
            <a:r>
              <a:rPr lang="en-US" altLang="ko-KR" sz="1200" dirty="0" err="1"/>
              <a:t>Xgboost</a:t>
            </a:r>
            <a:r>
              <a:rPr lang="en-US" altLang="ko-KR" sz="1200" dirty="0"/>
              <a:t> </a:t>
            </a:r>
            <a:r>
              <a:rPr lang="ko-KR" altLang="en-US" sz="1200" dirty="0"/>
              <a:t>를 이용하여 추세를 예측하고 이를 기반으로 모의투자를 진행</a:t>
            </a:r>
            <a:r>
              <a:rPr lang="en-US" altLang="ko-KR" sz="1200" dirty="0"/>
              <a:t> </a:t>
            </a:r>
            <a:endParaRPr lang="en-US" altLang="ko-KR" sz="5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aphicFrame>
        <p:nvGraphicFramePr>
          <p:cNvPr id="35" name="Google Shape;68;p5">
            <a:extLst>
              <a:ext uri="{FF2B5EF4-FFF2-40B4-BE49-F238E27FC236}">
                <a16:creationId xmlns:a16="http://schemas.microsoft.com/office/drawing/2014/main" id="{51BCA104-AA98-48B5-9E57-CEE8805FB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267056"/>
              </p:ext>
            </p:extLst>
          </p:nvPr>
        </p:nvGraphicFramePr>
        <p:xfrm>
          <a:off x="952764" y="2676439"/>
          <a:ext cx="4381625" cy="17407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종목코드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체결가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종류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주문시간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201QA327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0.17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0.17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지정가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11:06:21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301QA327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23.75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24.7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지정가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10:00:06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Google Shape;69;p5">
            <a:extLst>
              <a:ext uri="{FF2B5EF4-FFF2-40B4-BE49-F238E27FC236}">
                <a16:creationId xmlns:a16="http://schemas.microsoft.com/office/drawing/2014/main" id="{07018127-2ABE-4AD7-9990-43844EAC0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025795"/>
              </p:ext>
            </p:extLst>
          </p:nvPr>
        </p:nvGraphicFramePr>
        <p:xfrm>
          <a:off x="670477" y="5040334"/>
          <a:ext cx="5488830" cy="411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91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총손익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1,700,000</a:t>
                      </a:r>
                      <a:endParaRPr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옵션매매</a:t>
                      </a: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금액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6,217,500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수익률</a:t>
                      </a:r>
                      <a:endParaRPr sz="140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1.78%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7625" marR="7625" marT="7625" marB="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E79F37-115A-496A-BE03-4C9636E8FE24}"/>
              </a:ext>
            </a:extLst>
          </p:cNvPr>
          <p:cNvGrpSpPr/>
          <p:nvPr/>
        </p:nvGrpSpPr>
        <p:grpSpPr>
          <a:xfrm>
            <a:off x="351449" y="452819"/>
            <a:ext cx="3130210" cy="642375"/>
            <a:chOff x="351449" y="452819"/>
            <a:chExt cx="3130210" cy="64237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821B7A-199B-4706-9E45-68B856299EBE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08E6B5-4AFB-49E7-A0A3-36D1A929D716}"/>
                </a:ext>
              </a:extLst>
            </p:cNvPr>
            <p:cNvSpPr txBox="1"/>
            <p:nvPr/>
          </p:nvSpPr>
          <p:spPr>
            <a:xfrm>
              <a:off x="2199382" y="84897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BD49AD-E558-439E-9D4C-6FBE15476338}"/>
                </a:ext>
              </a:extLst>
            </p:cNvPr>
            <p:cNvSpPr txBox="1"/>
            <p:nvPr/>
          </p:nvSpPr>
          <p:spPr>
            <a:xfrm>
              <a:off x="1104320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9AB621-E876-4C58-8C98-50967E7C1F96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54118D4-34F0-4DD9-8915-126F03D4C8F3}"/>
              </a:ext>
            </a:extLst>
          </p:cNvPr>
          <p:cNvGrpSpPr/>
          <p:nvPr/>
        </p:nvGrpSpPr>
        <p:grpSpPr>
          <a:xfrm>
            <a:off x="6602234" y="2444484"/>
            <a:ext cx="1928733" cy="670577"/>
            <a:chOff x="6657264" y="2669246"/>
            <a:chExt cx="1928733" cy="670577"/>
          </a:xfrm>
        </p:grpSpPr>
        <p:sp>
          <p:nvSpPr>
            <p:cNvPr id="44" name="삼각형 45">
              <a:extLst>
                <a:ext uri="{FF2B5EF4-FFF2-40B4-BE49-F238E27FC236}">
                  <a16:creationId xmlns:a16="http://schemas.microsoft.com/office/drawing/2014/main" id="{B0ACE5BD-BB82-4558-8FA3-A2A0336CEC8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7ED13C-0469-4F12-9520-7E9351AB995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진행 기간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782664-DA03-41EA-AF58-08E98AADEF00}"/>
                </a:ext>
              </a:extLst>
            </p:cNvPr>
            <p:cNvSpPr txBox="1"/>
            <p:nvPr/>
          </p:nvSpPr>
          <p:spPr>
            <a:xfrm>
              <a:off x="6657264" y="3001269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2020.09 ~ 2020.10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91AA62-9B67-438E-A3FC-1E785F5DD3B8}"/>
              </a:ext>
            </a:extLst>
          </p:cNvPr>
          <p:cNvGrpSpPr/>
          <p:nvPr/>
        </p:nvGrpSpPr>
        <p:grpSpPr>
          <a:xfrm>
            <a:off x="6602231" y="3257421"/>
            <a:ext cx="1768400" cy="1150447"/>
            <a:chOff x="6657264" y="3368786"/>
            <a:chExt cx="1508979" cy="1150447"/>
          </a:xfrm>
        </p:grpSpPr>
        <p:sp>
          <p:nvSpPr>
            <p:cNvPr id="48" name="삼각형 45">
              <a:extLst>
                <a:ext uri="{FF2B5EF4-FFF2-40B4-BE49-F238E27FC236}">
                  <a16:creationId xmlns:a16="http://schemas.microsoft.com/office/drawing/2014/main" id="{9F7B464E-8563-46B1-AEE7-60ED89D4D895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D45A88-FE9D-4035-A2F2-4EE6E4A51C08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+mn-ea"/>
                </a:rPr>
                <a:t>SKILLS / IDE</a:t>
              </a:r>
              <a:endParaRPr kumimoji="1" lang="ko-KR" altLang="en-US" sz="1600" b="1" dirty="0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DE4FB3-B12D-4439-9E1E-2E0B2DD1AACD}"/>
                </a:ext>
              </a:extLst>
            </p:cNvPr>
            <p:cNvSpPr txBox="1"/>
            <p:nvPr/>
          </p:nvSpPr>
          <p:spPr>
            <a:xfrm>
              <a:off x="6657264" y="3688236"/>
              <a:ext cx="881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Keras</a:t>
              </a:r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</a:p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Arima</a:t>
              </a:r>
            </a:p>
            <a:p>
              <a:r>
                <a:rPr kumimoji="1" lang="en-US" altLang="ko-K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Xgboost</a:t>
              </a:r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BFF3492-289A-400D-B140-027150275581}"/>
              </a:ext>
            </a:extLst>
          </p:cNvPr>
          <p:cNvGrpSpPr/>
          <p:nvPr/>
        </p:nvGrpSpPr>
        <p:grpSpPr>
          <a:xfrm>
            <a:off x="6602236" y="4463814"/>
            <a:ext cx="2082682" cy="642615"/>
            <a:chOff x="6657264" y="3368786"/>
            <a:chExt cx="1777156" cy="642615"/>
          </a:xfrm>
        </p:grpSpPr>
        <p:sp>
          <p:nvSpPr>
            <p:cNvPr id="52" name="삼각형 45">
              <a:extLst>
                <a:ext uri="{FF2B5EF4-FFF2-40B4-BE49-F238E27FC236}">
                  <a16:creationId xmlns:a16="http://schemas.microsoft.com/office/drawing/2014/main" id="{07A01171-9DDB-4B38-947A-3DBEAC66E63D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4F3054-D9F3-4651-A287-6219EF423D28}"/>
                </a:ext>
              </a:extLst>
            </p:cNvPr>
            <p:cNvSpPr txBox="1"/>
            <p:nvPr/>
          </p:nvSpPr>
          <p:spPr>
            <a:xfrm>
              <a:off x="6812234" y="3368786"/>
              <a:ext cx="1622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팀 </a:t>
              </a:r>
              <a:r>
                <a:rPr kumimoji="1" lang="ko-KR" altLang="en-US" sz="1600" b="1">
                  <a:latin typeface="+mn-ea"/>
                </a:rPr>
                <a:t>구성 및 역할</a:t>
              </a:r>
              <a:endParaRPr kumimoji="1" lang="en-US" altLang="ko-KR" sz="1600" b="1" dirty="0"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3987F4-2521-49CC-8881-24F346107C89}"/>
                </a:ext>
              </a:extLst>
            </p:cNvPr>
            <p:cNvSpPr txBox="1"/>
            <p:nvPr/>
          </p:nvSpPr>
          <p:spPr>
            <a:xfrm>
              <a:off x="6657264" y="3688236"/>
              <a:ext cx="4858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개인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0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233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66FF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FAT 16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7"/>
            <a:ext cx="9195635" cy="51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Root Directory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파일 브라우저 만들고 파일을 찾아 읽는 프로그램으로 파일명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확장자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크기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날짜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시간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서브 디렉토리 나열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36" name="Google Shape;107;p11" descr="그림 5">
            <a:extLst>
              <a:ext uri="{FF2B5EF4-FFF2-40B4-BE49-F238E27FC236}">
                <a16:creationId xmlns:a16="http://schemas.microsoft.com/office/drawing/2014/main" id="{0248F5B2-CFEC-48AB-B324-6CF7AFC55E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956" y="2156436"/>
            <a:ext cx="3956454" cy="461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15;p12" descr="그림 6">
            <a:extLst>
              <a:ext uri="{FF2B5EF4-FFF2-40B4-BE49-F238E27FC236}">
                <a16:creationId xmlns:a16="http://schemas.microsoft.com/office/drawing/2014/main" id="{EB96C20A-F692-4FEE-9909-A9B9A1A53F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5216" y="5143659"/>
            <a:ext cx="4543425" cy="1335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F749ED-73C5-48C1-B9DC-EE1FCB3C2E30}"/>
              </a:ext>
            </a:extLst>
          </p:cNvPr>
          <p:cNvGrpSpPr/>
          <p:nvPr/>
        </p:nvGrpSpPr>
        <p:grpSpPr>
          <a:xfrm>
            <a:off x="351449" y="452819"/>
            <a:ext cx="3130210" cy="642375"/>
            <a:chOff x="351449" y="452819"/>
            <a:chExt cx="3130210" cy="6423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95F185-39B9-40B5-8ABE-5D05D74A41BF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C267D4-CFB7-4F37-86D0-057F930984F4}"/>
                </a:ext>
              </a:extLst>
            </p:cNvPr>
            <p:cNvSpPr txBox="1"/>
            <p:nvPr/>
          </p:nvSpPr>
          <p:spPr>
            <a:xfrm>
              <a:off x="2199382" y="84897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740489-AF1A-48EB-8194-0380D9269159}"/>
                </a:ext>
              </a:extLst>
            </p:cNvPr>
            <p:cNvSpPr txBox="1"/>
            <p:nvPr/>
          </p:nvSpPr>
          <p:spPr>
            <a:xfrm>
              <a:off x="1104320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BA741D-0631-4448-B5D4-8D365A495DF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9B7D39-8D31-432A-B612-DAC6A8AE7B6A}"/>
              </a:ext>
            </a:extLst>
          </p:cNvPr>
          <p:cNvGrpSpPr/>
          <p:nvPr/>
        </p:nvGrpSpPr>
        <p:grpSpPr>
          <a:xfrm>
            <a:off x="6602234" y="2444484"/>
            <a:ext cx="1928733" cy="670577"/>
            <a:chOff x="6657264" y="2669246"/>
            <a:chExt cx="1928733" cy="670577"/>
          </a:xfrm>
        </p:grpSpPr>
        <p:sp>
          <p:nvSpPr>
            <p:cNvPr id="47" name="삼각형 45">
              <a:extLst>
                <a:ext uri="{FF2B5EF4-FFF2-40B4-BE49-F238E27FC236}">
                  <a16:creationId xmlns:a16="http://schemas.microsoft.com/office/drawing/2014/main" id="{0502F09B-0584-4524-9D5D-AA785D0171DD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9DACBA-5E35-4193-A873-208788A75475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진행 기간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6F2105-A225-46E2-AFA6-9A3BC128CF83}"/>
                </a:ext>
              </a:extLst>
            </p:cNvPr>
            <p:cNvSpPr txBox="1"/>
            <p:nvPr/>
          </p:nvSpPr>
          <p:spPr>
            <a:xfrm>
              <a:off x="6657264" y="3001269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2019.12 ~ 2020.02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A87E54F-C3A7-4F33-AB64-292CC2EA4E7B}"/>
              </a:ext>
            </a:extLst>
          </p:cNvPr>
          <p:cNvGrpSpPr/>
          <p:nvPr/>
        </p:nvGrpSpPr>
        <p:grpSpPr>
          <a:xfrm>
            <a:off x="6602233" y="3257421"/>
            <a:ext cx="2641365" cy="842670"/>
            <a:chOff x="6657264" y="3368786"/>
            <a:chExt cx="2253881" cy="842670"/>
          </a:xfrm>
        </p:grpSpPr>
        <p:sp>
          <p:nvSpPr>
            <p:cNvPr id="51" name="삼각형 45">
              <a:extLst>
                <a:ext uri="{FF2B5EF4-FFF2-40B4-BE49-F238E27FC236}">
                  <a16:creationId xmlns:a16="http://schemas.microsoft.com/office/drawing/2014/main" id="{C4CCDEA7-7121-471A-BD3A-BAE3ED97DF7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7A85C3-19FA-4AC8-9ED8-F07D0387B3D6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+mn-ea"/>
                </a:rPr>
                <a:t>SKILLS / IDE</a:t>
              </a:r>
              <a:endParaRPr kumimoji="1" lang="ko-KR" altLang="en-US" sz="1600" b="1" dirty="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1CCDA1-FDF4-4FD2-8EAE-02DA81AB6C8E}"/>
                </a:ext>
              </a:extLst>
            </p:cNvPr>
            <p:cNvSpPr txBox="1"/>
            <p:nvPr/>
          </p:nvSpPr>
          <p:spPr>
            <a:xfrm>
              <a:off x="6657264" y="3688236"/>
              <a:ext cx="225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3"/>
                  </a:solidFill>
                  <a:latin typeface="+mn-ea"/>
                </a:rPr>
                <a:t>C</a:t>
              </a:r>
            </a:p>
            <a:p>
              <a:r>
                <a:rPr lang="en-US" altLang="ko-KR" sz="1400" u="none" strike="noStrike" cap="none" dirty="0">
                  <a:solidFill>
                    <a:schemeClr val="accent3"/>
                  </a:solidFill>
                  <a:latin typeface="+mn-ea"/>
                  <a:cs typeface="Arial"/>
                  <a:sym typeface="Arial"/>
                </a:rPr>
                <a:t>ARM920T Core GBOX-II </a:t>
              </a:r>
              <a:r>
                <a:rPr lang="ko-KR" altLang="en-US" sz="1400" u="none" strike="noStrike" cap="none" dirty="0">
                  <a:solidFill>
                    <a:schemeClr val="accent3"/>
                  </a:solidFill>
                  <a:latin typeface="+mn-ea"/>
                  <a:cs typeface="Arial"/>
                  <a:sym typeface="Arial"/>
                </a:rPr>
                <a:t>보드</a:t>
              </a:r>
              <a:endParaRPr kumimoji="1" lang="ko-KR" altLang="en-US" sz="140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CAC4FF-1667-4FA7-92D4-EB99C4A4C838}"/>
              </a:ext>
            </a:extLst>
          </p:cNvPr>
          <p:cNvGrpSpPr/>
          <p:nvPr/>
        </p:nvGrpSpPr>
        <p:grpSpPr>
          <a:xfrm>
            <a:off x="6602236" y="4463814"/>
            <a:ext cx="2082682" cy="642615"/>
            <a:chOff x="6657264" y="3368786"/>
            <a:chExt cx="1777156" cy="642615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79D42B16-63D7-41AB-9D69-1182E4CBD374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5E9B17-4AB9-432F-B443-8ABA3AF27A77}"/>
                </a:ext>
              </a:extLst>
            </p:cNvPr>
            <p:cNvSpPr txBox="1"/>
            <p:nvPr/>
          </p:nvSpPr>
          <p:spPr>
            <a:xfrm>
              <a:off x="6812234" y="3368786"/>
              <a:ext cx="1622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팀 </a:t>
              </a:r>
              <a:r>
                <a:rPr kumimoji="1" lang="ko-KR" altLang="en-US" sz="1600" b="1">
                  <a:latin typeface="+mn-ea"/>
                </a:rPr>
                <a:t>구성 및 역할</a:t>
              </a:r>
              <a:endParaRPr kumimoji="1" lang="en-US" altLang="ko-KR" sz="1600" b="1" dirty="0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BF2471-017B-4465-9353-59C04E0FE0DF}"/>
                </a:ext>
              </a:extLst>
            </p:cNvPr>
            <p:cNvSpPr txBox="1"/>
            <p:nvPr/>
          </p:nvSpPr>
          <p:spPr>
            <a:xfrm>
              <a:off x="6657264" y="3688236"/>
              <a:ext cx="4858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개인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59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467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none" strike="noStrike" cap="none" dirty="0">
                <a:solidFill>
                  <a:srgbClr val="0066FF"/>
                </a:solidFill>
                <a:latin typeface="+mn-ea"/>
              </a:rPr>
              <a:t>Discrete Cosine Transform</a:t>
            </a:r>
            <a:endParaRPr lang="en-US" altLang="ko-KR" sz="2400" b="1" dirty="0">
              <a:solidFill>
                <a:srgbClr val="0066FF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u="none" strike="noStrike" cap="none" dirty="0" err="1">
                <a:latin typeface="Arial"/>
                <a:ea typeface="Arial"/>
                <a:cs typeface="Arial"/>
                <a:sym typeface="Arial"/>
              </a:rPr>
              <a:t>불필요한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u="none" strike="noStrike" cap="none" dirty="0" err="1">
                <a:latin typeface="Arial"/>
                <a:ea typeface="Arial"/>
                <a:cs typeface="Arial"/>
                <a:sym typeface="Arial"/>
              </a:rPr>
              <a:t>고주파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u="none" strike="noStrike" cap="none" dirty="0" err="1">
                <a:latin typeface="Arial"/>
                <a:ea typeface="Arial"/>
                <a:cs typeface="Arial"/>
                <a:sym typeface="Arial"/>
              </a:rPr>
              <a:t>성분을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u="none" strike="noStrike" cap="none" dirty="0" err="1">
                <a:latin typeface="Arial"/>
                <a:ea typeface="Arial"/>
                <a:cs typeface="Arial"/>
                <a:sym typeface="Arial"/>
              </a:rPr>
              <a:t>제거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하여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u="none" strike="noStrike" cap="none" dirty="0" err="1">
                <a:latin typeface="Arial"/>
                <a:ea typeface="Arial"/>
                <a:cs typeface="Arial"/>
                <a:sym typeface="Arial"/>
              </a:rPr>
              <a:t>압축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20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Inverse DCT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후 </a:t>
            </a:r>
            <a:r>
              <a:rPr lang="en-US" altLang="ko-KR" sz="1200" u="none" strike="noStrike" cap="none" dirty="0" err="1">
                <a:latin typeface="Arial"/>
                <a:ea typeface="Arial"/>
                <a:cs typeface="Arial"/>
                <a:sym typeface="Arial"/>
              </a:rPr>
              <a:t>원본</a:t>
            </a:r>
            <a:r>
              <a:rPr lang="en-US" altLang="ko-KR" sz="120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u="none" strike="noStrike" cap="none" dirty="0">
                <a:latin typeface="Arial"/>
                <a:ea typeface="Arial"/>
                <a:cs typeface="Arial"/>
                <a:sym typeface="Arial"/>
              </a:rPr>
              <a:t>복원</a:t>
            </a:r>
            <a:endParaRPr lang="en-US" altLang="ko-KR" sz="5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pic>
        <p:nvPicPr>
          <p:cNvPr id="26" name="Google Shape;135;p15" descr="내용 개체 틀 3">
            <a:extLst>
              <a:ext uri="{FF2B5EF4-FFF2-40B4-BE49-F238E27FC236}">
                <a16:creationId xmlns:a16="http://schemas.microsoft.com/office/drawing/2014/main" id="{4573D88A-85A1-4546-8440-98C9140E56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857" y="2703646"/>
            <a:ext cx="2643832" cy="266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36;p15" descr="그림 4">
            <a:extLst>
              <a:ext uri="{FF2B5EF4-FFF2-40B4-BE49-F238E27FC236}">
                <a16:creationId xmlns:a16="http://schemas.microsoft.com/office/drawing/2014/main" id="{7886F125-293C-4872-90E5-D9B132615B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659" y="2692240"/>
            <a:ext cx="2650693" cy="26633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4E028CA-AE82-46F1-8468-64386F17982E}"/>
              </a:ext>
            </a:extLst>
          </p:cNvPr>
          <p:cNvGrpSpPr/>
          <p:nvPr/>
        </p:nvGrpSpPr>
        <p:grpSpPr>
          <a:xfrm>
            <a:off x="351449" y="452819"/>
            <a:ext cx="3130210" cy="642375"/>
            <a:chOff x="351449" y="452819"/>
            <a:chExt cx="3130210" cy="6423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F5B3E-AD62-4C31-A096-BED643BB82F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D85AB6-692F-4F3C-9C6C-19A2181FC68A}"/>
                </a:ext>
              </a:extLst>
            </p:cNvPr>
            <p:cNvSpPr txBox="1"/>
            <p:nvPr/>
          </p:nvSpPr>
          <p:spPr>
            <a:xfrm>
              <a:off x="2199382" y="84897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5B39-EFA7-4D16-9E3B-B82E6F170629}"/>
                </a:ext>
              </a:extLst>
            </p:cNvPr>
            <p:cNvSpPr txBox="1"/>
            <p:nvPr/>
          </p:nvSpPr>
          <p:spPr>
            <a:xfrm>
              <a:off x="1104320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1325-BEE9-4825-A871-7FA3E36D5728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962D81-08A4-4FB9-8B07-8C07EB2B89D9}"/>
              </a:ext>
            </a:extLst>
          </p:cNvPr>
          <p:cNvSpPr txBox="1"/>
          <p:nvPr/>
        </p:nvSpPr>
        <p:spPr>
          <a:xfrm>
            <a:off x="1741684" y="54367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원본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0E89C4-D921-4688-A1AF-CC907F615F27}"/>
              </a:ext>
            </a:extLst>
          </p:cNvPr>
          <p:cNvSpPr txBox="1"/>
          <p:nvPr/>
        </p:nvSpPr>
        <p:spPr>
          <a:xfrm>
            <a:off x="4353996" y="543673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압축된 사진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0809B0-C6B1-4111-8B1B-30FF4E5C89BC}"/>
              </a:ext>
            </a:extLst>
          </p:cNvPr>
          <p:cNvGrpSpPr/>
          <p:nvPr/>
        </p:nvGrpSpPr>
        <p:grpSpPr>
          <a:xfrm>
            <a:off x="6988128" y="2703646"/>
            <a:ext cx="1928733" cy="670577"/>
            <a:chOff x="6657264" y="2669246"/>
            <a:chExt cx="1928733" cy="670577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5E9E8C69-16B1-47A4-923D-D5F6463A3E6E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5AD621-F89A-42DF-8120-98FF5E638C93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진행 기간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8E4C32-51C7-449E-BF94-B8CCC0BFAB36}"/>
                </a:ext>
              </a:extLst>
            </p:cNvPr>
            <p:cNvSpPr txBox="1"/>
            <p:nvPr/>
          </p:nvSpPr>
          <p:spPr>
            <a:xfrm>
              <a:off x="6657264" y="3001269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2017.10 ~ 2017.10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35FB9F5-7E90-4404-BE63-3116BA3B1D2C}"/>
              </a:ext>
            </a:extLst>
          </p:cNvPr>
          <p:cNvGrpSpPr/>
          <p:nvPr/>
        </p:nvGrpSpPr>
        <p:grpSpPr>
          <a:xfrm>
            <a:off x="6988125" y="3516583"/>
            <a:ext cx="1768400" cy="658004"/>
            <a:chOff x="6657264" y="3368786"/>
            <a:chExt cx="1508979" cy="658004"/>
          </a:xfrm>
        </p:grpSpPr>
        <p:sp>
          <p:nvSpPr>
            <p:cNvPr id="63" name="삼각형 45">
              <a:extLst>
                <a:ext uri="{FF2B5EF4-FFF2-40B4-BE49-F238E27FC236}">
                  <a16:creationId xmlns:a16="http://schemas.microsoft.com/office/drawing/2014/main" id="{BA79A670-85C8-4927-8AD2-769AA0351791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79B721-2287-48DB-A2BF-F4496D7EE78D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+mn-ea"/>
                </a:rPr>
                <a:t>SKILLS / IDE</a:t>
              </a:r>
              <a:endParaRPr kumimoji="1" lang="ko-KR" altLang="en-US" sz="1600" b="1" dirty="0"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FD4469-B296-4CC3-82B0-4ADE059DEDE1}"/>
                </a:ext>
              </a:extLst>
            </p:cNvPr>
            <p:cNvSpPr txBox="1"/>
            <p:nvPr/>
          </p:nvSpPr>
          <p:spPr>
            <a:xfrm>
              <a:off x="6657264" y="3688236"/>
              <a:ext cx="268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</a:t>
              </a:r>
              <a:endPara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3A060F-387F-4CC5-9DFF-9FE113BAA066}"/>
              </a:ext>
            </a:extLst>
          </p:cNvPr>
          <p:cNvGrpSpPr/>
          <p:nvPr/>
        </p:nvGrpSpPr>
        <p:grpSpPr>
          <a:xfrm>
            <a:off x="6988130" y="4722976"/>
            <a:ext cx="2082682" cy="642615"/>
            <a:chOff x="6657264" y="3368786"/>
            <a:chExt cx="1777156" cy="642615"/>
          </a:xfrm>
        </p:grpSpPr>
        <p:sp>
          <p:nvSpPr>
            <p:cNvPr id="70" name="삼각형 45">
              <a:extLst>
                <a:ext uri="{FF2B5EF4-FFF2-40B4-BE49-F238E27FC236}">
                  <a16:creationId xmlns:a16="http://schemas.microsoft.com/office/drawing/2014/main" id="{644EB8DB-C8C2-4294-BDC3-03D0805AD218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A26AA2-A916-450A-AFC1-316170573225}"/>
                </a:ext>
              </a:extLst>
            </p:cNvPr>
            <p:cNvSpPr txBox="1"/>
            <p:nvPr/>
          </p:nvSpPr>
          <p:spPr>
            <a:xfrm>
              <a:off x="6812234" y="3368786"/>
              <a:ext cx="1622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latin typeface="+mn-ea"/>
                </a:rPr>
                <a:t>팀 </a:t>
              </a:r>
              <a:r>
                <a:rPr kumimoji="1" lang="ko-KR" altLang="en-US" sz="1600" b="1">
                  <a:latin typeface="+mn-ea"/>
                </a:rPr>
                <a:t>구성 및 역할</a:t>
              </a:r>
              <a:endParaRPr kumimoji="1" lang="en-US" altLang="ko-KR" sz="1600" b="1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B327E2-FA92-46B6-A499-EC0008C0F6D8}"/>
                </a:ext>
              </a:extLst>
            </p:cNvPr>
            <p:cNvSpPr txBox="1"/>
            <p:nvPr/>
          </p:nvSpPr>
          <p:spPr>
            <a:xfrm>
              <a:off x="6657264" y="3688236"/>
              <a:ext cx="4858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개인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94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557</TotalTime>
  <Words>393</Words>
  <Application>Microsoft Office PowerPoint</Application>
  <PresentationFormat>A4 용지(210x297mm)</PresentationFormat>
  <Paragraphs>149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Arita-dotum(TTF) Medium</vt:lpstr>
      <vt:lpstr>NanumBarunGothic</vt:lpstr>
      <vt:lpstr>THEJung120</vt:lpstr>
      <vt:lpstr>맑은 고딕</vt:lpstr>
      <vt:lpstr>Arial</vt:lpstr>
      <vt:lpstr>Calibri</vt:lpstr>
      <vt:lpstr>Calibri Light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홍 성매</cp:lastModifiedBy>
  <cp:revision>55</cp:revision>
  <dcterms:created xsi:type="dcterms:W3CDTF">2019-05-09T15:54:43Z</dcterms:created>
  <dcterms:modified xsi:type="dcterms:W3CDTF">2021-03-30T16:04:51Z</dcterms:modified>
</cp:coreProperties>
</file>