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Cafe</a:t>
            </a:r>
            <a:r>
              <a:rPr lang="en-US" sz="2000" baseline="0"/>
              <a:t> &amp; coffee are most popular</a:t>
            </a:r>
            <a:r>
              <a:rPr lang="en-US" sz="2000"/>
              <a:t> eating out categories in inner London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Sheet1!$C$2:$C$16</c:f>
              <c:strCache>
                <c:ptCount val="15"/>
                <c:pt idx="0">
                  <c:v>Café</c:v>
                </c:pt>
                <c:pt idx="1">
                  <c:v>Coffee Shop</c:v>
                </c:pt>
                <c:pt idx="2">
                  <c:v>Italian</c:v>
                </c:pt>
                <c:pt idx="3">
                  <c:v>Pizza</c:v>
                </c:pt>
                <c:pt idx="4">
                  <c:v>Indian</c:v>
                </c:pt>
                <c:pt idx="5">
                  <c:v>Sandwiches</c:v>
                </c:pt>
                <c:pt idx="6">
                  <c:v>Bakery</c:v>
                </c:pt>
                <c:pt idx="7">
                  <c:v>Restaurant</c:v>
                </c:pt>
                <c:pt idx="8">
                  <c:v>Fast Food</c:v>
                </c:pt>
                <c:pt idx="9">
                  <c:v>Burgers</c:v>
                </c:pt>
                <c:pt idx="10">
                  <c:v>Thai</c:v>
                </c:pt>
                <c:pt idx="11">
                  <c:v>Gastropub</c:v>
                </c:pt>
                <c:pt idx="12">
                  <c:v>Turkish</c:v>
                </c:pt>
                <c:pt idx="13">
                  <c:v>French</c:v>
                </c:pt>
                <c:pt idx="14">
                  <c:v>Chinese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1406</c:v>
                </c:pt>
                <c:pt idx="1">
                  <c:v>1175</c:v>
                </c:pt>
                <c:pt idx="2">
                  <c:v>383</c:v>
                </c:pt>
                <c:pt idx="3">
                  <c:v>291</c:v>
                </c:pt>
                <c:pt idx="4">
                  <c:v>275</c:v>
                </c:pt>
                <c:pt idx="5">
                  <c:v>237</c:v>
                </c:pt>
                <c:pt idx="6">
                  <c:v>227</c:v>
                </c:pt>
                <c:pt idx="7">
                  <c:v>198</c:v>
                </c:pt>
                <c:pt idx="8">
                  <c:v>193</c:v>
                </c:pt>
                <c:pt idx="9">
                  <c:v>134</c:v>
                </c:pt>
                <c:pt idx="10">
                  <c:v>128</c:v>
                </c:pt>
                <c:pt idx="11">
                  <c:v>125</c:v>
                </c:pt>
                <c:pt idx="12">
                  <c:v>121</c:v>
                </c:pt>
                <c:pt idx="13">
                  <c:v>118</c:v>
                </c:pt>
                <c:pt idx="14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69-6143-B26E-01470C71E4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6971264"/>
        <c:axId val="2106972944"/>
      </c:barChart>
      <c:catAx>
        <c:axId val="2106971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972944"/>
        <c:crosses val="autoZero"/>
        <c:auto val="1"/>
        <c:lblAlgn val="ctr"/>
        <c:lblOffset val="100"/>
        <c:noMultiLvlLbl val="0"/>
      </c:catAx>
      <c:valAx>
        <c:axId val="2106972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971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E1B9-487C-5440-97B9-F6F0A2A26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London areas classified by eating out options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EEF07-BEF7-C943-9F36-EC99F78A7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Coursera project </a:t>
            </a:r>
          </a:p>
        </p:txBody>
      </p:sp>
    </p:spTree>
    <p:extLst>
      <p:ext uri="{BB962C8B-B14F-4D97-AF65-F5344CB8AC3E}">
        <p14:creationId xmlns:p14="http://schemas.microsoft.com/office/powerpoint/2010/main" val="208305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9689-8D03-E642-9F12-097D3402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6F400-A183-414F-A8E2-A3568DEB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London postal districts (e.g. SW19) are often used to describe less or more ‘trendy’ or ‘desirable’ areas. </a:t>
            </a:r>
          </a:p>
          <a:p>
            <a:r>
              <a:rPr lang="en-US" dirty="0"/>
              <a:t>Whist such perceptions quickly change over time, this project aims to offer descriptions of areas from perspective of eating out options to supplement any existing views. </a:t>
            </a:r>
          </a:p>
          <a:p>
            <a:r>
              <a:rPr lang="en-US" dirty="0"/>
              <a:t>Such content could be used for various publications and by individuals who want discover new areas to rent or buy a property.</a:t>
            </a:r>
          </a:p>
        </p:txBody>
      </p:sp>
    </p:spTree>
    <p:extLst>
      <p:ext uri="{BB962C8B-B14F-4D97-AF65-F5344CB8AC3E}">
        <p14:creationId xmlns:p14="http://schemas.microsoft.com/office/powerpoint/2010/main" val="405728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ACF8-F6CC-B140-8774-E73DE501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Data, methodology &amp;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728B7-24DE-9148-B674-A44817DE2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Postal districts data was used to define geographical scope.</a:t>
            </a:r>
          </a:p>
          <a:p>
            <a:r>
              <a:rPr lang="en-US" dirty="0"/>
              <a:t>Only inner London areas were included.</a:t>
            </a:r>
          </a:p>
          <a:p>
            <a:r>
              <a:rPr lang="en-US" dirty="0"/>
              <a:t>Foursquare data on eating out places (‘food’ and ‘coffee’) was pulled using Explore API endpoint and attributed to districts. </a:t>
            </a:r>
          </a:p>
          <a:p>
            <a:r>
              <a:rPr lang="en-US" dirty="0"/>
              <a:t>After cleaning and transforming data four clusters were generated that corresponded to: </a:t>
            </a:r>
          </a:p>
          <a:p>
            <a:pPr lvl="1"/>
            <a:r>
              <a:rPr lang="en-US" dirty="0"/>
              <a:t>City, West End and Canary Wharf (business districts)</a:t>
            </a:r>
          </a:p>
          <a:p>
            <a:pPr lvl="1"/>
            <a:r>
              <a:rPr lang="en-US" dirty="0"/>
              <a:t>South-West &amp; East (well-served, ‘trendy’ areas)</a:t>
            </a:r>
          </a:p>
          <a:p>
            <a:pPr lvl="1"/>
            <a:r>
              <a:rPr lang="en-US" dirty="0"/>
              <a:t>West and parts of South (medium penetration)</a:t>
            </a:r>
          </a:p>
          <a:p>
            <a:pPr lvl="1"/>
            <a:r>
              <a:rPr lang="en-US" dirty="0"/>
              <a:t>South, North and East areas that are low on eating out options.</a:t>
            </a:r>
          </a:p>
        </p:txBody>
      </p:sp>
    </p:spTree>
    <p:extLst>
      <p:ext uri="{BB962C8B-B14F-4D97-AF65-F5344CB8AC3E}">
        <p14:creationId xmlns:p14="http://schemas.microsoft.com/office/powerpoint/2010/main" val="384575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32A9-2A83-FA4F-8B3A-7C75E021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eating out places by category (top 15)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DA9F811-0710-4D48-8C97-FFCCBB559E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635664"/>
              </p:ext>
            </p:extLst>
          </p:nvPr>
        </p:nvGraphicFramePr>
        <p:xfrm>
          <a:off x="957072" y="2283163"/>
          <a:ext cx="10210800" cy="384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079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7BD9-E8BE-784F-B3EA-129944FB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profiles show differences in total volume and composition of clusters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9F8205-4BB5-9544-8730-9130D7DA3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3435" y="2225853"/>
            <a:ext cx="2525180" cy="23260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E80673-E3EC-634D-BCCE-4E0B16F14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119" y="2237946"/>
            <a:ext cx="2433575" cy="2119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098FA7-93AC-6D4E-AB04-D1433432D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015" y="2306422"/>
            <a:ext cx="2413359" cy="21172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778D93-300A-D54F-9251-4AAEF417B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28" y="2306422"/>
            <a:ext cx="2433575" cy="211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8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1525-7AC5-7C45-BD97-2373EE95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confirms existing perceptions of areas in London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A7DF-6ED4-3949-B08B-534FAD8A7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674131" cy="40233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59E3C-BA35-1240-AD03-C31BE44C4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86000"/>
            <a:ext cx="6674131" cy="40763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819BCA-158C-2D4A-A8C1-5351E3D6B39A}"/>
              </a:ext>
            </a:extLst>
          </p:cNvPr>
          <p:cNvSpPr/>
          <p:nvPr/>
        </p:nvSpPr>
        <p:spPr>
          <a:xfrm>
            <a:off x="7981790" y="2285999"/>
            <a:ext cx="40536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Central, South west and east have greater penetration of eating out places, and offer good variety</a:t>
            </a:r>
          </a:p>
          <a:p>
            <a:endParaRPr lang="en-US" dirty="0"/>
          </a:p>
          <a:p>
            <a:r>
              <a:rPr lang="en-US" dirty="0"/>
              <a:t>Red – Cluster 0</a:t>
            </a:r>
          </a:p>
          <a:p>
            <a:r>
              <a:rPr lang="en-US" dirty="0"/>
              <a:t>Purple – Cluster 1</a:t>
            </a:r>
          </a:p>
          <a:p>
            <a:r>
              <a:rPr lang="en-US" dirty="0"/>
              <a:t>Light Blue – Cluster 2</a:t>
            </a:r>
          </a:p>
          <a:p>
            <a:r>
              <a:rPr lang="en-US" dirty="0"/>
              <a:t>Yellow – Cluster 3</a:t>
            </a:r>
          </a:p>
        </p:txBody>
      </p:sp>
    </p:spTree>
    <p:extLst>
      <p:ext uri="{BB962C8B-B14F-4D97-AF65-F5344CB8AC3E}">
        <p14:creationId xmlns:p14="http://schemas.microsoft.com/office/powerpoint/2010/main" val="263104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019EDF-1AE3-E942-9F9E-DB598AC22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76346"/>
              </p:ext>
            </p:extLst>
          </p:nvPr>
        </p:nvGraphicFramePr>
        <p:xfrm>
          <a:off x="284205" y="247137"/>
          <a:ext cx="11491786" cy="6593274"/>
        </p:xfrm>
        <a:graphic>
          <a:graphicData uri="http://schemas.openxmlformats.org/drawingml/2006/table">
            <a:tbl>
              <a:tblPr/>
              <a:tblGrid>
                <a:gridCol w="546252">
                  <a:extLst>
                    <a:ext uri="{9D8B030D-6E8A-4147-A177-3AD203B41FA5}">
                      <a16:colId xmlns:a16="http://schemas.microsoft.com/office/drawing/2014/main" val="1109448568"/>
                    </a:ext>
                  </a:extLst>
                </a:gridCol>
                <a:gridCol w="1054949">
                  <a:extLst>
                    <a:ext uri="{9D8B030D-6E8A-4147-A177-3AD203B41FA5}">
                      <a16:colId xmlns:a16="http://schemas.microsoft.com/office/drawing/2014/main" val="1462255326"/>
                    </a:ext>
                  </a:extLst>
                </a:gridCol>
                <a:gridCol w="2499103">
                  <a:extLst>
                    <a:ext uri="{9D8B030D-6E8A-4147-A177-3AD203B41FA5}">
                      <a16:colId xmlns:a16="http://schemas.microsoft.com/office/drawing/2014/main" val="1651601224"/>
                    </a:ext>
                  </a:extLst>
                </a:gridCol>
                <a:gridCol w="891076">
                  <a:extLst>
                    <a:ext uri="{9D8B030D-6E8A-4147-A177-3AD203B41FA5}">
                      <a16:colId xmlns:a16="http://schemas.microsoft.com/office/drawing/2014/main" val="2645924300"/>
                    </a:ext>
                  </a:extLst>
                </a:gridCol>
                <a:gridCol w="891076">
                  <a:extLst>
                    <a:ext uri="{9D8B030D-6E8A-4147-A177-3AD203B41FA5}">
                      <a16:colId xmlns:a16="http://schemas.microsoft.com/office/drawing/2014/main" val="216636302"/>
                    </a:ext>
                  </a:extLst>
                </a:gridCol>
                <a:gridCol w="891076">
                  <a:extLst>
                    <a:ext uri="{9D8B030D-6E8A-4147-A177-3AD203B41FA5}">
                      <a16:colId xmlns:a16="http://schemas.microsoft.com/office/drawing/2014/main" val="1476240911"/>
                    </a:ext>
                  </a:extLst>
                </a:gridCol>
                <a:gridCol w="891076">
                  <a:extLst>
                    <a:ext uri="{9D8B030D-6E8A-4147-A177-3AD203B41FA5}">
                      <a16:colId xmlns:a16="http://schemas.microsoft.com/office/drawing/2014/main" val="1480417521"/>
                    </a:ext>
                  </a:extLst>
                </a:gridCol>
                <a:gridCol w="546252">
                  <a:extLst>
                    <a:ext uri="{9D8B030D-6E8A-4147-A177-3AD203B41FA5}">
                      <a16:colId xmlns:a16="http://schemas.microsoft.com/office/drawing/2014/main" val="210097503"/>
                    </a:ext>
                  </a:extLst>
                </a:gridCol>
                <a:gridCol w="1054949">
                  <a:extLst>
                    <a:ext uri="{9D8B030D-6E8A-4147-A177-3AD203B41FA5}">
                      <a16:colId xmlns:a16="http://schemas.microsoft.com/office/drawing/2014/main" val="3901097302"/>
                    </a:ext>
                  </a:extLst>
                </a:gridCol>
                <a:gridCol w="2225977">
                  <a:extLst>
                    <a:ext uri="{9D8B030D-6E8A-4147-A177-3AD203B41FA5}">
                      <a16:colId xmlns:a16="http://schemas.microsoft.com/office/drawing/2014/main" val="1670894707"/>
                    </a:ext>
                  </a:extLst>
                </a:gridCol>
              </a:tblGrid>
              <a:tr h="176113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postal_district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district_description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postal_district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district_description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postal_district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district_description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981498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E10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Leyton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NW9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Hyde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344499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Leytonstone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SE10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Greenwich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E9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Homerton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702654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Manor Park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SE12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Lee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Northern Head district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599140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Plaistow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SE13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Lewisham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N16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Stoke Newington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131406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E15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Stratford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SE14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Cross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N4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Finsbury Park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640707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E16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Victoria Docks and North Woolwich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SE15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Peckham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N5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Highbury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42511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E17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Walthamstow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SE17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Walworth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N6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Highgate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948434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Bethnal Green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SE18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Woolwich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N7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Holloway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163200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E20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Olympic Park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SE19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Norwood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NW8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 John's Wood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691526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Clapton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Abbey Wood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SE11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Kennington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044929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E6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 Ham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SE20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Anerley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Western Head district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319970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E7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Forest Gate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SE21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Dulwich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SW11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Battersea Head district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979809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E8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Hackney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SE22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 Dulwich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SW12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Balham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3980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N10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Muswell Hill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SE23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Forest Hill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SW13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Barnes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761419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N11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Southgate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SE24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Herne Hill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SW14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Mortlake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291716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N12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Finchley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SE26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Sydenham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SW15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Putney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893489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N13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Palmers Green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SE27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Norwood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SW20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Wimbledon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901171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N14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Southgate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SE28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Thamesmead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SW6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Fulham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534787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N15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Tottenham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Blackheath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SW7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Kensington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739636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N17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Tottenham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SE4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Brockley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Paddington Head district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1748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N18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Edmonton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SE5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Camberwell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W9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Maida Hill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342039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N19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Holloway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SE6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Catford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E18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Woodford and South Woodford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59697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 Finchley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SE7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Charlton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Chingford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972402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N21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Winchmore Hill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SE8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Deptford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Fenchurch Street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371135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N22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 Green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SE9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Eltham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EC4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 Street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749432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Finchley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SW10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Brompton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N20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Whetstone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116659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N8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Hornsey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SW16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Streatham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NW2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Cricklewood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072097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N9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Edmonton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W14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Kensington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NW3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Hampstead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351516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NW1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Western Head district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W4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Chiswick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NW6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Kilburn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442715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NW10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Willesden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Eastern Head district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NW7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Mill Hill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95888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NW11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Golders Green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E14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Poplar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Eastern Head district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298210"/>
                  </a:ext>
                </a:extLst>
              </a:tr>
              <a:tr h="17611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NW4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Hendon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Eastern Central Head district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SE25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Norwood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016668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NW5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Kentish Town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Bishopsgate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SW17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Tooting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893792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Brixton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SE16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Rotherhithe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SW18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Wandsworth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080959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Chelsea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Wstern Head district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SW19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Wimbledon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396204"/>
                  </a:ext>
                </a:extLst>
              </a:tr>
              <a:tr h="17611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SW4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Clapham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Western Central Head district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SW5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Earls Court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430806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SW8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Lambeth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W10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Kensington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237394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SW9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Stockwell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Notting Hill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09368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Ealing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W12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Shepherds Bush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806840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Acton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282601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W5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Ealing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937503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W6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Hammersmith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152877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W7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Hanwell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050049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W8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Kensington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359216"/>
                  </a:ext>
                </a:extLst>
              </a:tr>
              <a:tr h="128523"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WC2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Strand</a:t>
                      </a:r>
                    </a:p>
                  </a:txBody>
                  <a:tcPr marL="3885" marR="3885" marT="38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600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894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</TotalTime>
  <Words>727</Words>
  <Application>Microsoft Macintosh PowerPoint</Application>
  <PresentationFormat>Widescreen</PresentationFormat>
  <Paragraphs>394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Tw Cen MT Condensed</vt:lpstr>
      <vt:lpstr>Wingdings 3</vt:lpstr>
      <vt:lpstr>Integral</vt:lpstr>
      <vt:lpstr>London areas classified by eating out options</vt:lpstr>
      <vt:lpstr>Introduction</vt:lpstr>
      <vt:lpstr>Data, methodology &amp; Findings</vt:lpstr>
      <vt:lpstr>Distribution of eating out places by category (top 15)</vt:lpstr>
      <vt:lpstr>Cluster profiles show differences in total volume and composition of clusters</vt:lpstr>
      <vt:lpstr>Clustering confirms existing perceptions of areas in London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areas classified by eating out options</dc:title>
  <dc:creator>Dorzhi Dondukov</dc:creator>
  <cp:lastModifiedBy>Dorzhi Dondukov</cp:lastModifiedBy>
  <cp:revision>3</cp:revision>
  <dcterms:created xsi:type="dcterms:W3CDTF">2018-11-25T17:21:05Z</dcterms:created>
  <dcterms:modified xsi:type="dcterms:W3CDTF">2018-11-25T17:48:01Z</dcterms:modified>
</cp:coreProperties>
</file>