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bold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Poppins Medium"/>
      <p:regular r:id="rId31"/>
      <p:bold r:id="rId32"/>
      <p:italic r:id="rId33"/>
      <p:boldItalic r:id="rId34"/>
    </p:embeddedFont>
    <p:embeddedFont>
      <p:font typeface="Poppins ExtraBold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2976">
          <p15:clr>
            <a:srgbClr val="747775"/>
          </p15:clr>
        </p15:guide>
        <p15:guide id="4" orient="horz" pos="180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8B2B08-6E11-4B73-98B3-83140CED2ACC}">
  <a:tblStyle styleId="{6D8B2B08-6E11-4B73-98B3-83140CED2AC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976"/>
        <p:guide pos="180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bold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Medium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33" Type="http://schemas.openxmlformats.org/officeDocument/2006/relationships/font" Target="fonts/PoppinsMedium-italic.fntdata"/><Relationship Id="rId10" Type="http://schemas.openxmlformats.org/officeDocument/2006/relationships/slide" Target="slides/slide4.xml"/><Relationship Id="rId32" Type="http://schemas.openxmlformats.org/officeDocument/2006/relationships/font" Target="fonts/PoppinsMedium-bold.fntdata"/><Relationship Id="rId13" Type="http://schemas.openxmlformats.org/officeDocument/2006/relationships/slide" Target="slides/slide7.xml"/><Relationship Id="rId35" Type="http://schemas.openxmlformats.org/officeDocument/2006/relationships/font" Target="fonts/PoppinsExtraBold-bold.fntdata"/><Relationship Id="rId12" Type="http://schemas.openxmlformats.org/officeDocument/2006/relationships/slide" Target="slides/slide6.xml"/><Relationship Id="rId34" Type="http://schemas.openxmlformats.org/officeDocument/2006/relationships/font" Target="fonts/PoppinsMedium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PoppinsExtra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ead2d6761_0_418:notes"/>
          <p:cNvSpPr/>
          <p:nvPr>
            <p:ph idx="2" type="sldImg"/>
          </p:nvPr>
        </p:nvSpPr>
        <p:spPr>
          <a:xfrm>
            <a:off x="381000" y="685800"/>
            <a:ext cx="6096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22ead2d676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ead2d6761_0_48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2ead2d6761_0_48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ead2d6761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ead2d6761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ead2d6761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ead2d6761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ead2d6761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2ead2d6761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ead2d6761_0_51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2ead2d6761_0_51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ead2d6761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2ead2d6761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ead2d6761_0_86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2ead2d6761_0_86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2ead2d6761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2ead2d6761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568af56476_0_23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568af56476_0_23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ead2d6761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ead2d6761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ead2d6761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2ead2d6761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801abc1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3801abc1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ead2d6761_0_44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2ead2d6761_0_44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ead2d6761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ead2d6761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ead2d6761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2ead2d6761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ead2d6761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ead2d6761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68af5647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68af5647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L" showMasterSp="0">
  <p:cSld name="1_Blank (Light)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727675"/>
            <a:ext cx="9144000" cy="415800"/>
          </a:xfrm>
          <a:prstGeom prst="rect">
            <a:avLst/>
          </a:prstGeom>
          <a:solidFill>
            <a:srgbClr val="1975D2">
              <a:alpha val="23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D9EEB"/>
              </a:solidFill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4854" y="4689575"/>
            <a:ext cx="1019146" cy="4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hyperlink" Target="https://docs.google.com/spreadsheets/d/1gwRkMlkia--s_Ahs0l-zEMcOdv0gP6rOqrpPvfSexYM/edit#gi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1441925" y="-6625"/>
            <a:ext cx="62382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QUARTERLY BUSINESS REPORT</a:t>
            </a:r>
            <a:endParaRPr sz="29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635200" y="4742450"/>
            <a:ext cx="26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Prepared By Dhruv Dosad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975D2">
            <a:alpha val="23420"/>
          </a:srgbClr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/>
          <p:nvPr/>
        </p:nvSpPr>
        <p:spPr>
          <a:xfrm>
            <a:off x="3213452" y="2246825"/>
            <a:ext cx="432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Revenue Metrics</a:t>
            </a:r>
            <a:endParaRPr sz="32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303" name="Google Shape;3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925" y="1799550"/>
            <a:ext cx="1289550" cy="114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50" y="1098025"/>
            <a:ext cx="4600701" cy="28014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09" name="Google Shape;309;p24"/>
          <p:cNvCxnSpPr/>
          <p:nvPr/>
        </p:nvCxnSpPr>
        <p:spPr>
          <a:xfrm>
            <a:off x="462433" y="630759"/>
            <a:ext cx="11730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24"/>
          <p:cNvSpPr txBox="1"/>
          <p:nvPr/>
        </p:nvSpPr>
        <p:spPr>
          <a:xfrm>
            <a:off x="434125" y="85400"/>
            <a:ext cx="66744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65">
                <a:latin typeface="Poppins"/>
                <a:ea typeface="Poppins"/>
                <a:cs typeface="Poppins"/>
                <a:sym typeface="Poppins"/>
              </a:rPr>
              <a:t>Trend of Purchases by Quarter</a:t>
            </a:r>
            <a:endParaRPr b="1" sz="2265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1" name="Google Shape;3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75" y="171925"/>
            <a:ext cx="420325" cy="38020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4"/>
          <p:cNvSpPr txBox="1"/>
          <p:nvPr/>
        </p:nvSpPr>
        <p:spPr>
          <a:xfrm>
            <a:off x="5520500" y="1098025"/>
            <a:ext cx="3357300" cy="2955300"/>
          </a:xfrm>
          <a:prstGeom prst="rect">
            <a:avLst/>
          </a:prstGeom>
          <a:solidFill>
            <a:srgbClr val="1975D2">
              <a:alpha val="44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Insights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While we have completed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1,000 orders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till now, the number of orders has shown a consistent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decrease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from Quarter 1 to Quarter 4.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Quarter 1 had the highest number of orders at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310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, while Quarter 4 had the lowest at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199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The decline in orders suggests a potential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 shift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in customer demand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or market dynamics.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It is crucial to evaluate the factors contributing to the declining trend and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identify opportunities for improvement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Consider conducting market research or customer surveys to gain insights into the reasons behind the decrease in orders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50" y="876525"/>
            <a:ext cx="3748894" cy="24626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18" name="Google Shape;318;p25"/>
          <p:cNvCxnSpPr/>
          <p:nvPr/>
        </p:nvCxnSpPr>
        <p:spPr>
          <a:xfrm>
            <a:off x="462433" y="630759"/>
            <a:ext cx="11730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p25"/>
          <p:cNvSpPr txBox="1"/>
          <p:nvPr/>
        </p:nvSpPr>
        <p:spPr>
          <a:xfrm>
            <a:off x="434125" y="85400"/>
            <a:ext cx="66744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65">
                <a:latin typeface="Poppins"/>
                <a:ea typeface="Poppins"/>
                <a:cs typeface="Poppins"/>
                <a:sym typeface="Poppins"/>
              </a:rPr>
              <a:t>Quarterly Revenue Trend Analysis</a:t>
            </a:r>
            <a:endParaRPr b="1" sz="2265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0" name="Google Shape;3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1350"/>
            <a:ext cx="509400" cy="5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269" y="876525"/>
            <a:ext cx="3794106" cy="24627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2" name="Google Shape;322;p25"/>
          <p:cNvSpPr txBox="1"/>
          <p:nvPr/>
        </p:nvSpPr>
        <p:spPr>
          <a:xfrm>
            <a:off x="649550" y="3464950"/>
            <a:ext cx="3748800" cy="1108200"/>
          </a:xfrm>
          <a:prstGeom prst="rect">
            <a:avLst/>
          </a:prstGeom>
          <a:solidFill>
            <a:srgbClr val="1975D2">
              <a:alpha val="44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Insights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The revenue experienced a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downward trend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across all the quarters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In Q4, the revenue decreased by -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$5.88 M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(-20.1%)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compared to the previous quarter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.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4992950" y="3464950"/>
            <a:ext cx="3748800" cy="1108200"/>
          </a:xfrm>
          <a:prstGeom prst="rect">
            <a:avLst/>
          </a:prstGeom>
          <a:solidFill>
            <a:srgbClr val="1975D2">
              <a:alpha val="44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Insights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Consistent decline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observed in both orders and revenue from Q1 to Q4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Orders decreased from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310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to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199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, while revenue dropped from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$39.42M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to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$23.35M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24" name="Google Shape;324;p25"/>
          <p:cNvCxnSpPr/>
          <p:nvPr/>
        </p:nvCxnSpPr>
        <p:spPr>
          <a:xfrm>
            <a:off x="4689700" y="879700"/>
            <a:ext cx="0" cy="35817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/>
        </p:nvSpPr>
        <p:spPr>
          <a:xfrm>
            <a:off x="5424400" y="144075"/>
            <a:ext cx="1420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0" name="Google Shape;330;p26"/>
          <p:cNvGraphicFramePr/>
          <p:nvPr/>
        </p:nvGraphicFramePr>
        <p:xfrm>
          <a:off x="614825" y="85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{6D8B2B08-6E11-4B73-98B3-83140CED2ACC}</a:tableStyleId>
              </a:tblPr>
              <a:tblGrid>
                <a:gridCol w="1917675"/>
                <a:gridCol w="1931550"/>
              </a:tblGrid>
              <a:tr h="2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Credit Card Type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Avg. Discount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64.4%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Mastercard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63.0%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Maestro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62.4%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Visa-Electron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62.3%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China-Unionpay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62.2%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Instapayment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62.1%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Americanexpress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61.6%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Diners-Club-Us-Ca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61.5%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Diners-Club-Carte-Blanche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61.4%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Switch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61.0%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Bankcard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61.0%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Jcb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60.7%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60.1%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Diners-Club-Enroute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60.0%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Solo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58.5%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Diners-Club-International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58.4%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1" name="Google Shape;331;p26"/>
          <p:cNvCxnSpPr/>
          <p:nvPr/>
        </p:nvCxnSpPr>
        <p:spPr>
          <a:xfrm>
            <a:off x="462433" y="630759"/>
            <a:ext cx="11730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26"/>
          <p:cNvSpPr txBox="1"/>
          <p:nvPr/>
        </p:nvSpPr>
        <p:spPr>
          <a:xfrm>
            <a:off x="434125" y="85400"/>
            <a:ext cx="75558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65">
                <a:latin typeface="Poppins"/>
                <a:ea typeface="Poppins"/>
                <a:cs typeface="Poppins"/>
                <a:sym typeface="Poppins"/>
              </a:rPr>
              <a:t>Average Discount Offered by Credit Card Type</a:t>
            </a:r>
            <a:endParaRPr b="1" sz="2265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3" name="Google Shape;3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144075"/>
            <a:ext cx="468625" cy="4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6"/>
          <p:cNvSpPr txBox="1"/>
          <p:nvPr/>
        </p:nvSpPr>
        <p:spPr>
          <a:xfrm>
            <a:off x="5133900" y="816900"/>
            <a:ext cx="3634200" cy="3724800"/>
          </a:xfrm>
          <a:prstGeom prst="rect">
            <a:avLst/>
          </a:prstGeom>
          <a:solidFill>
            <a:srgbClr val="1975D2">
              <a:alpha val="44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Insights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Credit Card Preferences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: Laser, Mastercard, Maestro, and Visa-Electron have the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highest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average discounts, while Diners-Club-International and Solo have the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lowest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Range of Average Discounts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: The majority of credit card types have average discounts in the range of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60% to 64%.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●"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Quarterly Variation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The average discount offered varied across quarters, with Quarter 3 having the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highest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average discount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(69.8%)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Quarter 1 having the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lowest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(54.3%).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While discount in quarter 4 was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63.8%.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●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increase in discounts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compared to Quarter 1 has not translated into higher sales, indicating the need to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investigate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the decline in order count and optimize discount strategies based on customer preferences.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975D2">
            <a:alpha val="23420"/>
          </a:srgbClr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/>
        </p:nvSpPr>
        <p:spPr>
          <a:xfrm>
            <a:off x="2639225" y="2246825"/>
            <a:ext cx="37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6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Shipping Metrics</a:t>
            </a:r>
            <a:endParaRPr sz="32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340" name="Google Shape;3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50" y="1791950"/>
            <a:ext cx="1183425" cy="11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p28"/>
          <p:cNvCxnSpPr/>
          <p:nvPr/>
        </p:nvCxnSpPr>
        <p:spPr>
          <a:xfrm>
            <a:off x="462433" y="630759"/>
            <a:ext cx="11730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28"/>
          <p:cNvSpPr txBox="1"/>
          <p:nvPr/>
        </p:nvSpPr>
        <p:spPr>
          <a:xfrm>
            <a:off x="434125" y="85400"/>
            <a:ext cx="66744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65">
                <a:latin typeface="Poppins"/>
                <a:ea typeface="Poppins"/>
                <a:cs typeface="Poppins"/>
                <a:sym typeface="Poppins"/>
              </a:rPr>
              <a:t>Shipping Time Analysis</a:t>
            </a:r>
            <a:endParaRPr b="1" sz="2265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7" name="Google Shape;3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85388"/>
            <a:ext cx="460200" cy="4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8"/>
          <p:cNvSpPr txBox="1"/>
          <p:nvPr/>
        </p:nvSpPr>
        <p:spPr>
          <a:xfrm>
            <a:off x="5191575" y="1080500"/>
            <a:ext cx="3624600" cy="2955300"/>
          </a:xfrm>
          <a:prstGeom prst="rect">
            <a:avLst/>
          </a:prstGeom>
          <a:solidFill>
            <a:srgbClr val="1975D2">
              <a:alpha val="44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Insights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Increased Shipping Time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: Average shipping time has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significantly increased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from Quarter 1 to Quarter 4, with Quarter 4 having the highest average of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174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days.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This might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lead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users to look for alternatives due to high wait time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No Direct Correlation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: Surprisingly, the increase in shipping time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doesn't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directly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correlate with the percentage of bad ratings. Some quarters with longer shipping times have relatively lower percentages of bad ratings.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Further Analysis Required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: The relationship between shipping time and customer ratings requires deeper analysis to identify other factors influencing customer satisfaction.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9" name="Google Shape;349;p2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25" y="1080500"/>
            <a:ext cx="4194201" cy="2955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975D2">
            <a:alpha val="23420"/>
          </a:srgbClr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/>
        </p:nvSpPr>
        <p:spPr>
          <a:xfrm>
            <a:off x="3266800" y="1873275"/>
            <a:ext cx="41427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639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Insights And</a:t>
            </a:r>
            <a:endParaRPr sz="32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marR="0" rtl="0" algn="ctr">
              <a:lnSpc>
                <a:spcPct val="13639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Recommendations</a:t>
            </a:r>
            <a:endParaRPr sz="32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355" name="Google Shape;3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725" y="1797020"/>
            <a:ext cx="1217315" cy="12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Google Shape;360;p30"/>
          <p:cNvCxnSpPr/>
          <p:nvPr/>
        </p:nvCxnSpPr>
        <p:spPr>
          <a:xfrm>
            <a:off x="462433" y="630759"/>
            <a:ext cx="11730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30"/>
          <p:cNvSpPr txBox="1"/>
          <p:nvPr/>
        </p:nvSpPr>
        <p:spPr>
          <a:xfrm>
            <a:off x="434125" y="85400"/>
            <a:ext cx="6674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65">
                <a:latin typeface="Poppins"/>
                <a:ea typeface="Poppins"/>
                <a:cs typeface="Poppins"/>
                <a:sym typeface="Poppins"/>
              </a:rPr>
              <a:t>Insights and Recommendations</a:t>
            </a:r>
            <a:endParaRPr b="1" sz="2265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2" name="Google Shape;3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5" y="77950"/>
            <a:ext cx="468425" cy="4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0"/>
          <p:cNvSpPr/>
          <p:nvPr/>
        </p:nvSpPr>
        <p:spPr>
          <a:xfrm>
            <a:off x="461475" y="715125"/>
            <a:ext cx="8383500" cy="2032500"/>
          </a:xfrm>
          <a:prstGeom prst="roundRect">
            <a:avLst>
              <a:gd fmla="val 16667" name="adj"/>
            </a:avLst>
          </a:prstGeom>
          <a:solidFill>
            <a:srgbClr val="1975D2">
              <a:alpha val="8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nsights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❏"/>
            </a:pPr>
            <a:r>
              <a:rPr b="1" lang="en" sz="10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Customer Satisfaction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The average customer ratings have been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declining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throughout the year, with a significant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drop in Quarter 4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reaching a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low of 2.40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Immediate action is needed to address the factors contributing to this decline and improve customer experiences.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❏"/>
            </a:pPr>
            <a:r>
              <a:rPr b="1" lang="en" sz="10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Top Vehicle Makers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Chevrolet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Ford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are the most preferred vehicle makers, indicating strong demand. Ensure ample supply and competitive pricing. Enhance customer engagement and satisfaction for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Toyota, Pontiac, and Dodge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increase market share.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❏"/>
            </a:pPr>
            <a:r>
              <a:rPr b="1" lang="en" sz="10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Revenue Decline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Quarter 4 experienced a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significant drop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 revenue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indicating a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decline in sales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Further analysis required on factors like discounts, order count reduction, and shipping time to drive revenue growth.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❏"/>
            </a:pPr>
            <a:r>
              <a:rPr b="1" lang="en" sz="10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Shipping Time Analysis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Surprisingly, no strong correlation between shipping time and percentage of bad ratings. Nonetheless, need to optimize shipping processes to improve overall customer satisfaction.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461475" y="2807300"/>
            <a:ext cx="8383500" cy="1836300"/>
          </a:xfrm>
          <a:prstGeom prst="roundRect">
            <a:avLst>
              <a:gd fmla="val 16667" name="adj"/>
            </a:avLst>
          </a:prstGeom>
          <a:solidFill>
            <a:srgbClr val="1975D2">
              <a:alpha val="4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Recommendations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❏"/>
            </a:pPr>
            <a:r>
              <a:rPr b="1" lang="en" sz="10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Regional distribution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highlights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California, Texas, Florida, and New York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as key markets. Develop targeted strategies to optimize growth and enhance customer experiences in these regions.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❏"/>
            </a:pPr>
            <a:r>
              <a:rPr b="1" lang="en" sz="10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Conduct a customer survey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gather insights and address declining customer ratings.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❏"/>
            </a:pPr>
            <a:r>
              <a:rPr b="1" lang="en" sz="10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Develop targeted strategies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capitalize on demand for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Chevrolet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Ford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vehicles, ensuring sufficient supply and competitive pricing.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❏"/>
            </a:pPr>
            <a:r>
              <a:rPr b="1" lang="en" sz="10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Enhance customer engagement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satisfaction for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Toyota, Pontiac, and Dodge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increase market share.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❏"/>
            </a:pPr>
            <a:r>
              <a:rPr b="1" lang="en" sz="10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Analyze factors contributing to revenue decline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(discounts, order count reduction, shipping times). Take necessary actions to drive revenue growth.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❏"/>
            </a:pPr>
            <a:r>
              <a:rPr b="1" lang="en" sz="10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Continuously monitor and improve shipping processes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for timely deliveries and enhanced customer satisfaction.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975D2">
            <a:alpha val="23420"/>
          </a:srgbClr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/>
          <p:nvPr/>
        </p:nvSpPr>
        <p:spPr>
          <a:xfrm>
            <a:off x="2276950" y="2399225"/>
            <a:ext cx="470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639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Thank You</a:t>
            </a:r>
            <a:endParaRPr sz="3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698721" y="871079"/>
            <a:ext cx="334695" cy="334695"/>
            <a:chOff x="952825" y="1195025"/>
            <a:chExt cx="235800" cy="235800"/>
          </a:xfrm>
        </p:grpSpPr>
        <p:sp>
          <p:nvSpPr>
            <p:cNvPr id="64" name="Google Shape;64;p15"/>
            <p:cNvSpPr/>
            <p:nvPr/>
          </p:nvSpPr>
          <p:spPr>
            <a:xfrm>
              <a:off x="952825" y="1195025"/>
              <a:ext cx="235800" cy="2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1975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968275" y="1210475"/>
              <a:ext cx="204900" cy="204900"/>
            </a:xfrm>
            <a:prstGeom prst="ellipse">
              <a:avLst/>
            </a:prstGeom>
            <a:solidFill>
              <a:srgbClr val="1975D2"/>
            </a:solidFill>
            <a:ln cap="flat" cmpd="sng" w="9525">
              <a:solidFill>
                <a:srgbClr val="1975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6" name="Google Shape;66;p15"/>
          <p:cNvSpPr txBox="1"/>
          <p:nvPr/>
        </p:nvSpPr>
        <p:spPr>
          <a:xfrm>
            <a:off x="763637" y="867350"/>
            <a:ext cx="2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endParaRPr b="0" i="0" sz="12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104426" y="831050"/>
            <a:ext cx="621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Executive Summary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104425" y="1440652"/>
            <a:ext cx="836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Customer Metrics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Distribution of Customers Across States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Customer Satisfaction Analysis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Top Vehicle Makers Preferred By Customers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Most Preferred Vehicle Make in Each State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104426" y="2463079"/>
            <a:ext cx="7157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Revenue Metrics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Trend of Purchases by Quarter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Quarterly Revenue Trend Analysis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Average Discount Offered by Credit Card Type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0" name="Google Shape;70;p15"/>
          <p:cNvGrpSpPr/>
          <p:nvPr/>
        </p:nvGrpSpPr>
        <p:grpSpPr>
          <a:xfrm>
            <a:off x="698721" y="1480679"/>
            <a:ext cx="334695" cy="334695"/>
            <a:chOff x="952825" y="1195025"/>
            <a:chExt cx="235800" cy="235800"/>
          </a:xfrm>
        </p:grpSpPr>
        <p:sp>
          <p:nvSpPr>
            <p:cNvPr id="71" name="Google Shape;71;p15"/>
            <p:cNvSpPr/>
            <p:nvPr/>
          </p:nvSpPr>
          <p:spPr>
            <a:xfrm>
              <a:off x="952825" y="1195025"/>
              <a:ext cx="235800" cy="2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1975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968275" y="1210475"/>
              <a:ext cx="204900" cy="204900"/>
            </a:xfrm>
            <a:prstGeom prst="ellipse">
              <a:avLst/>
            </a:prstGeom>
            <a:solidFill>
              <a:srgbClr val="1975D2"/>
            </a:solidFill>
            <a:ln cap="flat" cmpd="sng" w="9525">
              <a:solidFill>
                <a:srgbClr val="1975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698721" y="2524817"/>
            <a:ext cx="334695" cy="334695"/>
            <a:chOff x="952825" y="1195025"/>
            <a:chExt cx="235800" cy="235800"/>
          </a:xfrm>
        </p:grpSpPr>
        <p:sp>
          <p:nvSpPr>
            <p:cNvPr id="74" name="Google Shape;74;p15"/>
            <p:cNvSpPr/>
            <p:nvPr/>
          </p:nvSpPr>
          <p:spPr>
            <a:xfrm>
              <a:off x="952825" y="1195025"/>
              <a:ext cx="235800" cy="2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1975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968275" y="1210475"/>
              <a:ext cx="204900" cy="204900"/>
            </a:xfrm>
            <a:prstGeom prst="ellipse">
              <a:avLst/>
            </a:prstGeom>
            <a:solidFill>
              <a:srgbClr val="1975D2"/>
            </a:solidFill>
            <a:ln cap="flat" cmpd="sng" w="9525">
              <a:solidFill>
                <a:srgbClr val="1975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cxnSp>
        <p:nvCxnSpPr>
          <p:cNvPr id="76" name="Google Shape;76;p15"/>
          <p:cNvCxnSpPr/>
          <p:nvPr/>
        </p:nvCxnSpPr>
        <p:spPr>
          <a:xfrm>
            <a:off x="462433" y="630759"/>
            <a:ext cx="11730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357925" y="85400"/>
            <a:ext cx="6674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65">
                <a:latin typeface="Poppins"/>
                <a:ea typeface="Poppins"/>
                <a:cs typeface="Poppins"/>
                <a:sym typeface="Poppins"/>
              </a:rPr>
              <a:t>Agenda</a:t>
            </a:r>
            <a:endParaRPr b="1" sz="2265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104426" y="3377479"/>
            <a:ext cx="715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Shipping Metrics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Shipping Time Analysis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9" name="Google Shape;79;p15"/>
          <p:cNvGrpSpPr/>
          <p:nvPr/>
        </p:nvGrpSpPr>
        <p:grpSpPr>
          <a:xfrm>
            <a:off x="698721" y="3439217"/>
            <a:ext cx="334695" cy="334695"/>
            <a:chOff x="952825" y="1195025"/>
            <a:chExt cx="235800" cy="235800"/>
          </a:xfrm>
        </p:grpSpPr>
        <p:sp>
          <p:nvSpPr>
            <p:cNvPr id="80" name="Google Shape;80;p15"/>
            <p:cNvSpPr/>
            <p:nvPr/>
          </p:nvSpPr>
          <p:spPr>
            <a:xfrm>
              <a:off x="952825" y="1195025"/>
              <a:ext cx="235800" cy="2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1975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968275" y="1210475"/>
              <a:ext cx="204900" cy="204900"/>
            </a:xfrm>
            <a:prstGeom prst="ellipse">
              <a:avLst/>
            </a:prstGeom>
            <a:solidFill>
              <a:srgbClr val="1975D2"/>
            </a:solidFill>
            <a:ln cap="flat" cmpd="sng" w="9525">
              <a:solidFill>
                <a:srgbClr val="1975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698721" y="4071479"/>
            <a:ext cx="334695" cy="334695"/>
            <a:chOff x="952825" y="1195025"/>
            <a:chExt cx="235800" cy="235800"/>
          </a:xfrm>
        </p:grpSpPr>
        <p:sp>
          <p:nvSpPr>
            <p:cNvPr id="83" name="Google Shape;83;p15"/>
            <p:cNvSpPr/>
            <p:nvPr/>
          </p:nvSpPr>
          <p:spPr>
            <a:xfrm>
              <a:off x="952825" y="1195025"/>
              <a:ext cx="235800" cy="2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1975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968275" y="1210475"/>
              <a:ext cx="204900" cy="204900"/>
            </a:xfrm>
            <a:prstGeom prst="ellipse">
              <a:avLst/>
            </a:prstGeom>
            <a:solidFill>
              <a:srgbClr val="1975D2"/>
            </a:solidFill>
            <a:ln cap="flat" cmpd="sng" w="9525">
              <a:solidFill>
                <a:srgbClr val="1975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85" name="Google Shape;85;p15"/>
          <p:cNvSpPr txBox="1"/>
          <p:nvPr/>
        </p:nvSpPr>
        <p:spPr>
          <a:xfrm>
            <a:off x="1104426" y="4031450"/>
            <a:ext cx="621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Insights And Recommendations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31225" y="1463375"/>
            <a:ext cx="2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endParaRPr b="0" i="0" sz="12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31225" y="2530175"/>
            <a:ext cx="2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endParaRPr b="0" i="0" sz="12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31225" y="3421913"/>
            <a:ext cx="2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</a:t>
            </a:r>
            <a:endParaRPr b="0" i="0" sz="12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31225" y="4054175"/>
            <a:ext cx="2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</a:t>
            </a:r>
            <a:endParaRPr b="0" i="0" sz="12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 flipH="1">
            <a:off x="978402" y="1107050"/>
            <a:ext cx="2159700" cy="130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420000" dist="133350">
              <a:srgbClr val="999999">
                <a:alpha val="5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747551" y="1893975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$5.88</a:t>
            </a:r>
            <a:r>
              <a:rPr b="1"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endParaRPr b="1" sz="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427128" y="1893975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F4CCCC">
              <a:alpha val="83540"/>
            </a:srgb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20.</a:t>
            </a:r>
            <a:r>
              <a:rPr b="1" i="0" lang="en" sz="10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1%</a:t>
            </a:r>
            <a:endParaRPr b="1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076542" y="1138298"/>
            <a:ext cx="154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Total Revenue</a:t>
            </a:r>
            <a:endParaRPr b="1" sz="12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114651" y="1386900"/>
            <a:ext cx="137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800">
                <a:solidFill>
                  <a:srgbClr val="0E39A9"/>
                </a:solidFill>
                <a:latin typeface="Poppins"/>
                <a:ea typeface="Poppins"/>
                <a:cs typeface="Poppins"/>
                <a:sym typeface="Poppins"/>
              </a:rPr>
              <a:t>$124.71 M</a:t>
            </a:r>
            <a:endParaRPr b="1" i="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6"/>
          <p:cNvSpPr/>
          <p:nvPr/>
        </p:nvSpPr>
        <p:spPr>
          <a:xfrm flipH="1">
            <a:off x="3521251" y="1107050"/>
            <a:ext cx="2159700" cy="130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420000" dist="133350">
              <a:srgbClr val="999999">
                <a:alpha val="5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E6F6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619391" y="1138298"/>
            <a:ext cx="154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Total</a:t>
            </a:r>
            <a:r>
              <a:rPr b="1" lang="en" sz="1200">
                <a:solidFill>
                  <a:srgbClr val="FF6F6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Orders</a:t>
            </a:r>
            <a:endParaRPr b="1" sz="12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657496" y="1386897"/>
            <a:ext cx="107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E39A9"/>
                </a:solidFill>
                <a:latin typeface="Poppins"/>
                <a:ea typeface="Poppins"/>
                <a:cs typeface="Poppins"/>
                <a:sym typeface="Poppins"/>
              </a:rPr>
              <a:t>1,000</a:t>
            </a:r>
            <a:endParaRPr b="1" i="0" sz="1200" u="none" cap="none" strike="noStrike">
              <a:solidFill>
                <a:srgbClr val="0E39A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6"/>
          <p:cNvSpPr/>
          <p:nvPr/>
        </p:nvSpPr>
        <p:spPr>
          <a:xfrm flipH="1">
            <a:off x="6064100" y="1107050"/>
            <a:ext cx="2159700" cy="130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420000" dist="133350">
              <a:srgbClr val="999999">
                <a:alpha val="5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E6F6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250" y="1138300"/>
            <a:ext cx="20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Total  Customers</a:t>
            </a:r>
            <a:endParaRPr b="1" sz="12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200345" y="1386897"/>
            <a:ext cx="107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800">
                <a:solidFill>
                  <a:srgbClr val="0E39A9"/>
                </a:solidFill>
                <a:latin typeface="Poppins"/>
                <a:ea typeface="Poppins"/>
                <a:cs typeface="Poppins"/>
                <a:sym typeface="Poppins"/>
              </a:rPr>
              <a:t>994</a:t>
            </a:r>
            <a:endParaRPr b="1" i="0" sz="1800" u="none" cap="none" strike="noStrike">
              <a:solidFill>
                <a:srgbClr val="0E39A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>
            <a:off x="978402" y="2754742"/>
            <a:ext cx="2159700" cy="130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420000" dist="133350">
              <a:srgbClr val="999999">
                <a:alpha val="5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E6F6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076542" y="2785990"/>
            <a:ext cx="154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Avg. Rating</a:t>
            </a:r>
            <a:endParaRPr b="1" sz="12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114647" y="3034590"/>
            <a:ext cx="107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800">
                <a:solidFill>
                  <a:srgbClr val="0E39A9"/>
                </a:solidFill>
                <a:latin typeface="Poppins"/>
                <a:ea typeface="Poppins"/>
                <a:cs typeface="Poppins"/>
                <a:sym typeface="Poppins"/>
              </a:rPr>
              <a:t>3.07</a:t>
            </a:r>
            <a:endParaRPr b="1" i="0" sz="1800" u="none" cap="none" strike="noStrike">
              <a:solidFill>
                <a:srgbClr val="0E39A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6"/>
          <p:cNvSpPr/>
          <p:nvPr/>
        </p:nvSpPr>
        <p:spPr>
          <a:xfrm flipH="1">
            <a:off x="3521251" y="2754742"/>
            <a:ext cx="2159700" cy="130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420000" dist="133350">
              <a:srgbClr val="999999">
                <a:alpha val="5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E6F6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619391" y="2785980"/>
            <a:ext cx="168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Positive</a:t>
            </a:r>
            <a:r>
              <a:rPr b="1" lang="en" sz="12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 Feedback</a:t>
            </a:r>
            <a:endParaRPr b="1" sz="12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657496" y="3034590"/>
            <a:ext cx="107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0E39A9"/>
                </a:solidFill>
                <a:latin typeface="Poppins"/>
                <a:ea typeface="Poppins"/>
                <a:cs typeface="Poppins"/>
                <a:sym typeface="Poppins"/>
              </a:rPr>
              <a:t>41.8%</a:t>
            </a:r>
            <a:endParaRPr b="1" i="0" sz="1800" u="none" cap="none" strike="noStrike">
              <a:solidFill>
                <a:srgbClr val="0E39A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6"/>
          <p:cNvSpPr/>
          <p:nvPr/>
        </p:nvSpPr>
        <p:spPr>
          <a:xfrm flipH="1">
            <a:off x="6064100" y="2754742"/>
            <a:ext cx="2159700" cy="130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420000" dist="133350">
              <a:srgbClr val="999999">
                <a:alpha val="5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E6F6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086040" y="2785980"/>
            <a:ext cx="184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Avg. Shipping Time</a:t>
            </a:r>
            <a:endParaRPr b="1" sz="12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200351" y="3034600"/>
            <a:ext cx="128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0E39A9"/>
                </a:solidFill>
                <a:latin typeface="Poppins"/>
                <a:ea typeface="Poppins"/>
                <a:cs typeface="Poppins"/>
                <a:sym typeface="Poppins"/>
              </a:rPr>
              <a:t>105 Days</a:t>
            </a:r>
            <a:endParaRPr b="1" i="0" sz="1800" u="none" cap="none" strike="noStrike">
              <a:solidFill>
                <a:srgbClr val="0E39A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462433" y="630759"/>
            <a:ext cx="11730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6"/>
          <p:cNvSpPr txBox="1"/>
          <p:nvPr/>
        </p:nvSpPr>
        <p:spPr>
          <a:xfrm>
            <a:off x="357925" y="85400"/>
            <a:ext cx="35826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65">
                <a:latin typeface="Poppins"/>
                <a:ea typeface="Poppins"/>
                <a:cs typeface="Poppins"/>
                <a:sym typeface="Poppins"/>
              </a:rPr>
              <a:t>Executive Summary</a:t>
            </a:r>
            <a:endParaRPr b="1" sz="2265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850" y="1148125"/>
            <a:ext cx="460200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630" y="1166768"/>
            <a:ext cx="460250" cy="4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8800" y="1165200"/>
            <a:ext cx="460250" cy="4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6800" y="2791525"/>
            <a:ext cx="460200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9625" y="2798613"/>
            <a:ext cx="460250" cy="4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84075" y="2798625"/>
            <a:ext cx="460200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700698">
            <a:off x="2933099" y="1992849"/>
            <a:ext cx="139272" cy="13927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742525" y="4685775"/>
            <a:ext cx="45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* The comparison is between last quarter i.e: </a:t>
            </a:r>
            <a:r>
              <a:rPr b="1"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Q4 vs Q3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* Total customer are the </a:t>
            </a:r>
            <a:r>
              <a:rPr b="1"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Unique  customers </a:t>
            </a: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&amp; in Q4 represents</a:t>
            </a:r>
            <a:r>
              <a:rPr b="1"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Unique New Customers acquired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* Customer Rating is  in Average</a:t>
            </a:r>
            <a:endParaRPr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427125" y="2052600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vs Q3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741325" y="2052600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Loss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050150" y="1675050"/>
            <a:ext cx="107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Last quarter</a:t>
            </a:r>
            <a:endParaRPr b="1" sz="7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061751" y="1893975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$23.3</a:t>
            </a: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b="1"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94931" y="2000268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Q4 </a:t>
            </a: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4280661" y="1895076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30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4960241" y="1895075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F4CCCC">
              <a:alpha val="83540"/>
            </a:srgb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13</a:t>
            </a: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b="1" i="0" lang="en" sz="10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1%</a:t>
            </a:r>
            <a:endParaRPr b="1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941725" y="2052600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vs Q3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4296323" y="2052600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Less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564750" y="1675050"/>
            <a:ext cx="107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Last quarter</a:t>
            </a:r>
            <a:endParaRPr b="1" sz="7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3594864" y="1895075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199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605927" y="2052600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Q4 Orders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700698">
            <a:off x="5447699" y="1992849"/>
            <a:ext cx="139272" cy="13927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/>
          <p:nvPr/>
        </p:nvSpPr>
        <p:spPr>
          <a:xfrm>
            <a:off x="6817448" y="1895076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32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7497028" y="1895075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F4CCCC">
              <a:alpha val="83540"/>
            </a:srgb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14.0%</a:t>
            </a:r>
            <a:endParaRPr b="1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7538750" y="2057200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vs Q3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6828975" y="2052600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Less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6155550" y="1675050"/>
            <a:ext cx="107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Last quarter</a:t>
            </a:r>
            <a:endParaRPr b="1" sz="7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6131651" y="1895075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196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6060857" y="1996002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Q4 New cust.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700698">
            <a:off x="7962299" y="1992849"/>
            <a:ext cx="139272" cy="13927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/>
          <p:nvPr/>
        </p:nvSpPr>
        <p:spPr>
          <a:xfrm>
            <a:off x="6825376" y="3562388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118 D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504953" y="3562388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F4CCCC">
              <a:alpha val="83540"/>
            </a:srgb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56 </a:t>
            </a:r>
            <a:r>
              <a:rPr b="1"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Days</a:t>
            </a:r>
            <a:endParaRPr b="1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7504950" y="3721013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vs Q3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6819150" y="3721013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Q3 Time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6127975" y="3343463"/>
            <a:ext cx="107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Last quarter</a:t>
            </a:r>
            <a:endParaRPr b="1" sz="7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6139576" y="3562388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174 D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6133350" y="3721013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Q4 Time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286464" y="3562388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37.6%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4966041" y="3562388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F4CCCC">
              <a:alpha val="83540"/>
            </a:srgb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17.5</a:t>
            </a:r>
            <a:r>
              <a:rPr b="1"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PP</a:t>
            </a:r>
            <a:endParaRPr b="1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4966038" y="3721013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vs Q3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4280238" y="3721013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Q3 +ve%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3589063" y="3343463"/>
            <a:ext cx="107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Last quarter</a:t>
            </a:r>
            <a:endParaRPr b="1" sz="7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600664" y="3562388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20.1%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3594438" y="3721013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Q4 +ve%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747551" y="3568163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2.96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2427128" y="3568163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F4CCCC">
              <a:alpha val="83540"/>
            </a:srgb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0.56</a:t>
            </a:r>
            <a:r>
              <a:rPr b="1"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Pts</a:t>
            </a:r>
            <a:endParaRPr b="1" i="0" sz="9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2427125" y="3726788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vs Q3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1741325" y="3726788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Q3 Rating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1050150" y="3349238"/>
            <a:ext cx="107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Last quarter</a:t>
            </a:r>
            <a:endParaRPr b="1" sz="7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1061751" y="3568163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2.40</a:t>
            </a:r>
            <a:endParaRPr b="1" sz="9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1055525" y="3726788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Q4 Rating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700698">
            <a:off x="5466937" y="3675486"/>
            <a:ext cx="139272" cy="139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700698">
            <a:off x="2947981" y="3661261"/>
            <a:ext cx="139272" cy="139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8098691">
            <a:off x="8021495" y="3675476"/>
            <a:ext cx="139275" cy="13927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5619325" y="4685775"/>
            <a:ext cx="45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* PP refers to percentage points</a:t>
            </a:r>
            <a:endParaRPr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* D in Avg shipping time </a:t>
            </a: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referrers</a:t>
            </a: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to Days</a:t>
            </a:r>
            <a:endParaRPr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/>
          <p:nvPr/>
        </p:nvSpPr>
        <p:spPr>
          <a:xfrm flipH="1">
            <a:off x="1130802" y="1107050"/>
            <a:ext cx="2159700" cy="130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420000" dist="133350">
              <a:srgbClr val="999999">
                <a:alpha val="5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1899951" y="1893975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$5.88</a:t>
            </a:r>
            <a:r>
              <a:rPr b="1"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endParaRPr b="1" sz="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2579528" y="1893975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F4CCCC">
              <a:alpha val="83540"/>
            </a:srgb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20.</a:t>
            </a:r>
            <a:r>
              <a:rPr b="1" i="0" lang="en" sz="10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1%</a:t>
            </a:r>
            <a:endParaRPr b="1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1228942" y="1138298"/>
            <a:ext cx="154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Total Revenue</a:t>
            </a:r>
            <a:endParaRPr b="1" sz="12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1267051" y="1386900"/>
            <a:ext cx="137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800">
                <a:solidFill>
                  <a:srgbClr val="0E39A9"/>
                </a:solidFill>
                <a:latin typeface="Poppins"/>
                <a:ea typeface="Poppins"/>
                <a:cs typeface="Poppins"/>
                <a:sym typeface="Poppins"/>
              </a:rPr>
              <a:t>$124.71 M</a:t>
            </a:r>
            <a:endParaRPr b="1" i="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17"/>
          <p:cNvSpPr/>
          <p:nvPr/>
        </p:nvSpPr>
        <p:spPr>
          <a:xfrm flipH="1">
            <a:off x="3673651" y="1107050"/>
            <a:ext cx="2159700" cy="130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420000" dist="133350">
              <a:srgbClr val="999999">
                <a:alpha val="5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E6F6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3771791" y="1138298"/>
            <a:ext cx="154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Total</a:t>
            </a:r>
            <a:r>
              <a:rPr b="1" lang="en" sz="1200">
                <a:solidFill>
                  <a:srgbClr val="FF6F6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Orders</a:t>
            </a:r>
            <a:endParaRPr b="1" sz="12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3809896" y="1386897"/>
            <a:ext cx="107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E39A9"/>
                </a:solidFill>
                <a:latin typeface="Poppins"/>
                <a:ea typeface="Poppins"/>
                <a:cs typeface="Poppins"/>
                <a:sym typeface="Poppins"/>
              </a:rPr>
              <a:t>1,000</a:t>
            </a:r>
            <a:endParaRPr b="1" i="0" sz="1200" u="none" cap="none" strike="noStrike">
              <a:solidFill>
                <a:srgbClr val="0E39A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17"/>
          <p:cNvSpPr/>
          <p:nvPr/>
        </p:nvSpPr>
        <p:spPr>
          <a:xfrm flipH="1">
            <a:off x="6216500" y="1107050"/>
            <a:ext cx="2159700" cy="130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420000" dist="133350">
              <a:srgbClr val="999999">
                <a:alpha val="5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E6F6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314650" y="1138300"/>
            <a:ext cx="20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Total  Customers</a:t>
            </a:r>
            <a:endParaRPr b="1" sz="12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6352745" y="1386897"/>
            <a:ext cx="107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800">
                <a:solidFill>
                  <a:srgbClr val="0E39A9"/>
                </a:solidFill>
                <a:latin typeface="Poppins"/>
                <a:ea typeface="Poppins"/>
                <a:cs typeface="Poppins"/>
                <a:sym typeface="Poppins"/>
              </a:rPr>
              <a:t>994</a:t>
            </a:r>
            <a:endParaRPr b="1" i="0" sz="1800" u="none" cap="none" strike="noStrike">
              <a:solidFill>
                <a:srgbClr val="0E39A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17"/>
          <p:cNvSpPr/>
          <p:nvPr/>
        </p:nvSpPr>
        <p:spPr>
          <a:xfrm flipH="1">
            <a:off x="1130802" y="2526142"/>
            <a:ext cx="2159700" cy="130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420000" dist="133350">
              <a:srgbClr val="999999">
                <a:alpha val="5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E6F6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1228942" y="2557390"/>
            <a:ext cx="154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Avg. Rating</a:t>
            </a:r>
            <a:endParaRPr b="1" sz="12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1267047" y="2805990"/>
            <a:ext cx="107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800">
                <a:solidFill>
                  <a:srgbClr val="0E39A9"/>
                </a:solidFill>
                <a:latin typeface="Poppins"/>
                <a:ea typeface="Poppins"/>
                <a:cs typeface="Poppins"/>
                <a:sym typeface="Poppins"/>
              </a:rPr>
              <a:t>3.07</a:t>
            </a:r>
            <a:endParaRPr b="1" i="0" sz="1800" u="none" cap="none" strike="noStrike">
              <a:solidFill>
                <a:srgbClr val="0E39A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17"/>
          <p:cNvSpPr/>
          <p:nvPr/>
        </p:nvSpPr>
        <p:spPr>
          <a:xfrm flipH="1">
            <a:off x="3673651" y="2526142"/>
            <a:ext cx="2159700" cy="130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420000" dist="133350">
              <a:srgbClr val="999999">
                <a:alpha val="5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E6F6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3771791" y="2557380"/>
            <a:ext cx="168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Positive Feedback</a:t>
            </a:r>
            <a:endParaRPr b="1" sz="12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3809896" y="2805990"/>
            <a:ext cx="107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0E39A9"/>
                </a:solidFill>
                <a:latin typeface="Poppins"/>
                <a:ea typeface="Poppins"/>
                <a:cs typeface="Poppins"/>
                <a:sym typeface="Poppins"/>
              </a:rPr>
              <a:t>41.8%</a:t>
            </a:r>
            <a:endParaRPr b="1" i="0" sz="1800" u="none" cap="none" strike="noStrike">
              <a:solidFill>
                <a:srgbClr val="0E39A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17"/>
          <p:cNvSpPr/>
          <p:nvPr/>
        </p:nvSpPr>
        <p:spPr>
          <a:xfrm flipH="1">
            <a:off x="6216500" y="2526142"/>
            <a:ext cx="2159700" cy="130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420000" dist="133350">
              <a:srgbClr val="999999">
                <a:alpha val="5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E6F6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6238440" y="2557380"/>
            <a:ext cx="184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Avg. Shipping Time</a:t>
            </a:r>
            <a:endParaRPr b="1" sz="12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6352751" y="2806000"/>
            <a:ext cx="128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0E39A9"/>
                </a:solidFill>
                <a:latin typeface="Poppins"/>
                <a:ea typeface="Poppins"/>
                <a:cs typeface="Poppins"/>
                <a:sym typeface="Poppins"/>
              </a:rPr>
              <a:t>105 Days</a:t>
            </a:r>
            <a:endParaRPr b="1" i="0" sz="1800" u="none" cap="none" strike="noStrike">
              <a:solidFill>
                <a:srgbClr val="0E39A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94" name="Google Shape;194;p17"/>
          <p:cNvCxnSpPr/>
          <p:nvPr/>
        </p:nvCxnSpPr>
        <p:spPr>
          <a:xfrm>
            <a:off x="462433" y="630759"/>
            <a:ext cx="11730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7"/>
          <p:cNvSpPr txBox="1"/>
          <p:nvPr/>
        </p:nvSpPr>
        <p:spPr>
          <a:xfrm>
            <a:off x="357925" y="85400"/>
            <a:ext cx="35826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65">
                <a:latin typeface="Poppins"/>
                <a:ea typeface="Poppins"/>
                <a:cs typeface="Poppins"/>
                <a:sym typeface="Poppins"/>
              </a:rPr>
              <a:t>Executive Summary</a:t>
            </a:r>
            <a:endParaRPr b="1" sz="2265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250" y="1148125"/>
            <a:ext cx="460200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030" y="1166768"/>
            <a:ext cx="460250" cy="4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1200" y="1165200"/>
            <a:ext cx="460250" cy="4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9200" y="2562925"/>
            <a:ext cx="460200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2025" y="2570013"/>
            <a:ext cx="460250" cy="4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36475" y="2570025"/>
            <a:ext cx="460200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700698">
            <a:off x="3085499" y="1992849"/>
            <a:ext cx="139272" cy="13927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 txBox="1"/>
          <p:nvPr/>
        </p:nvSpPr>
        <p:spPr>
          <a:xfrm>
            <a:off x="742525" y="4685775"/>
            <a:ext cx="45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* The comparison is between last quarter i.e: </a:t>
            </a:r>
            <a:r>
              <a:rPr b="1"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Q4 vs Q3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* Total customer are the </a:t>
            </a:r>
            <a:r>
              <a:rPr b="1"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Unique  customers </a:t>
            </a: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&amp; in Q4 represents</a:t>
            </a:r>
            <a:r>
              <a:rPr b="1"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Unique New Customers acquired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* Customer Rating is  in Average</a:t>
            </a:r>
            <a:endParaRPr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2579525" y="2052600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vs Q3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893725" y="2052600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Loss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1202550" y="1675050"/>
            <a:ext cx="107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Last quarter</a:t>
            </a:r>
            <a:endParaRPr b="1" sz="7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1214151" y="1893975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$23.35</a:t>
            </a:r>
            <a:r>
              <a:rPr b="1"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147331" y="2000268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Q4 Revenue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4433061" y="1895076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30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5112641" y="1895075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F4CCCC">
              <a:alpha val="83540"/>
            </a:srgb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13.</a:t>
            </a:r>
            <a:r>
              <a:rPr b="1" i="0" lang="en" sz="10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1%</a:t>
            </a:r>
            <a:endParaRPr b="1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5094125" y="2052600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vs Q3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4448723" y="2052600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Less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3717150" y="1675050"/>
            <a:ext cx="107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Last quarter</a:t>
            </a:r>
            <a:endParaRPr b="1" sz="7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3747264" y="1895075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199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3758327" y="2052600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Q4 Orders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6" name="Google Shape;21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700698">
            <a:off x="5600099" y="1992849"/>
            <a:ext cx="139272" cy="13927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6969848" y="1895076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32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7649428" y="1895075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F4CCCC">
              <a:alpha val="83540"/>
            </a:srgb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14.0%</a:t>
            </a:r>
            <a:endParaRPr b="1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7691150" y="2057200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vs Q3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6981375" y="2052600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Less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6307950" y="1675050"/>
            <a:ext cx="107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Last quarter</a:t>
            </a:r>
            <a:endParaRPr b="1" sz="7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6284051" y="1895075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196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6213257" y="1996002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Q4 New cust.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4" name="Google Shape;22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700698">
            <a:off x="8114699" y="1992849"/>
            <a:ext cx="139272" cy="13927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/>
          <p:nvPr/>
        </p:nvSpPr>
        <p:spPr>
          <a:xfrm>
            <a:off x="6977776" y="3333788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118 D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7657353" y="3333788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F4CCCC">
              <a:alpha val="83540"/>
            </a:srgb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56 </a:t>
            </a:r>
            <a:r>
              <a:rPr b="1"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Days</a:t>
            </a:r>
            <a:endParaRPr b="1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7657350" y="3492413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vs Q3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6971550" y="3492413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Q3 Time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6280375" y="3114863"/>
            <a:ext cx="107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Last quarter</a:t>
            </a:r>
            <a:endParaRPr b="1" sz="7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6291976" y="3333788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174 D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6285750" y="3492413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Q4 Time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4438864" y="3333788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37.6%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5118441" y="3333788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F4CCCC">
              <a:alpha val="83540"/>
            </a:srgb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17.5</a:t>
            </a:r>
            <a:r>
              <a:rPr b="1"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PP</a:t>
            </a:r>
            <a:endParaRPr b="1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5118438" y="3492413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vs Q3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4432638" y="3492413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Q3 +ve%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3741463" y="3114863"/>
            <a:ext cx="107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Last quarter</a:t>
            </a:r>
            <a:endParaRPr b="1" sz="7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3753064" y="3333788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20.1%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3746838" y="3492413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Q4 +ve%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1899951" y="3339563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2.96</a:t>
            </a:r>
            <a:endParaRPr b="1"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2579528" y="3339563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F4CCCC">
              <a:alpha val="83540"/>
            </a:srgb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0.56</a:t>
            </a:r>
            <a:r>
              <a:rPr b="1"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Pts</a:t>
            </a:r>
            <a:endParaRPr b="1" i="0" sz="9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2579525" y="3498188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vs Q3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1893725" y="3498188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Q3 Rating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1202550" y="3120638"/>
            <a:ext cx="107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975D2"/>
                </a:solidFill>
                <a:latin typeface="Poppins"/>
                <a:ea typeface="Poppins"/>
                <a:cs typeface="Poppins"/>
                <a:sym typeface="Poppins"/>
              </a:rPr>
              <a:t>Last quarter</a:t>
            </a:r>
            <a:endParaRPr b="1" sz="700">
              <a:solidFill>
                <a:srgbClr val="1975D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1214151" y="3339563"/>
            <a:ext cx="647100" cy="426000"/>
          </a:xfrm>
          <a:prstGeom prst="roundRect">
            <a:avLst>
              <a:gd fmla="val 16667" name="adj"/>
            </a:avLst>
          </a:prstGeom>
          <a:solidFill>
            <a:srgbClr val="1975D2">
              <a:alpha val="1266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2.40</a:t>
            </a:r>
            <a:endParaRPr b="1" sz="9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1207925" y="3498188"/>
            <a:ext cx="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Q4 Rating</a:t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6" name="Google Shape;24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700698">
            <a:off x="5619337" y="3446886"/>
            <a:ext cx="139272" cy="139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700698">
            <a:off x="3100381" y="3432661"/>
            <a:ext cx="139272" cy="139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8098691">
            <a:off x="8173895" y="3446876"/>
            <a:ext cx="139275" cy="13927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7"/>
          <p:cNvSpPr txBox="1"/>
          <p:nvPr/>
        </p:nvSpPr>
        <p:spPr>
          <a:xfrm>
            <a:off x="5619325" y="4685775"/>
            <a:ext cx="45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* PP refers to percentage points</a:t>
            </a:r>
            <a:endParaRPr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* D in Avg shipping time referrers to Days</a:t>
            </a:r>
            <a:endParaRPr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975D2">
            <a:alpha val="23420"/>
          </a:srgbClr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/>
        </p:nvSpPr>
        <p:spPr>
          <a:xfrm>
            <a:off x="2822452" y="2399225"/>
            <a:ext cx="388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6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Customer Metrics</a:t>
            </a:r>
            <a:endParaRPr sz="32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255" name="Google Shape;2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225" y="2060125"/>
            <a:ext cx="1062225" cy="10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50" y="1052550"/>
            <a:ext cx="4871048" cy="295095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61" name="Google Shape;261;p19"/>
          <p:cNvCxnSpPr/>
          <p:nvPr/>
        </p:nvCxnSpPr>
        <p:spPr>
          <a:xfrm>
            <a:off x="462433" y="630759"/>
            <a:ext cx="11730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19"/>
          <p:cNvSpPr txBox="1"/>
          <p:nvPr/>
        </p:nvSpPr>
        <p:spPr>
          <a:xfrm>
            <a:off x="434125" y="85400"/>
            <a:ext cx="66744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65">
                <a:latin typeface="Poppins"/>
                <a:ea typeface="Poppins"/>
                <a:cs typeface="Poppins"/>
                <a:sym typeface="Poppins"/>
              </a:rPr>
              <a:t>Distribution of Customers Across States</a:t>
            </a:r>
            <a:endParaRPr b="1" sz="2265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3" name="Google Shape;2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5" y="85400"/>
            <a:ext cx="460250" cy="4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9"/>
          <p:cNvSpPr txBox="1"/>
          <p:nvPr/>
        </p:nvSpPr>
        <p:spPr>
          <a:xfrm>
            <a:off x="5611875" y="1021825"/>
            <a:ext cx="3330600" cy="2955300"/>
          </a:xfrm>
          <a:prstGeom prst="rect">
            <a:avLst/>
          </a:prstGeom>
          <a:solidFill>
            <a:srgbClr val="1975D2">
              <a:alpha val="44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Insights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Customer Distribution: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Over the past four quarters, we have observed a total of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994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customers spread across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49 states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California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Texas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have emerged as the states with the highest customer bases, with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97 customers each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Following closely,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Florida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ranks third in terms of customer count, with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86 customers.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Concentration of Customer Base: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top 10 states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account for a significant portion, representing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53.6%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of the total customer base.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Notably, the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top 4 states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alone contribute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35.1%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of the total customers. 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25" y="1004300"/>
            <a:ext cx="3494999" cy="2020751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70" name="Google Shape;270;p20"/>
          <p:cNvCxnSpPr/>
          <p:nvPr/>
        </p:nvCxnSpPr>
        <p:spPr>
          <a:xfrm>
            <a:off x="462433" y="630759"/>
            <a:ext cx="11730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20"/>
          <p:cNvSpPr txBox="1"/>
          <p:nvPr/>
        </p:nvSpPr>
        <p:spPr>
          <a:xfrm>
            <a:off x="434125" y="85400"/>
            <a:ext cx="66744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65">
                <a:latin typeface="Poppins"/>
                <a:ea typeface="Poppins"/>
                <a:cs typeface="Poppins"/>
                <a:sym typeface="Poppins"/>
              </a:rPr>
              <a:t>Customer Satisfaction Analysis</a:t>
            </a:r>
            <a:endParaRPr b="1" sz="2265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2" name="Google Shape;2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0" y="94350"/>
            <a:ext cx="460200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325" y="1004300"/>
            <a:ext cx="4104575" cy="20657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4" name="Google Shape;274;p20"/>
          <p:cNvSpPr txBox="1"/>
          <p:nvPr/>
        </p:nvSpPr>
        <p:spPr>
          <a:xfrm>
            <a:off x="614825" y="3174450"/>
            <a:ext cx="3495000" cy="1416000"/>
          </a:xfrm>
          <a:prstGeom prst="rect">
            <a:avLst/>
          </a:prstGeom>
          <a:solidFill>
            <a:srgbClr val="1975D2">
              <a:alpha val="44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Insights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Continued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downward trend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observed throughout the year in avg. customer ratings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Q4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we observe a significant drop to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2.40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The year-to-date (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YTD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) average rating stands at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3.07.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4740325" y="3147450"/>
            <a:ext cx="4152600" cy="1416000"/>
          </a:xfrm>
          <a:prstGeom prst="rect">
            <a:avLst/>
          </a:prstGeom>
          <a:solidFill>
            <a:srgbClr val="1975D2">
              <a:alpha val="44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Insights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Declining trend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: % of good ratings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consistently decreases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across quarters, reaching a low of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20.2%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in Quarter 4.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Quarter 3 Shift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- % of bad ratings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surpasses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% of good ratings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% of okay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ratings remains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relatively stable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across quarters.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76" name="Google Shape;276;p20"/>
          <p:cNvCxnSpPr/>
          <p:nvPr/>
        </p:nvCxnSpPr>
        <p:spPr>
          <a:xfrm>
            <a:off x="4384900" y="879700"/>
            <a:ext cx="0" cy="35817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7" name="Google Shape;277;p20"/>
          <p:cNvSpPr txBox="1"/>
          <p:nvPr/>
        </p:nvSpPr>
        <p:spPr>
          <a:xfrm>
            <a:off x="4501025" y="554550"/>
            <a:ext cx="45477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Trend of Customer Satisfaction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462425" y="554550"/>
            <a:ext cx="36846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Quarterly Average Ratings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25" y="1021825"/>
            <a:ext cx="4654151" cy="28014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84" name="Google Shape;284;p21"/>
          <p:cNvCxnSpPr/>
          <p:nvPr/>
        </p:nvCxnSpPr>
        <p:spPr>
          <a:xfrm>
            <a:off x="462433" y="630759"/>
            <a:ext cx="11730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21"/>
          <p:cNvSpPr txBox="1"/>
          <p:nvPr/>
        </p:nvSpPr>
        <p:spPr>
          <a:xfrm>
            <a:off x="434125" y="85400"/>
            <a:ext cx="75366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65">
                <a:latin typeface="Poppins"/>
                <a:ea typeface="Poppins"/>
                <a:cs typeface="Poppins"/>
                <a:sym typeface="Poppins"/>
              </a:rPr>
              <a:t>Top Vehicle Makers Preferred by Customers</a:t>
            </a:r>
            <a:endParaRPr b="1" sz="2265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6" name="Google Shape;2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5" y="94293"/>
            <a:ext cx="460250" cy="4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1"/>
          <p:cNvSpPr txBox="1"/>
          <p:nvPr/>
        </p:nvSpPr>
        <p:spPr>
          <a:xfrm>
            <a:off x="5442925" y="1017150"/>
            <a:ext cx="3411900" cy="2801400"/>
          </a:xfrm>
          <a:prstGeom prst="rect">
            <a:avLst/>
          </a:prstGeom>
          <a:solidFill>
            <a:srgbClr val="1975D2">
              <a:alpha val="44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Insights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Chevrolet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leads as the most preferred vehicle maker with the highest customer count, followed by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Ford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Toyota, Pontiac, and Dodge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have a similar number of customers, indicating comparable popularity.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Seize the robust demand for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Chevrolet and Ford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by maintaining a sufficient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supply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and offering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competitive pricing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to capitalize on their popularity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Develop targeted approaches to elevate customer engagement and satisfaction for 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Toyota, Pontiac, and Dodge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to boost their market share and strengthen their positions.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22"/>
          <p:cNvGraphicFramePr/>
          <p:nvPr/>
        </p:nvGraphicFramePr>
        <p:xfrm>
          <a:off x="462425" y="7819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{6D8B2B08-6E11-4B73-98B3-83140CED2ACC}</a:tableStyleId>
              </a:tblPr>
              <a:tblGrid>
                <a:gridCol w="1305250"/>
                <a:gridCol w="1305250"/>
                <a:gridCol w="1295550"/>
                <a:gridCol w="1314950"/>
                <a:gridCol w="1305250"/>
                <a:gridCol w="1305250"/>
              </a:tblGrid>
              <a:tr h="18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State</a:t>
                      </a:r>
                      <a:endParaRPr b="1"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Vehicle Maker</a:t>
                      </a:r>
                      <a:endParaRPr b="1"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State</a:t>
                      </a:r>
                      <a:endParaRPr b="1"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Vehicle Maker</a:t>
                      </a:r>
                      <a:endParaRPr b="1"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State</a:t>
                      </a:r>
                      <a:endParaRPr b="1"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Vehicle Maker</a:t>
                      </a:r>
                      <a:endParaRPr b="1"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8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Kentucky</a:t>
                      </a:r>
                      <a:endParaRPr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Acura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Hawaii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Kansas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Mercedes-Benz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Louisiana</a:t>
                      </a:r>
                      <a:endParaRPr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BMW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Maryland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Mercedes-Benz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Wyoming</a:t>
                      </a:r>
                      <a:endParaRPr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Buick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Michigan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New Jersey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Mercedes-Benz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District of Columbia</a:t>
                      </a:r>
                      <a:endParaRPr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Chevrolet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North Dakota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West Virginia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Mercedes-Benz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Massachusetts</a:t>
                      </a:r>
                      <a:endParaRPr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Chevrolet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Virginia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Delaware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Mitsubishi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Missouri</a:t>
                      </a:r>
                      <a:endParaRPr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Chevrolet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Illinois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GMC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California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Nissan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Ohio</a:t>
                      </a:r>
                      <a:endParaRPr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Chevrolet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Minnesota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GMC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Nevada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Pontiac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Texas</a:t>
                      </a:r>
                      <a:endParaRPr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Chevrolet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Iowa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Isuzu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Florida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Toyota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Washington</a:t>
                      </a:r>
                      <a:endParaRPr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Chevrolet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South Carolina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Jaguar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Georgia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Toyota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Alabama</a:t>
                      </a:r>
                      <a:endParaRPr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Dodge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New Hampshire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Lincoln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Mississippi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Toyota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Idaho</a:t>
                      </a:r>
                      <a:endParaRPr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Dodge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Connecticut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Maserati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Nebraska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Toyota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Montana</a:t>
                      </a:r>
                      <a:endParaRPr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Dodge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Indiana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Mazda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New York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Toyota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Utah</a:t>
                      </a:r>
                      <a:endParaRPr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Dodge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Tennessee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Mazda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Oklahoma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Toyota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Vermont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Mazda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Oregon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Toyota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Wisconsin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Mazda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Pennsylvania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75D2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Toyota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3" name="Google Shape;293;p22"/>
          <p:cNvCxnSpPr/>
          <p:nvPr/>
        </p:nvCxnSpPr>
        <p:spPr>
          <a:xfrm>
            <a:off x="462433" y="630759"/>
            <a:ext cx="11730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22"/>
          <p:cNvSpPr txBox="1"/>
          <p:nvPr/>
        </p:nvSpPr>
        <p:spPr>
          <a:xfrm>
            <a:off x="434125" y="85400"/>
            <a:ext cx="66744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65">
                <a:latin typeface="Poppins"/>
                <a:ea typeface="Poppins"/>
                <a:cs typeface="Poppins"/>
                <a:sym typeface="Poppins"/>
              </a:rPr>
              <a:t>Most Preferred Vehicle Make in Each State</a:t>
            </a:r>
            <a:endParaRPr b="1" sz="2265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5" name="Google Shape;2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5" y="85400"/>
            <a:ext cx="444399" cy="4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2"/>
          <p:cNvSpPr txBox="1"/>
          <p:nvPr/>
        </p:nvSpPr>
        <p:spPr>
          <a:xfrm>
            <a:off x="671043" y="4935757"/>
            <a:ext cx="731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Note: </a:t>
            </a:r>
            <a:r>
              <a:rPr lang="en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The above list is not exhaustive. Multiple states may have the same number of vehicles from other makers. For the full list, refer to the complete list</a:t>
            </a:r>
            <a:r>
              <a:rPr lang="en" sz="8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800" u="sng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b="1" lang="en" sz="800">
                <a:solidFill>
                  <a:srgbClr val="0000FF"/>
                </a:solidFill>
              </a:rPr>
              <a:t>. </a:t>
            </a:r>
            <a:endParaRPr b="1" sz="800">
              <a:solidFill>
                <a:srgbClr val="0000FF"/>
              </a:solidFill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671043" y="4783357"/>
            <a:ext cx="731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r>
              <a:rPr b="1" lang="en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Data sorted on Vehicle Make</a:t>
            </a:r>
            <a:endParaRPr b="1" sz="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