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3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1235" r:id="rId2"/>
    <p:sldId id="1302" r:id="rId3"/>
    <p:sldId id="1291" r:id="rId4"/>
    <p:sldId id="1292" r:id="rId5"/>
    <p:sldId id="1284" r:id="rId6"/>
    <p:sldId id="1293" r:id="rId7"/>
    <p:sldId id="1247" r:id="rId8"/>
    <p:sldId id="1249" r:id="rId9"/>
    <p:sldId id="1248" r:id="rId10"/>
    <p:sldId id="1231" r:id="rId11"/>
    <p:sldId id="1289" r:id="rId12"/>
    <p:sldId id="1250" r:id="rId13"/>
    <p:sldId id="1234" r:id="rId14"/>
    <p:sldId id="1251" r:id="rId15"/>
    <p:sldId id="1314" r:id="rId16"/>
    <p:sldId id="1253" r:id="rId17"/>
    <p:sldId id="1252" r:id="rId18"/>
    <p:sldId id="1254" r:id="rId19"/>
    <p:sldId id="1290" r:id="rId20"/>
    <p:sldId id="1255" r:id="rId21"/>
    <p:sldId id="1256" r:id="rId22"/>
    <p:sldId id="1257" r:id="rId23"/>
    <p:sldId id="1317" r:id="rId24"/>
    <p:sldId id="1260" r:id="rId25"/>
    <p:sldId id="1315" r:id="rId26"/>
    <p:sldId id="1316" r:id="rId27"/>
    <p:sldId id="1281" r:id="rId28"/>
    <p:sldId id="1282" r:id="rId29"/>
    <p:sldId id="1319" r:id="rId30"/>
    <p:sldId id="1283" r:id="rId31"/>
    <p:sldId id="1303" r:id="rId32"/>
    <p:sldId id="1304" r:id="rId33"/>
    <p:sldId id="1305" r:id="rId34"/>
    <p:sldId id="1306" r:id="rId35"/>
    <p:sldId id="1307" r:id="rId36"/>
    <p:sldId id="1308" r:id="rId37"/>
    <p:sldId id="1309" r:id="rId38"/>
    <p:sldId id="1310" r:id="rId39"/>
    <p:sldId id="1311" r:id="rId40"/>
    <p:sldId id="1313" r:id="rId41"/>
    <p:sldId id="1321" r:id="rId42"/>
    <p:sldId id="1320" r:id="rId43"/>
  </p:sldIdLst>
  <p:sldSz cx="9906000" cy="6858000" type="A4"/>
  <p:notesSz cx="6808788" cy="9823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70C0"/>
    <a:srgbClr val="C80000"/>
    <a:srgbClr val="EF6C00"/>
    <a:srgbClr val="5B9BD5"/>
    <a:srgbClr val="70AD47"/>
    <a:srgbClr val="F79646"/>
    <a:srgbClr val="A29266"/>
    <a:srgbClr val="FFC0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364" autoAdjust="0"/>
  </p:normalViewPr>
  <p:slideViewPr>
    <p:cSldViewPr>
      <p:cViewPr varScale="1">
        <p:scale>
          <a:sx n="85" d="100"/>
          <a:sy n="85" d="100"/>
        </p:scale>
        <p:origin x="816" y="72"/>
      </p:cViewPr>
      <p:guideLst>
        <p:guide orient="horz" pos="2115"/>
        <p:guide pos="15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297B62-3E13-44A6-8BA3-5D95CE66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058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735013"/>
            <a:ext cx="5326063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F362C53-AC1C-4438-9480-81FFAD8C6F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号开始切换到云平台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4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红色框是必输框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统一填写“无集团代码”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三证：合一之后，填写统一社会信用代码；没有合一，营业执照，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组织机构代码，税务登记证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业务负责人：手机号很重要，以后订单以及业务信息接接收者</a:t>
            </a:r>
            <a:r>
              <a:rPr lang="en-US" altLang="zh-CN" dirty="0" smtClean="0"/>
              <a:t>	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业务信息方向 统一选择“销售”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00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4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关于条码打印？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813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34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265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关于条码打印？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659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26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389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592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5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0" y="228600"/>
            <a:ext cx="247650" cy="533400"/>
          </a:xfrm>
          <a:prstGeom prst="rect">
            <a:avLst/>
          </a:prstGeom>
          <a:solidFill>
            <a:srgbClr val="00839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30188" indent="-230188" eaLnBrk="0" hangingPunct="0"/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934200" y="-3175"/>
            <a:ext cx="2063750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200" b="0" dirty="0">
                <a:solidFill>
                  <a:schemeClr val="tx1"/>
                </a:solidFill>
              </a:rPr>
              <a:t>www.hand-china.com</a:t>
            </a:r>
            <a:endParaRPr lang="zh-CN" altLang="en-US" sz="1200" b="0">
              <a:solidFill>
                <a:schemeClr val="tx1"/>
              </a:solidFill>
            </a:endParaRPr>
          </a:p>
        </p:txBody>
      </p:sp>
      <p:pic>
        <p:nvPicPr>
          <p:cNvPr id="4" name="图片 10" descr="鼠标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38" y="0"/>
            <a:ext cx="931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6608763"/>
            <a:ext cx="9906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0" y="6553200"/>
            <a:ext cx="9144000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6" descr="模板2_首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2550" y="6643688"/>
            <a:ext cx="9823450" cy="2143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800" b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上海汉得信息技术股份有限公司版权所有</a:t>
            </a: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760413" y="5562600"/>
            <a:ext cx="4787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上海汉得信息技术股份有限公司</a:t>
            </a:r>
            <a:endParaRPr lang="en-US" altLang="zh-CN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itchFamily="49" charset="-122"/>
                <a:cs typeface="Arial" charset="0"/>
              </a:rPr>
              <a:t>HAND Enterprise Solutions Company Ltd.</a:t>
            </a:r>
          </a:p>
          <a:p>
            <a:r>
              <a:rPr lang="en-US" altLang="zh-CN" b="0" dirty="0">
                <a:solidFill>
                  <a:schemeClr val="tx1"/>
                </a:solidFill>
                <a:ea typeface="黑体" pitchFamily="49" charset="-122"/>
                <a:cs typeface="Arial" charset="0"/>
              </a:rPr>
              <a:t>www.hand-china.com</a:t>
            </a:r>
            <a:endParaRPr lang="en-US" altLang="en-US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85" y="6003556"/>
            <a:ext cx="1885071" cy="58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>
            <a:spLocks noChangeArrowheads="1"/>
          </p:cNvSpPr>
          <p:nvPr userDrawn="1"/>
        </p:nvSpPr>
        <p:spPr bwMode="auto">
          <a:xfrm>
            <a:off x="0" y="0"/>
            <a:ext cx="247650" cy="533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30188" indent="-230188" eaLnBrk="0" hangingPunct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0"/>
            <a:ext cx="9658350" cy="533400"/>
          </a:xfrm>
        </p:spPr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18"/>
          <p:cNvSpPr txBox="1">
            <a:spLocks noChangeArrowheads="1"/>
          </p:cNvSpPr>
          <p:nvPr userDrawn="1"/>
        </p:nvSpPr>
        <p:spPr bwMode="auto">
          <a:xfrm>
            <a:off x="4664968" y="6534944"/>
            <a:ext cx="72008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fld id="{2502C565-A7CE-47E1-827F-0686A0A658B2}" type="slidenum">
              <a:rPr kumimoji="0" lang="en-GB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页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921" y="4869160"/>
            <a:ext cx="285750" cy="58102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0093"/>
            <a:ext cx="1136575" cy="35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 bwMode="auto">
          <a:xfrm>
            <a:off x="0" y="6453188"/>
            <a:ext cx="9906000" cy="28575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7" name="TextBox 20"/>
          <p:cNvSpPr txBox="1">
            <a:spLocks noChangeArrowheads="1"/>
          </p:cNvSpPr>
          <p:nvPr/>
        </p:nvSpPr>
        <p:spPr bwMode="auto">
          <a:xfrm>
            <a:off x="9598223" y="4724400"/>
            <a:ext cx="307777" cy="172720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>
            <a:spAutoFit/>
          </a:bodyPr>
          <a:lstStyle>
            <a:lvl1pPr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zh-CN" altLang="en-US" sz="800" b="0" dirty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日出东方 </a:t>
            </a:r>
            <a:r>
              <a:rPr lang="en-US" altLang="zh-CN" sz="800" b="0" dirty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&amp;</a:t>
            </a:r>
            <a:r>
              <a:rPr lang="en-US" altLang="zh-CN" sz="800" b="0" baseline="0" dirty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800" b="0" dirty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汉得公司　版权所有</a:t>
            </a:r>
          </a:p>
        </p:txBody>
      </p:sp>
      <p:sp>
        <p:nvSpPr>
          <p:cNvPr id="102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476250"/>
          </a:xfrm>
          <a:prstGeom prst="rect">
            <a:avLst/>
          </a:prstGeom>
          <a:solidFill>
            <a:srgbClr val="C8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52" y="6500813"/>
            <a:ext cx="1280592" cy="3392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0" fontAlgn="ctr" hangingPunct="0">
        <a:spcBef>
          <a:spcPct val="0"/>
        </a:spcBef>
        <a:spcAft>
          <a:spcPct val="0"/>
        </a:spcAft>
        <a:defRPr lang="zh-CN" altLang="en-US" sz="2400" b="1" baseline="0">
          <a:solidFill>
            <a:schemeClr val="bg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2pPr>
      <a:lvl3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3pPr>
      <a:lvl4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4pPr>
      <a:lvl5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lick.train.going-link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0672" y="963325"/>
            <a:ext cx="5505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供应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商培训文档</a:t>
            </a:r>
            <a:endParaRPr kumimoji="1"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048"/>
          <p:cNvSpPr txBox="1">
            <a:spLocks noChangeArrowheads="1"/>
          </p:cNvSpPr>
          <p:nvPr/>
        </p:nvSpPr>
        <p:spPr bwMode="auto">
          <a:xfrm>
            <a:off x="6934778" y="1277648"/>
            <a:ext cx="3219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&lt;HAND&gt;</a:t>
            </a:r>
          </a:p>
          <a:p>
            <a:pPr eaLnBrk="1" hangingPunct="1"/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20161210&gt;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&lt;10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&gt;</a:t>
            </a:r>
            <a:endParaRPr lang="zh-CN" altLang="en-US" sz="1200" b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504" y="152210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可立克</a:t>
            </a:r>
            <a:r>
              <a:rPr lang="en-US" altLang="zh-CN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zh-CN" altLang="en-US" sz="36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60" y="180137"/>
            <a:ext cx="1457143" cy="5904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056" y="2924944"/>
            <a:ext cx="9417496" cy="92333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2017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日正式上线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1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1-02 </a:t>
            </a:r>
            <a:r>
              <a:rPr lang="zh-CN" altLang="en-US" dirty="0"/>
              <a:t>我收到的订单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2480" y="692696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客户订单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我收到的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供应商使用此功能可以查看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到可立克发布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的所有订单（包括已确认和未确认的订单）；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进入此功能请先点击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按钮方可查到订单；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“更多”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中有丰富的查询条件便于大家快速检索</a:t>
            </a: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7073" y="2317871"/>
            <a:ext cx="9487837" cy="3709851"/>
            <a:chOff x="137073" y="2317871"/>
            <a:chExt cx="9487837" cy="370985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73" y="2317871"/>
              <a:ext cx="9487837" cy="370985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1640632" y="5733256"/>
              <a:ext cx="2664296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标注 10"/>
          <p:cNvSpPr/>
          <p:nvPr/>
        </p:nvSpPr>
        <p:spPr bwMode="auto">
          <a:xfrm>
            <a:off x="8153473" y="2170024"/>
            <a:ext cx="1314146" cy="582338"/>
          </a:xfrm>
          <a:prstGeom prst="wedgeRectCallout">
            <a:avLst>
              <a:gd name="adj1" fmla="val -12840"/>
              <a:gd name="adj2" fmla="val 109181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首先点击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2792760" y="6209782"/>
            <a:ext cx="974947" cy="360040"/>
          </a:xfrm>
          <a:prstGeom prst="wedgeRectCallout">
            <a:avLst>
              <a:gd name="adj1" fmla="val -11351"/>
              <a:gd name="adj2" fmla="val -92384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可翻页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0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1-03 </a:t>
            </a:r>
            <a:r>
              <a:rPr lang="zh-CN" altLang="en-US" dirty="0" smtClean="0"/>
              <a:t>到货计划反馈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6058" y="788915"/>
            <a:ext cx="8641533" cy="133882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C00000"/>
                </a:solidFill>
              </a:rPr>
              <a:t>路径</a:t>
            </a:r>
            <a:r>
              <a:rPr lang="zh-CN" altLang="en-US" sz="1800" dirty="0">
                <a:solidFill>
                  <a:srgbClr val="C00000"/>
                </a:solidFill>
              </a:rPr>
              <a:t>：销售</a:t>
            </a:r>
            <a:r>
              <a:rPr lang="en-US" altLang="zh-CN" sz="1800" dirty="0" smtClean="0">
                <a:solidFill>
                  <a:srgbClr val="C00000"/>
                </a:solidFill>
              </a:rPr>
              <a:t>——</a:t>
            </a:r>
            <a:r>
              <a:rPr lang="zh-CN" altLang="en-US" sz="1800" dirty="0" smtClean="0">
                <a:solidFill>
                  <a:srgbClr val="C00000"/>
                </a:solidFill>
              </a:rPr>
              <a:t>到货计划反馈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/>
              <a:t>供应</a:t>
            </a:r>
            <a:r>
              <a:rPr lang="zh-CN" altLang="en-US" sz="1800" b="0" dirty="0"/>
              <a:t>商可以查看</a:t>
            </a:r>
            <a:r>
              <a:rPr lang="zh-CN" altLang="en-US" sz="1800" b="0" dirty="0" smtClean="0"/>
              <a:t>到可立克发布</a:t>
            </a:r>
            <a:r>
              <a:rPr lang="zh-CN" altLang="en-US" sz="1800" b="0" dirty="0"/>
              <a:t>给自己</a:t>
            </a:r>
            <a:r>
              <a:rPr lang="zh-CN" altLang="en-US" sz="1800" b="0" dirty="0" smtClean="0"/>
              <a:t>的需求信息，待反馈交货时间。</a:t>
            </a:r>
            <a:endParaRPr lang="en-US" altLang="zh-CN" sz="1800" b="0" dirty="0" smtClean="0"/>
          </a:p>
          <a:p>
            <a:pPr>
              <a:lnSpc>
                <a:spcPct val="150000"/>
              </a:lnSpc>
            </a:pPr>
            <a:r>
              <a:rPr lang="zh-CN" altLang="en-US" sz="1800" b="0" dirty="0" smtClean="0"/>
              <a:t>交货反馈分为交货排程反馈和交货计划反馈。</a:t>
            </a:r>
            <a:endParaRPr lang="zh-CN" altLang="en-US" sz="18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2492896"/>
            <a:ext cx="9452846" cy="281497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 bwMode="auto">
          <a:xfrm>
            <a:off x="8083445" y="2092089"/>
            <a:ext cx="1314146" cy="582338"/>
          </a:xfrm>
          <a:prstGeom prst="wedgeRectCallout">
            <a:avLst>
              <a:gd name="adj1" fmla="val -12840"/>
              <a:gd name="adj2" fmla="val 109181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点击查询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1496616" y="4293096"/>
            <a:ext cx="1368152" cy="720080"/>
          </a:xfrm>
          <a:prstGeom prst="wedgeRectCallout">
            <a:avLst>
              <a:gd name="adj1" fmla="val -31616"/>
              <a:gd name="adj2" fmla="val -100182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填写日期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勾选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2187273" y="2092089"/>
            <a:ext cx="1368152" cy="518634"/>
          </a:xfrm>
          <a:prstGeom prst="wedgeRectCallout">
            <a:avLst>
              <a:gd name="adj1" fmla="val -45407"/>
              <a:gd name="adj2" fmla="val 71148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点击提交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75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送货管理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送货管理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3040" y="1652619"/>
            <a:ext cx="3372828" cy="1017389"/>
            <a:chOff x="5238313" y="1390433"/>
            <a:chExt cx="3372828" cy="1017389"/>
          </a:xfrm>
        </p:grpSpPr>
        <p:grpSp>
          <p:nvGrpSpPr>
            <p:cNvPr id="5" name="组合 4"/>
            <p:cNvGrpSpPr/>
            <p:nvPr/>
          </p:nvGrpSpPr>
          <p:grpSpPr>
            <a:xfrm>
              <a:off x="5245710" y="1966497"/>
              <a:ext cx="3365431" cy="441325"/>
              <a:chOff x="5245710" y="1966497"/>
              <a:chExt cx="3365431" cy="441325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809931" y="1966497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 smtClean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送货</a:t>
                </a:r>
                <a:r>
                  <a:rPr lang="zh-CN" altLang="en-US" sz="1800" dirty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单查询与</a:t>
                </a:r>
                <a:r>
                  <a:rPr lang="zh-CN" altLang="en-US" sz="1800" dirty="0" smtClean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打印</a:t>
                </a:r>
                <a:endPara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245710" y="1966497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送货单创建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884658" y="2829423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送货单取消</a:t>
            </a:r>
            <a:endParaRPr lang="zh-CN" altLang="en-US" sz="1800" dirty="0">
              <a:solidFill>
                <a:srgbClr val="D345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320437" y="2829423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874542" y="3430163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查询客户收货记录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10321" y="3430163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874542" y="4035001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退料</a:t>
            </a:r>
            <a:r>
              <a:rPr lang="zh-CN" altLang="en-US" sz="1800" dirty="0" smtClean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单打印</a:t>
            </a:r>
            <a:endParaRPr lang="zh-CN" altLang="en-US" sz="1800" dirty="0">
              <a:solidFill>
                <a:srgbClr val="D345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5310321" y="4035001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2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/>
              <a:t>送货管理流程图</a:t>
            </a:r>
          </a:p>
        </p:txBody>
      </p:sp>
      <p:cxnSp>
        <p:nvCxnSpPr>
          <p:cNvPr id="40" name="直接箭头连接符 39"/>
          <p:cNvCxnSpPr>
            <a:endCxn id="63" idx="3"/>
          </p:cNvCxnSpPr>
          <p:nvPr/>
        </p:nvCxnSpPr>
        <p:spPr bwMode="auto">
          <a:xfrm>
            <a:off x="2109101" y="2190191"/>
            <a:ext cx="4225" cy="109425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 bwMode="auto">
          <a:xfrm>
            <a:off x="247650" y="1892832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创建送货单</a:t>
            </a:r>
          </a:p>
        </p:txBody>
      </p:sp>
      <p:sp>
        <p:nvSpPr>
          <p:cNvPr id="43" name="流程图: 终止 42"/>
          <p:cNvSpPr/>
          <p:nvPr/>
        </p:nvSpPr>
        <p:spPr>
          <a:xfrm>
            <a:off x="946643" y="2266076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1903834" y="2132856"/>
            <a:ext cx="3409206" cy="8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 bwMode="auto">
          <a:xfrm>
            <a:off x="5313040" y="1892751"/>
            <a:ext cx="1656184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接收入库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8053143" y="1887647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送货接收查询</a:t>
            </a:r>
          </a:p>
        </p:txBody>
      </p:sp>
      <p:cxnSp>
        <p:nvCxnSpPr>
          <p:cNvPr id="48" name="直接箭头连接符 47"/>
          <p:cNvCxnSpPr>
            <a:stCxn id="45" idx="3"/>
            <a:endCxn id="47" idx="1"/>
          </p:cNvCxnSpPr>
          <p:nvPr/>
        </p:nvCxnSpPr>
        <p:spPr bwMode="auto">
          <a:xfrm flipV="1">
            <a:off x="6969224" y="2139675"/>
            <a:ext cx="1083919" cy="5104"/>
          </a:xfrm>
          <a:prstGeom prst="straightConnector1">
            <a:avLst/>
          </a:prstGeom>
          <a:ln>
            <a:solidFill>
              <a:srgbClr val="ED7D31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571832" y="1844943"/>
            <a:ext cx="57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sp>
        <p:nvSpPr>
          <p:cNvPr id="51" name="流程图: 终止 50"/>
          <p:cNvSpPr/>
          <p:nvPr/>
        </p:nvSpPr>
        <p:spPr>
          <a:xfrm>
            <a:off x="6105128" y="2289338"/>
            <a:ext cx="1008112" cy="339177"/>
          </a:xfrm>
          <a:prstGeom prst="flowChartTerminator">
            <a:avLst/>
          </a:prstGeom>
          <a:ln>
            <a:solidFill>
              <a:srgbClr val="ED7D3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流程图: 终止 51"/>
          <p:cNvSpPr/>
          <p:nvPr/>
        </p:nvSpPr>
        <p:spPr>
          <a:xfrm>
            <a:off x="8734046" y="2289338"/>
            <a:ext cx="1018363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1150867" y="3533291"/>
            <a:ext cx="1897640" cy="510185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送货单取消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12303" y="1831898"/>
            <a:ext cx="99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事务同步</a:t>
            </a:r>
          </a:p>
        </p:txBody>
      </p:sp>
      <p:sp>
        <p:nvSpPr>
          <p:cNvPr id="55" name="矩形 54"/>
          <p:cNvSpPr/>
          <p:nvPr/>
        </p:nvSpPr>
        <p:spPr>
          <a:xfrm>
            <a:off x="775703" y="4506087"/>
            <a:ext cx="3433813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供应商可以取消未完全收货或错误的送货单，然后重新创建</a:t>
            </a:r>
          </a:p>
        </p:txBody>
      </p:sp>
      <p:sp>
        <p:nvSpPr>
          <p:cNvPr id="56" name="圆角矩形 55"/>
          <p:cNvSpPr/>
          <p:nvPr/>
        </p:nvSpPr>
        <p:spPr bwMode="auto">
          <a:xfrm>
            <a:off x="3927784" y="3533291"/>
            <a:ext cx="1859608" cy="510185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送货单查询</a:t>
            </a:r>
          </a:p>
        </p:txBody>
      </p:sp>
      <p:cxnSp>
        <p:nvCxnSpPr>
          <p:cNvPr id="57" name="直接箭头连接符 56"/>
          <p:cNvCxnSpPr>
            <a:stCxn id="49" idx="2"/>
            <a:endCxn id="62" idx="3"/>
          </p:cNvCxnSpPr>
          <p:nvPr/>
        </p:nvCxnSpPr>
        <p:spPr bwMode="auto">
          <a:xfrm>
            <a:off x="4857588" y="2152720"/>
            <a:ext cx="0" cy="11463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同侧圆角矩形 57"/>
          <p:cNvSpPr/>
          <p:nvPr/>
        </p:nvSpPr>
        <p:spPr bwMode="auto">
          <a:xfrm>
            <a:off x="415129" y="1643991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32720" y="1556792"/>
            <a:ext cx="2250730" cy="1052223"/>
            <a:chOff x="2432720" y="1590659"/>
            <a:chExt cx="2250730" cy="1052223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2432720" y="1892832"/>
              <a:ext cx="2065700" cy="504056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打印（查询）送货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条码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流程图: 终止 49"/>
            <p:cNvSpPr/>
            <p:nvPr/>
          </p:nvSpPr>
          <p:spPr>
            <a:xfrm>
              <a:off x="3663870" y="2303705"/>
              <a:ext cx="1019580" cy="339177"/>
            </a:xfrm>
            <a:prstGeom prst="flowChartTerminator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marL="0" lvl="1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SRM</a:t>
              </a:r>
              <a:endPara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同侧圆角矩形 58"/>
            <p:cNvSpPr/>
            <p:nvPr/>
          </p:nvSpPr>
          <p:spPr bwMode="auto">
            <a:xfrm>
              <a:off x="2792760" y="1590659"/>
              <a:ext cx="1296144" cy="324810"/>
            </a:xfrm>
            <a:prstGeom prst="round2Same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algn="ctr"/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供应商</a:t>
              </a:r>
            </a:p>
          </p:txBody>
        </p:sp>
      </p:grpSp>
      <p:sp>
        <p:nvSpPr>
          <p:cNvPr id="60" name="同侧圆角矩形 59"/>
          <p:cNvSpPr/>
          <p:nvPr/>
        </p:nvSpPr>
        <p:spPr bwMode="auto">
          <a:xfrm>
            <a:off x="5493060" y="1639827"/>
            <a:ext cx="1296144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可立克</a:t>
            </a:r>
          </a:p>
        </p:txBody>
      </p:sp>
      <p:sp>
        <p:nvSpPr>
          <p:cNvPr id="61" name="同侧圆角矩形 60"/>
          <p:cNvSpPr/>
          <p:nvPr/>
        </p:nvSpPr>
        <p:spPr bwMode="auto">
          <a:xfrm>
            <a:off x="8085528" y="1648798"/>
            <a:ext cx="1620000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 bwMode="auto">
          <a:xfrm>
            <a:off x="4209516" y="3299081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可立克</a:t>
            </a:r>
          </a:p>
        </p:txBody>
      </p:sp>
      <p:sp>
        <p:nvSpPr>
          <p:cNvPr id="63" name="同侧圆角矩形 62"/>
          <p:cNvSpPr/>
          <p:nvPr/>
        </p:nvSpPr>
        <p:spPr bwMode="auto">
          <a:xfrm>
            <a:off x="1310666" y="3284450"/>
            <a:ext cx="1605320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64" name="流程图: 终止 63"/>
          <p:cNvSpPr/>
          <p:nvPr/>
        </p:nvSpPr>
        <p:spPr>
          <a:xfrm>
            <a:off x="2030144" y="3947954"/>
            <a:ext cx="1018363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流程图: 终止 64"/>
          <p:cNvSpPr/>
          <p:nvPr/>
        </p:nvSpPr>
        <p:spPr>
          <a:xfrm>
            <a:off x="4983878" y="3954983"/>
            <a:ext cx="1018363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8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2-01 </a:t>
            </a:r>
            <a:r>
              <a:rPr lang="zh-CN" altLang="en-US" dirty="0"/>
              <a:t>创建送货单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313" y="751735"/>
            <a:ext cx="92170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送货单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供应商送货单前需要创建相应的送货单并打印，跟随货物一同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送往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可立克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交给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采购员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根据交货计划来创建送货单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供应商必须先确认采购订单，才能够创建送货单！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2" y="2636912"/>
            <a:ext cx="9654994" cy="3384376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 bwMode="auto">
          <a:xfrm>
            <a:off x="8289666" y="2377595"/>
            <a:ext cx="1368152" cy="518634"/>
          </a:xfrm>
          <a:prstGeom prst="wedgeRectCallout">
            <a:avLst>
              <a:gd name="adj1" fmla="val -10399"/>
              <a:gd name="adj2" fmla="val 13271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点击查询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499978" y="4653136"/>
            <a:ext cx="1356678" cy="720080"/>
          </a:xfrm>
          <a:prstGeom prst="wedgeRectCallout">
            <a:avLst>
              <a:gd name="adj1" fmla="val -39042"/>
              <a:gd name="adj2" fmla="val -121952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勾选相应订单的物料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848544" y="2103877"/>
            <a:ext cx="1356678" cy="720080"/>
          </a:xfrm>
          <a:prstGeom prst="wedgeRectCallout">
            <a:avLst>
              <a:gd name="adj1" fmla="val -49740"/>
              <a:gd name="adj2" fmla="val 109848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点击生成送货单概览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61" y="2081723"/>
            <a:ext cx="5767659" cy="3370343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 bwMode="auto">
          <a:xfrm>
            <a:off x="3390002" y="4869160"/>
            <a:ext cx="1356678" cy="720080"/>
          </a:xfrm>
          <a:prstGeom prst="wedgeRectCallout">
            <a:avLst>
              <a:gd name="adj1" fmla="val -18715"/>
              <a:gd name="adj2" fmla="val -9171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点击单号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12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2-01 </a:t>
            </a:r>
            <a:r>
              <a:rPr lang="zh-CN" altLang="en-US" dirty="0"/>
              <a:t>创建送货单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313" y="908720"/>
            <a:ext cx="9217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送货单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批次和批次有效期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必须填写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若统一物料批次不同，使用“拆分”功能，修改每一行“本次发运”数量，总和不能大于“可发运”数量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点击“提交送货单”后，完成创建，若点击生成送货单，还需去“送货单维护”页面提交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" y="2940045"/>
            <a:ext cx="9904583" cy="2892227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 bwMode="auto">
          <a:xfrm>
            <a:off x="8328659" y="3666078"/>
            <a:ext cx="1356678" cy="720080"/>
          </a:xfrm>
          <a:prstGeom prst="wedgeRectCallout">
            <a:avLst>
              <a:gd name="adj1" fmla="val -18715"/>
              <a:gd name="adj2" fmla="val 95738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填写批次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6753200" y="2708920"/>
            <a:ext cx="1356678" cy="720080"/>
          </a:xfrm>
          <a:prstGeom prst="wedgeRectCallout">
            <a:avLst>
              <a:gd name="adj1" fmla="val -18715"/>
              <a:gd name="adj2" fmla="val 95738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填写预计到货日期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1136576" y="3971689"/>
            <a:ext cx="1356678" cy="720080"/>
          </a:xfrm>
          <a:prstGeom prst="wedgeRectCallout">
            <a:avLst>
              <a:gd name="adj1" fmla="val -31553"/>
              <a:gd name="adj2" fmla="val -97764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点击提交送货单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25" y="3332381"/>
            <a:ext cx="9949425" cy="1800733"/>
          </a:xfrm>
          <a:prstGeom prst="rect">
            <a:avLst/>
          </a:prstGeom>
        </p:spPr>
      </p:pic>
      <p:sp>
        <p:nvSpPr>
          <p:cNvPr id="18" name="矩形标注 17"/>
          <p:cNvSpPr/>
          <p:nvPr/>
        </p:nvSpPr>
        <p:spPr bwMode="auto">
          <a:xfrm>
            <a:off x="8723158" y="3572073"/>
            <a:ext cx="567680" cy="454045"/>
          </a:xfrm>
          <a:prstGeom prst="wedgeRectCallout">
            <a:avLst>
              <a:gd name="adj1" fmla="val -18715"/>
              <a:gd name="adj2" fmla="val 95738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830315" y="4413252"/>
            <a:ext cx="567680" cy="454045"/>
          </a:xfrm>
          <a:prstGeom prst="wedgeRectCallout">
            <a:avLst>
              <a:gd name="adj1" fmla="val -110759"/>
              <a:gd name="adj2" fmla="val -9752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3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2-02 </a:t>
            </a:r>
            <a:r>
              <a:rPr lang="zh-CN" altLang="en-US" dirty="0"/>
              <a:t>送货单的查询与打印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8" y="1904906"/>
            <a:ext cx="9379628" cy="35966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8311" y="704577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我的送货单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供应商送货时，需打印送货单，携带纸质送货单送货；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针式打印纸张（</a:t>
            </a:r>
            <a:r>
              <a:rPr lang="en-US" altLang="zh-CN" sz="1800" b="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148×210mm 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联打印方式送至可立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克；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8274740" y="1985200"/>
            <a:ext cx="1224136" cy="693098"/>
          </a:xfrm>
          <a:prstGeom prst="wedgeRectCallout">
            <a:avLst>
              <a:gd name="adj1" fmla="val -19901"/>
              <a:gd name="adj2" fmla="val 8317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输入订单号查询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1904288" y="3804079"/>
            <a:ext cx="864096" cy="444602"/>
          </a:xfrm>
          <a:prstGeom prst="wedgeRectCallout">
            <a:avLst>
              <a:gd name="adj1" fmla="val -35315"/>
              <a:gd name="adj2" fmla="val -84356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勾选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4212727" y="2012219"/>
            <a:ext cx="864096" cy="639060"/>
          </a:xfrm>
          <a:prstGeom prst="wedgeRectCallout">
            <a:avLst>
              <a:gd name="adj1" fmla="val -63870"/>
              <a:gd name="adj2" fmla="val 6013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点击打印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288" y="2340532"/>
            <a:ext cx="6628571" cy="30761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4192" y="3458026"/>
            <a:ext cx="357761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注意浏览器拦截！！！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692" y="5571917"/>
            <a:ext cx="5849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导入失败的送货单无法打印，联系采购员解决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已取消的送货单打印无效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1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2-03 </a:t>
            </a:r>
            <a:r>
              <a:rPr lang="zh-CN" altLang="en-US" dirty="0"/>
              <a:t>取消送货单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8313" y="908720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送货单取消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供应商创建送货单后，若发现送货单填写错误或者未完全收货，可将送货单取消，然后重新创建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" y="2204864"/>
            <a:ext cx="9664997" cy="3408183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 bwMode="auto">
          <a:xfrm>
            <a:off x="8553400" y="2109049"/>
            <a:ext cx="720080" cy="527863"/>
          </a:xfrm>
          <a:prstGeom prst="wedgeRectCallout">
            <a:avLst/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76536" y="3516581"/>
            <a:ext cx="720080" cy="527863"/>
          </a:xfrm>
          <a:prstGeom prst="wedgeRectCallout">
            <a:avLst>
              <a:gd name="adj1" fmla="val -87349"/>
              <a:gd name="adj2" fmla="val -33737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1440203" y="2724109"/>
            <a:ext cx="720080" cy="527863"/>
          </a:xfrm>
          <a:prstGeom prst="wedgeRectCallout">
            <a:avLst>
              <a:gd name="adj1" fmla="val -87349"/>
              <a:gd name="adj2" fmla="val -33737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2-04 </a:t>
            </a:r>
            <a:r>
              <a:rPr lang="zh-CN" altLang="en-US" dirty="0"/>
              <a:t>查询客户收货记录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8313" y="765416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客户收货记录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商在送货之后，可以在云平台上查询收货记录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7" y="1643763"/>
            <a:ext cx="9551385" cy="3729453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 bwMode="auto">
          <a:xfrm>
            <a:off x="8121352" y="1411748"/>
            <a:ext cx="1224136" cy="741240"/>
          </a:xfrm>
          <a:prstGeom prst="wedgeRectCallout">
            <a:avLst>
              <a:gd name="adj1" fmla="val -11348"/>
              <a:gd name="adj2" fmla="val 66416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输入订单号查询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2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2-05 </a:t>
            </a:r>
            <a:r>
              <a:rPr lang="zh-CN" altLang="en-US" dirty="0" smtClean="0"/>
              <a:t>退料单打印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8313" y="765416"/>
            <a:ext cx="92170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退料单打印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委外加工订单超领时，给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可立克退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料，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打印退料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4" y="2135156"/>
            <a:ext cx="8860270" cy="2782564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 bwMode="auto">
          <a:xfrm>
            <a:off x="1712640" y="1550246"/>
            <a:ext cx="1320974" cy="842100"/>
          </a:xfrm>
          <a:prstGeom prst="wedgeRectCallout">
            <a:avLst>
              <a:gd name="adj1" fmla="val -44161"/>
              <a:gd name="adj2" fmla="val 67317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新建一个行项目并保存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223540"/>
            <a:ext cx="8732044" cy="2605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167" y="1998319"/>
            <a:ext cx="7009524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培训行程安排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533400"/>
            <a:ext cx="7787705" cy="62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财务管理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财务管理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3040" y="1652619"/>
            <a:ext cx="3372828" cy="1017389"/>
            <a:chOff x="5238313" y="1390433"/>
            <a:chExt cx="3372828" cy="1017389"/>
          </a:xfrm>
        </p:grpSpPr>
        <p:grpSp>
          <p:nvGrpSpPr>
            <p:cNvPr id="5" name="组合 4"/>
            <p:cNvGrpSpPr/>
            <p:nvPr/>
          </p:nvGrpSpPr>
          <p:grpSpPr>
            <a:xfrm>
              <a:off x="5245710" y="1966497"/>
              <a:ext cx="3365431" cy="441325"/>
              <a:chOff x="5245710" y="1966497"/>
              <a:chExt cx="3365431" cy="441325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809931" y="1966497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网上开票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245710" y="1966497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网上对账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5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/>
              <a:t>财务管理流程图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418811" y="2989903"/>
            <a:ext cx="1710777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确认对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账单</a:t>
            </a:r>
          </a:p>
        </p:txBody>
      </p:sp>
      <p:cxnSp>
        <p:nvCxnSpPr>
          <p:cNvPr id="24" name="直接箭头连接符 23"/>
          <p:cNvCxnSpPr>
            <a:stCxn id="25" idx="3"/>
            <a:endCxn id="30" idx="1"/>
          </p:cNvCxnSpPr>
          <p:nvPr/>
        </p:nvCxnSpPr>
        <p:spPr bwMode="auto">
          <a:xfrm>
            <a:off x="5147474" y="3225947"/>
            <a:ext cx="1149529" cy="1598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 bwMode="auto">
          <a:xfrm>
            <a:off x="3491290" y="2973919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创建网上发票</a:t>
            </a:r>
          </a:p>
        </p:txBody>
      </p:sp>
      <p:sp>
        <p:nvSpPr>
          <p:cNvPr id="26" name="同侧圆角矩形 25"/>
          <p:cNvSpPr/>
          <p:nvPr/>
        </p:nvSpPr>
        <p:spPr bwMode="auto">
          <a:xfrm>
            <a:off x="3733340" y="2724372"/>
            <a:ext cx="1204376" cy="305856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cxnSp>
        <p:nvCxnSpPr>
          <p:cNvPr id="27" name="直接箭头连接符 26"/>
          <p:cNvCxnSpPr>
            <a:stCxn id="39" idx="2"/>
            <a:endCxn id="23" idx="0"/>
          </p:cNvCxnSpPr>
          <p:nvPr/>
        </p:nvCxnSpPr>
        <p:spPr bwMode="auto">
          <a:xfrm>
            <a:off x="1270611" y="2185202"/>
            <a:ext cx="3589" cy="8047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3"/>
            <a:endCxn id="25" idx="1"/>
          </p:cNvCxnSpPr>
          <p:nvPr/>
        </p:nvCxnSpPr>
        <p:spPr bwMode="auto">
          <a:xfrm flipV="1">
            <a:off x="2129588" y="3225947"/>
            <a:ext cx="1361702" cy="1598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 bwMode="auto">
          <a:xfrm>
            <a:off x="6297003" y="2989903"/>
            <a:ext cx="1656184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solidFill>
              <a:srgbClr val="EF6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审核发票</a:t>
            </a:r>
          </a:p>
        </p:txBody>
      </p:sp>
      <p:sp>
        <p:nvSpPr>
          <p:cNvPr id="31" name="同侧圆角矩形 30"/>
          <p:cNvSpPr/>
          <p:nvPr/>
        </p:nvSpPr>
        <p:spPr bwMode="auto">
          <a:xfrm>
            <a:off x="6363665" y="2773861"/>
            <a:ext cx="1555044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可立克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45288" y="3574518"/>
            <a:ext cx="2246301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审核网上发票中的入库事务与入库单中的数量、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金额、纸质发票等</a:t>
            </a:r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信息的一致性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6299950" y="4850869"/>
            <a:ext cx="1650290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solidFill>
              <a:srgbClr val="EF6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付款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同侧圆角矩形 35"/>
          <p:cNvSpPr/>
          <p:nvPr/>
        </p:nvSpPr>
        <p:spPr bwMode="auto">
          <a:xfrm>
            <a:off x="6481553" y="4614708"/>
            <a:ext cx="1296144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可立克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0" idx="2"/>
            <a:endCxn id="36" idx="3"/>
          </p:cNvCxnSpPr>
          <p:nvPr/>
        </p:nvCxnSpPr>
        <p:spPr bwMode="auto">
          <a:xfrm>
            <a:off x="7125095" y="3493959"/>
            <a:ext cx="4530" cy="1120749"/>
          </a:xfrm>
          <a:prstGeom prst="straightConnector1">
            <a:avLst/>
          </a:prstGeom>
          <a:ln>
            <a:solidFill>
              <a:srgbClr val="EF6C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 bwMode="auto">
          <a:xfrm>
            <a:off x="560512" y="1681146"/>
            <a:ext cx="1420198" cy="504056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可立克</a:t>
            </a:r>
            <a:endParaRPr lang="en-US" altLang="zh-CN" sz="16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发布对账单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同侧圆角矩形 39"/>
          <p:cNvSpPr/>
          <p:nvPr/>
        </p:nvSpPr>
        <p:spPr bwMode="auto">
          <a:xfrm>
            <a:off x="560513" y="2710243"/>
            <a:ext cx="1420198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2640" y="3834930"/>
            <a:ext cx="2232248" cy="1061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供应商完成线下开具纸质税务发票后，登录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平台录入网上发票</a:t>
            </a:r>
          </a:p>
        </p:txBody>
      </p:sp>
      <p:cxnSp>
        <p:nvCxnSpPr>
          <p:cNvPr id="21" name="直接箭头连接符 20"/>
          <p:cNvCxnSpPr>
            <a:stCxn id="20" idx="0"/>
          </p:cNvCxnSpPr>
          <p:nvPr/>
        </p:nvCxnSpPr>
        <p:spPr bwMode="auto">
          <a:xfrm flipV="1">
            <a:off x="2828764" y="3225948"/>
            <a:ext cx="14562" cy="60898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3-01 </a:t>
            </a:r>
            <a:r>
              <a:rPr lang="zh-CN" altLang="en-US" dirty="0" smtClean="0"/>
              <a:t>确认</a:t>
            </a:r>
            <a:r>
              <a:rPr lang="zh-CN" altLang="en-US" dirty="0"/>
              <a:t>开票</a:t>
            </a:r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8313" y="765416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销售账单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确认开票通知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可立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克发起对账后，供应商在系统中核对无误后，点击确认；若对账单有疑义，可退回对账单；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3" y="1850160"/>
            <a:ext cx="9708960" cy="24524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" y="1926081"/>
            <a:ext cx="9905999" cy="33854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688" y="3695648"/>
            <a:ext cx="7278823" cy="13656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1376" y="5433867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“行明细”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以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物料为维度显示账单信息；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“明细信息”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以每次送货的数量为维度显示信息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8385" y="4497287"/>
            <a:ext cx="32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总账科目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可看到扣款项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3-02 </a:t>
            </a:r>
            <a:r>
              <a:rPr lang="zh-CN" altLang="en-US" dirty="0"/>
              <a:t>我</a:t>
            </a:r>
            <a:r>
              <a:rPr lang="zh-CN" altLang="en-US" dirty="0" smtClean="0"/>
              <a:t>的销售账单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8313" y="765416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销售账单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我的销售账单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可看到所以可立克发布的对账单，包括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已确认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已发布</a:t>
            </a:r>
            <a:endParaRPr lang="en-US" altLang="zh-CN" sz="18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6" y="1643763"/>
            <a:ext cx="929291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" y="1762826"/>
            <a:ext cx="9784376" cy="21476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3-03 </a:t>
            </a:r>
            <a:r>
              <a:rPr lang="zh-CN" altLang="en-US" dirty="0"/>
              <a:t>开具网上发票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313" y="765416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商开具发票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开具网上发票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供应商开具纸质发票后，参考纸质发票，在系统中录取网上发票，提交至可立克审核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512" y="4000657"/>
            <a:ext cx="921702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首界面看到的是供应商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创建过还未提交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或是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提交后被退回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的发票；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创建过还未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发票可勾选直接提交；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提交后被退回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发票可点击网上发票号进入明细页面修改发票总额、发票税额及税务发票号。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776536" y="1781079"/>
            <a:ext cx="672902" cy="475514"/>
          </a:xfrm>
          <a:prstGeom prst="wedgeRectCallout">
            <a:avLst>
              <a:gd name="adj1" fmla="val -44161"/>
              <a:gd name="adj2" fmla="val 67317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" y="1401111"/>
            <a:ext cx="9574435" cy="39628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3-03 </a:t>
            </a:r>
            <a:r>
              <a:rPr lang="zh-CN" altLang="en-US" dirty="0" smtClean="0"/>
              <a:t>开具</a:t>
            </a:r>
            <a:r>
              <a:rPr lang="zh-CN" altLang="en-US" dirty="0"/>
              <a:t>网上发票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313" y="76541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商开具发票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开具网上发票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8729397" y="1429864"/>
            <a:ext cx="672902" cy="475514"/>
          </a:xfrm>
          <a:prstGeom prst="wedgeRectCallout">
            <a:avLst>
              <a:gd name="adj1" fmla="val -44161"/>
              <a:gd name="adj2" fmla="val 67317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776536" y="5126165"/>
            <a:ext cx="672902" cy="475514"/>
          </a:xfrm>
          <a:prstGeom prst="wedgeRectCallout">
            <a:avLst>
              <a:gd name="adj1" fmla="val -70045"/>
              <a:gd name="adj2" fmla="val -94457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1449438" y="1366764"/>
            <a:ext cx="595064" cy="469092"/>
          </a:xfrm>
          <a:prstGeom prst="wedgeRectCallout">
            <a:avLst>
              <a:gd name="adj1" fmla="val -152975"/>
              <a:gd name="adj2" fmla="val 41685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87" y="3297455"/>
            <a:ext cx="8123513" cy="15721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39338" y="5683313"/>
            <a:ext cx="514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总账科目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中有该对账单的扣款项，也要勾选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946" y="2002459"/>
            <a:ext cx="9635598" cy="3156860"/>
            <a:chOff x="88008" y="1667621"/>
            <a:chExt cx="9635598" cy="31568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08" y="1667621"/>
              <a:ext cx="9635598" cy="315686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76536" y="4322978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本页面根据纸质发票情况填写！！！</a:t>
              </a:r>
              <a:endPara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7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9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3-04 </a:t>
            </a:r>
            <a:r>
              <a:rPr lang="zh-CN" altLang="en-US" dirty="0" smtClean="0"/>
              <a:t>我的应收发票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8313" y="76541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商开具发票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我的应收发票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看到所有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已取消、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已提交、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退回、已复核的发票；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发票号可以看到明细，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2132856"/>
            <a:ext cx="9437687" cy="3263954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 bwMode="auto">
          <a:xfrm>
            <a:off x="8409384" y="2276872"/>
            <a:ext cx="672902" cy="475514"/>
          </a:xfrm>
          <a:prstGeom prst="wedgeRectCallout">
            <a:avLst>
              <a:gd name="adj1" fmla="val -44161"/>
              <a:gd name="adj2" fmla="val 67317"/>
            </a:avLst>
          </a:prstGeom>
          <a:solidFill>
            <a:schemeClr val="bg1"/>
          </a:solidFill>
          <a:ln w="28575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9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寻源管理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>
                <a:lnSpc>
                  <a:spcPct val="90000"/>
                </a:lnSpc>
              </a:pPr>
              <a:r>
                <a:rPr lang="zh-CN" altLang="en-US" sz="32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寻源管理</a:t>
              </a:r>
              <a:endParaRPr lang="zh-CN" altLang="en-US" sz="3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0437" y="1715560"/>
            <a:ext cx="3365431" cy="441325"/>
            <a:chOff x="5245710" y="1966497"/>
            <a:chExt cx="3365431" cy="441325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809931" y="1966497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参与询报价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245710" y="1966497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20437" y="2420470"/>
            <a:ext cx="3365431" cy="441325"/>
            <a:chOff x="5245710" y="1966497"/>
            <a:chExt cx="3365431" cy="441325"/>
          </a:xfrm>
        </p:grpSpPr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5809931" y="1966497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 smtClean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参与招投标</a:t>
              </a:r>
              <a:endPara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5245710" y="1966497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3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9043"/>
          <a:stretch/>
        </p:blipFill>
        <p:spPr>
          <a:xfrm>
            <a:off x="247650" y="2053025"/>
            <a:ext cx="9376712" cy="3975992"/>
          </a:xfrm>
          <a:prstGeom prst="rect">
            <a:avLst/>
          </a:prstGeom>
          <a:ln w="22225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4-01 </a:t>
            </a:r>
            <a:r>
              <a:rPr lang="zh-CN" altLang="en-US" dirty="0"/>
              <a:t>参与询报价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650" y="574877"/>
            <a:ext cx="9149941" cy="133882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C00000">
                    <a:alpha val="75000"/>
                  </a:srgbClr>
                </a:solidFill>
              </a:rPr>
              <a:t>路径</a:t>
            </a:r>
            <a:r>
              <a:rPr lang="zh-CN" altLang="en-US" sz="1800" dirty="0">
                <a:solidFill>
                  <a:srgbClr val="C00000">
                    <a:alpha val="75000"/>
                  </a:srgbClr>
                </a:solidFill>
              </a:rPr>
              <a:t>：销售</a:t>
            </a:r>
            <a:r>
              <a:rPr lang="en-US" altLang="zh-CN" sz="1800" dirty="0">
                <a:solidFill>
                  <a:srgbClr val="C00000">
                    <a:alpha val="75000"/>
                  </a:srgbClr>
                </a:solidFill>
              </a:rPr>
              <a:t>——</a:t>
            </a:r>
            <a:r>
              <a:rPr lang="zh-CN" altLang="en-US" sz="1800" dirty="0">
                <a:solidFill>
                  <a:srgbClr val="C00000">
                    <a:alpha val="75000"/>
                  </a:srgbClr>
                </a:solidFill>
              </a:rPr>
              <a:t>供应商</a:t>
            </a:r>
            <a:r>
              <a:rPr lang="zh-CN" altLang="en-US" sz="1800" dirty="0" smtClean="0">
                <a:solidFill>
                  <a:srgbClr val="C00000">
                    <a:alpha val="75000"/>
                  </a:srgbClr>
                </a:solidFill>
              </a:rPr>
              <a:t>报价</a:t>
            </a:r>
            <a:endParaRPr lang="en-US" altLang="zh-CN" sz="1800" dirty="0">
              <a:solidFill>
                <a:srgbClr val="C00000">
                  <a:alpha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/>
              <a:t>询</a:t>
            </a:r>
            <a:r>
              <a:rPr lang="zh-CN" altLang="en-US" sz="1800" b="0" dirty="0"/>
              <a:t>报价时，供应商每报一次价</a:t>
            </a:r>
            <a:r>
              <a:rPr lang="zh-CN" altLang="en-US" sz="1800" b="0" dirty="0" smtClean="0"/>
              <a:t>，</a:t>
            </a:r>
            <a:r>
              <a:rPr lang="zh-CN" altLang="en-US" sz="1800" b="0" dirty="0"/>
              <a:t>可立克</a:t>
            </a:r>
            <a:r>
              <a:rPr lang="zh-CN" altLang="en-US" sz="1800" b="0" dirty="0" smtClean="0"/>
              <a:t>的</a:t>
            </a:r>
            <a:r>
              <a:rPr lang="zh-CN" altLang="en-US" sz="1800" b="0" dirty="0"/>
              <a:t>采购员可以还价；</a:t>
            </a:r>
            <a:r>
              <a:rPr lang="zh-CN" altLang="en-US" sz="1800" b="0" dirty="0" smtClean="0"/>
              <a:t>报价时间截止</a:t>
            </a:r>
            <a:r>
              <a:rPr lang="zh-CN" altLang="en-US" sz="1800" b="0" dirty="0"/>
              <a:t>前，双方可以进行多轮报价和还价，每轮双方仅可以报价（或还价）一</a:t>
            </a:r>
            <a:r>
              <a:rPr lang="zh-CN" altLang="en-US" sz="1800" b="0" dirty="0" smtClean="0"/>
              <a:t>次</a:t>
            </a:r>
            <a:endParaRPr lang="en-US" altLang="zh-CN" sz="18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2113864"/>
            <a:ext cx="9189791" cy="28407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10" y="2103768"/>
            <a:ext cx="9613466" cy="30938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870" y="2372710"/>
            <a:ext cx="3381279" cy="2216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5" y="3673549"/>
            <a:ext cx="3595234" cy="17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14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4-01 </a:t>
            </a:r>
            <a:r>
              <a:rPr lang="zh-CN" altLang="en-US" dirty="0"/>
              <a:t>参与询报价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650" y="574877"/>
            <a:ext cx="9149941" cy="87440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C00000">
                    <a:alpha val="75000"/>
                  </a:srgbClr>
                </a:solidFill>
              </a:rPr>
              <a:t>路径</a:t>
            </a:r>
            <a:r>
              <a:rPr lang="zh-CN" altLang="en-US" sz="1800" dirty="0">
                <a:solidFill>
                  <a:srgbClr val="C00000">
                    <a:alpha val="75000"/>
                  </a:srgbClr>
                </a:solidFill>
              </a:rPr>
              <a:t>：销售</a:t>
            </a:r>
            <a:r>
              <a:rPr lang="en-US" altLang="zh-CN" sz="1800" dirty="0">
                <a:solidFill>
                  <a:srgbClr val="C00000">
                    <a:alpha val="75000"/>
                  </a:srgbClr>
                </a:solidFill>
              </a:rPr>
              <a:t>——</a:t>
            </a:r>
            <a:r>
              <a:rPr lang="zh-CN" altLang="en-US" sz="1800" dirty="0">
                <a:solidFill>
                  <a:srgbClr val="C00000">
                    <a:alpha val="75000"/>
                  </a:srgbClr>
                </a:solidFill>
              </a:rPr>
              <a:t>供应商</a:t>
            </a:r>
            <a:r>
              <a:rPr lang="zh-CN" altLang="en-US" sz="1800" dirty="0" smtClean="0">
                <a:solidFill>
                  <a:srgbClr val="C00000">
                    <a:alpha val="75000"/>
                  </a:srgbClr>
                </a:solidFill>
              </a:rPr>
              <a:t>报价</a:t>
            </a:r>
            <a:endParaRPr lang="en-US" altLang="zh-CN" sz="1800" dirty="0" smtClean="0">
              <a:solidFill>
                <a:srgbClr val="C00000">
                  <a:alpha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C00000">
                    <a:alpha val="75000"/>
                  </a:srgbClr>
                </a:solidFill>
              </a:rPr>
              <a:t>查看所有报价中的询价单，并且可进行还价</a:t>
            </a:r>
            <a:endParaRPr lang="en-US" altLang="zh-CN" sz="1800" dirty="0">
              <a:solidFill>
                <a:srgbClr val="C00000">
                  <a:alpha val="75000"/>
                </a:srgb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4" y="1669345"/>
            <a:ext cx="8748651" cy="1622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585229"/>
            <a:ext cx="9418995" cy="34194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62" y="2748047"/>
            <a:ext cx="6990476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</a:rPr>
              <a:t>SRM</a:t>
            </a:r>
            <a:r>
              <a:rPr lang="zh-CN" altLang="en-US" dirty="0">
                <a:latin typeface="微软雅黑" pitchFamily="34" charset="-122"/>
              </a:rPr>
              <a:t>云平台：全面提升供应商协同效率</a:t>
            </a:r>
            <a:endParaRPr lang="zh-CN" altLang="en-US" dirty="0"/>
          </a:p>
        </p:txBody>
      </p:sp>
      <p:grpSp>
        <p:nvGrpSpPr>
          <p:cNvPr id="14" name="Group 5"/>
          <p:cNvGrpSpPr/>
          <p:nvPr/>
        </p:nvGrpSpPr>
        <p:grpSpPr>
          <a:xfrm>
            <a:off x="6137205" y="3498527"/>
            <a:ext cx="2748523" cy="2542206"/>
            <a:chOff x="9149973" y="1668462"/>
            <a:chExt cx="2965830" cy="2743201"/>
          </a:xfrm>
        </p:grpSpPr>
        <p:sp>
          <p:nvSpPr>
            <p:cNvPr id="15" name="Rectangle 19"/>
            <p:cNvSpPr/>
            <p:nvPr/>
          </p:nvSpPr>
          <p:spPr bwMode="auto">
            <a:xfrm>
              <a:off x="9155114" y="1668462"/>
              <a:ext cx="2960689" cy="2743200"/>
            </a:xfrm>
            <a:prstGeom prst="rect">
              <a:avLst/>
            </a:prstGeom>
            <a:solidFill>
              <a:srgbClr val="0072C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37" rIns="135586" bIns="84737"/>
            <a:lstStyle/>
            <a:p>
              <a:pPr defTabSz="635684">
                <a:defRPr/>
              </a:pPr>
              <a:r>
                <a:rPr lang="zh-CN" altLang="en-US" sz="3707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财务结算</a:t>
              </a:r>
              <a:endParaRPr lang="en-US" sz="3707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2"/>
            <p:cNvSpPr/>
            <p:nvPr/>
          </p:nvSpPr>
          <p:spPr bwMode="auto">
            <a:xfrm>
              <a:off x="9149973" y="2735263"/>
              <a:ext cx="2958974" cy="1676400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40" rIns="135586" bIns="84737"/>
            <a:lstStyle/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对账数据自动生成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勾选式生成网上发票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发票审核智能提醒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4"/>
          <p:cNvGrpSpPr/>
          <p:nvPr/>
        </p:nvGrpSpPr>
        <p:grpSpPr>
          <a:xfrm>
            <a:off x="3398211" y="3498527"/>
            <a:ext cx="2745346" cy="2542206"/>
            <a:chOff x="6194425" y="1668462"/>
            <a:chExt cx="2962402" cy="2743201"/>
          </a:xfrm>
        </p:grpSpPr>
        <p:sp>
          <p:nvSpPr>
            <p:cNvPr id="18" name="Rectangle 15"/>
            <p:cNvSpPr/>
            <p:nvPr/>
          </p:nvSpPr>
          <p:spPr bwMode="auto">
            <a:xfrm>
              <a:off x="6197852" y="1668462"/>
              <a:ext cx="2958975" cy="2743200"/>
            </a:xfrm>
            <a:prstGeom prst="rect">
              <a:avLst/>
            </a:prstGeom>
            <a:solidFill>
              <a:srgbClr val="DC3C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37" rIns="135586" bIns="84737"/>
            <a:lstStyle/>
            <a:p>
              <a:pPr defTabSz="635684">
                <a:defRPr/>
              </a:pPr>
              <a:r>
                <a:rPr lang="zh-CN" altLang="en-US" sz="3707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物流跟踪</a:t>
              </a:r>
              <a:endParaRPr lang="en-US" sz="3707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6"/>
            <p:cNvSpPr/>
            <p:nvPr/>
          </p:nvSpPr>
          <p:spPr bwMode="auto">
            <a:xfrm>
              <a:off x="6194425" y="2735263"/>
              <a:ext cx="2958975" cy="1676400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4740" tIns="84740" rIns="0" bIns="84737"/>
            <a:lstStyle/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送货管控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到货跟踪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统一送货单格式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"/>
          <p:cNvGrpSpPr/>
          <p:nvPr/>
        </p:nvGrpSpPr>
        <p:grpSpPr>
          <a:xfrm>
            <a:off x="3399799" y="956322"/>
            <a:ext cx="2758047" cy="2542206"/>
            <a:chOff x="3223457" y="1668462"/>
            <a:chExt cx="2976108" cy="2743201"/>
          </a:xfrm>
        </p:grpSpPr>
        <p:sp>
          <p:nvSpPr>
            <p:cNvPr id="31" name="Rectangle 18"/>
            <p:cNvSpPr/>
            <p:nvPr/>
          </p:nvSpPr>
          <p:spPr bwMode="auto">
            <a:xfrm>
              <a:off x="3223457" y="1668462"/>
              <a:ext cx="2976108" cy="2743200"/>
            </a:xfrm>
            <a:prstGeom prst="rect">
              <a:avLst/>
            </a:prstGeom>
            <a:solidFill>
              <a:srgbClr val="68217A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37" rIns="135586" bIns="84737"/>
            <a:lstStyle/>
            <a:p>
              <a:pPr defTabSz="635684">
                <a:defRPr/>
              </a:pPr>
              <a:r>
                <a:rPr lang="zh-CN" altLang="en-US" sz="3707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线上交易</a:t>
              </a:r>
              <a:endParaRPr lang="en-US" sz="3707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21"/>
            <p:cNvSpPr/>
            <p:nvPr/>
          </p:nvSpPr>
          <p:spPr bwMode="auto">
            <a:xfrm>
              <a:off x="3232025" y="2735263"/>
              <a:ext cx="2957261" cy="1676400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40" rIns="135586" bIns="84737"/>
            <a:lstStyle/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订单自动发布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订单加急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总览订单全生命周期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1"/>
          <p:cNvGrpSpPr/>
          <p:nvPr/>
        </p:nvGrpSpPr>
        <p:grpSpPr>
          <a:xfrm>
            <a:off x="665569" y="956322"/>
            <a:ext cx="2742170" cy="2542206"/>
            <a:chOff x="273050" y="1668462"/>
            <a:chExt cx="2958975" cy="2743201"/>
          </a:xfrm>
        </p:grpSpPr>
        <p:sp>
          <p:nvSpPr>
            <p:cNvPr id="34" name="Rectangle 17"/>
            <p:cNvSpPr/>
            <p:nvPr/>
          </p:nvSpPr>
          <p:spPr bwMode="auto">
            <a:xfrm>
              <a:off x="278191" y="1668462"/>
              <a:ext cx="2946981" cy="2743200"/>
            </a:xfrm>
            <a:prstGeom prst="rect">
              <a:avLst/>
            </a:prstGeom>
            <a:solidFill>
              <a:srgbClr val="008272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37" rIns="135586" bIns="84737"/>
            <a:lstStyle/>
            <a:p>
              <a:pPr defTabSz="635684">
                <a:defRPr/>
              </a:pPr>
              <a:r>
                <a:rPr lang="zh-CN" altLang="en-US" sz="3707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采购寻源</a:t>
              </a:r>
              <a:endParaRPr lang="en-US" sz="3707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0"/>
            <p:cNvSpPr/>
            <p:nvPr/>
          </p:nvSpPr>
          <p:spPr bwMode="auto">
            <a:xfrm>
              <a:off x="273050" y="2735263"/>
              <a:ext cx="2958975" cy="1676400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tIns="84740" rIns="16948" bIns="84737"/>
            <a:lstStyle/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统一的供应商门户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在线管理资质资料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灵活合规的寻源方式</a:t>
              </a:r>
              <a:endParaRPr lang="en-US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4-02 </a:t>
            </a:r>
            <a:r>
              <a:rPr lang="zh-CN" altLang="en-US" dirty="0" smtClean="0"/>
              <a:t>参与招投标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3730"/>
          <a:stretch/>
        </p:blipFill>
        <p:spPr>
          <a:xfrm>
            <a:off x="-15552" y="543597"/>
            <a:ext cx="9921552" cy="2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3" y="3284984"/>
            <a:ext cx="9921553" cy="31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zh-CN" altLang="en-US" dirty="0"/>
              <a:t>账户管理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账户管理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84658" y="2514245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绑定手机及邮箱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20437" y="2514245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15759" y="3338438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870463" y="3338438"/>
            <a:ext cx="2812703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修改密码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5315759" y="4139803"/>
            <a:ext cx="561502" cy="4413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870463" y="4139803"/>
            <a:ext cx="2812703" cy="441325"/>
          </a:xfrm>
          <a:prstGeom prst="rect">
            <a:avLst/>
          </a:prstGeom>
          <a:noFill/>
          <a:ln w="9525" algn="ctr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企业信息维护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322557" y="4931891"/>
            <a:ext cx="561502" cy="4413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5877261" y="4931891"/>
            <a:ext cx="2812703" cy="441325"/>
          </a:xfrm>
          <a:prstGeom prst="rect">
            <a:avLst/>
          </a:prstGeom>
          <a:noFill/>
          <a:ln w="9525" algn="ctr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子账户管理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5877261" y="1772816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自主注册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5313040" y="1772816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3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-01 </a:t>
            </a:r>
            <a:r>
              <a:rPr lang="zh-CN" altLang="en-US" dirty="0"/>
              <a:t>打开网址，点击“我要注册”</a:t>
            </a:r>
          </a:p>
        </p:txBody>
      </p:sp>
      <p:sp>
        <p:nvSpPr>
          <p:cNvPr id="5" name="矩形 4"/>
          <p:cNvSpPr/>
          <p:nvPr/>
        </p:nvSpPr>
        <p:spPr>
          <a:xfrm>
            <a:off x="938149" y="745540"/>
            <a:ext cx="5111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环境：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click.going-link.com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2480" y="4976008"/>
            <a:ext cx="822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</a:p>
          <a:p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（谷歌）浏览器使用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云平台，访问速度与兼容效果更佳；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或使用</a:t>
            </a:r>
            <a:r>
              <a:rPr lang="en-US" altLang="zh-CN" sz="18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内核的浏览器，版本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以上即可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419345"/>
            <a:ext cx="8595260" cy="33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278853"/>
            <a:ext cx="7209524" cy="4019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-01 </a:t>
            </a:r>
            <a:r>
              <a:rPr lang="zh-CN" altLang="en-US" dirty="0"/>
              <a:t>填写注册信息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429" y="727558"/>
            <a:ext cx="9942857" cy="52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1772815"/>
            <a:ext cx="7885714" cy="3525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2348880"/>
            <a:ext cx="7209524" cy="416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" y="2863785"/>
            <a:ext cx="7885714" cy="364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888" y="5740633"/>
            <a:ext cx="4590476" cy="76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4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-01 </a:t>
            </a:r>
            <a:r>
              <a:rPr lang="zh-CN" altLang="en-US" dirty="0"/>
              <a:t>企业信息确认、提交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" y="980728"/>
            <a:ext cx="9898952" cy="2327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72480" y="3856980"/>
            <a:ext cx="914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</a:p>
          <a:p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、提交注册申请后，后台会执行审批，请耐心等候；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、用户名及密码会发到注册过程中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业务负责人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的邮箱中，请注意查收；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、首次接收邮件可能被屏蔽为“广告邮件”“垃圾邮件”等，若收不到邮件，请检查垃圾邮箱；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1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-02 </a:t>
            </a:r>
            <a:r>
              <a:rPr lang="zh-CN" altLang="en-US" dirty="0"/>
              <a:t>绑定邮箱和手机号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2480" y="5385990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、绑定邮箱及手机号后，可通过手机号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邮箱地址作为用户名登录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平台；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、绑定邮箱及手机号后，才能通过“忘记密码”功能实现密码找回；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" y="686758"/>
            <a:ext cx="9891418" cy="4384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55" y="575576"/>
            <a:ext cx="7001540" cy="2421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54" y="2780928"/>
            <a:ext cx="7001541" cy="2406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-03 </a:t>
            </a:r>
            <a:r>
              <a:rPr lang="zh-CN" altLang="en-US" dirty="0"/>
              <a:t>修改密码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2480" y="5241974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</a:p>
          <a:p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修改密码后，请务必牢记密码！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2" y="836712"/>
            <a:ext cx="8792273" cy="3598009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 bwMode="auto">
          <a:xfrm>
            <a:off x="5889104" y="2156417"/>
            <a:ext cx="1512168" cy="731269"/>
          </a:xfrm>
          <a:prstGeom prst="wedgeRectCallout">
            <a:avLst>
              <a:gd name="adj1" fmla="val -7279"/>
              <a:gd name="adj2" fmla="val -92726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 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账户名称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09" y="1080688"/>
            <a:ext cx="9054695" cy="37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-04 </a:t>
            </a:r>
            <a:r>
              <a:rPr lang="zh-CN" altLang="en-US" dirty="0"/>
              <a:t>修改企业信息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2480" y="69269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路径：集团管理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基础数据管理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1268760"/>
            <a:ext cx="9906000" cy="4603723"/>
            <a:chOff x="0" y="1417565"/>
            <a:chExt cx="9906000" cy="460372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17565"/>
              <a:ext cx="9906000" cy="460372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3368824" y="3432216"/>
              <a:ext cx="6408712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endPara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、当企业信息发生变更（如更名等），均可以通过此操作修改企业信息；</a:t>
              </a:r>
              <a:endPara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、当销售代表有人员变动，需要更换收短信</a:t>
              </a:r>
              <a:r>
                <a:rPr lang="en-US" altLang="zh-CN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邮件地址，可通过此操作修改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业务联系人</a:t>
              </a:r>
              <a:r>
                <a:rPr lang="zh-CN" altLang="en-US" sz="18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信息；</a:t>
              </a:r>
              <a:endPara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61"/>
            <a:ext cx="9905999" cy="465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79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5-05</a:t>
            </a:r>
            <a:r>
              <a:rPr lang="zh-CN" altLang="en-US" dirty="0" smtClean="0"/>
              <a:t>子</a:t>
            </a:r>
            <a:r>
              <a:rPr lang="zh-CN" altLang="en-US" dirty="0"/>
              <a:t>账户管理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2480" y="692696"/>
            <a:ext cx="9217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路径：集团管理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基础数据管理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一家供应商有多个岗位的人需要使用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时，可以给不同角色的人分配不同的账号，使其只有自己需要的功能（比如销售只能看到订单的相关功能，会计只能看到财务相关的功能）；供应商一般用到的角色有：销售代表、应收会计、销售仓管员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0" dirty="0">
              <a:solidFill>
                <a:srgbClr val="C0000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系统支持多人同时登陆同一个账号；每次新增账号后，请务必点击</a:t>
            </a:r>
            <a:r>
              <a:rPr lang="zh-CN" altLang="en-US" sz="1800" dirty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权限初始化</a:t>
            </a:r>
            <a:r>
              <a:rPr lang="zh-CN" altLang="en-US" sz="1800" b="0" dirty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800" b="0" dirty="0">
              <a:solidFill>
                <a:srgbClr val="C0000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890519" cy="532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 </a:t>
            </a:r>
            <a:r>
              <a:rPr lang="zh-CN" altLang="en-US" dirty="0"/>
              <a:t>注意事项</a:t>
            </a:r>
          </a:p>
        </p:txBody>
      </p:sp>
      <p:sp>
        <p:nvSpPr>
          <p:cNvPr id="42" name="矩形 41"/>
          <p:cNvSpPr/>
          <p:nvPr/>
        </p:nvSpPr>
        <p:spPr>
          <a:xfrm>
            <a:off x="704528" y="1131912"/>
            <a:ext cx="8784976" cy="51054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任意多边形 42"/>
          <p:cNvSpPr/>
          <p:nvPr/>
        </p:nvSpPr>
        <p:spPr>
          <a:xfrm>
            <a:off x="776536" y="836712"/>
            <a:ext cx="6336704" cy="648072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送货单为什么打印不出来？</a:t>
            </a:r>
            <a:endParaRPr lang="zh-CN" altLang="en-US" sz="20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9742" y="1634207"/>
            <a:ext cx="6955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答：查看浏览器地址栏最右边是否有红色的拦截，如果有拦截，点击允许。</a:t>
            </a:r>
            <a:endParaRPr lang="zh-CN" altLang="en-US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5"/>
          <a:stretch/>
        </p:blipFill>
        <p:spPr>
          <a:xfrm>
            <a:off x="1042242" y="1987079"/>
            <a:ext cx="8239800" cy="4085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736976" y="5733256"/>
            <a:ext cx="504056" cy="14401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SRM</a:t>
            </a:r>
            <a:r>
              <a:rPr lang="zh-CN" altLang="en-US" dirty="0"/>
              <a:t>云平台建设目标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796293" y="2353911"/>
            <a:ext cx="2734197" cy="3523361"/>
            <a:chOff x="106" y="1640"/>
            <a:chExt cx="1042" cy="1552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106" y="2036"/>
              <a:ext cx="1042" cy="1156"/>
            </a:xfrm>
            <a:prstGeom prst="rect">
              <a:avLst/>
            </a:prstGeom>
            <a:noFill/>
            <a:ln w="9525">
              <a:solidFill>
                <a:srgbClr val="B7B2B9"/>
              </a:solidFill>
              <a:miter lim="800000"/>
              <a:headEnd/>
              <a:tailEnd/>
            </a:ln>
          </p:spPr>
          <p:txBody>
            <a:bodyPr lIns="45720" tIns="137160" rIns="45720"/>
            <a:lstStyle/>
            <a:p>
              <a:pPr algn="ctr" defTabSz="457116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更深入的供应商管理</a:t>
              </a:r>
            </a:p>
            <a:p>
              <a:pPr defTabSz="45711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457116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更</a:t>
              </a:r>
              <a:r>
                <a:rPr lang="zh-CN" altLang="en-US" sz="18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透明的供应商管理流程</a:t>
              </a:r>
              <a:r>
                <a:rPr lang="zh-CN" altLang="en-US" sz="1800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，更</a:t>
              </a:r>
              <a:r>
                <a:rPr lang="zh-CN" altLang="en-US" sz="18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可控的供应商准入体制。</a:t>
              </a:r>
            </a:p>
          </p:txBody>
        </p:sp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499" y="1640"/>
              <a:ext cx="256" cy="235"/>
              <a:chOff x="598" y="1713"/>
              <a:chExt cx="236" cy="235"/>
            </a:xfrm>
          </p:grpSpPr>
          <p:sp>
            <p:nvSpPr>
              <p:cNvPr id="76" name="Oval 13"/>
              <p:cNvSpPr>
                <a:spLocks noChangeArrowheads="1"/>
              </p:cNvSpPr>
              <p:nvPr/>
            </p:nvSpPr>
            <p:spPr bwMode="auto">
              <a:xfrm>
                <a:off x="598" y="1713"/>
                <a:ext cx="236" cy="2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B7B2B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57116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Oval 14"/>
              <p:cNvSpPr>
                <a:spLocks noChangeArrowheads="1"/>
              </p:cNvSpPr>
              <p:nvPr/>
            </p:nvSpPr>
            <p:spPr bwMode="auto">
              <a:xfrm>
                <a:off x="628" y="1744"/>
                <a:ext cx="176" cy="174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57116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5" name="AutoShape 29"/>
            <p:cNvCxnSpPr>
              <a:cxnSpLocks noChangeShapeType="1"/>
              <a:stCxn id="76" idx="4"/>
              <a:endCxn id="73" idx="0"/>
            </p:cNvCxnSpPr>
            <p:nvPr/>
          </p:nvCxnSpPr>
          <p:spPr bwMode="auto">
            <a:xfrm rot="5400000">
              <a:off x="547" y="1955"/>
              <a:ext cx="161" cy="0"/>
            </a:xfrm>
            <a:prstGeom prst="straightConnector1">
              <a:avLst/>
            </a:prstGeom>
            <a:noFill/>
            <a:ln w="12700">
              <a:solidFill>
                <a:srgbClr val="B7B2B9"/>
              </a:solidFill>
              <a:miter lim="800000"/>
              <a:headEnd/>
              <a:tailEnd/>
            </a:ln>
          </p:spPr>
        </p:cxnSp>
      </p:grpSp>
      <p:grpSp>
        <p:nvGrpSpPr>
          <p:cNvPr id="60" name="Group 11"/>
          <p:cNvGrpSpPr>
            <a:grpSpLocks/>
          </p:cNvGrpSpPr>
          <p:nvPr/>
        </p:nvGrpSpPr>
        <p:grpSpPr bwMode="auto">
          <a:xfrm>
            <a:off x="3619706" y="2031543"/>
            <a:ext cx="2734197" cy="3845731"/>
            <a:chOff x="1240" y="1498"/>
            <a:chExt cx="1042" cy="1694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1240" y="2036"/>
              <a:ext cx="1042" cy="1156"/>
            </a:xfrm>
            <a:prstGeom prst="rect">
              <a:avLst/>
            </a:prstGeom>
            <a:noFill/>
            <a:ln w="9525" algn="ctr">
              <a:solidFill>
                <a:srgbClr val="B7B2B9"/>
              </a:solidFill>
              <a:miter lim="800000"/>
              <a:headEnd/>
              <a:tailEnd/>
            </a:ln>
          </p:spPr>
          <p:txBody>
            <a:bodyPr lIns="45720" tIns="137160" rIns="45720"/>
            <a:lstStyle/>
            <a:p>
              <a:pPr algn="ctr" defTabSz="457116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更合规的寻源体系</a:t>
              </a:r>
            </a:p>
            <a:p>
              <a:pPr defTabSz="45711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457116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800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丰富</a:t>
              </a:r>
              <a:r>
                <a:rPr lang="zh-CN" altLang="en-US" sz="18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寻源策略，建立公平、公正、公开的阳光采购平台，在全集团覆盖使用。</a:t>
              </a:r>
            </a:p>
          </p:txBody>
        </p:sp>
        <p:grpSp>
          <p:nvGrpSpPr>
            <p:cNvPr id="69" name="Group 18"/>
            <p:cNvGrpSpPr>
              <a:grpSpLocks/>
            </p:cNvGrpSpPr>
            <p:nvPr/>
          </p:nvGrpSpPr>
          <p:grpSpPr bwMode="auto">
            <a:xfrm>
              <a:off x="1633" y="1498"/>
              <a:ext cx="256" cy="235"/>
              <a:chOff x="1680" y="1571"/>
              <a:chExt cx="236" cy="235"/>
            </a:xfrm>
          </p:grpSpPr>
          <p:sp>
            <p:nvSpPr>
              <p:cNvPr id="71" name="Oval 19"/>
              <p:cNvSpPr>
                <a:spLocks noChangeArrowheads="1"/>
              </p:cNvSpPr>
              <p:nvPr/>
            </p:nvSpPr>
            <p:spPr bwMode="auto">
              <a:xfrm>
                <a:off x="1680" y="1571"/>
                <a:ext cx="236" cy="2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B7B2B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57116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" name="Oval 20"/>
              <p:cNvSpPr>
                <a:spLocks noChangeArrowheads="1"/>
              </p:cNvSpPr>
              <p:nvPr/>
            </p:nvSpPr>
            <p:spPr bwMode="auto">
              <a:xfrm>
                <a:off x="1711" y="1600"/>
                <a:ext cx="176" cy="174"/>
              </a:xfrm>
              <a:prstGeom prst="ellipse">
                <a:avLst/>
              </a:prstGeom>
              <a:solidFill>
                <a:srgbClr val="F15D2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57116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0" name="AutoShape 30"/>
            <p:cNvCxnSpPr>
              <a:cxnSpLocks noChangeShapeType="1"/>
              <a:stCxn id="71" idx="4"/>
              <a:endCxn id="68" idx="0"/>
            </p:cNvCxnSpPr>
            <p:nvPr/>
          </p:nvCxnSpPr>
          <p:spPr bwMode="auto">
            <a:xfrm>
              <a:off x="1761" y="1733"/>
              <a:ext cx="0" cy="303"/>
            </a:xfrm>
            <a:prstGeom prst="straightConnector1">
              <a:avLst/>
            </a:prstGeom>
            <a:noFill/>
            <a:ln w="12700">
              <a:solidFill>
                <a:srgbClr val="B7B2B9"/>
              </a:solidFill>
              <a:miter lim="800000"/>
              <a:headEnd/>
              <a:tailEnd/>
            </a:ln>
          </p:spPr>
        </p:cxn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6445743" y="1700091"/>
            <a:ext cx="2734197" cy="4177182"/>
            <a:chOff x="2376" y="1352"/>
            <a:chExt cx="1042" cy="1840"/>
          </a:xfrm>
        </p:grpSpPr>
        <p:sp>
          <p:nvSpPr>
            <p:cNvPr id="63" name="Text Box 6"/>
            <p:cNvSpPr txBox="1">
              <a:spLocks noChangeArrowheads="1"/>
            </p:cNvSpPr>
            <p:nvPr/>
          </p:nvSpPr>
          <p:spPr bwMode="auto">
            <a:xfrm>
              <a:off x="2376" y="2036"/>
              <a:ext cx="1042" cy="1156"/>
            </a:xfrm>
            <a:prstGeom prst="rect">
              <a:avLst/>
            </a:prstGeom>
            <a:noFill/>
            <a:ln w="9525" algn="ctr">
              <a:solidFill>
                <a:srgbClr val="B7B2B9"/>
              </a:solidFill>
              <a:miter lim="800000"/>
              <a:headEnd/>
              <a:tailEnd/>
            </a:ln>
          </p:spPr>
          <p:txBody>
            <a:bodyPr lIns="45720" tIns="137160" rIns="45720"/>
            <a:lstStyle/>
            <a:p>
              <a:pPr algn="ctr" defTabSz="457116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更高效的供应商协同</a:t>
              </a:r>
            </a:p>
            <a:p>
              <a:pPr defTabSz="457116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457116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800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需要</a:t>
              </a:r>
              <a:r>
                <a:rPr lang="zh-CN" altLang="en-US" sz="18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更透明更及时更准确的信息</a:t>
              </a:r>
              <a:r>
                <a:rPr lang="zh-CN" altLang="en-US" sz="1800" b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，使得</a:t>
              </a:r>
              <a:r>
                <a:rPr lang="zh-CN" altLang="en-US" sz="18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供应商群体能够更“准时制”的送达生产所需的物资。</a:t>
              </a:r>
            </a:p>
          </p:txBody>
        </p:sp>
        <p:grpSp>
          <p:nvGrpSpPr>
            <p:cNvPr id="64" name="Group 9"/>
            <p:cNvGrpSpPr>
              <a:grpSpLocks/>
            </p:cNvGrpSpPr>
            <p:nvPr/>
          </p:nvGrpSpPr>
          <p:grpSpPr bwMode="auto">
            <a:xfrm>
              <a:off x="2769" y="1352"/>
              <a:ext cx="256" cy="235"/>
              <a:chOff x="2724" y="1425"/>
              <a:chExt cx="236" cy="235"/>
            </a:xfrm>
          </p:grpSpPr>
          <p:sp>
            <p:nvSpPr>
              <p:cNvPr id="66" name="Oval 10"/>
              <p:cNvSpPr>
                <a:spLocks noChangeArrowheads="1"/>
              </p:cNvSpPr>
              <p:nvPr/>
            </p:nvSpPr>
            <p:spPr bwMode="auto">
              <a:xfrm>
                <a:off x="2724" y="1425"/>
                <a:ext cx="236" cy="2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B7B2B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57116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2754" y="1457"/>
                <a:ext cx="176" cy="174"/>
              </a:xfrm>
              <a:prstGeom prst="ellipse">
                <a:avLst/>
              </a:prstGeom>
              <a:solidFill>
                <a:srgbClr val="FEC35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57116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b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65" name="AutoShape 31"/>
            <p:cNvCxnSpPr>
              <a:cxnSpLocks noChangeShapeType="1"/>
              <a:stCxn id="66" idx="4"/>
              <a:endCxn id="63" idx="0"/>
            </p:cNvCxnSpPr>
            <p:nvPr/>
          </p:nvCxnSpPr>
          <p:spPr bwMode="auto">
            <a:xfrm>
              <a:off x="2897" y="1587"/>
              <a:ext cx="0" cy="449"/>
            </a:xfrm>
            <a:prstGeom prst="straightConnector1">
              <a:avLst/>
            </a:prstGeom>
            <a:noFill/>
            <a:ln w="12700">
              <a:solidFill>
                <a:srgbClr val="B7B2B9"/>
              </a:solidFill>
              <a:miter lim="800000"/>
              <a:headEnd/>
              <a:tailEnd/>
            </a:ln>
          </p:spPr>
        </p:cxnSp>
      </p:grpSp>
      <p:sp>
        <p:nvSpPr>
          <p:cNvPr id="62" name="Rectangle 40"/>
          <p:cNvSpPr>
            <a:spLocks noChangeArrowheads="1"/>
          </p:cNvSpPr>
          <p:nvPr/>
        </p:nvSpPr>
        <p:spPr bwMode="auto">
          <a:xfrm>
            <a:off x="1912912" y="912898"/>
            <a:ext cx="5899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116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0" u="sng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建立优秀的前端供应链体系</a:t>
            </a:r>
          </a:p>
        </p:txBody>
      </p:sp>
    </p:spTree>
    <p:extLst>
      <p:ext uri="{BB962C8B-B14F-4D97-AF65-F5344CB8AC3E}">
        <p14:creationId xmlns:p14="http://schemas.microsoft.com/office/powerpoint/2010/main" val="31850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 </a:t>
            </a:r>
            <a:r>
              <a:rPr lang="zh-CN" altLang="en-US" dirty="0"/>
              <a:t>注意事项</a:t>
            </a:r>
          </a:p>
        </p:txBody>
      </p:sp>
      <p:sp>
        <p:nvSpPr>
          <p:cNvPr id="42" name="矩形 41"/>
          <p:cNvSpPr/>
          <p:nvPr/>
        </p:nvSpPr>
        <p:spPr>
          <a:xfrm>
            <a:off x="128464" y="980728"/>
            <a:ext cx="9577064" cy="5328592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任意多边形 42"/>
          <p:cNvSpPr/>
          <p:nvPr/>
        </p:nvSpPr>
        <p:spPr>
          <a:xfrm>
            <a:off x="776536" y="692696"/>
            <a:ext cx="6336704" cy="648072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、采购订单的明细项目怎么导出？</a:t>
            </a:r>
            <a:endParaRPr lang="zh-CN" altLang="en-US" sz="20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285" y="1499300"/>
            <a:ext cx="9102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地址：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销售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我收到的订单 </a:t>
            </a: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按明细查询</a:t>
            </a:r>
            <a:endParaRPr lang="en-US" altLang="zh-CN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2078"/>
          <a:stretch/>
        </p:blipFill>
        <p:spPr>
          <a:xfrm>
            <a:off x="247650" y="2245668"/>
            <a:ext cx="9313862" cy="3127548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 bwMode="auto">
          <a:xfrm>
            <a:off x="920552" y="2162944"/>
            <a:ext cx="1501489" cy="690463"/>
          </a:xfrm>
          <a:prstGeom prst="wedgeRectCallout">
            <a:avLst>
              <a:gd name="adj1" fmla="val 68486"/>
              <a:gd name="adj2" fmla="val 2497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按明细查询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8061209" y="2303657"/>
            <a:ext cx="1501489" cy="690463"/>
          </a:xfrm>
          <a:prstGeom prst="wedgeRectCallout">
            <a:avLst>
              <a:gd name="adj1" fmla="val -8653"/>
              <a:gd name="adj2" fmla="val 73536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点击查询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906844" y="4404261"/>
            <a:ext cx="1141449" cy="428719"/>
          </a:xfrm>
          <a:prstGeom prst="wedgeRectCallout">
            <a:avLst>
              <a:gd name="adj1" fmla="val 38832"/>
              <a:gd name="adj2" fmla="val -8231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3194143" y="3619525"/>
            <a:ext cx="1501489" cy="690463"/>
          </a:xfrm>
          <a:prstGeom prst="wedgeRectCallout">
            <a:avLst>
              <a:gd name="adj1" fmla="val -26923"/>
              <a:gd name="adj2" fmla="val -96419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点击勾选数据导出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0552" y="548680"/>
            <a:ext cx="57606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体验环境网址：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hlinkClick r:id="rId2"/>
              </a:rPr>
              <a:t>http://click.train.going-link.com</a:t>
            </a:r>
            <a:r>
              <a:rPr lang="en-US" altLang="zh-CN" sz="28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体验账号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密码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90736880	handwelcome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83241838	handwelcome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80425269	handwelcome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50247640	handwelcome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55591111	handwelcome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42477683	handwelcome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17616767	handwelcome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50210796	</a:t>
            </a:r>
            <a:r>
              <a:rPr lang="zh-CN" altLang="en-US" sz="2800" dirty="0" smtClean="0">
                <a:solidFill>
                  <a:schemeClr val="tx1"/>
                </a:solidFill>
              </a:rPr>
              <a:t>handwelcome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4528" y="1196752"/>
            <a:ext cx="80666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WIFI</a:t>
            </a:r>
            <a:r>
              <a:rPr lang="zh-CN" altLang="en-US" sz="3600" dirty="0" smtClean="0">
                <a:solidFill>
                  <a:schemeClr val="tx1"/>
                </a:solidFill>
              </a:rPr>
              <a:t>名称：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en-US" altLang="zh-CN" sz="3600" dirty="0" smtClean="0">
                <a:solidFill>
                  <a:schemeClr val="tx1"/>
                </a:solidFill>
              </a:rPr>
              <a:t>SAP-MEETING1   |   SAP-MEETING2</a:t>
            </a:r>
          </a:p>
          <a:p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 smtClean="0">
                <a:solidFill>
                  <a:schemeClr val="tx1"/>
                </a:solidFill>
              </a:rPr>
              <a:t>WIFI</a:t>
            </a:r>
            <a:r>
              <a:rPr lang="zh-CN" altLang="en-US" sz="3600" dirty="0" smtClean="0">
                <a:solidFill>
                  <a:schemeClr val="tx1"/>
                </a:solidFill>
              </a:rPr>
              <a:t>密码：</a:t>
            </a:r>
            <a:r>
              <a:rPr lang="en-US" altLang="zh-CN" sz="3600" dirty="0" smtClean="0">
                <a:solidFill>
                  <a:schemeClr val="tx1"/>
                </a:solidFill>
              </a:rPr>
              <a:t>123456789</a:t>
            </a:r>
          </a:p>
          <a:p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zh-CN" altLang="en-US" sz="3600" dirty="0" smtClean="0">
                <a:solidFill>
                  <a:schemeClr val="tx1"/>
                </a:solidFill>
              </a:rPr>
              <a:t>测试网址：</a:t>
            </a:r>
            <a:r>
              <a:rPr lang="en-US" altLang="zh-CN" sz="3600" dirty="0" smtClean="0">
                <a:solidFill>
                  <a:schemeClr val="tx1"/>
                </a:solidFill>
              </a:rPr>
              <a:t>click.train.going-link.com</a:t>
            </a:r>
          </a:p>
          <a:p>
            <a:r>
              <a:rPr lang="zh-CN" altLang="en-US" sz="3600" dirty="0" smtClean="0">
                <a:solidFill>
                  <a:schemeClr val="tx1"/>
                </a:solidFill>
              </a:rPr>
              <a:t>正式网址：</a:t>
            </a:r>
            <a:r>
              <a:rPr lang="en-US" altLang="zh-CN" sz="3600" dirty="0" smtClean="0">
                <a:solidFill>
                  <a:schemeClr val="tx1"/>
                </a:solidFill>
              </a:rPr>
              <a:t>click.going-link.com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所需硬件设备清单</a:t>
            </a:r>
            <a:endParaRPr lang="zh-CN" altLang="en-US" dirty="0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247650" y="1700808"/>
            <a:ext cx="9313862" cy="31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硬件设备：</a:t>
            </a:r>
            <a:endParaRPr lang="en-US" altLang="zh-CN" sz="28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：登录供应商门户网站，推荐使用谷歌浏览器，也可使用</a:t>
            </a:r>
            <a:r>
              <a:rPr lang="en-US" altLang="zh-CN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浏览器；</a:t>
            </a:r>
            <a:endParaRPr lang="en-US" altLang="zh-CN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：链接供应商门户网站，</a:t>
            </a:r>
            <a:r>
              <a:rPr lang="en-US" altLang="zh-CN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兆以上宽带；</a:t>
            </a:r>
            <a:endParaRPr lang="en-US" altLang="zh-CN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针式打印机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：打印送货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单；</a:t>
            </a:r>
            <a:endParaRPr lang="en-US" altLang="zh-CN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条码打印机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：打印条码；</a:t>
            </a:r>
            <a:endParaRPr lang="en-US" altLang="zh-CN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纸张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：打印送货单，</a:t>
            </a:r>
            <a:r>
              <a:rPr lang="en-US" altLang="zh-CN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联无碳复写纸，尺寸大小</a:t>
            </a:r>
            <a:r>
              <a:rPr lang="en-US" altLang="zh-CN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148×210mm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A5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条码纸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：打印条码。</a:t>
            </a:r>
            <a:endParaRPr lang="en-US" altLang="zh-CN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8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录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64076" y="3910339"/>
            <a:ext cx="6504384" cy="799200"/>
            <a:chOff x="1568624" y="772295"/>
            <a:chExt cx="6504384" cy="799200"/>
          </a:xfrm>
        </p:grpSpPr>
        <p:sp>
          <p:nvSpPr>
            <p:cNvPr id="20" name="矩形 19"/>
            <p:cNvSpPr/>
            <p:nvPr/>
          </p:nvSpPr>
          <p:spPr>
            <a:xfrm>
              <a:off x="1568624" y="1067495"/>
              <a:ext cx="6504384" cy="5040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ED7D3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2360712" y="772295"/>
              <a:ext cx="4553068" cy="590400"/>
            </a:xfrm>
            <a:custGeom>
              <a:avLst/>
              <a:gdLst>
                <a:gd name="connsiteX0" fmla="*/ 0 w 4553068"/>
                <a:gd name="connsiteY0" fmla="*/ 98402 h 590400"/>
                <a:gd name="connsiteX1" fmla="*/ 98402 w 4553068"/>
                <a:gd name="connsiteY1" fmla="*/ 0 h 590400"/>
                <a:gd name="connsiteX2" fmla="*/ 4454666 w 4553068"/>
                <a:gd name="connsiteY2" fmla="*/ 0 h 590400"/>
                <a:gd name="connsiteX3" fmla="*/ 4553068 w 4553068"/>
                <a:gd name="connsiteY3" fmla="*/ 98402 h 590400"/>
                <a:gd name="connsiteX4" fmla="*/ 4553068 w 4553068"/>
                <a:gd name="connsiteY4" fmla="*/ 491998 h 590400"/>
                <a:gd name="connsiteX5" fmla="*/ 4454666 w 4553068"/>
                <a:gd name="connsiteY5" fmla="*/ 590400 h 590400"/>
                <a:gd name="connsiteX6" fmla="*/ 98402 w 4553068"/>
                <a:gd name="connsiteY6" fmla="*/ 590400 h 590400"/>
                <a:gd name="connsiteX7" fmla="*/ 0 w 4553068"/>
                <a:gd name="connsiteY7" fmla="*/ 491998 h 590400"/>
                <a:gd name="connsiteX8" fmla="*/ 0 w 4553068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3068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4454666" y="0"/>
                  </a:lnTo>
                  <a:cubicBezTo>
                    <a:pt x="4509012" y="0"/>
                    <a:pt x="4553068" y="44056"/>
                    <a:pt x="4553068" y="98402"/>
                  </a:cubicBezTo>
                  <a:lnTo>
                    <a:pt x="4553068" y="491998"/>
                  </a:lnTo>
                  <a:cubicBezTo>
                    <a:pt x="4553068" y="546344"/>
                    <a:pt x="4509012" y="590400"/>
                    <a:pt x="4454666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  <a:solidFill>
              <a:srgbClr val="ED7D31"/>
            </a:solidFill>
            <a:ln w="25400" cap="flat" cmpd="sng" algn="ctr">
              <a:solidFill>
                <a:srgbClr val="EF6C0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916" tIns="28821" rIns="200916" bIns="2882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en-US" altLang="zh-CN" sz="2000" kern="12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lang="zh-CN" altLang="en-US" sz="2000" kern="120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账户管理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564076" y="1060857"/>
            <a:ext cx="6504384" cy="2506288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70AD47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374963" y="737431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订单管理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2374963" y="1380550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送货管理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374963" y="2028622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财务管理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2374963" y="2731587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询报价</a:t>
            </a:r>
            <a:r>
              <a:rPr lang="en-US" altLang="zh-CN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zh-CN" altLang="en-US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招投标</a:t>
            </a:r>
            <a:endParaRPr lang="zh-CN" altLang="en-US" sz="20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64076" y="5013176"/>
            <a:ext cx="6504384" cy="799200"/>
            <a:chOff x="1568624" y="4862048"/>
            <a:chExt cx="6504384" cy="799200"/>
          </a:xfrm>
        </p:grpSpPr>
        <p:sp>
          <p:nvSpPr>
            <p:cNvPr id="31" name="矩形 30"/>
            <p:cNvSpPr/>
            <p:nvPr/>
          </p:nvSpPr>
          <p:spPr>
            <a:xfrm>
              <a:off x="1568624" y="5157248"/>
              <a:ext cx="6504384" cy="5040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2329943" y="4862048"/>
              <a:ext cx="4553068" cy="590400"/>
            </a:xfrm>
            <a:custGeom>
              <a:avLst/>
              <a:gdLst>
                <a:gd name="connsiteX0" fmla="*/ 0 w 4553068"/>
                <a:gd name="connsiteY0" fmla="*/ 98402 h 590400"/>
                <a:gd name="connsiteX1" fmla="*/ 98402 w 4553068"/>
                <a:gd name="connsiteY1" fmla="*/ 0 h 590400"/>
                <a:gd name="connsiteX2" fmla="*/ 4454666 w 4553068"/>
                <a:gd name="connsiteY2" fmla="*/ 0 h 590400"/>
                <a:gd name="connsiteX3" fmla="*/ 4553068 w 4553068"/>
                <a:gd name="connsiteY3" fmla="*/ 98402 h 590400"/>
                <a:gd name="connsiteX4" fmla="*/ 4553068 w 4553068"/>
                <a:gd name="connsiteY4" fmla="*/ 491998 h 590400"/>
                <a:gd name="connsiteX5" fmla="*/ 4454666 w 4553068"/>
                <a:gd name="connsiteY5" fmla="*/ 590400 h 590400"/>
                <a:gd name="connsiteX6" fmla="*/ 98402 w 4553068"/>
                <a:gd name="connsiteY6" fmla="*/ 590400 h 590400"/>
                <a:gd name="connsiteX7" fmla="*/ 0 w 4553068"/>
                <a:gd name="connsiteY7" fmla="*/ 491998 h 590400"/>
                <a:gd name="connsiteX8" fmla="*/ 0 w 4553068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3068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4454666" y="0"/>
                  </a:lnTo>
                  <a:cubicBezTo>
                    <a:pt x="4509012" y="0"/>
                    <a:pt x="4553068" y="44056"/>
                    <a:pt x="4553068" y="98402"/>
                  </a:cubicBezTo>
                  <a:lnTo>
                    <a:pt x="4553068" y="491998"/>
                  </a:lnTo>
                  <a:cubicBezTo>
                    <a:pt x="4553068" y="546344"/>
                    <a:pt x="4509012" y="590400"/>
                    <a:pt x="4454666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916" tIns="28821" rIns="200916" bIns="28821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00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en-US" altLang="zh-CN" sz="20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注意事项</a:t>
              </a:r>
              <a:endParaRPr lang="zh-CN" altLang="en-US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 </a:t>
            </a:r>
            <a:r>
              <a:rPr lang="zh-CN" altLang="en-US" dirty="0"/>
              <a:t>订单管理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订单管理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3040" y="1652619"/>
            <a:ext cx="3372828" cy="1593453"/>
            <a:chOff x="5238313" y="1390433"/>
            <a:chExt cx="3372828" cy="1593453"/>
          </a:xfrm>
        </p:grpSpPr>
        <p:grpSp>
          <p:nvGrpSpPr>
            <p:cNvPr id="5" name="组合 4"/>
            <p:cNvGrpSpPr/>
            <p:nvPr/>
          </p:nvGrpSpPr>
          <p:grpSpPr>
            <a:xfrm>
              <a:off x="5245710" y="1966497"/>
              <a:ext cx="3365431" cy="1017389"/>
              <a:chOff x="5245710" y="1966497"/>
              <a:chExt cx="3365431" cy="1017389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809931" y="1966497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查询我收到的订单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245710" y="1966497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41" name="Rectangle 3"/>
              <p:cNvSpPr>
                <a:spLocks noChangeArrowheads="1"/>
              </p:cNvSpPr>
              <p:nvPr/>
            </p:nvSpPr>
            <p:spPr bwMode="auto">
              <a:xfrm>
                <a:off x="5809931" y="2542561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 smtClean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到货计划反馈</a:t>
                </a:r>
                <a:endPara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245710" y="2542561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</p:grp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确认客户订单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/>
              <a:t>订单管理流程图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6643032" y="2191170"/>
            <a:ext cx="2217139" cy="1081266"/>
            <a:chOff x="6467314" y="987737"/>
            <a:chExt cx="2217139" cy="1081266"/>
          </a:xfrm>
        </p:grpSpPr>
        <p:sp>
          <p:nvSpPr>
            <p:cNvPr id="58" name="圆角矩形 57"/>
            <p:cNvSpPr/>
            <p:nvPr/>
          </p:nvSpPr>
          <p:spPr bwMode="auto">
            <a:xfrm>
              <a:off x="6467314" y="1324070"/>
              <a:ext cx="2065700" cy="504056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采购订单确认</a:t>
              </a:r>
            </a:p>
          </p:txBody>
        </p:sp>
        <p:sp>
          <p:nvSpPr>
            <p:cNvPr id="59" name="流程图: 终止 58"/>
            <p:cNvSpPr/>
            <p:nvPr/>
          </p:nvSpPr>
          <p:spPr>
            <a:xfrm>
              <a:off x="7664873" y="1729826"/>
              <a:ext cx="1019580" cy="339177"/>
            </a:xfrm>
            <a:prstGeom prst="flowChartTerminator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marL="0" lvl="1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SRM</a:t>
              </a:r>
              <a:endPara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同侧圆角矩形 62"/>
            <p:cNvSpPr/>
            <p:nvPr/>
          </p:nvSpPr>
          <p:spPr bwMode="auto">
            <a:xfrm>
              <a:off x="6613268" y="987737"/>
              <a:ext cx="1296144" cy="324810"/>
            </a:xfrm>
            <a:prstGeom prst="round2Same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algn="ctr"/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供应商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560315" y="939156"/>
            <a:ext cx="2283153" cy="1126837"/>
            <a:chOff x="6236591" y="2045648"/>
            <a:chExt cx="2283153" cy="1126837"/>
          </a:xfrm>
        </p:grpSpPr>
        <p:sp>
          <p:nvSpPr>
            <p:cNvPr id="65" name="圆角矩形 64"/>
            <p:cNvSpPr/>
            <p:nvPr/>
          </p:nvSpPr>
          <p:spPr bwMode="auto">
            <a:xfrm>
              <a:off x="6236591" y="2364971"/>
              <a:ext cx="2065700" cy="504056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采购订单查询</a:t>
              </a:r>
            </a:p>
          </p:txBody>
        </p:sp>
        <p:sp>
          <p:nvSpPr>
            <p:cNvPr id="66" name="流程图: 终止 65"/>
            <p:cNvSpPr/>
            <p:nvPr/>
          </p:nvSpPr>
          <p:spPr>
            <a:xfrm>
              <a:off x="7500164" y="2865508"/>
              <a:ext cx="1019580" cy="306977"/>
            </a:xfrm>
            <a:prstGeom prst="flowChartTerminator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marL="0" lvl="1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SRM</a:t>
              </a:r>
              <a:endPara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同侧圆角矩形 66"/>
            <p:cNvSpPr/>
            <p:nvPr/>
          </p:nvSpPr>
          <p:spPr bwMode="auto">
            <a:xfrm>
              <a:off x="6312357" y="2045648"/>
              <a:ext cx="1352516" cy="324810"/>
            </a:xfrm>
            <a:prstGeom prst="round2Same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algn="ctr"/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供应商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57048" y="2208053"/>
            <a:ext cx="4278791" cy="1066884"/>
            <a:chOff x="453754" y="1532394"/>
            <a:chExt cx="4278791" cy="1066884"/>
          </a:xfrm>
        </p:grpSpPr>
        <p:sp>
          <p:nvSpPr>
            <p:cNvPr id="60" name="圆角矩形 59"/>
            <p:cNvSpPr/>
            <p:nvPr/>
          </p:nvSpPr>
          <p:spPr bwMode="auto">
            <a:xfrm>
              <a:off x="4234684" y="1838409"/>
              <a:ext cx="497861" cy="502487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加急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53754" y="1532394"/>
              <a:ext cx="1824227" cy="1066884"/>
              <a:chOff x="453754" y="1532394"/>
              <a:chExt cx="1824227" cy="1066884"/>
            </a:xfrm>
          </p:grpSpPr>
          <p:sp>
            <p:nvSpPr>
              <p:cNvPr id="71" name="圆角矩形 70"/>
              <p:cNvSpPr/>
              <p:nvPr/>
            </p:nvSpPr>
            <p:spPr bwMode="auto">
              <a:xfrm>
                <a:off x="453754" y="1838409"/>
                <a:ext cx="1609377" cy="510185"/>
              </a:xfrm>
              <a:prstGeom prst="roundRect">
                <a:avLst/>
              </a:prstGeom>
              <a:solidFill>
                <a:srgbClr val="EF6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采购订单审批</a:t>
                </a:r>
              </a:p>
            </p:txBody>
          </p:sp>
          <p:sp>
            <p:nvSpPr>
              <p:cNvPr id="72" name="流程图: 终止 71"/>
              <p:cNvSpPr/>
              <p:nvPr/>
            </p:nvSpPr>
            <p:spPr>
              <a:xfrm>
                <a:off x="1259618" y="2260101"/>
                <a:ext cx="1018363" cy="339177"/>
              </a:xfrm>
              <a:prstGeom prst="flowChartTerminator">
                <a:avLst/>
              </a:prstGeom>
              <a:ln>
                <a:solidFill>
                  <a:srgbClr val="EF6C00"/>
                </a:solidFill>
              </a:ln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2378" tIns="202378" rIns="202378" bIns="202378" numCol="1" spcCol="1270" anchor="ctr" anchorCtr="0">
                <a:noAutofit/>
              </a:bodyPr>
              <a:lstStyle/>
              <a:p>
                <a:pPr marL="0" lvl="1" algn="ctr" defTabSz="102235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SAP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同侧圆角矩形 72"/>
              <p:cNvSpPr/>
              <p:nvPr/>
            </p:nvSpPr>
            <p:spPr bwMode="auto">
              <a:xfrm>
                <a:off x="516925" y="1532394"/>
                <a:ext cx="1296144" cy="324810"/>
              </a:xfrm>
              <a:prstGeom prst="round2SameRect">
                <a:avLst/>
              </a:prstGeom>
              <a:ln>
                <a:solidFill>
                  <a:srgbClr val="EF6C00"/>
                </a:solidFill>
              </a:ln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2378" tIns="202378" rIns="202378" bIns="202378" numCol="1" spcCol="1270" anchor="ctr" anchorCtr="0">
                <a:noAutofit/>
              </a:bodyPr>
              <a:lstStyle/>
              <a:p>
                <a:pPr algn="ctr"/>
                <a:r>
                  <a:rPr lang="zh-CN" alt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采购方</a:t>
                </a: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478159" y="1567421"/>
              <a:ext cx="1304862" cy="1000708"/>
              <a:chOff x="2478159" y="1567421"/>
              <a:chExt cx="1304862" cy="1000708"/>
            </a:xfrm>
          </p:grpSpPr>
          <p:sp>
            <p:nvSpPr>
              <p:cNvPr id="74" name="圆角矩形 73"/>
              <p:cNvSpPr/>
              <p:nvPr/>
            </p:nvSpPr>
            <p:spPr bwMode="auto">
              <a:xfrm>
                <a:off x="2478159" y="1830712"/>
                <a:ext cx="1303554" cy="510185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采购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订单</a:t>
                </a:r>
                <a:endPara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流程图: 终止 74"/>
              <p:cNvSpPr/>
              <p:nvPr/>
            </p:nvSpPr>
            <p:spPr>
              <a:xfrm>
                <a:off x="2566406" y="2228952"/>
                <a:ext cx="1018363" cy="339177"/>
              </a:xfrm>
              <a:prstGeom prst="flowChartTerminator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2378" tIns="202378" rIns="202378" bIns="202378" numCol="1" spcCol="1270" anchor="ctr" anchorCtr="0">
                <a:noAutofit/>
              </a:bodyPr>
              <a:lstStyle/>
              <a:p>
                <a:pPr marL="0" lvl="1" algn="ctr" defTabSz="1022350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SRM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同侧圆角矩形 75"/>
              <p:cNvSpPr/>
              <p:nvPr/>
            </p:nvSpPr>
            <p:spPr bwMode="auto">
              <a:xfrm>
                <a:off x="2486877" y="1567421"/>
                <a:ext cx="1296144" cy="324810"/>
              </a:xfrm>
              <a:prstGeom prst="round2Same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2378" tIns="202378" rIns="202378" bIns="202378" numCol="1" spcCol="1270" anchor="ctr" anchorCtr="0">
                <a:noAutofit/>
              </a:bodyPr>
              <a:lstStyle/>
              <a:p>
                <a:pPr algn="ctr"/>
                <a:r>
                  <a:rPr lang="zh-CN" alt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采购方</a:t>
                </a:r>
              </a:p>
            </p:txBody>
          </p:sp>
        </p:grpSp>
      </p:grpSp>
      <p:cxnSp>
        <p:nvCxnSpPr>
          <p:cNvPr id="77" name="直接箭头连接符 76"/>
          <p:cNvCxnSpPr>
            <a:stCxn id="71" idx="3"/>
            <a:endCxn id="74" idx="1"/>
          </p:cNvCxnSpPr>
          <p:nvPr/>
        </p:nvCxnSpPr>
        <p:spPr bwMode="auto">
          <a:xfrm flipV="1">
            <a:off x="1866425" y="2761464"/>
            <a:ext cx="415028" cy="7697"/>
          </a:xfrm>
          <a:prstGeom prst="straightConnector1">
            <a:avLst/>
          </a:prstGeom>
          <a:ln>
            <a:solidFill>
              <a:srgbClr val="EF6C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3"/>
            <a:endCxn id="60" idx="1"/>
          </p:cNvCxnSpPr>
          <p:nvPr/>
        </p:nvCxnSpPr>
        <p:spPr bwMode="auto">
          <a:xfrm>
            <a:off x="3585007" y="2761464"/>
            <a:ext cx="452971" cy="3848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0" idx="3"/>
            <a:endCxn id="58" idx="1"/>
          </p:cNvCxnSpPr>
          <p:nvPr/>
        </p:nvCxnSpPr>
        <p:spPr bwMode="auto">
          <a:xfrm>
            <a:off x="4535839" y="2765312"/>
            <a:ext cx="2107193" cy="1421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585622" y="2501033"/>
            <a:ext cx="203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系统消息提示供应商</a:t>
            </a:r>
          </a:p>
        </p:txBody>
      </p:sp>
      <p:cxnSp>
        <p:nvCxnSpPr>
          <p:cNvPr id="118" name="直接箭头连接符 117"/>
          <p:cNvCxnSpPr>
            <a:stCxn id="60" idx="3"/>
            <a:endCxn id="65" idx="2"/>
          </p:cNvCxnSpPr>
          <p:nvPr/>
        </p:nvCxnSpPr>
        <p:spPr bwMode="auto">
          <a:xfrm flipV="1">
            <a:off x="4535839" y="1762535"/>
            <a:ext cx="2057326" cy="1002777"/>
          </a:xfrm>
          <a:prstGeom prst="straightConnector1">
            <a:avLst/>
          </a:prstGeom>
          <a:solidFill>
            <a:srgbClr val="FFFF99"/>
          </a:solidFill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9" name="组合 118"/>
          <p:cNvGrpSpPr/>
          <p:nvPr/>
        </p:nvGrpSpPr>
        <p:grpSpPr>
          <a:xfrm>
            <a:off x="5501455" y="3518757"/>
            <a:ext cx="2283153" cy="1126837"/>
            <a:chOff x="6236591" y="2045648"/>
            <a:chExt cx="2283153" cy="1126837"/>
          </a:xfrm>
        </p:grpSpPr>
        <p:sp>
          <p:nvSpPr>
            <p:cNvPr id="120" name="圆角矩形 119"/>
            <p:cNvSpPr/>
            <p:nvPr/>
          </p:nvSpPr>
          <p:spPr bwMode="auto">
            <a:xfrm>
              <a:off x="6236591" y="2364971"/>
              <a:ext cx="2065700" cy="504056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到货计划反馈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流程图: 终止 120"/>
            <p:cNvSpPr/>
            <p:nvPr/>
          </p:nvSpPr>
          <p:spPr>
            <a:xfrm>
              <a:off x="7500164" y="2865508"/>
              <a:ext cx="1019580" cy="306977"/>
            </a:xfrm>
            <a:prstGeom prst="flowChartTerminator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marL="0" lvl="1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SRM</a:t>
              </a:r>
              <a:endPara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同侧圆角矩形 121"/>
            <p:cNvSpPr/>
            <p:nvPr/>
          </p:nvSpPr>
          <p:spPr bwMode="auto">
            <a:xfrm>
              <a:off x="6312357" y="2045648"/>
              <a:ext cx="1352516" cy="324810"/>
            </a:xfrm>
            <a:prstGeom prst="round2Same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378" tIns="202378" rIns="202378" bIns="202378" numCol="1" spcCol="1270" anchor="ctr" anchorCtr="0">
              <a:noAutofit/>
            </a:bodyPr>
            <a:lstStyle/>
            <a:p>
              <a:pPr algn="ctr"/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供应商</a:t>
              </a:r>
            </a:p>
          </p:txBody>
        </p:sp>
      </p:grpSp>
      <p:cxnSp>
        <p:nvCxnSpPr>
          <p:cNvPr id="124" name="直接箭头连接符 123"/>
          <p:cNvCxnSpPr>
            <a:stCxn id="60" idx="3"/>
            <a:endCxn id="120" idx="1"/>
          </p:cNvCxnSpPr>
          <p:nvPr/>
        </p:nvCxnSpPr>
        <p:spPr bwMode="auto">
          <a:xfrm>
            <a:off x="4535839" y="2765312"/>
            <a:ext cx="965616" cy="1324796"/>
          </a:xfrm>
          <a:prstGeom prst="straightConnector1">
            <a:avLst/>
          </a:prstGeom>
          <a:solidFill>
            <a:srgbClr val="FFFF99"/>
          </a:solidFill>
          <a:ln w="222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8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6" y="2784354"/>
            <a:ext cx="9680324" cy="326097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2003" y="903952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客户订单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客户订单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在收到订单的邮件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短信提醒后，供应商需及时登录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平台查看订单内容；若可以按时送货，则需要对订单进行确认；若有疑义，请及时与采购员联系。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1-01 </a:t>
            </a:r>
            <a:r>
              <a:rPr lang="zh-CN" altLang="en-US" dirty="0"/>
              <a:t>确认客户订单</a:t>
            </a:r>
          </a:p>
        </p:txBody>
      </p:sp>
      <p:sp>
        <p:nvSpPr>
          <p:cNvPr id="4" name="矩形标注 3"/>
          <p:cNvSpPr/>
          <p:nvPr/>
        </p:nvSpPr>
        <p:spPr bwMode="auto">
          <a:xfrm>
            <a:off x="1712640" y="2244864"/>
            <a:ext cx="1440160" cy="720080"/>
          </a:xfrm>
          <a:prstGeom prst="wedgeRectCallou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点击可显示加急订单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1208584" y="5877272"/>
            <a:ext cx="1512168" cy="792088"/>
          </a:xfrm>
          <a:prstGeom prst="wedgeRectCallout">
            <a:avLst>
              <a:gd name="adj1" fmla="val -58123"/>
              <a:gd name="adj2" fmla="val -9270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“已取消”无需确认送货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2396716" y="4537937"/>
            <a:ext cx="1332148" cy="755671"/>
          </a:xfrm>
          <a:prstGeom prst="wedgeRectCallout">
            <a:avLst>
              <a:gd name="adj1" fmla="val -79239"/>
              <a:gd name="adj2" fmla="val -34068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点击订单号可查看明细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3" y="2834672"/>
            <a:ext cx="9272722" cy="3023223"/>
          </a:xfrm>
          <a:prstGeom prst="rect">
            <a:avLst/>
          </a:prstGeom>
        </p:spPr>
      </p:pic>
      <p:sp>
        <p:nvSpPr>
          <p:cNvPr id="18" name="矩形标注 17"/>
          <p:cNvSpPr/>
          <p:nvPr/>
        </p:nvSpPr>
        <p:spPr bwMode="auto">
          <a:xfrm>
            <a:off x="1550622" y="4049896"/>
            <a:ext cx="1314146" cy="582338"/>
          </a:xfrm>
          <a:prstGeom prst="wedgeRectCallout">
            <a:avLst>
              <a:gd name="adj1" fmla="val -54810"/>
              <a:gd name="adj2" fmla="val -107659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点击确认即可送货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PPT模板V2.2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SimSun"/>
        <a:ea typeface="SimSun"/>
        <a:cs typeface=""/>
      </a:majorFont>
      <a:minorFont>
        <a:latin typeface="Book Antiqu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rgbClr val="C80000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rtlCol="0" anchor="ctr"/>
      <a:lstStyle>
        <a:defPPr algn="ctr">
          <a:defRPr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solidFill>
          <a:srgbClr val="FFFF99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24547</TotalTime>
  <Words>2064</Words>
  <Application>Microsoft Office PowerPoint</Application>
  <PresentationFormat>A4 纸张(210x297 毫米)</PresentationFormat>
  <Paragraphs>349</Paragraphs>
  <Slides>42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等线</vt:lpstr>
      <vt:lpstr>黑体</vt:lpstr>
      <vt:lpstr>楷体</vt:lpstr>
      <vt:lpstr>宋体</vt:lpstr>
      <vt:lpstr>宋体</vt:lpstr>
      <vt:lpstr>微软雅黑</vt:lpstr>
      <vt:lpstr>Arial</vt:lpstr>
      <vt:lpstr>Lucida Sans Unicode</vt:lpstr>
      <vt:lpstr>Segoe UI</vt:lpstr>
      <vt:lpstr>Segoe UI Light</vt:lpstr>
      <vt:lpstr>Times New Roman</vt:lpstr>
      <vt:lpstr>Wingdings</vt:lpstr>
      <vt:lpstr>PPT模板V2.2</vt:lpstr>
      <vt:lpstr>PowerPoint 演示文稿</vt:lpstr>
      <vt:lpstr>培训行程安排</vt:lpstr>
      <vt:lpstr>SRM云平台：全面提升供应商协同效率</vt:lpstr>
      <vt:lpstr>SRM云平台建设目标</vt:lpstr>
      <vt:lpstr>所需硬件设备清单</vt:lpstr>
      <vt:lpstr>目   录</vt:lpstr>
      <vt:lpstr>1 订单管理</vt:lpstr>
      <vt:lpstr>1-订单管理流程图</vt:lpstr>
      <vt:lpstr>1-01 确认客户订单</vt:lpstr>
      <vt:lpstr>1-02 我收到的订单</vt:lpstr>
      <vt:lpstr>1-03 到货计划反馈</vt:lpstr>
      <vt:lpstr>2 送货管理</vt:lpstr>
      <vt:lpstr>2-送货管理流程图</vt:lpstr>
      <vt:lpstr>2-01 创建送货单</vt:lpstr>
      <vt:lpstr>2-01 创建送货单</vt:lpstr>
      <vt:lpstr>2-02 送货单的查询与打印</vt:lpstr>
      <vt:lpstr>2-03 取消送货单</vt:lpstr>
      <vt:lpstr>2-04 查询客户收货记录</vt:lpstr>
      <vt:lpstr>2-05 退料单打印</vt:lpstr>
      <vt:lpstr>3 财务管理</vt:lpstr>
      <vt:lpstr>3-财务管理流程图</vt:lpstr>
      <vt:lpstr>3-01 确认开票通知</vt:lpstr>
      <vt:lpstr>3-02 我的销售账单</vt:lpstr>
      <vt:lpstr>3-03 开具网上发票</vt:lpstr>
      <vt:lpstr>3-03 开具网上发票</vt:lpstr>
      <vt:lpstr>3-04 我的应收发票</vt:lpstr>
      <vt:lpstr>4 寻源管理</vt:lpstr>
      <vt:lpstr>4-01 参与询报价</vt:lpstr>
      <vt:lpstr>4-01 参与询报价</vt:lpstr>
      <vt:lpstr>4-02 参与招投标</vt:lpstr>
      <vt:lpstr>5 账户管理</vt:lpstr>
      <vt:lpstr>5-01 打开网址，点击“我要注册”</vt:lpstr>
      <vt:lpstr>5-01 填写注册信息</vt:lpstr>
      <vt:lpstr>5-01 企业信息确认、提交</vt:lpstr>
      <vt:lpstr>5-02 绑定邮箱和手机号</vt:lpstr>
      <vt:lpstr>5-03 修改密码</vt:lpstr>
      <vt:lpstr>5-04 修改企业信息</vt:lpstr>
      <vt:lpstr>5-05子账户管理</vt:lpstr>
      <vt:lpstr>6 注意事项</vt:lpstr>
      <vt:lpstr>6 注意事项</vt:lpstr>
      <vt:lpstr>Q &amp; A</vt:lpstr>
      <vt:lpstr>PowerPoint 演示文稿</vt:lpstr>
    </vt:vector>
  </TitlesOfParts>
  <Company>Hand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MASCloud</dc:title>
  <dc:subject>模板</dc:subject>
  <dc:creator>江季洲</dc:creator>
  <dc:description>Copyright © 2009-2-11, Hand Co.,Ltd.</dc:description>
  <cp:lastModifiedBy>hand</cp:lastModifiedBy>
  <cp:revision>2182</cp:revision>
  <cp:lastPrinted>2001-01-02T01:52:48Z</cp:lastPrinted>
  <dcterms:created xsi:type="dcterms:W3CDTF">2009-03-01T07:42:13Z</dcterms:created>
  <dcterms:modified xsi:type="dcterms:W3CDTF">2016-12-15T01:51:31Z</dcterms:modified>
</cp:coreProperties>
</file>