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12" r:id="rId2"/>
    <p:sldId id="257" r:id="rId3"/>
    <p:sldId id="259" r:id="rId4"/>
    <p:sldId id="291" r:id="rId5"/>
    <p:sldId id="292" r:id="rId6"/>
    <p:sldId id="262" r:id="rId7"/>
    <p:sldId id="293" r:id="rId8"/>
    <p:sldId id="295" r:id="rId9"/>
    <p:sldId id="300" r:id="rId10"/>
    <p:sldId id="301" r:id="rId11"/>
    <p:sldId id="304" r:id="rId12"/>
    <p:sldId id="310" r:id="rId13"/>
    <p:sldId id="311" r:id="rId14"/>
    <p:sldId id="285" r:id="rId15"/>
    <p:sldId id="308" r:id="rId16"/>
    <p:sldId id="270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43"/>
    <p:restoredTop sz="84804"/>
  </p:normalViewPr>
  <p:slideViewPr>
    <p:cSldViewPr>
      <p:cViewPr>
        <p:scale>
          <a:sx n="76" d="100"/>
          <a:sy n="76" d="100"/>
        </p:scale>
        <p:origin x="1160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085C-8E73-3448-9814-08A87DCC5AFE}" type="datetimeFigureOut">
              <a:rPr kumimoji="1" lang="ko-Kore-KR" altLang="en-US" smtClean="0"/>
              <a:t>2022. 6. 17.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9C923-5949-C04F-9940-3601E74F680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0273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안녕하세요 소프트웨어융합학과 이인석입니다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저는 이번에 </a:t>
            </a:r>
            <a:r>
              <a:rPr kumimoji="1" lang="en-US" altLang="ko-Kore-KR" dirty="0"/>
              <a:t>’</a:t>
            </a:r>
            <a:r>
              <a:rPr kumimoji="1" lang="ko-Kore-KR" altLang="en-US" dirty="0"/>
              <a:t>딥러닝 기반 흉부 </a:t>
            </a:r>
            <a:r>
              <a:rPr kumimoji="1" lang="en-US" altLang="ko-Kore-KR" dirty="0"/>
              <a:t>X-ray </a:t>
            </a:r>
            <a:r>
              <a:rPr kumimoji="1" lang="ko-Kore-KR" altLang="en-US" dirty="0"/>
              <a:t>폐질환 분류</a:t>
            </a:r>
            <a:r>
              <a:rPr kumimoji="1" lang="en-US" altLang="ko-Kore-KR" dirty="0"/>
              <a:t>’ </a:t>
            </a:r>
            <a:r>
              <a:rPr kumimoji="1" lang="ko-Kore-KR" altLang="en-US" dirty="0"/>
              <a:t>라는 주제로 프로젝트를 진행했습니다</a:t>
            </a:r>
            <a:r>
              <a:rPr kumimoji="1" lang="en-US" altLang="ko-Kore-KR" dirty="0"/>
              <a:t>.</a:t>
            </a:r>
            <a:r>
              <a:rPr kumimoji="1" lang="ko-Kore-KR" altLang="en-US" dirty="0"/>
              <a:t> 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0668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다음은 </a:t>
            </a:r>
            <a:r>
              <a:rPr kumimoji="1" lang="en-US" altLang="ko-Kore-KR" dirty="0"/>
              <a:t>CNN</a:t>
            </a:r>
            <a:r>
              <a:rPr kumimoji="1" lang="ko-Kore-KR" altLang="en-US" dirty="0"/>
              <a:t>모델 학습 후 평가 결과입니다</a:t>
            </a:r>
            <a:r>
              <a:rPr kumimoji="1" lang="en-US" altLang="ko-Kore-KR" dirty="0"/>
              <a:t>.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77</a:t>
            </a:r>
            <a:r>
              <a:rPr kumimoji="1" lang="ko-Kore-KR" altLang="en-US" dirty="0"/>
              <a:t>퍼센트의 정확도를 보였고 혼동행렬을 보면 실제 노말 데이터이지만 폐렴으로 분류한 경우가 많다는 사실을 확인할 수 있었습니다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5713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다음은 </a:t>
            </a:r>
            <a:r>
              <a:rPr kumimoji="1" lang="en-US" altLang="ko-Kore-KR" dirty="0"/>
              <a:t>augmentation</a:t>
            </a:r>
            <a:r>
              <a:rPr kumimoji="1" lang="ko-Kore-KR" altLang="en-US" dirty="0"/>
              <a:t> 기법을 적용하지 않은 데이터셋을 활용한 </a:t>
            </a:r>
            <a:r>
              <a:rPr kumimoji="1" lang="en-US" altLang="ko-Kore-KR" dirty="0"/>
              <a:t>Resnet-18 </a:t>
            </a:r>
            <a:r>
              <a:rPr kumimoji="1" lang="ko-Kore-KR" altLang="en-US" dirty="0"/>
              <a:t>모델의 평가 결과 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앞서 얕은 신경망 모델의 </a:t>
            </a:r>
            <a:r>
              <a:rPr kumimoji="1" lang="en-US" altLang="ko-Kore-KR" dirty="0"/>
              <a:t>CNN</a:t>
            </a:r>
            <a:r>
              <a:rPr kumimoji="1" lang="ko-Kore-KR" altLang="en-US" dirty="0"/>
              <a:t>보다도 성능이 낮았습니다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또 혼동 행렬을 보면 모델이 가장 많은 레이블인 폐렴으로 대부분을 분류하는것을 확인할 수 있었습니다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65476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다음은 </a:t>
            </a:r>
            <a:r>
              <a:rPr kumimoji="1" lang="en-US" altLang="ko-Kore-KR" dirty="0"/>
              <a:t>augmentation </a:t>
            </a:r>
            <a:r>
              <a:rPr kumimoji="1" lang="ko-Kore-KR" altLang="en-US" dirty="0"/>
              <a:t>기법을 적용한 데이터로 학습한 </a:t>
            </a:r>
            <a:r>
              <a:rPr kumimoji="1" lang="en-US" altLang="ko-Kore-KR" dirty="0"/>
              <a:t>Resnet18 </a:t>
            </a:r>
            <a:r>
              <a:rPr kumimoji="1" lang="ko-Kore-KR" altLang="en-US" dirty="0"/>
              <a:t>모델입니다</a:t>
            </a:r>
            <a:r>
              <a:rPr kumimoji="1" lang="en-US" altLang="ko-Kore-KR" dirty="0"/>
              <a:t>. </a:t>
            </a:r>
            <a:r>
              <a:rPr kumimoji="1" lang="en-US" altLang="ko-KR" dirty="0"/>
              <a:t>80%</a:t>
            </a:r>
            <a:r>
              <a:rPr kumimoji="1" lang="ko-KR" altLang="en-US" dirty="0"/>
              <a:t>정확도로 가장 높은 정확도를 보였습니다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 모델 또한 실제 </a:t>
            </a:r>
            <a:r>
              <a:rPr kumimoji="1" lang="en-US" altLang="ko-KR" dirty="0"/>
              <a:t>normal</a:t>
            </a:r>
            <a:r>
              <a:rPr kumimoji="1" lang="ko-KR" altLang="en-US" dirty="0"/>
              <a:t>이지만 폐렴으로 분류한 경우가 많았습니다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7553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Flip, rotation, crop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등의 데이터 증강 기법을 적용한 데이터셋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학습한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ResNet18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가장 높은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정확도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보였고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 증강 기법이 성능 향상에 크게 기여를 했음을 알 수 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층이 깊고 복잡한 모델일수록 꼭 성능이 좋은 것은 아니라는 것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확인할 수 있었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추가적으로 앞서 나온 세가지 모델의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 matrix</a:t>
            </a:r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살펴보면 모두 실제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</a:t>
            </a:r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이지만 폐렴으로 예측 경우가 매우 많았다는 사실을 확인할 수 있었습니다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ore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이것은 다음 연구 과제를 통해 확인해 보고자 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2500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마지막으로 결론 및 기대효과 입니다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1433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 과제에서 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ResNet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학습한 모델은 실제 폐 질환 데이터 셋을 사용했지만 영상 의학에서 활용하기에는 아직 성능 향상을 위한 최적화가 필요해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보입니다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프로젝트에서는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더 큰 데이터셋을 확보하고 다양한 네트워크를 가진 모델을 사용해보고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그에 맞는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하이퍼파라미터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조정을 통해 최적화를 하는 연구를 진행해보고자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합니다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데이터셋의 종류와 크기에 따라 어떤 딥러닝 네트워크를 학습시킬지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최적화 기법을 사용할지 인사이트를 </a:t>
            </a:r>
            <a:r>
              <a:rPr lang="ko-KR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길러야겠다는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든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의미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 과제였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습니다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19446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혹시 질문 있으신가요</a:t>
            </a:r>
            <a:r>
              <a:rPr kumimoji="1" lang="en-US" altLang="ko-Kore-KR" dirty="0"/>
              <a:t>? </a:t>
            </a:r>
            <a:r>
              <a:rPr kumimoji="1" lang="ko-Kore-KR" altLang="en-US" dirty="0"/>
              <a:t>없는것 같으니 여기서 마치겠습니다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감사합니다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805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 과제 개요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수행 결과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결론 및 기대 효과 순서로 발표 진행하겠습니다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0606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7041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먼저 과제 선정 배경에 대해 말쓰드리겠습니다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이번 프로젝트에서 사용한 데이터셋의 레이블이자 폐질환 병명중 하나인 결핵은 조기에 발견하는것이 어떤 다른 질환보다 중요합니다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하지만 </a:t>
            </a:r>
            <a:r>
              <a:rPr kumimoji="1" lang="en-US" altLang="ko-Kore-KR" dirty="0"/>
              <a:t>1</a:t>
            </a:r>
            <a:r>
              <a:rPr kumimoji="1" lang="ko-Kore-KR" altLang="en-US" dirty="0"/>
              <a:t>차 검진 수단인 흉부 </a:t>
            </a:r>
            <a:r>
              <a:rPr kumimoji="1" lang="en-US" altLang="ko-Kore-KR" dirty="0"/>
              <a:t>x</a:t>
            </a:r>
            <a:r>
              <a:rPr kumimoji="1" lang="ko-Kore-KR" altLang="en-US" dirty="0"/>
              <a:t>선 영상으로 폐결핵을 판독하는 방사선과 전문의는 전체 의사의 </a:t>
            </a:r>
            <a:r>
              <a:rPr kumimoji="1" lang="en-US" altLang="ko-Kore-KR" dirty="0"/>
              <a:t>5</a:t>
            </a:r>
            <a:r>
              <a:rPr kumimoji="1" lang="en-US" altLang="ko-KR" dirty="0"/>
              <a:t>%</a:t>
            </a:r>
            <a:r>
              <a:rPr kumimoji="1" lang="ko-KR" altLang="en-US" dirty="0"/>
              <a:t>도 안되고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전체 병의원의 </a:t>
            </a:r>
            <a:r>
              <a:rPr kumimoji="1" lang="en-US" altLang="ko-KR" dirty="0"/>
              <a:t>70% </a:t>
            </a:r>
            <a:r>
              <a:rPr kumimoji="1" lang="ko-KR" altLang="en-US" dirty="0"/>
              <a:t>이상이 방사선과 전문의 없이 운영되고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따라서 병의원의 의뢰를 받아 </a:t>
            </a:r>
            <a:r>
              <a:rPr kumimoji="1" lang="ko-KR" altLang="en-US" dirty="0" err="1"/>
              <a:t>영상판독센터가</a:t>
            </a:r>
            <a:r>
              <a:rPr kumimoji="1" lang="ko-KR" altLang="en-US" dirty="0"/>
              <a:t> 영상을 대신 분석해주고 있지만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전국에 몇 곳이 안되어서 이메일로 판독을 의뢰하면 일러야 하루</a:t>
            </a:r>
            <a:r>
              <a:rPr kumimoji="1" lang="en-US" altLang="ko-KR" dirty="0"/>
              <a:t>, </a:t>
            </a:r>
            <a:r>
              <a:rPr kumimoji="1" lang="ko-KR" altLang="en-US" dirty="0"/>
              <a:t>늦으면 </a:t>
            </a:r>
            <a:r>
              <a:rPr kumimoji="1" lang="en-US" altLang="ko-KR" dirty="0"/>
              <a:t>1</a:t>
            </a:r>
            <a:r>
              <a:rPr kumimoji="1" lang="ko-KR" altLang="en-US" dirty="0"/>
              <a:t>주일 이상 소요됩니다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폐 영상을 찍은 후 곧바로 결과가 나오지 않는 현재의 진단 기술로는 </a:t>
            </a:r>
            <a:r>
              <a:rPr kumimoji="1" lang="en-US" altLang="ko-KR" dirty="0"/>
              <a:t>2</a:t>
            </a:r>
            <a:r>
              <a:rPr kumimoji="1" lang="ko-KR" altLang="en-US" dirty="0"/>
              <a:t>차 감염을 차단할 골든 타임을 놓치기 쉽습니다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따라서 </a:t>
            </a:r>
            <a:r>
              <a:rPr kumimoji="1" lang="en-US" altLang="ko-KR" dirty="0"/>
              <a:t>X-Ray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병명을 조기 진단하는 연구가 필요하다 생각하여 이번 프로젝트를 진행하게 되었습니다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99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다음은 과제 주요 내용 및 목표입니다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과제는 크게 다음과 같은 순서로 진행되었습니다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흉부 엑스레이 데이터셋 수집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데이터 전처리 및 증강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모델링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성능 분석 및 평가 순입니다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938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수행 결과를 차례로 말씀 드리겠습니다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344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ore-KR" altLang="en-US" dirty="0"/>
              <a:t>케글에서 </a:t>
            </a:r>
            <a:r>
              <a:rPr kumimoji="1" lang="en-US" altLang="ko-Kore-KR" dirty="0"/>
              <a:t>chest x-ray </a:t>
            </a:r>
            <a:r>
              <a:rPr kumimoji="1" lang="ko-Kore-KR" altLang="en-US" dirty="0"/>
              <a:t>데이터셋을 수집했습니다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이 데이터셋은 폐렴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코로나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9, </a:t>
            </a:r>
            <a:r>
              <a:rPr kumimoji="1" lang="ko-KR" altLang="en-US" dirty="0"/>
              <a:t>결핵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정상 이렇게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 병명으로 진단된 흉부 </a:t>
            </a:r>
            <a:r>
              <a:rPr kumimoji="1" lang="en-US" altLang="ko-KR" dirty="0"/>
              <a:t>x-ray </a:t>
            </a:r>
            <a:r>
              <a:rPr kumimoji="1" lang="ko-KR" altLang="en-US" dirty="0"/>
              <a:t>이미지이고 </a:t>
            </a:r>
            <a:r>
              <a:rPr kumimoji="1" lang="en-US" altLang="ko-KR" dirty="0"/>
              <a:t>train, validation, test 3</a:t>
            </a:r>
            <a:r>
              <a:rPr kumimoji="1" lang="ko-KR" altLang="en-US" dirty="0"/>
              <a:t>가지 데이터셋으로 나뉘어져 잇습니다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7,135</a:t>
            </a:r>
            <a:r>
              <a:rPr kumimoji="1" lang="ko-KR" altLang="en-US" dirty="0"/>
              <a:t>장의 이미지가 있으며 데이터를 살펴보면 코로나</a:t>
            </a:r>
            <a:r>
              <a:rPr kumimoji="1" lang="en-US" altLang="ko-KR" dirty="0"/>
              <a:t>19, </a:t>
            </a:r>
            <a:r>
              <a:rPr kumimoji="1" lang="ko-KR" altLang="en-US" dirty="0"/>
              <a:t>폐결핵 데이터에 비해 폐렴 데이터가 압도적으로 </a:t>
            </a:r>
            <a:r>
              <a:rPr kumimoji="1" lang="ko-KR" altLang="en-US" dirty="0" err="1"/>
              <a:t>많은것을</a:t>
            </a:r>
            <a:r>
              <a:rPr kumimoji="1" lang="ko-KR" altLang="en-US" dirty="0"/>
              <a:t> 알 수 있습니다</a:t>
            </a:r>
            <a:r>
              <a:rPr kumimoji="1" lang="en-US" altLang="ko-KR" dirty="0"/>
              <a:t>.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실제로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가지 병명 중에는 폐렴이 가장 흔하고 모집단도 크게 다르지 않다고 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생각하여 </a:t>
            </a:r>
            <a:r>
              <a:rPr lang="ko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추가적인 데이터 없이 불균형한 데이터 셋에 맞게 최선의 성능을 내는 모델을 학습하고 평가하고자 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ore-KR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5820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그 다음은 데이터 전처리를 해주고 추가적으로 데이터 증강 기법도 적용해 봤습니다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우선 조금이라도 더 많은 데이터를 학습시키기 위해 </a:t>
            </a:r>
            <a:r>
              <a:rPr kumimoji="1" lang="en-US" altLang="ko-Kore-KR" dirty="0"/>
              <a:t>validation</a:t>
            </a:r>
            <a:r>
              <a:rPr kumimoji="1" lang="ko-Kore-KR" altLang="en-US" dirty="0"/>
              <a:t> 데이터을 </a:t>
            </a:r>
            <a:r>
              <a:rPr kumimoji="1" lang="en-US" altLang="ko-Kore-KR" dirty="0" err="1"/>
              <a:t>trai</a:t>
            </a:r>
            <a:r>
              <a:rPr kumimoji="1" lang="ko-Kore-KR" altLang="en-US" dirty="0"/>
              <a:t>로 옮겨주어서 </a:t>
            </a:r>
            <a:r>
              <a:rPr kumimoji="1" lang="en-US" altLang="ko-Kore-KR" dirty="0"/>
              <a:t>8</a:t>
            </a:r>
            <a:r>
              <a:rPr kumimoji="1" lang="en-US" altLang="ko-KR" dirty="0"/>
              <a:t>:2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train, test </a:t>
            </a:r>
            <a:r>
              <a:rPr kumimoji="1" lang="ko-KR" altLang="en-US" dirty="0"/>
              <a:t>데이터셋으로 </a:t>
            </a:r>
            <a:r>
              <a:rPr kumimoji="1" lang="ko-KR" altLang="en-US" dirty="0" err="1"/>
              <a:t>만들어주었숩니다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그리고 대부분 고해상도이고 크기가 제 </a:t>
            </a:r>
            <a:r>
              <a:rPr kumimoji="1" lang="ko-KR" altLang="en-US" dirty="0" err="1"/>
              <a:t>각각인</a:t>
            </a:r>
            <a:r>
              <a:rPr kumimoji="1" lang="ko-KR" altLang="en-US" dirty="0"/>
              <a:t> 이미지를 </a:t>
            </a:r>
            <a:r>
              <a:rPr kumimoji="1" lang="en-US" altLang="ko-KR" dirty="0"/>
              <a:t>224x224 </a:t>
            </a:r>
            <a:r>
              <a:rPr kumimoji="1" lang="ko-KR" altLang="en-US" dirty="0"/>
              <a:t>크기로 </a:t>
            </a:r>
            <a:r>
              <a:rPr kumimoji="1" lang="en-US" altLang="ko-KR" dirty="0"/>
              <a:t>resize</a:t>
            </a:r>
            <a:r>
              <a:rPr kumimoji="1" lang="ko-KR" altLang="en-US" dirty="0"/>
              <a:t>하고</a:t>
            </a:r>
            <a:r>
              <a:rPr kumimoji="1" lang="en-US" altLang="ko-KR" dirty="0"/>
              <a:t>, 0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r>
              <a:rPr kumimoji="1" lang="en-US" altLang="ko-KR" dirty="0"/>
              <a:t>255 </a:t>
            </a:r>
            <a:r>
              <a:rPr kumimoji="1" lang="ko-KR" altLang="en-US" dirty="0"/>
              <a:t>범위의 </a:t>
            </a:r>
            <a:r>
              <a:rPr kumimoji="1" lang="ko-KR" altLang="en-US" dirty="0" err="1"/>
              <a:t>픽셀값을</a:t>
            </a:r>
            <a:r>
              <a:rPr kumimoji="1" lang="ko-KR" altLang="en-US" dirty="0"/>
              <a:t> 정규화를 통해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까지 </a:t>
            </a:r>
            <a:r>
              <a:rPr kumimoji="1" lang="en-US" altLang="ko-KR" dirty="0"/>
              <a:t> </a:t>
            </a:r>
            <a:r>
              <a:rPr kumimoji="1" lang="ko-KR" altLang="en-US" dirty="0"/>
              <a:t>범위로 만들어 주었습니다</a:t>
            </a:r>
            <a:r>
              <a:rPr kumimoji="1" lang="en-US" altLang="ko-KR" dirty="0"/>
              <a:t>..</a:t>
            </a:r>
          </a:p>
          <a:p>
            <a:r>
              <a:rPr kumimoji="1" lang="ko-Kore-KR" altLang="en-US" dirty="0"/>
              <a:t>그리고 모델 성능 향상을 위해 앞서 전처리한 데이터에 </a:t>
            </a:r>
            <a:r>
              <a:rPr lang="en-US" altLang="ko-Kore-K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RandomHorizontalFlip</a:t>
            </a:r>
            <a:r>
              <a:rPr lang="en-US" altLang="ko-Kore-KR" dirty="0">
                <a:effectLst/>
              </a:rPr>
              <a:t>, </a:t>
            </a:r>
            <a:r>
              <a:rPr lang="en-US" altLang="ko-Kore-KR" dirty="0" err="1">
                <a:effectLst/>
              </a:rPr>
              <a:t>RandomRotation</a:t>
            </a:r>
            <a:r>
              <a:rPr lang="en-US" altLang="ko-Kore-KR" dirty="0">
                <a:effectLst/>
              </a:rPr>
              <a:t>, </a:t>
            </a:r>
            <a:r>
              <a:rPr lang="en-US" altLang="ko-Kore-KR" dirty="0" err="1">
                <a:effectLst/>
              </a:rPr>
              <a:t>randomcrop</a:t>
            </a:r>
            <a:r>
              <a:rPr lang="en-US" altLang="ko-Kore-KR" dirty="0">
                <a:effectLst/>
              </a:rPr>
              <a:t> </a:t>
            </a:r>
            <a:r>
              <a:rPr lang="ko-Kore-KR" altLang="en-US" dirty="0">
                <a:effectLst/>
              </a:rPr>
              <a:t>기법을 추가하여 데이터를 증강한 후 학습도 진행해보았습니다</a:t>
            </a:r>
            <a:r>
              <a:rPr lang="en-US" altLang="ko-Kore-KR" dirty="0">
                <a:effectLst/>
              </a:rPr>
              <a:t>. </a:t>
            </a:r>
            <a:r>
              <a:rPr lang="ko-Kore-KR" altLang="en-US" dirty="0">
                <a:effectLst/>
              </a:rPr>
              <a:t>오른쪽 하단 사진을 보면 왼쪽은 어그멘테이션 기법을 적용하기전</a:t>
            </a:r>
            <a:r>
              <a:rPr lang="en-US" altLang="ko-Kore-KR" dirty="0">
                <a:effectLst/>
              </a:rPr>
              <a:t>, </a:t>
            </a:r>
            <a:r>
              <a:rPr lang="ko-Kore-KR" altLang="en-US" dirty="0">
                <a:effectLst/>
              </a:rPr>
              <a:t>오른쪽은 적용한 후의 흉부 엑스레이 이미지 입니다</a:t>
            </a:r>
            <a:r>
              <a:rPr lang="en-US" altLang="ko-Kore-KR" dirty="0">
                <a:effectLst/>
              </a:rPr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5448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다음은 사용한 두가지 모델의 아키텍쳐입니다</a:t>
            </a:r>
            <a:r>
              <a:rPr kumimoji="1" lang="en-US" altLang="ko-Kore-KR" dirty="0"/>
              <a:t>. </a:t>
            </a:r>
            <a:r>
              <a:rPr kumimoji="1" lang="ko-Kore-KR" altLang="en-US" dirty="0"/>
              <a:t>왼쪽은 </a:t>
            </a:r>
            <a:r>
              <a:rPr kumimoji="1" lang="en-US" altLang="ko-Kore-KR" dirty="0"/>
              <a:t>5</a:t>
            </a:r>
            <a:r>
              <a:rPr kumimoji="1" lang="ko-Kore-KR" altLang="en-US" dirty="0"/>
              <a:t>계층 </a:t>
            </a:r>
            <a:r>
              <a:rPr kumimoji="1" lang="en-US" altLang="ko-Kore-KR" dirty="0"/>
              <a:t>CNN</a:t>
            </a:r>
            <a:r>
              <a:rPr kumimoji="1" lang="ko-Kore-KR" altLang="en-US" dirty="0"/>
              <a:t> 모델이며 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ore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convolutional layer</a:t>
            </a:r>
            <a:r>
              <a:rPr lang="ko-Kore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</a:t>
            </a:r>
            <a:r>
              <a:rPr lang="ko-Kore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Fully-connected layer</a:t>
            </a:r>
            <a:r>
              <a:rPr lang="ko-Kore-KR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이루어져 있다</a:t>
            </a:r>
            <a:r>
              <a:rPr lang="en-US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kumimoji="1" lang="ko-Kore-KR" altLang="en-US" dirty="0"/>
              <a:t>오른쪽의 </a:t>
            </a:r>
            <a:r>
              <a:rPr kumimoji="1" lang="en-US" altLang="ko-Kore-KR" dirty="0"/>
              <a:t>ResNet18</a:t>
            </a:r>
            <a:r>
              <a:rPr kumimoji="1" lang="ko-Kore-KR" altLang="en-US" dirty="0"/>
              <a:t>은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층으로 이루어진 </a:t>
            </a:r>
            <a:r>
              <a:rPr kumimoji="1" lang="en-US" altLang="ko-KR" dirty="0" err="1"/>
              <a:t>ResNet</a:t>
            </a:r>
            <a:r>
              <a:rPr kumimoji="1" lang="en-US" altLang="ko-KR" dirty="0"/>
              <a:t> 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 </a:t>
            </a:r>
            <a:r>
              <a:rPr kumimoji="1" lang="ko-KR" altLang="en-US" dirty="0" err="1"/>
              <a:t>레즈넷</a:t>
            </a:r>
            <a:r>
              <a:rPr kumimoji="1" lang="ko-KR" altLang="en-US" dirty="0"/>
              <a:t> 모델은 다른 모델과는 다르게 신경망의 깊이가 깊어질수록 성능이 좋다는 연구 결과가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하지만 사용하고자 하는 폐질환 데이터셋의 크기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오버피팅</a:t>
            </a:r>
            <a:r>
              <a:rPr kumimoji="1" lang="ko-KR" altLang="en-US" dirty="0"/>
              <a:t> 문제를 고려하여 가장 작은 크기의 네트워크인 </a:t>
            </a:r>
            <a:r>
              <a:rPr kumimoji="1" lang="en-US" altLang="ko-KR" dirty="0"/>
              <a:t>Resnet18</a:t>
            </a:r>
            <a:r>
              <a:rPr kumimoji="1" lang="ko-KR" altLang="en-US" dirty="0"/>
              <a:t>모델이 적합하다고 생각하여 결정했습니다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9C923-5949-C04F-9940-3601E74F6801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457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26780" y="6773798"/>
            <a:ext cx="1165940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소프트웨어융합학과 이인석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676400" y="2324100"/>
            <a:ext cx="21022421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딥러닝 기반</a:t>
            </a:r>
            <a:endParaRPr lang="en-US" altLang="ko-KR" sz="10000" dirty="0">
              <a:solidFill>
                <a:srgbClr val="000000"/>
              </a:solidFill>
              <a:latin typeface="Open Sans ExtraBold" pitchFamily="34" charset="0"/>
              <a:cs typeface="Open Sans ExtraBold" pitchFamily="34" charset="0"/>
            </a:endParaRPr>
          </a:p>
          <a:p>
            <a:r>
              <a:rPr lang="ko-KR" altLang="en-US" sz="10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흉부 </a:t>
            </a:r>
            <a:r>
              <a:rPr lang="en-US" altLang="ko-KR" sz="10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X-Ray</a:t>
            </a:r>
            <a:r>
              <a:rPr lang="ko-KR" altLang="en-US" sz="10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 폐질환 분류</a:t>
            </a:r>
            <a:endParaRPr lang="en-US" altLang="ko-KR" sz="10000" dirty="0">
              <a:solidFill>
                <a:srgbClr val="000000"/>
              </a:solidFill>
              <a:latin typeface="Open Sans ExtraBold" pitchFamily="34" charset="0"/>
              <a:cs typeface="Open Sans ExtraBold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D5021BE-CFAC-E8EC-3B92-8BD5546BBE3B}"/>
              </a:ext>
            </a:extLst>
          </p:cNvPr>
          <p:cNvSpPr txBox="1"/>
          <p:nvPr/>
        </p:nvSpPr>
        <p:spPr>
          <a:xfrm>
            <a:off x="1401143" y="696099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ore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소프트웨어융합캡스톤디자인</a:t>
            </a:r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2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>
            <a:extLst>
              <a:ext uri="{FF2B5EF4-FFF2-40B4-BE49-F238E27FC236}">
                <a16:creationId xmlns:a16="http://schemas.microsoft.com/office/drawing/2014/main" id="{ADE7B52C-DC7D-2F5C-8290-8D837B02D922}"/>
              </a:ext>
            </a:extLst>
          </p:cNvPr>
          <p:cNvSpPr txBox="1"/>
          <p:nvPr/>
        </p:nvSpPr>
        <p:spPr>
          <a:xfrm>
            <a:off x="533400" y="466413"/>
            <a:ext cx="639685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CNN-5 layer</a:t>
            </a:r>
          </a:p>
        </p:txBody>
      </p: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010CF0A9-AE17-C901-DA0B-A2109E54E0F3}"/>
              </a:ext>
            </a:extLst>
          </p:cNvPr>
          <p:cNvGrpSpPr/>
          <p:nvPr/>
        </p:nvGrpSpPr>
        <p:grpSpPr>
          <a:xfrm>
            <a:off x="578039" y="1310708"/>
            <a:ext cx="4266667" cy="63443"/>
            <a:chOff x="1904762" y="5323405"/>
            <a:chExt cx="4266667" cy="63443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93A355F9-A383-7AF8-C246-789CDEC4D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6180CDF-708E-F065-00DF-209B75CEDD86}"/>
              </a:ext>
            </a:extLst>
          </p:cNvPr>
          <p:cNvSpPr txBox="1"/>
          <p:nvPr/>
        </p:nvSpPr>
        <p:spPr>
          <a:xfrm>
            <a:off x="11201400" y="3753817"/>
            <a:ext cx="3581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/>
              <a:t>Accuracy = 0.7782</a:t>
            </a:r>
          </a:p>
          <a:p>
            <a:endParaRPr kumimoji="1" lang="en-US" altLang="ko-Kore-KR" sz="3000" dirty="0"/>
          </a:p>
          <a:p>
            <a:r>
              <a:rPr kumimoji="1" lang="en-US" altLang="ko-Kore-KR" sz="3000" dirty="0"/>
              <a:t>Precision = 0.8131</a:t>
            </a:r>
          </a:p>
          <a:p>
            <a:endParaRPr kumimoji="1" lang="en-US" altLang="ko-Kore-KR" sz="3000" dirty="0"/>
          </a:p>
          <a:p>
            <a:r>
              <a:rPr kumimoji="1" lang="en-US" altLang="ko-Kore-KR" sz="3000" dirty="0"/>
              <a:t>Recall = 0.7785</a:t>
            </a:r>
          </a:p>
          <a:p>
            <a:endParaRPr kumimoji="1" lang="en-US" altLang="ko-Kore-KR" sz="3000" dirty="0"/>
          </a:p>
          <a:p>
            <a:r>
              <a:rPr kumimoji="1" lang="en-US" altLang="ko-Kore-KR" sz="3000" dirty="0"/>
              <a:t>F1-score = 0.7548</a:t>
            </a:r>
            <a:endParaRPr kumimoji="1" lang="ko-Kore-KR" altLang="en-US" sz="3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BCA4606-BA4A-7D3F-DFCD-2C921FF839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558" y="2151700"/>
            <a:ext cx="7617442" cy="6927657"/>
          </a:xfrm>
          <a:prstGeom prst="rect">
            <a:avLst/>
          </a:prstGeom>
        </p:spPr>
      </p:pic>
      <p:sp>
        <p:nvSpPr>
          <p:cNvPr id="17" name="Object 4">
            <a:extLst>
              <a:ext uri="{FF2B5EF4-FFF2-40B4-BE49-F238E27FC236}">
                <a16:creationId xmlns:a16="http://schemas.microsoft.com/office/drawing/2014/main" id="{3EA2F96E-B6ED-1084-C634-0702CB7FCF7F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491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>
            <a:extLst>
              <a:ext uri="{FF2B5EF4-FFF2-40B4-BE49-F238E27FC236}">
                <a16:creationId xmlns:a16="http://schemas.microsoft.com/office/drawing/2014/main" id="{ADE7B52C-DC7D-2F5C-8290-8D837B02D922}"/>
              </a:ext>
            </a:extLst>
          </p:cNvPr>
          <p:cNvSpPr txBox="1"/>
          <p:nvPr/>
        </p:nvSpPr>
        <p:spPr>
          <a:xfrm>
            <a:off x="533400" y="466413"/>
            <a:ext cx="639685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ResNet-18</a:t>
            </a:r>
          </a:p>
        </p:txBody>
      </p: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010CF0A9-AE17-C901-DA0B-A2109E54E0F3}"/>
              </a:ext>
            </a:extLst>
          </p:cNvPr>
          <p:cNvGrpSpPr/>
          <p:nvPr/>
        </p:nvGrpSpPr>
        <p:grpSpPr>
          <a:xfrm>
            <a:off x="578039" y="1310708"/>
            <a:ext cx="4266667" cy="63443"/>
            <a:chOff x="1904762" y="5323405"/>
            <a:chExt cx="4266667" cy="63443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93A355F9-A383-7AF8-C246-789CDEC4D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119D093-F9E8-731F-D5B7-C8DAC9715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272771"/>
            <a:ext cx="7391400" cy="670972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DD4EC44-FF0C-49D8-58C9-C595531736B4}"/>
              </a:ext>
            </a:extLst>
          </p:cNvPr>
          <p:cNvSpPr/>
          <p:nvPr/>
        </p:nvSpPr>
        <p:spPr>
          <a:xfrm>
            <a:off x="578039" y="1534482"/>
            <a:ext cx="3571812" cy="591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latinLnBrk="1">
              <a:lnSpc>
                <a:spcPct val="120000"/>
              </a:lnSpc>
            </a:pPr>
            <a:r>
              <a:rPr lang="en-US" altLang="ko-Kore-KR" sz="3000" dirty="0">
                <a:solidFill>
                  <a:srgbClr val="000000"/>
                </a:solidFill>
                <a:latin typeface="맑은 고딕" panose="020B0503020000020004" pitchFamily="34" charset="-127"/>
                <a:cs typeface="Times New Roman" panose="02020603050405020304" pitchFamily="18" charset="0"/>
              </a:rPr>
              <a:t>- No augmentation</a:t>
            </a:r>
            <a:endParaRPr lang="ko-Kore-KR" altLang="ko-Kore-KR" sz="3000" dirty="0">
              <a:solidFill>
                <a:srgbClr val="000000"/>
              </a:solidFill>
              <a:latin typeface="함초롬바탕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3B0D1-E0F8-88AF-8BF9-A1D9C1211CEC}"/>
              </a:ext>
            </a:extLst>
          </p:cNvPr>
          <p:cNvSpPr txBox="1"/>
          <p:nvPr/>
        </p:nvSpPr>
        <p:spPr>
          <a:xfrm>
            <a:off x="11201400" y="3753817"/>
            <a:ext cx="3581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/>
              <a:t>Accuracy = 0.5201</a:t>
            </a:r>
          </a:p>
          <a:p>
            <a:endParaRPr kumimoji="1" lang="en-US" altLang="ko-Kore-KR" sz="3000" dirty="0"/>
          </a:p>
          <a:p>
            <a:r>
              <a:rPr kumimoji="1" lang="en-US" altLang="ko-Kore-KR" sz="3000" dirty="0"/>
              <a:t>Precision = 0.4640</a:t>
            </a:r>
          </a:p>
          <a:p>
            <a:endParaRPr kumimoji="1" lang="en-US" altLang="ko-Kore-KR" sz="3000" dirty="0"/>
          </a:p>
          <a:p>
            <a:r>
              <a:rPr kumimoji="1" lang="en-US" altLang="ko-Kore-KR" sz="3000" dirty="0"/>
              <a:t>Recall = 0.3478</a:t>
            </a:r>
          </a:p>
          <a:p>
            <a:endParaRPr kumimoji="1" lang="en-US" altLang="ko-Kore-KR" sz="3000" dirty="0"/>
          </a:p>
          <a:p>
            <a:r>
              <a:rPr kumimoji="1" lang="en-US" altLang="ko-Kore-KR" sz="3000" dirty="0"/>
              <a:t>F1-score = 0.3537</a:t>
            </a:r>
            <a:endParaRPr kumimoji="1" lang="ko-Kore-KR" altLang="en-US" sz="3000" dirty="0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F2271E1C-A255-66A6-B43B-6BDEA88F9A07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5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>
            <a:extLst>
              <a:ext uri="{FF2B5EF4-FFF2-40B4-BE49-F238E27FC236}">
                <a16:creationId xmlns:a16="http://schemas.microsoft.com/office/drawing/2014/main" id="{ADE7B52C-DC7D-2F5C-8290-8D837B02D922}"/>
              </a:ext>
            </a:extLst>
          </p:cNvPr>
          <p:cNvSpPr txBox="1"/>
          <p:nvPr/>
        </p:nvSpPr>
        <p:spPr>
          <a:xfrm>
            <a:off x="533400" y="466413"/>
            <a:ext cx="639685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ResNet-18</a:t>
            </a:r>
            <a:r>
              <a:rPr lang="ko-KR" altLang="en-US" sz="4000" dirty="0"/>
              <a:t> </a:t>
            </a:r>
            <a:r>
              <a:rPr lang="en-US" altLang="ko-KR" sz="4000" dirty="0"/>
              <a:t>Aug</a:t>
            </a:r>
            <a:endParaRPr lang="en-US" sz="4000" dirty="0"/>
          </a:p>
        </p:txBody>
      </p: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010CF0A9-AE17-C901-DA0B-A2109E54E0F3}"/>
              </a:ext>
            </a:extLst>
          </p:cNvPr>
          <p:cNvGrpSpPr/>
          <p:nvPr/>
        </p:nvGrpSpPr>
        <p:grpSpPr>
          <a:xfrm>
            <a:off x="578039" y="1310708"/>
            <a:ext cx="4266667" cy="63443"/>
            <a:chOff x="1904762" y="5323405"/>
            <a:chExt cx="4266667" cy="63443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93A355F9-A383-7AF8-C246-789CDEC4D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503F339-C38A-58CA-FC38-E5F381781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37" y="2323028"/>
            <a:ext cx="7533393" cy="683907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40C0B97-CFE7-9230-238A-599597640EE9}"/>
              </a:ext>
            </a:extLst>
          </p:cNvPr>
          <p:cNvSpPr/>
          <p:nvPr/>
        </p:nvSpPr>
        <p:spPr>
          <a:xfrm>
            <a:off x="578039" y="1478839"/>
            <a:ext cx="2964273" cy="5917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latinLnBrk="1">
              <a:lnSpc>
                <a:spcPct val="120000"/>
              </a:lnSpc>
            </a:pPr>
            <a:r>
              <a:rPr lang="en-US" altLang="ko-Kore-KR" sz="3000" dirty="0">
                <a:solidFill>
                  <a:srgbClr val="000000"/>
                </a:solidFill>
                <a:latin typeface="맑은 고딕" panose="020B0503020000020004" pitchFamily="34" charset="-127"/>
                <a:cs typeface="Times New Roman" panose="02020603050405020304" pitchFamily="18" charset="0"/>
              </a:rPr>
              <a:t>- Augmentation</a:t>
            </a:r>
            <a:endParaRPr lang="ko-Kore-KR" altLang="ko-Kore-KR" sz="3000" dirty="0">
              <a:solidFill>
                <a:srgbClr val="000000"/>
              </a:solidFill>
              <a:latin typeface="함초롬바탕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7BA5B2-D010-E9B0-1291-CEC733C4880B}"/>
              </a:ext>
            </a:extLst>
          </p:cNvPr>
          <p:cNvSpPr txBox="1"/>
          <p:nvPr/>
        </p:nvSpPr>
        <p:spPr>
          <a:xfrm>
            <a:off x="11201400" y="3753817"/>
            <a:ext cx="3581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/>
              <a:t>Accuracy = 0.8067</a:t>
            </a:r>
          </a:p>
          <a:p>
            <a:endParaRPr kumimoji="1" lang="en-US" altLang="ko-Kore-KR" sz="3000" dirty="0"/>
          </a:p>
          <a:p>
            <a:r>
              <a:rPr kumimoji="1" lang="en-US" altLang="ko-Kore-KR" sz="3000" dirty="0"/>
              <a:t>Precision = 0.8404</a:t>
            </a:r>
          </a:p>
          <a:p>
            <a:endParaRPr kumimoji="1" lang="en-US" altLang="ko-Kore-KR" sz="3000" dirty="0"/>
          </a:p>
          <a:p>
            <a:r>
              <a:rPr kumimoji="1" lang="en-US" altLang="ko-Kore-KR" sz="3000" dirty="0"/>
              <a:t>Recall = 0.7894</a:t>
            </a:r>
          </a:p>
          <a:p>
            <a:endParaRPr kumimoji="1" lang="en-US" altLang="ko-Kore-KR" sz="3000" dirty="0"/>
          </a:p>
          <a:p>
            <a:r>
              <a:rPr kumimoji="1" lang="en-US" altLang="ko-Kore-KR" sz="3000" dirty="0"/>
              <a:t>F1-score = 0.7898</a:t>
            </a:r>
            <a:endParaRPr kumimoji="1" lang="ko-Kore-KR" altLang="en-US" sz="30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86A71C00-803C-7410-16D6-6E38DAAFD287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264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>
            <a:extLst>
              <a:ext uri="{FF2B5EF4-FFF2-40B4-BE49-F238E27FC236}">
                <a16:creationId xmlns:a16="http://schemas.microsoft.com/office/drawing/2014/main" id="{ADE7B52C-DC7D-2F5C-8290-8D837B02D922}"/>
              </a:ext>
            </a:extLst>
          </p:cNvPr>
          <p:cNvSpPr txBox="1"/>
          <p:nvPr/>
        </p:nvSpPr>
        <p:spPr>
          <a:xfrm>
            <a:off x="533400" y="466413"/>
            <a:ext cx="639685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/>
              <a:t>비교 분석</a:t>
            </a:r>
            <a:endParaRPr lang="en-US" sz="4000" dirty="0"/>
          </a:p>
        </p:txBody>
      </p: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010CF0A9-AE17-C901-DA0B-A2109E54E0F3}"/>
              </a:ext>
            </a:extLst>
          </p:cNvPr>
          <p:cNvGrpSpPr/>
          <p:nvPr/>
        </p:nvGrpSpPr>
        <p:grpSpPr>
          <a:xfrm>
            <a:off x="578039" y="1310708"/>
            <a:ext cx="4266667" cy="63443"/>
            <a:chOff x="1904762" y="5323405"/>
            <a:chExt cx="4266667" cy="63443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93A355F9-A383-7AF8-C246-789CDEC4D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19" name="Object 4">
            <a:extLst>
              <a:ext uri="{FF2B5EF4-FFF2-40B4-BE49-F238E27FC236}">
                <a16:creationId xmlns:a16="http://schemas.microsoft.com/office/drawing/2014/main" id="{86A71C00-803C-7410-16D6-6E38DAAFD287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E1796E-3E7C-4B2A-DAF2-5961BF716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41351"/>
              </p:ext>
            </p:extLst>
          </p:nvPr>
        </p:nvGraphicFramePr>
        <p:xfrm>
          <a:off x="2521986" y="1972340"/>
          <a:ext cx="13244028" cy="434373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11007">
                  <a:extLst>
                    <a:ext uri="{9D8B030D-6E8A-4147-A177-3AD203B41FA5}">
                      <a16:colId xmlns:a16="http://schemas.microsoft.com/office/drawing/2014/main" val="1938448296"/>
                    </a:ext>
                  </a:extLst>
                </a:gridCol>
                <a:gridCol w="3311007">
                  <a:extLst>
                    <a:ext uri="{9D8B030D-6E8A-4147-A177-3AD203B41FA5}">
                      <a16:colId xmlns:a16="http://schemas.microsoft.com/office/drawing/2014/main" val="2021121983"/>
                    </a:ext>
                  </a:extLst>
                </a:gridCol>
                <a:gridCol w="3311007">
                  <a:extLst>
                    <a:ext uri="{9D8B030D-6E8A-4147-A177-3AD203B41FA5}">
                      <a16:colId xmlns:a16="http://schemas.microsoft.com/office/drawing/2014/main" val="1357376292"/>
                    </a:ext>
                  </a:extLst>
                </a:gridCol>
                <a:gridCol w="3311007">
                  <a:extLst>
                    <a:ext uri="{9D8B030D-6E8A-4147-A177-3AD203B41FA5}">
                      <a16:colId xmlns:a16="http://schemas.microsoft.com/office/drawing/2014/main" val="244638875"/>
                    </a:ext>
                  </a:extLst>
                </a:gridCol>
              </a:tblGrid>
              <a:tr h="868747">
                <a:tc>
                  <a:txBody>
                    <a:bodyPr/>
                    <a:lstStyle/>
                    <a:p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CNN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ResNet18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ResNet18 + Aug</a:t>
                      </a:r>
                      <a:endParaRPr lang="ko-Kore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51068"/>
                  </a:ext>
                </a:extLst>
              </a:tr>
              <a:tr h="868747"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0.7782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0.5201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0.8067</a:t>
                      </a:r>
                      <a:endParaRPr lang="ko-Kore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04700"/>
                  </a:ext>
                </a:extLst>
              </a:tr>
              <a:tr h="868747"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Precision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0.8131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0.4640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0.8404</a:t>
                      </a:r>
                      <a:endParaRPr lang="ko-Kore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617425"/>
                  </a:ext>
                </a:extLst>
              </a:tr>
              <a:tr h="868747"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Recall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0.7785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0.3478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0.7894</a:t>
                      </a:r>
                      <a:endParaRPr lang="ko-Kore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14170"/>
                  </a:ext>
                </a:extLst>
              </a:tr>
              <a:tr h="868747"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F1-score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0.7548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0.3537</a:t>
                      </a:r>
                      <a:endParaRPr lang="ko-Kore-KR" alt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sz="3000" dirty="0"/>
                        <a:t>0.7898</a:t>
                      </a:r>
                      <a:endParaRPr lang="ko-Kore-KR" altLang="en-US" sz="3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82271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DACAA91-B7D3-C241-4CC0-2412870EE51A}"/>
              </a:ext>
            </a:extLst>
          </p:cNvPr>
          <p:cNvSpPr txBox="1"/>
          <p:nvPr/>
        </p:nvSpPr>
        <p:spPr>
          <a:xfrm>
            <a:off x="2725549" y="6914263"/>
            <a:ext cx="1306013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500" dirty="0"/>
              <a:t>4</a:t>
            </a:r>
            <a:r>
              <a:rPr lang="ko-KR" altLang="en-US" sz="2500" dirty="0"/>
              <a:t>가지 성능지표 모두 </a:t>
            </a:r>
            <a:r>
              <a:rPr lang="en-US" altLang="ko-KR" sz="2500" dirty="0"/>
              <a:t>Data Augmentation</a:t>
            </a:r>
            <a:r>
              <a:rPr lang="ko-KR" altLang="en-US" sz="2500" dirty="0"/>
              <a:t>을 통해 더 다양한 데이터로 학습한 </a:t>
            </a:r>
            <a:r>
              <a:rPr lang="en-US" altLang="ko-KR" sz="2500" dirty="0"/>
              <a:t>ResNet18</a:t>
            </a:r>
            <a:r>
              <a:rPr lang="ko-KR" altLang="en-US" sz="2500" dirty="0"/>
              <a:t> 모델이 가장 좋은 성능을 보임</a:t>
            </a:r>
            <a:endParaRPr lang="en-US" altLang="ko-KR" sz="2500" dirty="0"/>
          </a:p>
          <a:p>
            <a:pPr marL="342900" indent="-342900">
              <a:buFontTx/>
              <a:buChar char="-"/>
            </a:pPr>
            <a:r>
              <a:rPr kumimoji="1" lang="en-US" altLang="ko-Kore-KR" sz="2500" dirty="0"/>
              <a:t>Normal</a:t>
            </a:r>
            <a:r>
              <a:rPr kumimoji="1" lang="ko-KR" altLang="en-US" sz="2500" dirty="0"/>
              <a:t> 데이터가 가장 분류하기 어려운 레이블</a:t>
            </a:r>
            <a:endParaRPr kumimoji="1" lang="ko-Kore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17950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517064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</a:t>
            </a:r>
            <a:r>
              <a:rPr lang="en-US" altLang="ko-KR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3</a:t>
            </a:r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715000" y="3086100"/>
            <a:ext cx="1469995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6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결론 및 기대효과</a:t>
            </a:r>
            <a:endParaRPr lang="en-US" altLang="ko-KR" sz="96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7F9AB4D-2C81-DFD6-9B64-82DD01F0A1EA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17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1400000" y="948690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기대효과 및 결론</a:t>
            </a:r>
            <a:endParaRPr lang="en-US" dirty="0"/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074659E9-C61C-0C17-3795-2827C4195CD4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B69837E-1662-D35D-C72B-21C7D2A00F0B}"/>
              </a:ext>
            </a:extLst>
          </p:cNvPr>
          <p:cNvSpPr/>
          <p:nvPr/>
        </p:nvSpPr>
        <p:spPr>
          <a:xfrm>
            <a:off x="11353800" y="2637871"/>
            <a:ext cx="3857297" cy="385729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F73D248-0889-040F-502E-88E33B9EC280}"/>
              </a:ext>
            </a:extLst>
          </p:cNvPr>
          <p:cNvSpPr/>
          <p:nvPr/>
        </p:nvSpPr>
        <p:spPr>
          <a:xfrm>
            <a:off x="11127830" y="5416546"/>
            <a:ext cx="2758964" cy="2758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950BF4B-77CE-60C7-68BE-B5036BA22322}"/>
              </a:ext>
            </a:extLst>
          </p:cNvPr>
          <p:cNvSpPr/>
          <p:nvPr/>
        </p:nvSpPr>
        <p:spPr>
          <a:xfrm>
            <a:off x="9341071" y="3346002"/>
            <a:ext cx="2758964" cy="27589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C510A3-294C-9B56-6BA8-BE4D286E140C}"/>
              </a:ext>
            </a:extLst>
          </p:cNvPr>
          <p:cNvSpPr txBox="1"/>
          <p:nvPr/>
        </p:nvSpPr>
        <p:spPr>
          <a:xfrm>
            <a:off x="12519097" y="3652333"/>
            <a:ext cx="25890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 err="1">
                <a:solidFill>
                  <a:schemeClr val="bg1"/>
                </a:solidFill>
                <a:latin typeface="Bell MT" panose="02020503060305020303" pitchFamily="18" charset="0"/>
              </a:rPr>
              <a:t>하이퍼</a:t>
            </a:r>
            <a:r>
              <a:rPr kumimoji="1" lang="ko-KR" altLang="en-US" sz="2500" dirty="0">
                <a:solidFill>
                  <a:schemeClr val="bg1"/>
                </a:solidFill>
                <a:latin typeface="Bell MT" panose="02020503060305020303" pitchFamily="18" charset="0"/>
              </a:rPr>
              <a:t> 파라미터</a:t>
            </a:r>
            <a:endParaRPr kumimoji="1" lang="en-US" altLang="ko-KR" sz="2500" dirty="0">
              <a:solidFill>
                <a:schemeClr val="bg1"/>
              </a:solidFill>
              <a:latin typeface="Bell MT" panose="02020503060305020303" pitchFamily="18" charset="0"/>
            </a:endParaRPr>
          </a:p>
          <a:p>
            <a:r>
              <a:rPr kumimoji="1" lang="ko-KR" altLang="en-US" sz="2500" dirty="0">
                <a:solidFill>
                  <a:schemeClr val="bg1"/>
                </a:solidFill>
                <a:latin typeface="Bell MT" panose="02020503060305020303" pitchFamily="18" charset="0"/>
              </a:rPr>
              <a:t>튜닝</a:t>
            </a:r>
            <a:endParaRPr kumimoji="1" lang="en-US" altLang="ko-KR" sz="2500" dirty="0">
              <a:solidFill>
                <a:schemeClr val="bg1"/>
              </a:solidFill>
              <a:latin typeface="Bell MT" panose="020205030603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60DDDB-4BB3-6742-2471-86EB98E9ADCA}"/>
              </a:ext>
            </a:extLst>
          </p:cNvPr>
          <p:cNvSpPr txBox="1"/>
          <p:nvPr/>
        </p:nvSpPr>
        <p:spPr>
          <a:xfrm>
            <a:off x="9840235" y="4281726"/>
            <a:ext cx="21129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500" dirty="0">
                <a:latin typeface="Bell MT" panose="02020503060305020303" pitchFamily="18" charset="0"/>
              </a:rPr>
              <a:t>데이터 셋 확보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1F9D0F-3FEA-11E6-7093-B1D0D8D06F61}"/>
              </a:ext>
            </a:extLst>
          </p:cNvPr>
          <p:cNvSpPr/>
          <p:nvPr/>
        </p:nvSpPr>
        <p:spPr>
          <a:xfrm>
            <a:off x="11728406" y="6438815"/>
            <a:ext cx="213180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500" dirty="0">
                <a:latin typeface="Bell MT" panose="02020503060305020303" pitchFamily="18" charset="0"/>
              </a:rPr>
              <a:t>여러 모델 활용</a:t>
            </a:r>
            <a:endParaRPr lang="ko-KR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30D80-A267-27F8-CE3D-68DF96494117}"/>
              </a:ext>
            </a:extLst>
          </p:cNvPr>
          <p:cNvSpPr txBox="1"/>
          <p:nvPr/>
        </p:nvSpPr>
        <p:spPr>
          <a:xfrm>
            <a:off x="2278293" y="4724364"/>
            <a:ext cx="48749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5000" dirty="0"/>
              <a:t>딥러닝 최적화</a:t>
            </a:r>
          </a:p>
        </p:txBody>
      </p:sp>
    </p:spTree>
    <p:extLst>
      <p:ext uri="{BB962C8B-B14F-4D97-AF65-F5344CB8AC3E}">
        <p14:creationId xmlns:p14="http://schemas.microsoft.com/office/powerpoint/2010/main" val="563475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sp>
          <p:nvSpPr>
            <p:cNvPr id="3" name="Object 3"/>
            <p:cNvSpPr txBox="1"/>
            <p:nvPr/>
          </p:nvSpPr>
          <p:spPr>
            <a:xfrm>
              <a:off x="-342857" y="1405489"/>
              <a:ext cx="1882857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THANK</a:t>
              </a:r>
              <a:endParaRPr lang="en-US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038095" y="4471446"/>
              <a:ext cx="1048095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YOU</a:t>
              </a:r>
              <a:endParaRPr lang="en-US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400000" y="9563970"/>
            <a:ext cx="1548571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소프트웨어융합학과 이인석</a:t>
            </a:r>
            <a:endParaRPr lang="en-US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6C32B344-BC69-87E3-9A16-2E11216C85C6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4762" y="1665505"/>
            <a:ext cx="8336134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*</a:t>
            </a:r>
            <a:endParaRPr lang="en-US" sz="8000" dirty="0"/>
          </a:p>
        </p:txBody>
      </p:sp>
      <p:sp>
        <p:nvSpPr>
          <p:cNvPr id="4" name="Object 4"/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4762" y="3896795"/>
            <a:ext cx="13868638" cy="240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50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과제 개요</a:t>
            </a:r>
            <a:endParaRPr lang="en-US" altLang="ko-KR" sz="50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  <a:p>
            <a:pPr marL="914400" indent="-914400">
              <a:buAutoNum type="arabicPeriod"/>
            </a:pPr>
            <a:r>
              <a:rPr lang="ko-KR" altLang="en-US" sz="50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수행 결과</a:t>
            </a:r>
            <a:endParaRPr lang="en-US" altLang="ko-KR" sz="50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  <a:p>
            <a:pPr marL="914400" indent="-914400">
              <a:buAutoNum type="arabicPeriod"/>
            </a:pPr>
            <a:r>
              <a:rPr lang="ko-KR" altLang="en-US" sz="50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결론 및 기대효과</a:t>
            </a:r>
            <a:endParaRPr lang="en-US" sz="50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1B7AF-773B-932B-87CF-A012C1015E06}"/>
              </a:ext>
            </a:extLst>
          </p:cNvPr>
          <p:cNvSpPr txBox="1"/>
          <p:nvPr/>
        </p:nvSpPr>
        <p:spPr>
          <a:xfrm>
            <a:off x="3139013" y="1943100"/>
            <a:ext cx="462338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50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Contents</a:t>
            </a:r>
            <a:endParaRPr kumimoji="1" lang="ko-Kore-KR" altLang="en-US" sz="5000" dirty="0"/>
          </a:p>
        </p:txBody>
      </p:sp>
      <p:grpSp>
        <p:nvGrpSpPr>
          <p:cNvPr id="7" name="그룹 1001">
            <a:extLst>
              <a:ext uri="{FF2B5EF4-FFF2-40B4-BE49-F238E27FC236}">
                <a16:creationId xmlns:a16="http://schemas.microsoft.com/office/drawing/2014/main" id="{7331724B-EA5C-DA4D-7DD2-CE5B8E9E8F13}"/>
              </a:ext>
            </a:extLst>
          </p:cNvPr>
          <p:cNvGrpSpPr/>
          <p:nvPr/>
        </p:nvGrpSpPr>
        <p:grpSpPr>
          <a:xfrm>
            <a:off x="1904762" y="3314700"/>
            <a:ext cx="4724638" cy="76200"/>
            <a:chOff x="1904762" y="5323405"/>
            <a:chExt cx="4266667" cy="63443"/>
          </a:xfrm>
        </p:grpSpPr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A41CBB01-CC66-400E-E2C1-5FE2CAF6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8799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1AA17-4CDB-01A6-F900-5A67D31D109A}"/>
              </a:ext>
            </a:extLst>
          </p:cNvPr>
          <p:cNvSpPr txBox="1"/>
          <p:nvPr/>
        </p:nvSpPr>
        <p:spPr>
          <a:xfrm>
            <a:off x="7162800" y="5273577"/>
            <a:ext cx="4777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000" dirty="0"/>
              <a:t>1)</a:t>
            </a:r>
            <a:r>
              <a:rPr kumimoji="1" lang="ko-KR" altLang="en-US" sz="3000" dirty="0"/>
              <a:t> 과제 선정 배경 및 필요성</a:t>
            </a:r>
            <a:endParaRPr kumimoji="1" lang="en-US" altLang="ko-KR" sz="3000" dirty="0"/>
          </a:p>
          <a:p>
            <a:r>
              <a:rPr kumimoji="1" lang="en-US" altLang="ko-KR" sz="3000" dirty="0"/>
              <a:t>2)</a:t>
            </a:r>
            <a:r>
              <a:rPr kumimoji="1" lang="en-US" altLang="ko-Kore-KR" sz="3000" dirty="0"/>
              <a:t> </a:t>
            </a:r>
            <a:r>
              <a:rPr kumimoji="1" lang="ko-KR" altLang="en-US" sz="3000" dirty="0"/>
              <a:t>과제 주요 내용 및 목표</a:t>
            </a:r>
            <a:endParaRPr kumimoji="1" lang="ko-Kore-KR" altLang="en-US" sz="300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3558814B-ECD9-0278-78E4-1BB79DA7D1CF}"/>
              </a:ext>
            </a:extLst>
          </p:cNvPr>
          <p:cNvSpPr txBox="1"/>
          <p:nvPr/>
        </p:nvSpPr>
        <p:spPr>
          <a:xfrm>
            <a:off x="5715000" y="3086100"/>
            <a:ext cx="1469995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6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과제 개요</a:t>
            </a:r>
            <a:endParaRPr lang="en-US" altLang="ko-KR" sz="96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129" y="326766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1)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286000" y="1003874"/>
            <a:ext cx="63968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ko-KR" altLang="en-US" sz="3000" dirty="0">
                <a:solidFill>
                  <a:prstClr val="black"/>
                </a:solidFill>
              </a:rPr>
              <a:t>과제 선정 배경 및 필요성</a:t>
            </a:r>
            <a:endParaRPr lang="en-US" sz="60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438400" y="1621724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16" name="Object 4">
            <a:extLst>
              <a:ext uri="{FF2B5EF4-FFF2-40B4-BE49-F238E27FC236}">
                <a16:creationId xmlns:a16="http://schemas.microsoft.com/office/drawing/2014/main" id="{C8093D19-49AE-5E94-EC0F-765DDD828C0D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3C54AF46-8186-13AE-9A10-0D4B63516D49}"/>
              </a:ext>
            </a:extLst>
          </p:cNvPr>
          <p:cNvSpPr/>
          <p:nvPr/>
        </p:nvSpPr>
        <p:spPr>
          <a:xfrm>
            <a:off x="11654989" y="5254748"/>
            <a:ext cx="1219200" cy="92333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7A49B-49E2-029B-A3F2-9C0F6B243791}"/>
              </a:ext>
            </a:extLst>
          </p:cNvPr>
          <p:cNvSpPr txBox="1"/>
          <p:nvPr/>
        </p:nvSpPr>
        <p:spPr>
          <a:xfrm>
            <a:off x="13230476" y="5254748"/>
            <a:ext cx="43204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000" dirty="0"/>
              <a:t>조기</a:t>
            </a:r>
            <a:r>
              <a:rPr kumimoji="1" lang="ko-KR" altLang="en-US" sz="5000" dirty="0"/>
              <a:t> 진단 필요</a:t>
            </a:r>
            <a:endParaRPr kumimoji="1" lang="ko-Kore-KR" altLang="en-US" sz="5000" dirty="0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4549A49E-8D03-463F-80AF-5CE90A4B9D37}"/>
              </a:ext>
            </a:extLst>
          </p:cNvPr>
          <p:cNvSpPr/>
          <p:nvPr/>
        </p:nvSpPr>
        <p:spPr>
          <a:xfrm>
            <a:off x="1452655" y="5298691"/>
            <a:ext cx="3280814" cy="29687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18AF2C-6D51-356B-44F0-269C85D33214}"/>
              </a:ext>
            </a:extLst>
          </p:cNvPr>
          <p:cNvSpPr/>
          <p:nvPr/>
        </p:nvSpPr>
        <p:spPr>
          <a:xfrm>
            <a:off x="1808942" y="6079602"/>
            <a:ext cx="32808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ore-KR" altLang="en-US" sz="3200" dirty="0"/>
              <a:t>방사선과</a:t>
            </a:r>
            <a:r>
              <a:rPr kumimoji="1" lang="ko-KR" altLang="en-US" sz="3200" dirty="0"/>
              <a:t> 전문의는 전체 의사의 </a:t>
            </a:r>
            <a:r>
              <a:rPr kumimoji="1" lang="en-US" altLang="ko-KR" sz="3200" dirty="0"/>
              <a:t>5%</a:t>
            </a:r>
            <a:endParaRPr lang="ko-KR" altLang="en-US" sz="3000" dirty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2C89BD79-2872-C16B-9827-9980256949B3}"/>
              </a:ext>
            </a:extLst>
          </p:cNvPr>
          <p:cNvSpPr/>
          <p:nvPr/>
        </p:nvSpPr>
        <p:spPr>
          <a:xfrm>
            <a:off x="4707623" y="3264505"/>
            <a:ext cx="3280814" cy="29687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5180147-DE7C-EF05-E390-9471817A8298}"/>
              </a:ext>
            </a:extLst>
          </p:cNvPr>
          <p:cNvSpPr/>
          <p:nvPr/>
        </p:nvSpPr>
        <p:spPr>
          <a:xfrm>
            <a:off x="4803157" y="3991913"/>
            <a:ext cx="32808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3200" dirty="0"/>
              <a:t>전체 병원의 </a:t>
            </a:r>
            <a:r>
              <a:rPr kumimoji="1" lang="en-US" altLang="ko-KR" sz="3200" dirty="0"/>
              <a:t>70% </a:t>
            </a:r>
            <a:r>
              <a:rPr kumimoji="1" lang="ko-KR" altLang="en-US" sz="3200" dirty="0"/>
              <a:t>이상은 방사선과 전문의 없이 운영</a:t>
            </a:r>
            <a:endParaRPr kumimoji="1" lang="en-US" altLang="ko-KR" sz="3200" dirty="0"/>
          </a:p>
          <a:p>
            <a:endParaRPr lang="ko-KR" altLang="en-US" sz="3000" dirty="0"/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DA60CFE6-99B8-865E-4528-BFC54C57B726}"/>
              </a:ext>
            </a:extLst>
          </p:cNvPr>
          <p:cNvSpPr/>
          <p:nvPr/>
        </p:nvSpPr>
        <p:spPr>
          <a:xfrm>
            <a:off x="7992042" y="5279424"/>
            <a:ext cx="3280814" cy="296874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8A2F12-99BA-EFE0-9C83-7DBF1A4E191F}"/>
              </a:ext>
            </a:extLst>
          </p:cNvPr>
          <p:cNvSpPr/>
          <p:nvPr/>
        </p:nvSpPr>
        <p:spPr>
          <a:xfrm>
            <a:off x="8183109" y="6453968"/>
            <a:ext cx="32808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3200" dirty="0"/>
              <a:t>영상 판독 센터</a:t>
            </a:r>
            <a:endParaRPr kumimoji="1" lang="en-US" altLang="ko-KR" sz="3200" dirty="0"/>
          </a:p>
          <a:p>
            <a:r>
              <a:rPr kumimoji="1" lang="ko-KR" altLang="en-US" sz="3200" dirty="0"/>
              <a:t>최대 </a:t>
            </a:r>
            <a:r>
              <a:rPr kumimoji="1" lang="en-US" altLang="ko-KR" sz="3200" dirty="0"/>
              <a:t>1</a:t>
            </a:r>
            <a:r>
              <a:rPr kumimoji="1" lang="ko-KR" altLang="en-US" sz="3200" dirty="0"/>
              <a:t>주일 소요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20969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129" y="326766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2)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2286000" y="1003874"/>
            <a:ext cx="6396852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ko-KR" altLang="en-US" sz="3000" dirty="0">
                <a:solidFill>
                  <a:prstClr val="black"/>
                </a:solidFill>
              </a:rPr>
              <a:t>과제 주요 내용 및 목표</a:t>
            </a:r>
            <a:endParaRPr lang="en-US" sz="6000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2438400" y="1621724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4E3F704-D22D-CEC2-4076-E0ADC94591CB}"/>
              </a:ext>
            </a:extLst>
          </p:cNvPr>
          <p:cNvSpPr txBox="1"/>
          <p:nvPr/>
        </p:nvSpPr>
        <p:spPr>
          <a:xfrm>
            <a:off x="637057" y="5324218"/>
            <a:ext cx="336560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500" dirty="0"/>
              <a:t>흉부</a:t>
            </a:r>
            <a:r>
              <a:rPr kumimoji="1" lang="ko-KR" altLang="en-US" sz="2500" dirty="0"/>
              <a:t> </a:t>
            </a:r>
            <a:r>
              <a:rPr kumimoji="1" lang="en-US" altLang="ko-KR" sz="2500" dirty="0"/>
              <a:t>X-Ray</a:t>
            </a:r>
            <a:r>
              <a:rPr kumimoji="1" lang="ko-KR" altLang="en-US" sz="2500" dirty="0"/>
              <a:t> 데이터 수집</a:t>
            </a:r>
            <a:endParaRPr kumimoji="1" lang="ko-Kore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5A085-0272-6D5A-516D-3C42D5244871}"/>
              </a:ext>
            </a:extLst>
          </p:cNvPr>
          <p:cNvSpPr txBox="1"/>
          <p:nvPr/>
        </p:nvSpPr>
        <p:spPr>
          <a:xfrm>
            <a:off x="5822887" y="5324218"/>
            <a:ext cx="328647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500" dirty="0"/>
              <a:t>데이터</a:t>
            </a:r>
            <a:r>
              <a:rPr kumimoji="1" lang="ko-KR" altLang="en-US" sz="2500" dirty="0"/>
              <a:t> </a:t>
            </a:r>
            <a:r>
              <a:rPr kumimoji="1" lang="ko-Kore-KR" altLang="en-US" sz="2500" dirty="0"/>
              <a:t>전처리</a:t>
            </a:r>
            <a:r>
              <a:rPr kumimoji="1" lang="ko-KR" altLang="en-US" sz="2500" dirty="0"/>
              <a:t> 및 증강</a:t>
            </a:r>
            <a:endParaRPr kumimoji="1" lang="ko-Kore-KR" altLang="en-US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3D0EE-20CA-047A-E76C-5F4D25FE09CE}"/>
              </a:ext>
            </a:extLst>
          </p:cNvPr>
          <p:cNvSpPr txBox="1"/>
          <p:nvPr/>
        </p:nvSpPr>
        <p:spPr>
          <a:xfrm>
            <a:off x="11125200" y="5327363"/>
            <a:ext cx="11464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500" dirty="0"/>
              <a:t>모델링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64FA91-4899-974C-614D-688339647187}"/>
              </a:ext>
            </a:extLst>
          </p:cNvPr>
          <p:cNvSpPr txBox="1"/>
          <p:nvPr/>
        </p:nvSpPr>
        <p:spPr>
          <a:xfrm>
            <a:off x="14396556" y="5324218"/>
            <a:ext cx="26452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500" dirty="0"/>
              <a:t>성능 분석 및 평가</a:t>
            </a:r>
            <a:endParaRPr kumimoji="1" lang="ko-Kore-KR" altLang="en-US" sz="2500" dirty="0"/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06D57319-015F-056B-CD22-91D6171E98FB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32" name="오른쪽 화살표[R] 31">
            <a:extLst>
              <a:ext uri="{FF2B5EF4-FFF2-40B4-BE49-F238E27FC236}">
                <a16:creationId xmlns:a16="http://schemas.microsoft.com/office/drawing/2014/main" id="{74243B0A-742F-5248-E04D-38ECCB6E0645}"/>
              </a:ext>
            </a:extLst>
          </p:cNvPr>
          <p:cNvSpPr/>
          <p:nvPr/>
        </p:nvSpPr>
        <p:spPr>
          <a:xfrm>
            <a:off x="4373499" y="5324218"/>
            <a:ext cx="882941" cy="477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오른쪽 화살표[R] 32">
            <a:extLst>
              <a:ext uri="{FF2B5EF4-FFF2-40B4-BE49-F238E27FC236}">
                <a16:creationId xmlns:a16="http://schemas.microsoft.com/office/drawing/2014/main" id="{22E21531-C3B9-C7EA-2449-DAA086B2D074}"/>
              </a:ext>
            </a:extLst>
          </p:cNvPr>
          <p:cNvSpPr/>
          <p:nvPr/>
        </p:nvSpPr>
        <p:spPr>
          <a:xfrm>
            <a:off x="9505716" y="5324218"/>
            <a:ext cx="882941" cy="477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F3AB54C8-2865-09F2-1925-D72D748242C5}"/>
              </a:ext>
            </a:extLst>
          </p:cNvPr>
          <p:cNvSpPr/>
          <p:nvPr/>
        </p:nvSpPr>
        <p:spPr>
          <a:xfrm>
            <a:off x="12896105" y="5296653"/>
            <a:ext cx="882941" cy="477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310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8799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715000" y="3086100"/>
            <a:ext cx="1469995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96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수행 결과</a:t>
            </a:r>
            <a:endParaRPr lang="en-US" altLang="ko-KR" sz="96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4095FD6-0AA3-F71C-773E-DF06D21B06ED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1001">
            <a:extLst>
              <a:ext uri="{FF2B5EF4-FFF2-40B4-BE49-F238E27FC236}">
                <a16:creationId xmlns:a16="http://schemas.microsoft.com/office/drawing/2014/main" id="{1754E5A4-6216-E781-E5D4-62876F1805E1}"/>
              </a:ext>
            </a:extLst>
          </p:cNvPr>
          <p:cNvGrpSpPr/>
          <p:nvPr/>
        </p:nvGrpSpPr>
        <p:grpSpPr>
          <a:xfrm>
            <a:off x="578039" y="1310708"/>
            <a:ext cx="4266667" cy="63443"/>
            <a:chOff x="1904762" y="5323405"/>
            <a:chExt cx="4266667" cy="63443"/>
          </a:xfrm>
        </p:grpSpPr>
        <p:pic>
          <p:nvPicPr>
            <p:cNvPr id="25" name="Object 5">
              <a:extLst>
                <a:ext uri="{FF2B5EF4-FFF2-40B4-BE49-F238E27FC236}">
                  <a16:creationId xmlns:a16="http://schemas.microsoft.com/office/drawing/2014/main" id="{90EE8794-7DD0-78EF-5F18-578D034F5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26" name="Object 4">
            <a:extLst>
              <a:ext uri="{FF2B5EF4-FFF2-40B4-BE49-F238E27FC236}">
                <a16:creationId xmlns:a16="http://schemas.microsoft.com/office/drawing/2014/main" id="{4F95E974-E0A6-98E0-2B7D-1C244C30AC79}"/>
              </a:ext>
            </a:extLst>
          </p:cNvPr>
          <p:cNvSpPr txBox="1"/>
          <p:nvPr/>
        </p:nvSpPr>
        <p:spPr>
          <a:xfrm>
            <a:off x="533400" y="466413"/>
            <a:ext cx="639685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/>
              <a:t>데이터 수집</a:t>
            </a:r>
            <a:endParaRPr lang="en-US" sz="4000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12DF85E8-0EE2-1A4F-8045-81085F6DFF2E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36054537-273D-B63A-F7AD-90D719D0A6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07" y="1769014"/>
            <a:ext cx="15350185" cy="2451156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14356B-2E52-23C2-D422-A0294B1DB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24514"/>
              </p:ext>
            </p:extLst>
          </p:nvPr>
        </p:nvGraphicFramePr>
        <p:xfrm>
          <a:off x="5693891" y="5295900"/>
          <a:ext cx="11125201" cy="399156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716891">
                  <a:extLst>
                    <a:ext uri="{9D8B030D-6E8A-4147-A177-3AD203B41FA5}">
                      <a16:colId xmlns:a16="http://schemas.microsoft.com/office/drawing/2014/main" val="1445081563"/>
                    </a:ext>
                  </a:extLst>
                </a:gridCol>
                <a:gridCol w="5533714">
                  <a:extLst>
                    <a:ext uri="{9D8B030D-6E8A-4147-A177-3AD203B41FA5}">
                      <a16:colId xmlns:a16="http://schemas.microsoft.com/office/drawing/2014/main" val="2753219269"/>
                    </a:ext>
                  </a:extLst>
                </a:gridCol>
                <a:gridCol w="2874596">
                  <a:extLst>
                    <a:ext uri="{9D8B030D-6E8A-4147-A177-3AD203B41FA5}">
                      <a16:colId xmlns:a16="http://schemas.microsoft.com/office/drawing/2014/main" val="3707073875"/>
                    </a:ext>
                  </a:extLst>
                </a:gridCol>
              </a:tblGrid>
              <a:tr h="6586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sz="3000" kern="100" baseline="0" dirty="0">
                          <a:effectLst/>
                        </a:rPr>
                        <a:t>Class</a:t>
                      </a:r>
                      <a:endParaRPr lang="ko-Kore-KR" sz="3000" kern="100" baseline="0" dirty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sz="3000" kern="100" baseline="0">
                          <a:effectLst/>
                        </a:rPr>
                        <a:t>Name</a:t>
                      </a:r>
                      <a:endParaRPr lang="ko-Kore-KR" sz="3000" kern="100" baseline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sz="3000" kern="100" baseline="0" dirty="0">
                          <a:effectLst/>
                        </a:rPr>
                        <a:t>Count</a:t>
                      </a:r>
                      <a:endParaRPr lang="ko-Kore-KR" sz="3000" kern="100" baseline="0" dirty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4036468"/>
                  </a:ext>
                </a:extLst>
              </a:tr>
              <a:tr h="6785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sz="3000" kern="100" baseline="0">
                          <a:effectLst/>
                        </a:rPr>
                        <a:t>0</a:t>
                      </a:r>
                      <a:endParaRPr lang="ko-Kore-KR" sz="3000" kern="100" baseline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sz="3000" kern="100" baseline="0" dirty="0">
                          <a:effectLst/>
                        </a:rPr>
                        <a:t>COVID19</a:t>
                      </a:r>
                      <a:endParaRPr lang="ko-Kore-KR" sz="3000" kern="100" baseline="0" dirty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20000"/>
                        </a:lnSpc>
                      </a:pPr>
                      <a:r>
                        <a:rPr lang="en-US" sz="3000" kern="100" baseline="0" dirty="0">
                          <a:effectLst/>
                        </a:rPr>
                        <a:t>576</a:t>
                      </a:r>
                      <a:endParaRPr lang="ko-Kore-KR" sz="3000" kern="100" baseline="0" dirty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1255557"/>
                  </a:ext>
                </a:extLst>
              </a:tr>
              <a:tr h="6586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sz="3000" kern="100" baseline="0">
                          <a:effectLst/>
                        </a:rPr>
                        <a:t>1</a:t>
                      </a:r>
                      <a:endParaRPr lang="ko-Kore-KR" sz="3000" kern="100" baseline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sz="3000" kern="100" baseline="0" dirty="0">
                          <a:effectLst/>
                        </a:rPr>
                        <a:t>NORMAL</a:t>
                      </a:r>
                      <a:endParaRPr lang="ko-Kore-KR" sz="3000" kern="100" baseline="0" dirty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20000"/>
                        </a:lnSpc>
                      </a:pPr>
                      <a:r>
                        <a:rPr lang="en-US" sz="3000" kern="100" baseline="0" dirty="0">
                          <a:effectLst/>
                        </a:rPr>
                        <a:t>1,583</a:t>
                      </a:r>
                      <a:endParaRPr lang="ko-Kore-KR" sz="3000" kern="100" baseline="0" dirty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1298117"/>
                  </a:ext>
                </a:extLst>
              </a:tr>
              <a:tr h="6785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sz="3000" kern="100" baseline="0">
                          <a:effectLst/>
                        </a:rPr>
                        <a:t>2</a:t>
                      </a:r>
                      <a:endParaRPr lang="ko-Kore-KR" sz="3000" kern="100" baseline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sz="3000" kern="100" baseline="0">
                          <a:effectLst/>
                        </a:rPr>
                        <a:t>PNEUMONIA</a:t>
                      </a:r>
                      <a:endParaRPr lang="ko-Kore-KR" sz="3000" kern="100" baseline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20000"/>
                        </a:lnSpc>
                      </a:pPr>
                      <a:r>
                        <a:rPr lang="en-US" sz="3000" kern="100" baseline="0" dirty="0">
                          <a:effectLst/>
                        </a:rPr>
                        <a:t>4,273</a:t>
                      </a:r>
                      <a:endParaRPr lang="ko-Kore-KR" sz="3000" kern="100" baseline="0" dirty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096124"/>
                  </a:ext>
                </a:extLst>
              </a:tr>
              <a:tr h="65860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sz="3000" kern="100" baseline="0">
                          <a:effectLst/>
                        </a:rPr>
                        <a:t>3</a:t>
                      </a:r>
                      <a:endParaRPr lang="ko-Kore-KR" sz="3000" kern="100" baseline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sz="3000" kern="100" baseline="0">
                          <a:effectLst/>
                        </a:rPr>
                        <a:t>TURBERCULOSIS</a:t>
                      </a:r>
                      <a:endParaRPr lang="ko-Kore-KR" sz="3000" kern="100" baseline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20000"/>
                        </a:lnSpc>
                      </a:pPr>
                      <a:r>
                        <a:rPr lang="en-US" sz="3000" kern="100" baseline="0" dirty="0">
                          <a:effectLst/>
                        </a:rPr>
                        <a:t>703</a:t>
                      </a:r>
                      <a:endParaRPr lang="ko-Kore-KR" sz="3000" kern="100" baseline="0" dirty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8508361"/>
                  </a:ext>
                </a:extLst>
              </a:tr>
              <a:tr h="658609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sz="3000" kern="100" baseline="0">
                          <a:effectLst/>
                        </a:rPr>
                        <a:t>총 계</a:t>
                      </a:r>
                      <a:endParaRPr lang="ko-Kore-KR" sz="3000" kern="100" baseline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20000"/>
                        </a:lnSpc>
                      </a:pPr>
                      <a:r>
                        <a:rPr lang="en-US" sz="3000" kern="100" baseline="0" dirty="0">
                          <a:effectLst/>
                        </a:rPr>
                        <a:t>7,135</a:t>
                      </a:r>
                      <a:endParaRPr lang="ko-Kore-KR" sz="3000" kern="100" baseline="0" dirty="0">
                        <a:solidFill>
                          <a:srgbClr val="000000"/>
                        </a:solidFill>
                        <a:effectLst/>
                        <a:latin typeface="함초롬바탕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8523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15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4">
            <a:extLst>
              <a:ext uri="{FF2B5EF4-FFF2-40B4-BE49-F238E27FC236}">
                <a16:creationId xmlns:a16="http://schemas.microsoft.com/office/drawing/2014/main" id="{6CE728CD-34FE-BE56-729E-9AEDE7DF85B6}"/>
              </a:ext>
            </a:extLst>
          </p:cNvPr>
          <p:cNvSpPr txBox="1"/>
          <p:nvPr/>
        </p:nvSpPr>
        <p:spPr>
          <a:xfrm>
            <a:off x="533400" y="466413"/>
            <a:ext cx="639685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/>
              <a:t>데이터 </a:t>
            </a:r>
            <a:r>
              <a:rPr lang="ko-KR" altLang="en-US" sz="4000" dirty="0" err="1"/>
              <a:t>전처리</a:t>
            </a:r>
            <a:r>
              <a:rPr lang="ko-KR" altLang="en-US" sz="4000" dirty="0"/>
              <a:t> 및 증강</a:t>
            </a:r>
            <a:endParaRPr lang="en-US" sz="4000" dirty="0"/>
          </a:p>
        </p:txBody>
      </p:sp>
      <p:grpSp>
        <p:nvGrpSpPr>
          <p:cNvPr id="20" name="그룹 1001">
            <a:extLst>
              <a:ext uri="{FF2B5EF4-FFF2-40B4-BE49-F238E27FC236}">
                <a16:creationId xmlns:a16="http://schemas.microsoft.com/office/drawing/2014/main" id="{3E435360-5FFA-50F9-423E-09A75178F959}"/>
              </a:ext>
            </a:extLst>
          </p:cNvPr>
          <p:cNvGrpSpPr/>
          <p:nvPr/>
        </p:nvGrpSpPr>
        <p:grpSpPr>
          <a:xfrm>
            <a:off x="578039" y="1310708"/>
            <a:ext cx="4266667" cy="63443"/>
            <a:chOff x="1904762" y="5323405"/>
            <a:chExt cx="4266667" cy="63443"/>
          </a:xfrm>
        </p:grpSpPr>
        <p:pic>
          <p:nvPicPr>
            <p:cNvPr id="21" name="Object 5">
              <a:extLst>
                <a:ext uri="{FF2B5EF4-FFF2-40B4-BE49-F238E27FC236}">
                  <a16:creationId xmlns:a16="http://schemas.microsoft.com/office/drawing/2014/main" id="{F317F6EE-BC04-EDAC-D4AB-699F693E3A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15" name="Object 4">
            <a:extLst>
              <a:ext uri="{FF2B5EF4-FFF2-40B4-BE49-F238E27FC236}">
                <a16:creationId xmlns:a16="http://schemas.microsoft.com/office/drawing/2014/main" id="{303A8D48-2B77-592E-F353-F4F6889648C1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ABD9508F-A469-0AC3-7378-1B6B7BF89431}"/>
              </a:ext>
            </a:extLst>
          </p:cNvPr>
          <p:cNvSpPr/>
          <p:nvPr/>
        </p:nvSpPr>
        <p:spPr>
          <a:xfrm>
            <a:off x="2131626" y="2726652"/>
            <a:ext cx="3200400" cy="3073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AFAB9E-FB2B-4504-6C81-BCED08BE7298}"/>
              </a:ext>
            </a:extLst>
          </p:cNvPr>
          <p:cNvSpPr txBox="1"/>
          <p:nvPr/>
        </p:nvSpPr>
        <p:spPr>
          <a:xfrm>
            <a:off x="2475926" y="3986409"/>
            <a:ext cx="2666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/>
              <a:t>Train: test = 8:2</a:t>
            </a:r>
            <a:endParaRPr kumimoji="1" lang="ko-KR" altLang="en-US" sz="3000" dirty="0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E024B4D7-EBA1-45EB-216C-AA21A9D0F7D1}"/>
              </a:ext>
            </a:extLst>
          </p:cNvPr>
          <p:cNvSpPr/>
          <p:nvPr/>
        </p:nvSpPr>
        <p:spPr>
          <a:xfrm>
            <a:off x="5460502" y="4315830"/>
            <a:ext cx="3200400" cy="3073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E0467-9182-A100-E4B4-C689D101C0E8}"/>
              </a:ext>
            </a:extLst>
          </p:cNvPr>
          <p:cNvSpPr txBox="1"/>
          <p:nvPr/>
        </p:nvSpPr>
        <p:spPr>
          <a:xfrm>
            <a:off x="6012482" y="5292332"/>
            <a:ext cx="2666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/>
              <a:t>Resize</a:t>
            </a:r>
          </a:p>
          <a:p>
            <a:r>
              <a:rPr kumimoji="1" lang="en-US" altLang="ko-KR" sz="3000" dirty="0"/>
              <a:t>224x224</a:t>
            </a:r>
            <a:endParaRPr kumimoji="1" lang="ko-KR" altLang="en-US" sz="3000" dirty="0"/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AB87429-71B5-C2D6-1BC2-9F7CAD3CAC84}"/>
              </a:ext>
            </a:extLst>
          </p:cNvPr>
          <p:cNvSpPr/>
          <p:nvPr/>
        </p:nvSpPr>
        <p:spPr>
          <a:xfrm>
            <a:off x="2154521" y="5902778"/>
            <a:ext cx="3200400" cy="30735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DC184-9F7E-AFC9-D24B-5089A74EE607}"/>
              </a:ext>
            </a:extLst>
          </p:cNvPr>
          <p:cNvSpPr txBox="1"/>
          <p:nvPr/>
        </p:nvSpPr>
        <p:spPr>
          <a:xfrm>
            <a:off x="2564581" y="6881511"/>
            <a:ext cx="2666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/>
              <a:t>Regularization</a:t>
            </a:r>
          </a:p>
          <a:p>
            <a:r>
              <a:rPr kumimoji="1" lang="en-US" altLang="ko-KR" sz="3000" dirty="0"/>
              <a:t>(0-255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-&gt;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0-1)</a:t>
            </a:r>
            <a:endParaRPr kumimoji="1" lang="ko-KR" altLang="en-US" sz="3000" dirty="0"/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687615E7-7911-D1A0-B847-9600D18831F2}"/>
              </a:ext>
            </a:extLst>
          </p:cNvPr>
          <p:cNvSpPr/>
          <p:nvPr/>
        </p:nvSpPr>
        <p:spPr>
          <a:xfrm>
            <a:off x="10863704" y="2868428"/>
            <a:ext cx="4184543" cy="343956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C8B50A-8B9D-DFAE-AA8F-C9400CADA6E2}"/>
              </a:ext>
            </a:extLst>
          </p:cNvPr>
          <p:cNvSpPr txBox="1"/>
          <p:nvPr/>
        </p:nvSpPr>
        <p:spPr>
          <a:xfrm>
            <a:off x="11181348" y="3399506"/>
            <a:ext cx="3993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000" dirty="0" err="1"/>
              <a:t>RandomHorizontalFlip</a:t>
            </a:r>
            <a:endParaRPr kumimoji="1" lang="en-US" altLang="ko-KR" sz="3000" dirty="0"/>
          </a:p>
          <a:p>
            <a:endParaRPr kumimoji="1" lang="en-US" altLang="ko-KR" sz="3000" dirty="0"/>
          </a:p>
          <a:p>
            <a:r>
              <a:rPr kumimoji="1" lang="en-US" altLang="ko-KR" sz="3000" dirty="0" err="1"/>
              <a:t>RandomRotation</a:t>
            </a:r>
            <a:endParaRPr kumimoji="1" lang="en-US" altLang="ko-KR" sz="3000" dirty="0"/>
          </a:p>
          <a:p>
            <a:endParaRPr kumimoji="1" lang="en-US" altLang="ko-KR" sz="3000" dirty="0"/>
          </a:p>
          <a:p>
            <a:r>
              <a:rPr kumimoji="1" lang="en-US" altLang="ko-KR" sz="3000" dirty="0" err="1"/>
              <a:t>RandomCrop</a:t>
            </a:r>
            <a:endParaRPr kumimoji="1"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BFE314-E80A-8B27-82E3-A1042140E8BD}"/>
              </a:ext>
            </a:extLst>
          </p:cNvPr>
          <p:cNvSpPr txBox="1"/>
          <p:nvPr/>
        </p:nvSpPr>
        <p:spPr>
          <a:xfrm>
            <a:off x="11734800" y="2251300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3000" dirty="0"/>
              <a:t>Augmentation</a:t>
            </a:r>
            <a:endParaRPr kumimoji="1" lang="ko-Kore-KR" altLang="en-US" sz="3000" dirty="0"/>
          </a:p>
        </p:txBody>
      </p:sp>
      <p:sp>
        <p:nvSpPr>
          <p:cNvPr id="37" name="오른쪽 화살표[R] 36">
            <a:extLst>
              <a:ext uri="{FF2B5EF4-FFF2-40B4-BE49-F238E27FC236}">
                <a16:creationId xmlns:a16="http://schemas.microsoft.com/office/drawing/2014/main" id="{7DE57772-AAB2-B1CA-74B4-572A0CF798A2}"/>
              </a:ext>
            </a:extLst>
          </p:cNvPr>
          <p:cNvSpPr/>
          <p:nvPr/>
        </p:nvSpPr>
        <p:spPr>
          <a:xfrm>
            <a:off x="8918399" y="5425723"/>
            <a:ext cx="882941" cy="4770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8" name="그림 37" descr="텍스트이(가) 표시된 사진&#10;&#10;자동 생성된 설명">
            <a:extLst>
              <a:ext uri="{FF2B5EF4-FFF2-40B4-BE49-F238E27FC236}">
                <a16:creationId xmlns:a16="http://schemas.microsoft.com/office/drawing/2014/main" id="{E70FAF2F-E099-0805-ABE6-2CB560B3DB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644" y="6612710"/>
            <a:ext cx="5910662" cy="284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2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4">
            <a:extLst>
              <a:ext uri="{FF2B5EF4-FFF2-40B4-BE49-F238E27FC236}">
                <a16:creationId xmlns:a16="http://schemas.microsoft.com/office/drawing/2014/main" id="{3ECD6046-1940-5A5D-DA8B-0E4CB7F46933}"/>
              </a:ext>
            </a:extLst>
          </p:cNvPr>
          <p:cNvSpPr txBox="1"/>
          <p:nvPr/>
        </p:nvSpPr>
        <p:spPr>
          <a:xfrm>
            <a:off x="533400" y="466413"/>
            <a:ext cx="639685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4000" dirty="0"/>
              <a:t>Model</a:t>
            </a:r>
            <a:r>
              <a:rPr lang="ko-KR" altLang="en-US" sz="4000" dirty="0"/>
              <a:t> </a:t>
            </a:r>
            <a:r>
              <a:rPr lang="en-US" altLang="ko-KR" sz="4000" dirty="0"/>
              <a:t> Architecture</a:t>
            </a:r>
            <a:endParaRPr lang="en-US" sz="4000" dirty="0"/>
          </a:p>
        </p:txBody>
      </p:sp>
      <p:grpSp>
        <p:nvGrpSpPr>
          <p:cNvPr id="15" name="그룹 1001">
            <a:extLst>
              <a:ext uri="{FF2B5EF4-FFF2-40B4-BE49-F238E27FC236}">
                <a16:creationId xmlns:a16="http://schemas.microsoft.com/office/drawing/2014/main" id="{2EFB8627-7C71-BEBF-D7C8-3245743AAA89}"/>
              </a:ext>
            </a:extLst>
          </p:cNvPr>
          <p:cNvGrpSpPr/>
          <p:nvPr/>
        </p:nvGrpSpPr>
        <p:grpSpPr>
          <a:xfrm>
            <a:off x="578039" y="1310708"/>
            <a:ext cx="4266667" cy="63443"/>
            <a:chOff x="1904762" y="5323405"/>
            <a:chExt cx="4266667" cy="63443"/>
          </a:xfrm>
        </p:grpSpPr>
        <p:pic>
          <p:nvPicPr>
            <p:cNvPr id="16" name="Object 5">
              <a:extLst>
                <a:ext uri="{FF2B5EF4-FFF2-40B4-BE49-F238E27FC236}">
                  <a16:creationId xmlns:a16="http://schemas.microsoft.com/office/drawing/2014/main" id="{4AC7703B-4F9F-0883-7BEC-24CFCB741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EC2177B-5AD1-5D1F-6131-B352BA1CA81F}"/>
              </a:ext>
            </a:extLst>
          </p:cNvPr>
          <p:cNvSpPr txBox="1"/>
          <p:nvPr/>
        </p:nvSpPr>
        <p:spPr>
          <a:xfrm>
            <a:off x="4100124" y="2705100"/>
            <a:ext cx="1122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CNN</a:t>
            </a:r>
            <a:endParaRPr kumimoji="1" lang="ko-Kore-KR" altLang="en-US" sz="4000" dirty="0"/>
          </a:p>
        </p:txBody>
      </p:sp>
      <p:grpSp>
        <p:nvGrpSpPr>
          <p:cNvPr id="37" name="그룹 1001">
            <a:extLst>
              <a:ext uri="{FF2B5EF4-FFF2-40B4-BE49-F238E27FC236}">
                <a16:creationId xmlns:a16="http://schemas.microsoft.com/office/drawing/2014/main" id="{5619EF77-8D77-C967-BC82-6C4C30DA4335}"/>
              </a:ext>
            </a:extLst>
          </p:cNvPr>
          <p:cNvGrpSpPr/>
          <p:nvPr/>
        </p:nvGrpSpPr>
        <p:grpSpPr>
          <a:xfrm rot="5400000">
            <a:off x="5860852" y="5478792"/>
            <a:ext cx="6566294" cy="104511"/>
            <a:chOff x="1904762" y="5323405"/>
            <a:chExt cx="4266667" cy="63443"/>
          </a:xfrm>
        </p:grpSpPr>
        <p:pic>
          <p:nvPicPr>
            <p:cNvPr id="38" name="Object 5">
              <a:extLst>
                <a:ext uri="{FF2B5EF4-FFF2-40B4-BE49-F238E27FC236}">
                  <a16:creationId xmlns:a16="http://schemas.microsoft.com/office/drawing/2014/main" id="{701A3C54-B9D8-F785-7638-766C6A9FB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F6B4677-E17D-47D3-1068-2F9F220C8E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152900"/>
            <a:ext cx="5969872" cy="4226548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BD1B674-21C7-1973-5418-F6CDBE12B7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619" y="4457700"/>
            <a:ext cx="8162260" cy="27068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E78F90-198B-59B1-CBC1-9D7B060A294A}"/>
              </a:ext>
            </a:extLst>
          </p:cNvPr>
          <p:cNvSpPr txBox="1"/>
          <p:nvPr/>
        </p:nvSpPr>
        <p:spPr>
          <a:xfrm>
            <a:off x="12649200" y="2705100"/>
            <a:ext cx="21846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ResNet18</a:t>
            </a:r>
            <a:endParaRPr kumimoji="1" lang="ko-Kore-KR" altLang="en-US" sz="4000" dirty="0"/>
          </a:p>
        </p:txBody>
      </p:sp>
      <p:sp>
        <p:nvSpPr>
          <p:cNvPr id="28" name="Object 4">
            <a:extLst>
              <a:ext uri="{FF2B5EF4-FFF2-40B4-BE49-F238E27FC236}">
                <a16:creationId xmlns:a16="http://schemas.microsoft.com/office/drawing/2014/main" id="{CC29F665-FC75-BAF8-D0F2-3AE835F9770F}"/>
              </a:ext>
            </a:extLst>
          </p:cNvPr>
          <p:cNvSpPr txBox="1"/>
          <p:nvPr/>
        </p:nvSpPr>
        <p:spPr>
          <a:xfrm>
            <a:off x="1401143" y="419100"/>
            <a:ext cx="1548571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kern="0" spc="1100" dirty="0" err="1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딥러닝을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기반</a:t>
            </a:r>
          </a:p>
          <a:p>
            <a:pPr algn="ctr"/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흉부 </a:t>
            </a:r>
            <a:r>
              <a:rPr lang="en" altLang="ko-KR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 </a:t>
            </a:r>
            <a:r>
              <a:rPr lang="ko-KR" altLang="en-US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분류</a:t>
            </a:r>
          </a:p>
          <a:p>
            <a:pPr algn="ctr"/>
            <a:endParaRPr lang="ko-KR" altLang="en-US" sz="1800" kern="0" spc="11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5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1043</Words>
  <Application>Microsoft Macintosh PowerPoint</Application>
  <PresentationFormat>사용자 지정</PresentationFormat>
  <Paragraphs>180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함초롬바탕</vt:lpstr>
      <vt:lpstr>맑은 고딕</vt:lpstr>
      <vt:lpstr>Arial</vt:lpstr>
      <vt:lpstr>Bell MT</vt:lpstr>
      <vt:lpstr>Calibri</vt:lpstr>
      <vt:lpstr>Open Sans ExtraBold</vt:lpstr>
      <vt:lpstr>Open Sans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이인석</cp:lastModifiedBy>
  <cp:revision>296</cp:revision>
  <dcterms:created xsi:type="dcterms:W3CDTF">2022-05-25T07:03:38Z</dcterms:created>
  <dcterms:modified xsi:type="dcterms:W3CDTF">2022-06-17T09:36:15Z</dcterms:modified>
</cp:coreProperties>
</file>