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1" r:id="rId4"/>
    <p:sldId id="275" r:id="rId5"/>
    <p:sldId id="276" r:id="rId6"/>
    <p:sldId id="279" r:id="rId7"/>
    <p:sldId id="280" r:id="rId8"/>
    <p:sldId id="260" r:id="rId9"/>
    <p:sldId id="269" r:id="rId10"/>
    <p:sldId id="264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7"/>
    <p:restoredTop sz="93592"/>
  </p:normalViewPr>
  <p:slideViewPr>
    <p:cSldViewPr>
      <p:cViewPr varScale="1">
        <p:scale>
          <a:sx n="30" d="100"/>
          <a:sy n="30" d="100"/>
        </p:scale>
        <p:origin x="77" y="2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9CC6C-01B0-944F-8F17-D55CD583419B}" type="datetimeFigureOut">
              <a:rPr kumimoji="1" lang="ko-Kore-KR" altLang="en-US" smtClean="0"/>
              <a:t>05/06/2022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5CE56-73CA-4D46-99AC-17698368CF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187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5CE56-73CA-4D46-99AC-17698368CF94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706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4520" y="2937318"/>
            <a:ext cx="16376673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ko-KR" altLang="en-US" sz="9600" dirty="0"/>
              <a:t>소프트웨어융합캡스톤디자인</a:t>
            </a:r>
            <a:endParaRPr kumimoji="1" lang="en-US" altLang="ko-KR" sz="9600" dirty="0"/>
          </a:p>
          <a:p>
            <a:pPr algn="ctr"/>
            <a:r>
              <a:rPr kumimoji="1" lang="ko-KR" altLang="en-US" sz="9600" dirty="0"/>
              <a:t>중간 발표 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5744471" y="7667297"/>
            <a:ext cx="679677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ko-KR" altLang="en-US" sz="2400" b="1" dirty="0"/>
              <a:t>소프트웨어융합학과 이인석</a:t>
            </a:r>
            <a:endParaRPr kumimoji="1" lang="ko-Kore-KR" altLang="en-US" sz="2400" b="1" dirty="0"/>
          </a:p>
        </p:txBody>
      </p:sp>
      <p:grpSp>
        <p:nvGrpSpPr>
          <p:cNvPr id="7" name="그룹 1002">
            <a:extLst>
              <a:ext uri="{FF2B5EF4-FFF2-40B4-BE49-F238E27FC236}">
                <a16:creationId xmlns:a16="http://schemas.microsoft.com/office/drawing/2014/main" id="{3EEA4F82-6232-B34F-807C-DC6C5CDE651F}"/>
              </a:ext>
            </a:extLst>
          </p:cNvPr>
          <p:cNvGrpSpPr/>
          <p:nvPr/>
        </p:nvGrpSpPr>
        <p:grpSpPr>
          <a:xfrm>
            <a:off x="2882664" y="6666351"/>
            <a:ext cx="12520386" cy="313458"/>
            <a:chOff x="5358343" y="639654"/>
            <a:chExt cx="12520386" cy="313458"/>
          </a:xfrm>
        </p:grpSpPr>
        <p:pic>
          <p:nvPicPr>
            <p:cNvPr id="8" name="Object 14">
              <a:extLst>
                <a:ext uri="{FF2B5EF4-FFF2-40B4-BE49-F238E27FC236}">
                  <a16:creationId xmlns:a16="http://schemas.microsoft.com/office/drawing/2014/main" id="{24E76938-201A-8143-B70C-97CD471A0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65839" y="3310581"/>
            <a:ext cx="18199752" cy="5760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600" kern="0" spc="-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감사합니다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6397" y="2282923"/>
            <a:ext cx="1072174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01</a:t>
            </a:r>
          </a:p>
          <a:p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02</a:t>
            </a:r>
          </a:p>
          <a:p>
            <a:endParaRPr lang="en-US" sz="5000" dirty="0">
              <a:solidFill>
                <a:srgbClr val="000000"/>
              </a:solidFill>
              <a:latin typeface="Bebas Neue" pitchFamily="34" charset="0"/>
              <a:cs typeface="Bebas Neue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2541" y="2063867"/>
            <a:ext cx="6481248" cy="23896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0" kern="0" spc="3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CONTENTS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522541" y="3605104"/>
            <a:ext cx="3826087" cy="31345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5" name="Object 6">
            <a:extLst>
              <a:ext uri="{FF2B5EF4-FFF2-40B4-BE49-F238E27FC236}">
                <a16:creationId xmlns:a16="http://schemas.microsoft.com/office/drawing/2014/main" id="{BC31FEF8-314E-F04C-93D2-CBA5282085B9}"/>
              </a:ext>
            </a:extLst>
          </p:cNvPr>
          <p:cNvSpPr txBox="1"/>
          <p:nvPr/>
        </p:nvSpPr>
        <p:spPr>
          <a:xfrm>
            <a:off x="8773776" y="3188944"/>
            <a:ext cx="8654906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kern="0" spc="-200" dirty="0">
                <a:solidFill>
                  <a:srgbClr val="000000"/>
                </a:solidFill>
                <a:latin typeface="S-Core Dream 4 Regular" pitchFamily="34" charset="0"/>
              </a:rPr>
              <a:t>향후 계획</a:t>
            </a:r>
            <a:endParaRPr lang="en-US" dirty="0"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44240F5F-0350-8B42-8685-163CFF9DEBFC}"/>
              </a:ext>
            </a:extLst>
          </p:cNvPr>
          <p:cNvSpPr txBox="1"/>
          <p:nvPr/>
        </p:nvSpPr>
        <p:spPr>
          <a:xfrm>
            <a:off x="8773776" y="2459327"/>
            <a:ext cx="8654906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dirty="0"/>
              <a:t>과제 개요 및 진행 사항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589215" y="3054554"/>
            <a:ext cx="4241647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1	</a:t>
            </a:r>
            <a:r>
              <a:rPr lang="ko-KR" alt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주제</a:t>
            </a:r>
            <a:endParaRPr lang="en-US" altLang="ko-KR" sz="3500" kern="0" spc="-400" dirty="0">
              <a:solidFill>
                <a:srgbClr val="3F5FFF"/>
              </a:solidFill>
              <a:latin typeface="S-Core Dream 8 Heavy" pitchFamily="34" charset="0"/>
              <a:cs typeface="S-Core Dream 8 Heavy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7537" y="1130349"/>
            <a:ext cx="12520385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S-Core Dream 5 Medium" pitchFamily="34" charset="0"/>
              </a:rPr>
              <a:t> 딥러닝 기반 흉부 </a:t>
            </a:r>
            <a:r>
              <a:rPr lang="en-US" altLang="ko-KR" sz="5900" kern="0" spc="-800" dirty="0">
                <a:solidFill>
                  <a:srgbClr val="000000"/>
                </a:solidFill>
                <a:latin typeface="S-Core Dream 5 Medium" pitchFamily="34" charset="0"/>
              </a:rPr>
              <a:t>X-Ray</a:t>
            </a:r>
            <a:r>
              <a:rPr lang="ko-KR" altLang="en-US" sz="5900" kern="0" spc="-800" dirty="0">
                <a:solidFill>
                  <a:srgbClr val="000000"/>
                </a:solidFill>
                <a:latin typeface="S-Core Dream 5 Medium" pitchFamily="34" charset="0"/>
              </a:rPr>
              <a:t> 폐질환 판독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589215" y="4264608"/>
            <a:ext cx="3791749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2	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데이터셋 선정</a:t>
            </a:r>
            <a:endParaRPr lang="en-US" altLang="ko-KR" sz="2700" kern="0" spc="-300" dirty="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05156" y="3740531"/>
            <a:ext cx="4278400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2771041" y="4905626"/>
            <a:ext cx="4278400" cy="2191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870420" y="6887415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5516960" y="7734300"/>
            <a:ext cx="6847475" cy="2159694"/>
            <a:chOff x="5708733" y="6645099"/>
            <a:chExt cx="6330849" cy="226657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08733" y="6645099"/>
              <a:ext cx="6330849" cy="226657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5819090" y="8801406"/>
            <a:ext cx="65453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흉부 </a:t>
            </a:r>
            <a:r>
              <a:rPr lang="en-US" altLang="ko-KR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X-Ray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영상 분류를 위한  </a:t>
            </a:r>
            <a:r>
              <a:rPr lang="en-US" altLang="ko-KR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CNN Classification Model</a:t>
            </a:r>
            <a:endParaRPr lang="en-US" sz="2700" kern="0" spc="-300" dirty="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8B901EA7-DB92-D643-B1ED-2AFE65F142E1}"/>
              </a:ext>
            </a:extLst>
          </p:cNvPr>
          <p:cNvSpPr txBox="1"/>
          <p:nvPr/>
        </p:nvSpPr>
        <p:spPr>
          <a:xfrm>
            <a:off x="1721297" y="953112"/>
            <a:ext cx="3109565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/>
              <a:t>과제 개요 및 진행 사항</a:t>
            </a:r>
            <a:endParaRPr lang="en-US" altLang="ko-Kore-KR" sz="3200" dirty="0"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40AD5FD3-A250-6542-2FEE-F7D56C520AF8}"/>
              </a:ext>
            </a:extLst>
          </p:cNvPr>
          <p:cNvSpPr txBox="1">
            <a:spLocks/>
          </p:cNvSpPr>
          <p:nvPr/>
        </p:nvSpPr>
        <p:spPr>
          <a:xfrm>
            <a:off x="589215" y="5351551"/>
            <a:ext cx="414297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3	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데이터 전처리 및 증강</a:t>
            </a:r>
            <a:endParaRPr lang="en-US" altLang="ko-KR" sz="2700" kern="0" spc="-300" dirty="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C2BA91CB-AFE6-CBE1-C69B-043B800666C3}"/>
              </a:ext>
            </a:extLst>
          </p:cNvPr>
          <p:cNvSpPr txBox="1">
            <a:spLocks/>
          </p:cNvSpPr>
          <p:nvPr/>
        </p:nvSpPr>
        <p:spPr>
          <a:xfrm>
            <a:off x="589215" y="6438493"/>
            <a:ext cx="3791749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4	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모델 선정</a:t>
            </a:r>
            <a:endParaRPr lang="en-US" altLang="ko-KR" sz="2700" kern="0" spc="-300" dirty="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E64BDFF-EA11-769A-1997-C18910A81C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984564"/>
            <a:ext cx="6545345" cy="431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2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77537" y="1130349"/>
            <a:ext cx="12520385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S-Core Dream 5 Medium" pitchFamily="34" charset="0"/>
              </a:rPr>
              <a:t> 데이터셋 선정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560644" y="3165723"/>
            <a:ext cx="3791749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1	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주제</a:t>
            </a:r>
            <a:endParaRPr lang="en-US" altLang="ko-KR" sz="2700" kern="0" spc="-300" dirty="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05156" y="3740531"/>
            <a:ext cx="4278400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2771041" y="4905626"/>
            <a:ext cx="4278400" cy="2191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5853045" y="6343788"/>
            <a:ext cx="3921831" cy="3173075"/>
            <a:chOff x="6248596" y="5867803"/>
            <a:chExt cx="6330849" cy="226657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48596" y="5867803"/>
              <a:ext cx="6330849" cy="2266572"/>
            </a:xfrm>
            <a:prstGeom prst="rect">
              <a:avLst/>
            </a:prstGeom>
          </p:spPr>
        </p:pic>
      </p:grpSp>
      <p:sp>
        <p:nvSpPr>
          <p:cNvPr id="35" name="Object 4">
            <a:extLst>
              <a:ext uri="{FF2B5EF4-FFF2-40B4-BE49-F238E27FC236}">
                <a16:creationId xmlns:a16="http://schemas.microsoft.com/office/drawing/2014/main" id="{8B901EA7-DB92-D643-B1ED-2AFE65F142E1}"/>
              </a:ext>
            </a:extLst>
          </p:cNvPr>
          <p:cNvSpPr txBox="1"/>
          <p:nvPr/>
        </p:nvSpPr>
        <p:spPr>
          <a:xfrm>
            <a:off x="1721297" y="953112"/>
            <a:ext cx="3109565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/>
              <a:t>과제 개요 및 진행 사항</a:t>
            </a:r>
            <a:endParaRPr lang="en-US" altLang="ko-Kore-KR" sz="3200" dirty="0"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40AD5FD3-A250-6542-2FEE-F7D56C520AF8}"/>
              </a:ext>
            </a:extLst>
          </p:cNvPr>
          <p:cNvSpPr txBox="1"/>
          <p:nvPr/>
        </p:nvSpPr>
        <p:spPr>
          <a:xfrm>
            <a:off x="560644" y="5414260"/>
            <a:ext cx="414297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3	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데이터 전처리</a:t>
            </a:r>
            <a:endParaRPr lang="en-US" altLang="ko-KR" sz="2700" kern="0" spc="-300" dirty="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C2BA91CB-AFE6-CBE1-C69B-043B800666C3}"/>
              </a:ext>
            </a:extLst>
          </p:cNvPr>
          <p:cNvSpPr txBox="1"/>
          <p:nvPr/>
        </p:nvSpPr>
        <p:spPr>
          <a:xfrm>
            <a:off x="560644" y="6476972"/>
            <a:ext cx="3791749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4	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모델 선정</a:t>
            </a:r>
            <a:endParaRPr lang="en-US" altLang="ko-KR" sz="2700" kern="0" spc="-300" dirty="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DFA12A9-36D7-59FA-5038-50EF50C19E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601" y="3391192"/>
            <a:ext cx="9029700" cy="2667000"/>
          </a:xfrm>
          <a:prstGeom prst="rect">
            <a:avLst/>
          </a:prstGeom>
        </p:spPr>
      </p:pic>
      <p:sp>
        <p:nvSpPr>
          <p:cNvPr id="32" name="Object 35">
            <a:extLst>
              <a:ext uri="{FF2B5EF4-FFF2-40B4-BE49-F238E27FC236}">
                <a16:creationId xmlns:a16="http://schemas.microsoft.com/office/drawing/2014/main" id="{B6608F58-932F-5B08-CFD8-D7E49537C20E}"/>
              </a:ext>
            </a:extLst>
          </p:cNvPr>
          <p:cNvSpPr txBox="1"/>
          <p:nvPr/>
        </p:nvSpPr>
        <p:spPr>
          <a:xfrm>
            <a:off x="560644" y="4228436"/>
            <a:ext cx="489841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2	</a:t>
            </a:r>
            <a:r>
              <a:rPr lang="ko-KR" alt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데이터셋 선정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E28445B-4673-0DAE-BF0C-8805E78179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400" y="7555569"/>
            <a:ext cx="2385701" cy="1277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A55CF9-6DFA-4C0C-DE8D-5922F3CF172C}"/>
              </a:ext>
            </a:extLst>
          </p:cNvPr>
          <p:cNvSpPr txBox="1"/>
          <p:nvPr/>
        </p:nvSpPr>
        <p:spPr>
          <a:xfrm>
            <a:off x="6089416" y="7282426"/>
            <a:ext cx="41053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Kaggle Data set</a:t>
            </a:r>
          </a:p>
          <a:p>
            <a:endParaRPr lang="en-US" altLang="ko-KR" sz="2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Pneumonia –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폐렴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Covid-19 –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코로나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19</a:t>
            </a:r>
          </a:p>
          <a:p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Tuberculosis(TB) – (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폐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결핵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Normal –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정상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596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16960" y="1165973"/>
            <a:ext cx="12520385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S-Core Dream 5 Medium" pitchFamily="34" charset="0"/>
              </a:rPr>
              <a:t> 데이터 전처리 및 증강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618547" y="4243652"/>
            <a:ext cx="3791749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2	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데이터셋 선정</a:t>
            </a:r>
            <a:endParaRPr lang="en-US" altLang="ko-KR" sz="2700" kern="0" spc="-300" dirty="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05156" y="3740531"/>
            <a:ext cx="4278400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8B901EA7-DB92-D643-B1ED-2AFE65F142E1}"/>
              </a:ext>
            </a:extLst>
          </p:cNvPr>
          <p:cNvSpPr txBox="1"/>
          <p:nvPr/>
        </p:nvSpPr>
        <p:spPr>
          <a:xfrm>
            <a:off x="1721297" y="953112"/>
            <a:ext cx="3109565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/>
              <a:t>과제 개요 및 진행 사항</a:t>
            </a:r>
            <a:endParaRPr lang="en-US" altLang="ko-Kore-KR" sz="3200" dirty="0"/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C2BA91CB-AFE6-CBE1-C69B-043B800666C3}"/>
              </a:ext>
            </a:extLst>
          </p:cNvPr>
          <p:cNvSpPr txBox="1"/>
          <p:nvPr/>
        </p:nvSpPr>
        <p:spPr>
          <a:xfrm>
            <a:off x="618547" y="6559230"/>
            <a:ext cx="3791749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4	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모델 선정</a:t>
            </a:r>
            <a:endParaRPr lang="en-US" altLang="ko-KR" sz="2700" kern="0" spc="-300" dirty="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</p:txBody>
      </p:sp>
      <p:sp>
        <p:nvSpPr>
          <p:cNvPr id="25" name="Object 35">
            <a:extLst>
              <a:ext uri="{FF2B5EF4-FFF2-40B4-BE49-F238E27FC236}">
                <a16:creationId xmlns:a16="http://schemas.microsoft.com/office/drawing/2014/main" id="{43D092E5-F816-DE49-4A25-49D814EC0516}"/>
              </a:ext>
            </a:extLst>
          </p:cNvPr>
          <p:cNvSpPr txBox="1"/>
          <p:nvPr/>
        </p:nvSpPr>
        <p:spPr>
          <a:xfrm>
            <a:off x="618547" y="5339885"/>
            <a:ext cx="489841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3	</a:t>
            </a:r>
            <a:r>
              <a:rPr lang="ko-KR" alt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데이터 전처리</a:t>
            </a:r>
            <a:endParaRPr lang="en-US" dirty="0"/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1984AB26-F92C-4394-51EE-6CA7834D935B}"/>
              </a:ext>
            </a:extLst>
          </p:cNvPr>
          <p:cNvSpPr txBox="1"/>
          <p:nvPr/>
        </p:nvSpPr>
        <p:spPr>
          <a:xfrm>
            <a:off x="618547" y="3147419"/>
            <a:ext cx="3791749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1	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주제</a:t>
            </a:r>
            <a:endParaRPr lang="en-US" altLang="ko-KR" sz="2700" kern="0" spc="-300" dirty="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EB37FAB-7ECF-E679-D305-CB0EF0419A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732" y="3895107"/>
            <a:ext cx="6273800" cy="2095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75E7859-2C65-98F9-1D23-6CE5D92E83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756" y="3269846"/>
            <a:ext cx="3479800" cy="3543300"/>
          </a:xfrm>
          <a:prstGeom prst="rect">
            <a:avLst/>
          </a:prstGeom>
        </p:spPr>
      </p:pic>
      <p:sp>
        <p:nvSpPr>
          <p:cNvPr id="34" name="오른쪽 화살표[R] 33">
            <a:extLst>
              <a:ext uri="{FF2B5EF4-FFF2-40B4-BE49-F238E27FC236}">
                <a16:creationId xmlns:a16="http://schemas.microsoft.com/office/drawing/2014/main" id="{1D5792FE-0BFC-994C-12D9-992197C7910C}"/>
              </a:ext>
            </a:extLst>
          </p:cNvPr>
          <p:cNvSpPr/>
          <p:nvPr/>
        </p:nvSpPr>
        <p:spPr>
          <a:xfrm flipV="1">
            <a:off x="12143794" y="4439335"/>
            <a:ext cx="1522723" cy="1143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326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16960" y="1165973"/>
            <a:ext cx="12520385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S-Core Dream 5 Medium" pitchFamily="34" charset="0"/>
              </a:rPr>
              <a:t> </a:t>
            </a:r>
            <a:r>
              <a:rPr lang="en-US" altLang="ko-KR" sz="5900" kern="0" spc="-800" dirty="0">
                <a:solidFill>
                  <a:srgbClr val="000000"/>
                </a:solidFill>
                <a:latin typeface="S-Core Dream 5 Medium" pitchFamily="34" charset="0"/>
              </a:rPr>
              <a:t> CNN</a:t>
            </a:r>
            <a:r>
              <a:rPr lang="ko-KR" altLang="en-US" sz="5900" kern="0" spc="-800" dirty="0">
                <a:solidFill>
                  <a:srgbClr val="000000"/>
                </a:solidFill>
                <a:latin typeface="S-Core Dream 5 Medium" pitchFamily="34" charset="0"/>
              </a:rPr>
              <a:t> </a:t>
            </a:r>
            <a:r>
              <a:rPr lang="en-US" altLang="ko-KR" sz="5900" kern="0" spc="-800" dirty="0">
                <a:solidFill>
                  <a:srgbClr val="000000"/>
                </a:solidFill>
                <a:latin typeface="S-Core Dream 5 Medium" pitchFamily="34" charset="0"/>
              </a:rPr>
              <a:t>5-Layer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647076" y="4224004"/>
            <a:ext cx="3791749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2	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데이터셋 선정</a:t>
            </a:r>
            <a:endParaRPr lang="en-US" altLang="ko-KR" sz="2700" kern="0" spc="-300" dirty="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05156" y="3740531"/>
            <a:ext cx="4278400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2771041" y="4905626"/>
            <a:ext cx="4278400" cy="2191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870420" y="6887415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8B901EA7-DB92-D643-B1ED-2AFE65F142E1}"/>
              </a:ext>
            </a:extLst>
          </p:cNvPr>
          <p:cNvSpPr txBox="1"/>
          <p:nvPr/>
        </p:nvSpPr>
        <p:spPr>
          <a:xfrm>
            <a:off x="1721297" y="953112"/>
            <a:ext cx="3109565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/>
              <a:t>과제 개요 및 진행 사항</a:t>
            </a:r>
            <a:endParaRPr lang="en-US" altLang="ko-Kore-KR" sz="3200" dirty="0"/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C2BA91CB-AFE6-CBE1-C69B-043B800666C3}"/>
              </a:ext>
            </a:extLst>
          </p:cNvPr>
          <p:cNvSpPr txBox="1"/>
          <p:nvPr/>
        </p:nvSpPr>
        <p:spPr>
          <a:xfrm>
            <a:off x="665045" y="5424557"/>
            <a:ext cx="3791749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3	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데이터 전처리</a:t>
            </a:r>
            <a:endParaRPr lang="en-US" altLang="ko-KR" sz="2700" kern="0" spc="-300" dirty="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</p:txBody>
      </p:sp>
      <p:sp>
        <p:nvSpPr>
          <p:cNvPr id="25" name="Object 35">
            <a:extLst>
              <a:ext uri="{FF2B5EF4-FFF2-40B4-BE49-F238E27FC236}">
                <a16:creationId xmlns:a16="http://schemas.microsoft.com/office/drawing/2014/main" id="{43D092E5-F816-DE49-4A25-49D814EC0516}"/>
              </a:ext>
            </a:extLst>
          </p:cNvPr>
          <p:cNvSpPr txBox="1"/>
          <p:nvPr/>
        </p:nvSpPr>
        <p:spPr>
          <a:xfrm>
            <a:off x="681800" y="6504973"/>
            <a:ext cx="489841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4	</a:t>
            </a:r>
            <a:r>
              <a:rPr lang="ko-KR" alt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모델선정</a:t>
            </a:r>
            <a:endParaRPr lang="en-US" dirty="0"/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1984AB26-F92C-4394-51EE-6CA7834D935B}"/>
              </a:ext>
            </a:extLst>
          </p:cNvPr>
          <p:cNvSpPr txBox="1"/>
          <p:nvPr/>
        </p:nvSpPr>
        <p:spPr>
          <a:xfrm>
            <a:off x="665045" y="3163231"/>
            <a:ext cx="3791749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1	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주제</a:t>
            </a:r>
            <a:endParaRPr lang="en-US" altLang="ko-KR" sz="2700" kern="0" spc="-300" dirty="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</p:txBody>
      </p:sp>
      <p:grpSp>
        <p:nvGrpSpPr>
          <p:cNvPr id="32" name="그룹 1006">
            <a:extLst>
              <a:ext uri="{FF2B5EF4-FFF2-40B4-BE49-F238E27FC236}">
                <a16:creationId xmlns:a16="http://schemas.microsoft.com/office/drawing/2014/main" id="{8F2CBD2B-4497-75B5-7FFB-35F4EFE94F3E}"/>
              </a:ext>
            </a:extLst>
          </p:cNvPr>
          <p:cNvGrpSpPr/>
          <p:nvPr/>
        </p:nvGrpSpPr>
        <p:grpSpPr>
          <a:xfrm>
            <a:off x="7594982" y="7784520"/>
            <a:ext cx="7449374" cy="2239708"/>
            <a:chOff x="9151950" y="7491655"/>
            <a:chExt cx="6330849" cy="2266572"/>
          </a:xfrm>
        </p:grpSpPr>
        <p:pic>
          <p:nvPicPr>
            <p:cNvPr id="34" name="Object 30">
              <a:extLst>
                <a:ext uri="{FF2B5EF4-FFF2-40B4-BE49-F238E27FC236}">
                  <a16:creationId xmlns:a16="http://schemas.microsoft.com/office/drawing/2014/main" id="{F8783076-4221-5204-B18A-9C3991F12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51950" y="7491655"/>
              <a:ext cx="6330849" cy="2266572"/>
            </a:xfrm>
            <a:prstGeom prst="rect">
              <a:avLst/>
            </a:prstGeom>
          </p:spPr>
        </p:pic>
      </p:grpSp>
      <p:sp>
        <p:nvSpPr>
          <p:cNvPr id="36" name="Object 33">
            <a:extLst>
              <a:ext uri="{FF2B5EF4-FFF2-40B4-BE49-F238E27FC236}">
                <a16:creationId xmlns:a16="http://schemas.microsoft.com/office/drawing/2014/main" id="{83422266-D460-63AC-37A1-DF1A23AD393E}"/>
              </a:ext>
            </a:extLst>
          </p:cNvPr>
          <p:cNvSpPr txBox="1"/>
          <p:nvPr/>
        </p:nvSpPr>
        <p:spPr>
          <a:xfrm>
            <a:off x="8046996" y="8491154"/>
            <a:ext cx="6545345" cy="16158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b="1" dirty="0"/>
              <a:t>5-Lyaer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" altLang="ko-Kore-KR" dirty="0"/>
              <a:t>convolutional layer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" altLang="ko-Kore-KR" dirty="0"/>
              <a:t>Fully- connected layer</a:t>
            </a:r>
            <a:endParaRPr lang="en-US" altLang="ko-Kore-KR" dirty="0"/>
          </a:p>
          <a:p>
            <a:r>
              <a:rPr lang="en-US" altLang="ko-KR" b="1" dirty="0"/>
              <a:t>Parameter</a:t>
            </a:r>
          </a:p>
          <a:p>
            <a:r>
              <a:rPr lang="en" altLang="ko-Kore-KR" dirty="0"/>
              <a:t>learning_rate = 0.001, training_epochs = 10, batch_size = 32 </a:t>
            </a:r>
            <a:endParaRPr lang="en" altLang="ko-Kore-KR" sz="2800" dirty="0"/>
          </a:p>
          <a:p>
            <a:endParaRPr lang="en-US" sz="2700" kern="0" spc="-300" dirty="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5F125-0D0F-3F2D-7AD6-A4648AA36793}"/>
              </a:ext>
            </a:extLst>
          </p:cNvPr>
          <p:cNvSpPr txBox="1"/>
          <p:nvPr/>
        </p:nvSpPr>
        <p:spPr>
          <a:xfrm>
            <a:off x="5963210" y="2806897"/>
            <a:ext cx="11310651" cy="550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3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# 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번 레이어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 :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합성곱층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(Convolutional layer)</a:t>
            </a:r>
            <a:endParaRPr lang="ko-KR" altLang="ko-KR" sz="1800" dirty="0">
              <a:solidFill>
                <a:srgbClr val="000000"/>
              </a:solidFill>
              <a:effectLst/>
              <a:latin typeface="함초롬바탕"/>
            </a:endParaRPr>
          </a:p>
          <a:p>
            <a:pPr algn="just" latinLnBrk="1">
              <a:lnSpc>
                <a:spcPct val="103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합성곱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(in_channel = 1, out_channel = 32, kernel_size=3, stride=1, padding=1) +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활성화 함수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 ReLU</a:t>
            </a:r>
            <a:endParaRPr lang="ko-KR" altLang="ko-KR" sz="1800" dirty="0">
              <a:solidFill>
                <a:srgbClr val="000000"/>
              </a:solidFill>
              <a:effectLst/>
              <a:latin typeface="함초롬바탕"/>
            </a:endParaRPr>
          </a:p>
          <a:p>
            <a:pPr algn="just" latinLnBrk="1">
              <a:lnSpc>
                <a:spcPct val="103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맥스풀링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(kernel_size=2, stride=2))</a:t>
            </a:r>
            <a:endParaRPr lang="ko-KR" altLang="ko-KR" sz="1800" dirty="0">
              <a:solidFill>
                <a:srgbClr val="000000"/>
              </a:solidFill>
              <a:effectLst/>
              <a:latin typeface="함초롬바탕"/>
            </a:endParaRPr>
          </a:p>
          <a:p>
            <a:pPr algn="just" latinLnBrk="1">
              <a:lnSpc>
                <a:spcPct val="103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endParaRPr lang="ko-KR" altLang="ko-KR" sz="1800" dirty="0">
              <a:solidFill>
                <a:srgbClr val="000000"/>
              </a:solidFill>
              <a:effectLst/>
              <a:latin typeface="함초롬바탕"/>
            </a:endParaRPr>
          </a:p>
          <a:p>
            <a:pPr algn="just" latinLnBrk="1">
              <a:lnSpc>
                <a:spcPct val="103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# 2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번 레이어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 :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합성곱층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(Convolutional layer)</a:t>
            </a:r>
            <a:endParaRPr lang="ko-KR" altLang="ko-KR" sz="1800" dirty="0">
              <a:solidFill>
                <a:srgbClr val="000000"/>
              </a:solidFill>
              <a:effectLst/>
              <a:latin typeface="함초롬바탕"/>
            </a:endParaRPr>
          </a:p>
          <a:p>
            <a:pPr algn="just" latinLnBrk="1">
              <a:lnSpc>
                <a:spcPct val="103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합성곱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(in_channel = 32, out_channel = 64, kernel_size=3, stride=1, padding=1) +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활성화 함수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 ReLU</a:t>
            </a:r>
            <a:endParaRPr lang="ko-KR" altLang="ko-KR" sz="1800" dirty="0">
              <a:solidFill>
                <a:srgbClr val="000000"/>
              </a:solidFill>
              <a:effectLst/>
              <a:latin typeface="함초롬바탕"/>
            </a:endParaRPr>
          </a:p>
          <a:p>
            <a:pPr algn="just" latinLnBrk="1">
              <a:lnSpc>
                <a:spcPct val="103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맥스풀링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(kernel_size=2, stride=2))</a:t>
            </a:r>
            <a:endParaRPr lang="ko-KR" altLang="ko-KR" sz="1800" dirty="0">
              <a:solidFill>
                <a:srgbClr val="000000"/>
              </a:solidFill>
              <a:effectLst/>
              <a:latin typeface="함초롬바탕"/>
            </a:endParaRPr>
          </a:p>
          <a:p>
            <a:pPr algn="just" latinLnBrk="1">
              <a:lnSpc>
                <a:spcPct val="103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endParaRPr lang="ko-KR" altLang="ko-KR" sz="1800" dirty="0">
              <a:solidFill>
                <a:srgbClr val="000000"/>
              </a:solidFill>
              <a:effectLst/>
              <a:latin typeface="함초롬바탕"/>
            </a:endParaRPr>
          </a:p>
          <a:p>
            <a:pPr algn="just" latinLnBrk="1">
              <a:lnSpc>
                <a:spcPct val="103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# 3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번 레이어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 :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합성곱층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(Convolutional layer)</a:t>
            </a:r>
            <a:endParaRPr lang="ko-KR" altLang="ko-KR" sz="1800" dirty="0">
              <a:solidFill>
                <a:srgbClr val="000000"/>
              </a:solidFill>
              <a:effectLst/>
              <a:latin typeface="함초롬바탕"/>
            </a:endParaRPr>
          </a:p>
          <a:p>
            <a:pPr algn="just" latinLnBrk="1">
              <a:lnSpc>
                <a:spcPct val="103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합성곱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(in_channel = 64, out_channel = 128, kernel_size=3, stride=1, padding=1) +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활성화 함수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 ReLU</a:t>
            </a:r>
            <a:endParaRPr lang="ko-KR" altLang="ko-KR" sz="1800" dirty="0">
              <a:solidFill>
                <a:srgbClr val="000000"/>
              </a:solidFill>
              <a:effectLst/>
              <a:latin typeface="함초롬바탕"/>
            </a:endParaRPr>
          </a:p>
          <a:p>
            <a:pPr algn="just" latinLnBrk="1">
              <a:lnSpc>
                <a:spcPct val="103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맥스풀링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(kernel_size=2, stride=2, padding=1))</a:t>
            </a:r>
            <a:endParaRPr lang="ko-KR" altLang="ko-KR" sz="1800" dirty="0">
              <a:solidFill>
                <a:srgbClr val="000000"/>
              </a:solidFill>
              <a:effectLst/>
              <a:latin typeface="함초롬바탕"/>
            </a:endParaRPr>
          </a:p>
          <a:p>
            <a:pPr algn="just" latinLnBrk="1">
              <a:lnSpc>
                <a:spcPct val="103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endParaRPr lang="ko-KR" altLang="ko-KR" sz="1800" dirty="0">
              <a:solidFill>
                <a:srgbClr val="000000"/>
              </a:solidFill>
              <a:effectLst/>
              <a:latin typeface="함초롬바탕"/>
            </a:endParaRPr>
          </a:p>
          <a:p>
            <a:pPr algn="just" latinLnBrk="1">
              <a:lnSpc>
                <a:spcPct val="103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# 4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번 레이어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 :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전결합층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(Fully-Connected layer)</a:t>
            </a:r>
            <a:endParaRPr lang="ko-KR" altLang="ko-KR" sz="1800" dirty="0">
              <a:solidFill>
                <a:srgbClr val="000000"/>
              </a:solidFill>
              <a:effectLst/>
              <a:latin typeface="함초롬바탕"/>
            </a:endParaRPr>
          </a:p>
          <a:p>
            <a:pPr algn="just" latinLnBrk="1">
              <a:lnSpc>
                <a:spcPct val="103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특성맵을 펼친다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. # batch_size × 16 × 16 × 128 → batch_size × 32768</a:t>
            </a:r>
            <a:endParaRPr lang="ko-KR" altLang="ko-KR" sz="1800" dirty="0">
              <a:solidFill>
                <a:srgbClr val="000000"/>
              </a:solidFill>
              <a:effectLst/>
              <a:latin typeface="함초롬바탕"/>
            </a:endParaRPr>
          </a:p>
          <a:p>
            <a:pPr algn="just" latinLnBrk="1">
              <a:lnSpc>
                <a:spcPct val="103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전결합층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뉴런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 625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) +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활성화 함수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 ReLU</a:t>
            </a:r>
            <a:endParaRPr lang="ko-KR" altLang="ko-KR" sz="1800" dirty="0">
              <a:solidFill>
                <a:srgbClr val="000000"/>
              </a:solidFill>
              <a:effectLst/>
              <a:latin typeface="함초롬바탕"/>
            </a:endParaRPr>
          </a:p>
          <a:p>
            <a:pPr algn="just" latinLnBrk="1">
              <a:lnSpc>
                <a:spcPct val="103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endParaRPr lang="ko-KR" altLang="ko-KR" sz="1800" dirty="0">
              <a:solidFill>
                <a:srgbClr val="000000"/>
              </a:solidFill>
              <a:effectLst/>
              <a:latin typeface="함초롬바탕"/>
            </a:endParaRPr>
          </a:p>
          <a:p>
            <a:pPr algn="just" latinLnBrk="1">
              <a:lnSpc>
                <a:spcPct val="103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# 5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번 레이어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 :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전결합층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(Fully-Connected layer)</a:t>
            </a:r>
            <a:endParaRPr lang="ko-KR" altLang="ko-KR" sz="1800" dirty="0">
              <a:solidFill>
                <a:srgbClr val="000000"/>
              </a:solidFill>
              <a:effectLst/>
              <a:latin typeface="함초롬바탕"/>
            </a:endParaRPr>
          </a:p>
          <a:p>
            <a:pPr algn="just" latinLnBrk="1">
              <a:lnSpc>
                <a:spcPct val="103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전결합층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뉴런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 10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) +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활성화 함수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/>
                <a:ea typeface="맑은 고딕" panose="020B0503020000020004" pitchFamily="50" charset="-127"/>
                <a:cs typeface="맑은 고딕" panose="020B0503020000020004" pitchFamily="50" charset="-127"/>
              </a:rPr>
              <a:t> Softmax</a:t>
            </a:r>
            <a:endParaRPr lang="ko-KR" altLang="ko-KR" sz="1800" dirty="0">
              <a:solidFill>
                <a:srgbClr val="000000"/>
              </a:solidFill>
              <a:effectLst/>
              <a:latin typeface="함초롬바탕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91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16960" y="1165973"/>
            <a:ext cx="12520385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S-Core Dream 5 Medium" pitchFamily="34" charset="0"/>
              </a:rPr>
              <a:t> </a:t>
            </a:r>
            <a:r>
              <a:rPr lang="en-US" altLang="ko-KR" sz="5900" kern="0" spc="-800" dirty="0">
                <a:solidFill>
                  <a:srgbClr val="000000"/>
                </a:solidFill>
                <a:latin typeface="S-Core Dream 5 Medium" pitchFamily="34" charset="0"/>
              </a:rPr>
              <a:t> CNN</a:t>
            </a:r>
            <a:r>
              <a:rPr lang="ko-KR" altLang="en-US" sz="5900" kern="0" spc="-800" dirty="0">
                <a:solidFill>
                  <a:srgbClr val="000000"/>
                </a:solidFill>
                <a:latin typeface="S-Core Dream 5 Medium" pitchFamily="34" charset="0"/>
              </a:rPr>
              <a:t> </a:t>
            </a:r>
            <a:r>
              <a:rPr lang="en-US" altLang="ko-KR" sz="5900" kern="0" spc="-800" dirty="0">
                <a:solidFill>
                  <a:srgbClr val="000000"/>
                </a:solidFill>
                <a:latin typeface="S-Core Dream 5 Medium" pitchFamily="34" charset="0"/>
              </a:rPr>
              <a:t>5-Layer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647076" y="4224004"/>
            <a:ext cx="3791749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2	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데이터셋 선정</a:t>
            </a:r>
            <a:endParaRPr lang="en-US" altLang="ko-KR" sz="2700" kern="0" spc="-300" dirty="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05156" y="3740531"/>
            <a:ext cx="4278400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2771041" y="4905626"/>
            <a:ext cx="4278400" cy="2191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870420" y="6887415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8B901EA7-DB92-D643-B1ED-2AFE65F142E1}"/>
              </a:ext>
            </a:extLst>
          </p:cNvPr>
          <p:cNvSpPr txBox="1"/>
          <p:nvPr/>
        </p:nvSpPr>
        <p:spPr>
          <a:xfrm>
            <a:off x="1721297" y="953112"/>
            <a:ext cx="3109565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/>
              <a:t>과제 개요 및 진행 사항</a:t>
            </a:r>
            <a:endParaRPr lang="en-US" altLang="ko-Kore-KR" sz="3200" dirty="0"/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C2BA91CB-AFE6-CBE1-C69B-043B800666C3}"/>
              </a:ext>
            </a:extLst>
          </p:cNvPr>
          <p:cNvSpPr txBox="1"/>
          <p:nvPr/>
        </p:nvSpPr>
        <p:spPr>
          <a:xfrm>
            <a:off x="665045" y="5424557"/>
            <a:ext cx="3791749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3	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데이터 전처리</a:t>
            </a:r>
            <a:endParaRPr lang="en-US" altLang="ko-KR" sz="2700" kern="0" spc="-300" dirty="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</p:txBody>
      </p:sp>
      <p:sp>
        <p:nvSpPr>
          <p:cNvPr id="25" name="Object 35">
            <a:extLst>
              <a:ext uri="{FF2B5EF4-FFF2-40B4-BE49-F238E27FC236}">
                <a16:creationId xmlns:a16="http://schemas.microsoft.com/office/drawing/2014/main" id="{43D092E5-F816-DE49-4A25-49D814EC0516}"/>
              </a:ext>
            </a:extLst>
          </p:cNvPr>
          <p:cNvSpPr txBox="1"/>
          <p:nvPr/>
        </p:nvSpPr>
        <p:spPr>
          <a:xfrm>
            <a:off x="681800" y="6504973"/>
            <a:ext cx="489841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4	</a:t>
            </a:r>
            <a:r>
              <a:rPr lang="ko-KR" alt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모델선정</a:t>
            </a:r>
            <a:endParaRPr lang="en-US" dirty="0"/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1984AB26-F92C-4394-51EE-6CA7834D935B}"/>
              </a:ext>
            </a:extLst>
          </p:cNvPr>
          <p:cNvSpPr txBox="1"/>
          <p:nvPr/>
        </p:nvSpPr>
        <p:spPr>
          <a:xfrm>
            <a:off x="665045" y="3163231"/>
            <a:ext cx="3791749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1	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주제</a:t>
            </a:r>
            <a:endParaRPr lang="en-US" altLang="ko-KR" sz="2700" kern="0" spc="-300" dirty="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0C16CC1-0C2B-7941-404C-2CD49AE04A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296" y="3816084"/>
            <a:ext cx="7844177" cy="462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5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S-Core Dream 5 Medium" pitchFamily="34" charset="0"/>
              </a:rPr>
              <a:t> </a:t>
            </a:r>
            <a:r>
              <a:rPr lang="en-US" altLang="ko-KR" sz="5900" kern="0" spc="-800" dirty="0">
                <a:solidFill>
                  <a:srgbClr val="000000"/>
                </a:solidFill>
                <a:latin typeface="S-Core Dream 5 Medium" pitchFamily="34" charset="0"/>
              </a:rPr>
              <a:t>GPU</a:t>
            </a:r>
            <a:r>
              <a:rPr lang="ko-KR" altLang="en-US" sz="5900" kern="0" spc="-800" dirty="0">
                <a:solidFill>
                  <a:srgbClr val="000000"/>
                </a:solidFill>
                <a:latin typeface="S-Core Dream 5 Medium" pitchFamily="34" charset="0"/>
              </a:rPr>
              <a:t>서버 대여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02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46" name="Object 4">
            <a:extLst>
              <a:ext uri="{FF2B5EF4-FFF2-40B4-BE49-F238E27FC236}">
                <a16:creationId xmlns:a16="http://schemas.microsoft.com/office/drawing/2014/main" id="{1053F961-54D8-9143-9B06-F3F191D5C162}"/>
              </a:ext>
            </a:extLst>
          </p:cNvPr>
          <p:cNvSpPr txBox="1"/>
          <p:nvPr/>
        </p:nvSpPr>
        <p:spPr>
          <a:xfrm>
            <a:off x="1997818" y="1067875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S-Core Dream 5 Medium" pitchFamily="34" charset="0"/>
              </a:rPr>
              <a:t>향후 계획</a:t>
            </a:r>
            <a:endParaRPr lang="en-US" dirty="0"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19716641-1255-BC41-AC0B-B20DE7B9D816}"/>
              </a:ext>
            </a:extLst>
          </p:cNvPr>
          <p:cNvSpPr txBox="1"/>
          <p:nvPr/>
        </p:nvSpPr>
        <p:spPr>
          <a:xfrm>
            <a:off x="589215" y="3054554"/>
            <a:ext cx="429048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01</a:t>
            </a:r>
            <a:r>
              <a:rPr lang="ko-KR" alt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   </a:t>
            </a:r>
            <a:r>
              <a:rPr lang="en-US" altLang="ko-KR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GPU</a:t>
            </a:r>
            <a:r>
              <a:rPr lang="ko-KR" alt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서버 대여</a:t>
            </a:r>
            <a:endParaRPr lang="en-US" dirty="0"/>
          </a:p>
        </p:txBody>
      </p:sp>
      <p:sp>
        <p:nvSpPr>
          <p:cNvPr id="50" name="Object 7">
            <a:extLst>
              <a:ext uri="{FF2B5EF4-FFF2-40B4-BE49-F238E27FC236}">
                <a16:creationId xmlns:a16="http://schemas.microsoft.com/office/drawing/2014/main" id="{F79FD37D-3E81-3A41-9CB2-E45005681FC3}"/>
              </a:ext>
            </a:extLst>
          </p:cNvPr>
          <p:cNvSpPr txBox="1"/>
          <p:nvPr/>
        </p:nvSpPr>
        <p:spPr>
          <a:xfrm>
            <a:off x="589215" y="406976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 </a:t>
            </a:r>
            <a:r>
              <a:rPr lang="en-US" altLang="ko-KR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DenseNet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모델 구현</a:t>
            </a:r>
            <a:endParaRPr 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9D7E57E-2A4E-0471-6F03-9B4524D917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159" y="2891363"/>
            <a:ext cx="7827615" cy="63093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 dirty="0">
                <a:solidFill>
                  <a:srgbClr val="000000"/>
                </a:solidFill>
                <a:latin typeface="S-Core Dream 5 Medium" pitchFamily="34" charset="0"/>
              </a:rPr>
              <a:t>DenseNet</a:t>
            </a:r>
            <a:r>
              <a:rPr lang="ko-KR" altLang="en-US" sz="5900" kern="0" spc="-800" dirty="0">
                <a:solidFill>
                  <a:srgbClr val="000000"/>
                </a:solidFill>
                <a:latin typeface="S-Core Dream 5 Medium" pitchFamily="34" charset="0"/>
              </a:rPr>
              <a:t> 모델 구현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02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46" name="Object 4">
            <a:extLst>
              <a:ext uri="{FF2B5EF4-FFF2-40B4-BE49-F238E27FC236}">
                <a16:creationId xmlns:a16="http://schemas.microsoft.com/office/drawing/2014/main" id="{1053F961-54D8-9143-9B06-F3F191D5C162}"/>
              </a:ext>
            </a:extLst>
          </p:cNvPr>
          <p:cNvSpPr txBox="1"/>
          <p:nvPr/>
        </p:nvSpPr>
        <p:spPr>
          <a:xfrm>
            <a:off x="1997818" y="1073178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향후 계획</a:t>
            </a:r>
            <a:endParaRPr lang="en-US" dirty="0"/>
          </a:p>
        </p:txBody>
      </p:sp>
      <p:sp>
        <p:nvSpPr>
          <p:cNvPr id="42" name="Object 32">
            <a:extLst>
              <a:ext uri="{FF2B5EF4-FFF2-40B4-BE49-F238E27FC236}">
                <a16:creationId xmlns:a16="http://schemas.microsoft.com/office/drawing/2014/main" id="{035AD2B5-84EC-EB43-B41B-D082036B9D2D}"/>
              </a:ext>
            </a:extLst>
          </p:cNvPr>
          <p:cNvSpPr txBox="1"/>
          <p:nvPr/>
        </p:nvSpPr>
        <p:spPr>
          <a:xfrm>
            <a:off x="589215" y="3122991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 </a:t>
            </a:r>
            <a:r>
              <a:rPr lang="en-US" altLang="ko-KR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GPU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서버 대여</a:t>
            </a:r>
            <a:endParaRPr lang="en-US" dirty="0"/>
          </a:p>
        </p:txBody>
      </p:sp>
      <p:sp>
        <p:nvSpPr>
          <p:cNvPr id="43" name="Object 35">
            <a:extLst>
              <a:ext uri="{FF2B5EF4-FFF2-40B4-BE49-F238E27FC236}">
                <a16:creationId xmlns:a16="http://schemas.microsoft.com/office/drawing/2014/main" id="{1CDEEA27-45F4-664D-A552-9953A712DF91}"/>
              </a:ext>
            </a:extLst>
          </p:cNvPr>
          <p:cNvSpPr txBox="1"/>
          <p:nvPr/>
        </p:nvSpPr>
        <p:spPr>
          <a:xfrm>
            <a:off x="589215" y="3963877"/>
            <a:ext cx="489841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02 </a:t>
            </a:r>
            <a:r>
              <a:rPr lang="ko-KR" alt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 </a:t>
            </a:r>
            <a:r>
              <a:rPr lang="en-US" altLang="ko-KR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DenseNet </a:t>
            </a:r>
            <a:r>
              <a:rPr lang="ko-KR" alt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모델 구현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E21C06-3AA5-F3D1-B0FF-1EB3E67B39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177" y="2913209"/>
            <a:ext cx="10141759" cy="636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7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632</Words>
  <Application>Microsoft Office PowerPoint</Application>
  <PresentationFormat>사용자 지정</PresentationFormat>
  <Paragraphs>99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HY중고딕</vt:lpstr>
      <vt:lpstr>S-Core Dream 4 Regular</vt:lpstr>
      <vt:lpstr>S-Core Dream 5 Medium</vt:lpstr>
      <vt:lpstr>S-Core Dream 8 Heavy</vt:lpstr>
      <vt:lpstr>맑은 고딕</vt:lpstr>
      <vt:lpstr>함초롬바탕</vt:lpstr>
      <vt:lpstr>Arial</vt:lpstr>
      <vt:lpstr>Bebas Neue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2018110659@office.khu.ac.kr</cp:lastModifiedBy>
  <cp:revision>123</cp:revision>
  <dcterms:created xsi:type="dcterms:W3CDTF">2022-03-31T17:41:58Z</dcterms:created>
  <dcterms:modified xsi:type="dcterms:W3CDTF">2022-05-06T06:27:49Z</dcterms:modified>
</cp:coreProperties>
</file>