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1" r:id="rId5"/>
    <p:sldId id="264" r:id="rId6"/>
    <p:sldId id="262" r:id="rId7"/>
    <p:sldId id="263" r:id="rId8"/>
    <p:sldId id="272" r:id="rId9"/>
    <p:sldId id="273" r:id="rId10"/>
    <p:sldId id="270" r:id="rId11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72" y="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926780" y="6773798"/>
            <a:ext cx="11659409" cy="55399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000" kern="0" spc="9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2018110659 / </a:t>
            </a:r>
            <a:r>
              <a:rPr lang="ko-KR" altLang="en-US" sz="3000" kern="0" spc="9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이인석</a:t>
            </a:r>
            <a:endParaRPr lang="en-US" dirty="0"/>
          </a:p>
        </p:txBody>
      </p:sp>
      <p:sp>
        <p:nvSpPr>
          <p:cNvPr id="5" name="Object 5"/>
          <p:cNvSpPr txBox="1"/>
          <p:nvPr/>
        </p:nvSpPr>
        <p:spPr>
          <a:xfrm>
            <a:off x="1676400" y="2324100"/>
            <a:ext cx="21022421" cy="31700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0000" dirty="0">
                <a:solidFill>
                  <a:srgbClr val="000000"/>
                </a:solidFill>
                <a:latin typeface="Open Sans ExtraBold" pitchFamily="34" charset="0"/>
                <a:cs typeface="Open Sans ExtraBold" pitchFamily="34" charset="0"/>
              </a:rPr>
              <a:t>딥러닝 기반 흉부 </a:t>
            </a:r>
            <a:r>
              <a:rPr lang="en-US" altLang="ko-KR" sz="10000" dirty="0">
                <a:solidFill>
                  <a:srgbClr val="000000"/>
                </a:solidFill>
                <a:latin typeface="Open Sans ExtraBold" pitchFamily="34" charset="0"/>
                <a:cs typeface="Open Sans ExtraBold" pitchFamily="34" charset="0"/>
              </a:rPr>
              <a:t>X-Ray</a:t>
            </a:r>
          </a:p>
          <a:p>
            <a:r>
              <a:rPr lang="ko-KR" altLang="en-US" sz="10000" dirty="0">
                <a:solidFill>
                  <a:srgbClr val="000000"/>
                </a:solidFill>
                <a:latin typeface="Open Sans ExtraBold" pitchFamily="34" charset="0"/>
                <a:cs typeface="Open Sans ExtraBold" pitchFamily="34" charset="0"/>
              </a:rPr>
              <a:t>폐질환 판독</a:t>
            </a:r>
            <a:endParaRPr lang="en-US" sz="10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42857" y="1405489"/>
            <a:ext cx="14368253" cy="7474736"/>
            <a:chOff x="-342857" y="1405489"/>
            <a:chExt cx="14368253" cy="7474736"/>
          </a:xfrm>
        </p:grpSpPr>
        <p:sp>
          <p:nvSpPr>
            <p:cNvPr id="3" name="Object 3"/>
            <p:cNvSpPr txBox="1"/>
            <p:nvPr/>
          </p:nvSpPr>
          <p:spPr>
            <a:xfrm>
              <a:off x="-342857" y="1405489"/>
              <a:ext cx="18828571" cy="66131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24800" dirty="0">
                  <a:solidFill>
                    <a:srgbClr val="000000"/>
                  </a:solidFill>
                  <a:latin typeface="Open Sans SemiBold" pitchFamily="34" charset="0"/>
                  <a:cs typeface="Open Sans SemiBold" pitchFamily="34" charset="0"/>
                </a:rPr>
                <a:t>THANK</a:t>
              </a:r>
              <a:endParaRPr lang="en-US" dirty="0"/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7038095" y="4471446"/>
              <a:ext cx="10480951" cy="66131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24800" dirty="0">
                  <a:solidFill>
                    <a:srgbClr val="000000"/>
                  </a:solidFill>
                  <a:latin typeface="Open Sans SemiBold" pitchFamily="34" charset="0"/>
                  <a:cs typeface="Open Sans SemiBold" pitchFamily="34" charset="0"/>
                </a:rPr>
                <a:t>YOU</a:t>
              </a:r>
              <a:endParaRPr lang="en-US" dirty="0"/>
            </a:p>
          </p:txBody>
        </p:sp>
      </p:grpSp>
      <p:sp>
        <p:nvSpPr>
          <p:cNvPr id="2" name="Object 4">
            <a:extLst>
              <a:ext uri="{FF2B5EF4-FFF2-40B4-BE49-F238E27FC236}">
                <a16:creationId xmlns:a16="http://schemas.microsoft.com/office/drawing/2014/main" id="{A5810A45-F227-57FD-7F45-1422614C474F}"/>
              </a:ext>
            </a:extLst>
          </p:cNvPr>
          <p:cNvSpPr txBox="1"/>
          <p:nvPr/>
        </p:nvSpPr>
        <p:spPr>
          <a:xfrm>
            <a:off x="1400000" y="308168"/>
            <a:ext cx="1548571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800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딥러닝 기반 흉부 </a:t>
            </a:r>
            <a:r>
              <a:rPr lang="en-US" altLang="ko-KR" sz="1800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X-Ray</a:t>
            </a:r>
          </a:p>
          <a:p>
            <a:pPr algn="ctr"/>
            <a:r>
              <a:rPr lang="ko-KR" altLang="en-US" sz="1800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폐질환 판독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904762" y="1665505"/>
            <a:ext cx="8336134" cy="31684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1800" kern="0" spc="16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*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1400000" y="308168"/>
            <a:ext cx="1548571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800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딥러닝 기반 흉부 </a:t>
            </a:r>
            <a:r>
              <a:rPr lang="en-US" altLang="ko-KR" sz="1800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X-Ray</a:t>
            </a:r>
          </a:p>
          <a:p>
            <a:pPr algn="ctr"/>
            <a:r>
              <a:rPr lang="ko-KR" altLang="en-US" sz="1800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폐질환 판독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04762" y="2899441"/>
            <a:ext cx="14685714" cy="553997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371600" indent="-1371600">
              <a:buAutoNum type="arabicPeriod"/>
            </a:pPr>
            <a:r>
              <a:rPr lang="en-US" sz="11800" kern="0" spc="8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 5-layer CNN</a:t>
            </a:r>
          </a:p>
          <a:p>
            <a:endParaRPr lang="en-US" sz="11800" kern="0" spc="800" dirty="0">
              <a:solidFill>
                <a:srgbClr val="000000"/>
              </a:solidFill>
              <a:latin typeface="Open Sans SemiBold" pitchFamily="34" charset="0"/>
              <a:cs typeface="Open Sans SemiBold" pitchFamily="34" charset="0"/>
            </a:endParaRPr>
          </a:p>
          <a:p>
            <a:r>
              <a:rPr lang="en-US" sz="11800" kern="0" spc="8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2. ResNet-18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6986688" y="2110583"/>
            <a:ext cx="11418982" cy="8799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330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01.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5739496" y="3195423"/>
            <a:ext cx="14699950" cy="19082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ko-KR" sz="11800" kern="0" spc="8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5-layer CNN</a:t>
            </a:r>
            <a:endParaRPr lang="en-US" dirty="0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90EF17C0-508D-7327-4DE4-F62A952C5F46}"/>
              </a:ext>
            </a:extLst>
          </p:cNvPr>
          <p:cNvSpPr txBox="1"/>
          <p:nvPr/>
        </p:nvSpPr>
        <p:spPr>
          <a:xfrm>
            <a:off x="1400000" y="308168"/>
            <a:ext cx="1548571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800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딥러닝 기반 흉부 </a:t>
            </a:r>
            <a:r>
              <a:rPr lang="en-US" altLang="ko-KR" sz="1800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X-Ray</a:t>
            </a:r>
          </a:p>
          <a:p>
            <a:pPr algn="ctr"/>
            <a:r>
              <a:rPr lang="ko-KR" altLang="en-US" sz="1800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폐질환 판독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828799" y="4152900"/>
            <a:ext cx="4266667" cy="63443"/>
            <a:chOff x="1904762" y="3766063"/>
            <a:chExt cx="4266667" cy="63443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904762" y="3766063"/>
              <a:ext cx="4266667" cy="63443"/>
            </a:xfrm>
            <a:prstGeom prst="rect">
              <a:avLst/>
            </a:prstGeom>
          </p:spPr>
        </p:pic>
      </p:grpSp>
      <p:sp>
        <p:nvSpPr>
          <p:cNvPr id="2" name="Object 4">
            <a:extLst>
              <a:ext uri="{FF2B5EF4-FFF2-40B4-BE49-F238E27FC236}">
                <a16:creationId xmlns:a16="http://schemas.microsoft.com/office/drawing/2014/main" id="{754608C5-03E9-19D2-D881-5A50F7E7127D}"/>
              </a:ext>
            </a:extLst>
          </p:cNvPr>
          <p:cNvSpPr txBox="1"/>
          <p:nvPr/>
        </p:nvSpPr>
        <p:spPr>
          <a:xfrm>
            <a:off x="1400000" y="308168"/>
            <a:ext cx="1548571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800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딥러닝 기반 흉부 </a:t>
            </a:r>
            <a:r>
              <a:rPr lang="en-US" altLang="ko-KR" sz="1800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X-Ray</a:t>
            </a:r>
          </a:p>
          <a:p>
            <a:pPr algn="ctr"/>
            <a:r>
              <a:rPr lang="ko-KR" altLang="en-US" sz="1800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폐질환 판독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E3C7B0BE-4687-294A-58E6-878A76E1E4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07" r="-668" b="-1"/>
          <a:stretch/>
        </p:blipFill>
        <p:spPr>
          <a:xfrm>
            <a:off x="8275114" y="2247900"/>
            <a:ext cx="8610600" cy="6162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78CCD2-0602-B27F-4F8C-FDC5D5A94401}"/>
              </a:ext>
            </a:extLst>
          </p:cNvPr>
          <p:cNvSpPr txBox="1"/>
          <p:nvPr/>
        </p:nvSpPr>
        <p:spPr>
          <a:xfrm>
            <a:off x="1820777" y="3086100"/>
            <a:ext cx="328596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dirty="0"/>
              <a:t>5-layer CNN</a:t>
            </a:r>
          </a:p>
        </p:txBody>
      </p:sp>
    </p:spTree>
    <p:extLst>
      <p:ext uri="{BB962C8B-B14F-4D97-AF65-F5344CB8AC3E}">
        <p14:creationId xmlns:p14="http://schemas.microsoft.com/office/powerpoint/2010/main" val="1982836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4E6A3F5-63DF-C6FB-FD3A-C16476260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342" y="1638300"/>
            <a:ext cx="9991725" cy="4495800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2CA57876-E37C-3A62-C914-C01C741EED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19" y="5143500"/>
            <a:ext cx="6600825" cy="3848100"/>
          </a:xfrm>
          <a:prstGeom prst="rect">
            <a:avLst/>
          </a:prstGeom>
        </p:spPr>
      </p:pic>
      <p:sp>
        <p:nvSpPr>
          <p:cNvPr id="11" name="Object 4">
            <a:extLst>
              <a:ext uri="{FF2B5EF4-FFF2-40B4-BE49-F238E27FC236}">
                <a16:creationId xmlns:a16="http://schemas.microsoft.com/office/drawing/2014/main" id="{3E875C01-CBD2-68A8-473B-D2510389969E}"/>
              </a:ext>
            </a:extLst>
          </p:cNvPr>
          <p:cNvSpPr txBox="1"/>
          <p:nvPr/>
        </p:nvSpPr>
        <p:spPr>
          <a:xfrm>
            <a:off x="1400000" y="308168"/>
            <a:ext cx="1548571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800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딥러닝 기반 흉부 </a:t>
            </a:r>
            <a:r>
              <a:rPr lang="en-US" altLang="ko-KR" sz="1800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X-Ray</a:t>
            </a:r>
          </a:p>
          <a:p>
            <a:pPr algn="ctr"/>
            <a:r>
              <a:rPr lang="ko-KR" altLang="en-US" sz="1800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폐질환 판독</a:t>
            </a:r>
          </a:p>
        </p:txBody>
      </p:sp>
      <p:grpSp>
        <p:nvGrpSpPr>
          <p:cNvPr id="22" name="그룹 1001">
            <a:extLst>
              <a:ext uri="{FF2B5EF4-FFF2-40B4-BE49-F238E27FC236}">
                <a16:creationId xmlns:a16="http://schemas.microsoft.com/office/drawing/2014/main" id="{94ABD795-3384-0A0F-8BC0-FF87BE25943E}"/>
              </a:ext>
            </a:extLst>
          </p:cNvPr>
          <p:cNvGrpSpPr/>
          <p:nvPr/>
        </p:nvGrpSpPr>
        <p:grpSpPr>
          <a:xfrm>
            <a:off x="1828799" y="4152900"/>
            <a:ext cx="4266667" cy="63443"/>
            <a:chOff x="1904762" y="3766063"/>
            <a:chExt cx="4266667" cy="63443"/>
          </a:xfrm>
        </p:grpSpPr>
        <p:pic>
          <p:nvPicPr>
            <p:cNvPr id="23" name="Object 4">
              <a:extLst>
                <a:ext uri="{FF2B5EF4-FFF2-40B4-BE49-F238E27FC236}">
                  <a16:creationId xmlns:a16="http://schemas.microsoft.com/office/drawing/2014/main" id="{32BB768F-1336-BF1B-608C-17B56AA80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904762" y="3766063"/>
              <a:ext cx="4266667" cy="63443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9A4320A-FCF0-A272-41BE-297F21EB8A2C}"/>
              </a:ext>
            </a:extLst>
          </p:cNvPr>
          <p:cNvSpPr txBox="1"/>
          <p:nvPr/>
        </p:nvSpPr>
        <p:spPr>
          <a:xfrm>
            <a:off x="2266795" y="3030442"/>
            <a:ext cx="339067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dirty="0"/>
              <a:t>문제　해결</a:t>
            </a:r>
          </a:p>
        </p:txBody>
      </p:sp>
      <p:grpSp>
        <p:nvGrpSpPr>
          <p:cNvPr id="25" name="그룹 1001">
            <a:extLst>
              <a:ext uri="{FF2B5EF4-FFF2-40B4-BE49-F238E27FC236}">
                <a16:creationId xmlns:a16="http://schemas.microsoft.com/office/drawing/2014/main" id="{56B383B4-4C65-1A2C-3B41-DAF6120FFCAB}"/>
              </a:ext>
            </a:extLst>
          </p:cNvPr>
          <p:cNvGrpSpPr/>
          <p:nvPr/>
        </p:nvGrpSpPr>
        <p:grpSpPr>
          <a:xfrm>
            <a:off x="10839604" y="7078585"/>
            <a:ext cx="4266667" cy="63443"/>
            <a:chOff x="1904762" y="3766063"/>
            <a:chExt cx="4266667" cy="63443"/>
          </a:xfrm>
        </p:grpSpPr>
        <p:pic>
          <p:nvPicPr>
            <p:cNvPr id="26" name="Object 4">
              <a:extLst>
                <a:ext uri="{FF2B5EF4-FFF2-40B4-BE49-F238E27FC236}">
                  <a16:creationId xmlns:a16="http://schemas.microsoft.com/office/drawing/2014/main" id="{5DFC4D08-A2DB-39B7-C5F7-40276CB9E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904762" y="3766063"/>
              <a:ext cx="4266667" cy="63443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25F174E-5C06-6CCA-EC3E-E06F17B1F135}"/>
              </a:ext>
            </a:extLst>
          </p:cNvPr>
          <p:cNvSpPr txBox="1"/>
          <p:nvPr/>
        </p:nvSpPr>
        <p:spPr>
          <a:xfrm>
            <a:off x="11341721" y="7578680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모델　</a:t>
            </a:r>
            <a:r>
              <a:rPr lang="ko-KR" altLang="en-US" sz="3000" dirty="0" err="1"/>
              <a:t>학습，예측</a:t>
            </a:r>
            <a:endParaRPr lang="en-US" altLang="ko-KR" sz="3000" dirty="0"/>
          </a:p>
          <a:p>
            <a:r>
              <a:rPr lang="ko-KR" altLang="en-US" sz="3000" dirty="0"/>
              <a:t>및　평가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6986688" y="2110583"/>
            <a:ext cx="11418982" cy="8799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330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02.</a:t>
            </a:r>
            <a:endParaRPr lang="en-US" dirty="0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178D09E5-7733-E3FE-575F-B24BE44446DB}"/>
              </a:ext>
            </a:extLst>
          </p:cNvPr>
          <p:cNvSpPr txBox="1"/>
          <p:nvPr/>
        </p:nvSpPr>
        <p:spPr>
          <a:xfrm>
            <a:off x="1400000" y="308168"/>
            <a:ext cx="1548571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800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딥러닝 기반 흉부 </a:t>
            </a:r>
            <a:r>
              <a:rPr lang="en-US" altLang="ko-KR" sz="1800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X-Ray</a:t>
            </a:r>
          </a:p>
          <a:p>
            <a:pPr algn="ctr"/>
            <a:r>
              <a:rPr lang="ko-KR" altLang="en-US" sz="1800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폐질환 판독</a:t>
            </a: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8A7C884F-F73E-F3FA-FFF1-99FF4299D9CC}"/>
              </a:ext>
            </a:extLst>
          </p:cNvPr>
          <p:cNvSpPr txBox="1"/>
          <p:nvPr/>
        </p:nvSpPr>
        <p:spPr>
          <a:xfrm>
            <a:off x="5181600" y="3229269"/>
            <a:ext cx="14699950" cy="16312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0000" b="1" kern="0" spc="8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ＲｅｓＮｅｔ－１８</a:t>
            </a:r>
            <a:endParaRPr lang="en-US" sz="100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4762" y="1665502"/>
            <a:ext cx="3076730" cy="19082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18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１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1783066" y="4152900"/>
            <a:ext cx="6396852" cy="8925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600" dirty="0">
                <a:solidFill>
                  <a:srgbClr val="000000"/>
                </a:solidFill>
                <a:latin typeface="S-Core Dream 4 Regular" pitchFamily="34" charset="0"/>
              </a:rPr>
              <a:t>ＲｅｓＮｅｔ－１８</a:t>
            </a:r>
            <a:endParaRPr lang="en-US" altLang="ko-KR" sz="2600" dirty="0">
              <a:solidFill>
                <a:srgbClr val="000000"/>
              </a:solidFill>
              <a:latin typeface="S-Core Dream 4 Regular" pitchFamily="34" charset="0"/>
            </a:endParaRPr>
          </a:p>
          <a:p>
            <a:r>
              <a:rPr lang="ko-KR" altLang="en-US" sz="2600" dirty="0" err="1">
                <a:solidFill>
                  <a:srgbClr val="000000"/>
                </a:solidFill>
                <a:latin typeface="S-Core Dream 4 Regular" pitchFamily="34" charset="0"/>
              </a:rPr>
              <a:t>Ａｒｃｈｉｔｅｃｔｕｒｅ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1904762" y="5323405"/>
            <a:ext cx="4266667" cy="63443"/>
            <a:chOff x="1904762" y="5323405"/>
            <a:chExt cx="4266667" cy="6344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904762" y="5323405"/>
              <a:ext cx="4266667" cy="63443"/>
            </a:xfrm>
            <a:prstGeom prst="rect">
              <a:avLst/>
            </a:prstGeom>
          </p:spPr>
        </p:pic>
      </p:grpSp>
      <p:sp>
        <p:nvSpPr>
          <p:cNvPr id="5" name="Object 4">
            <a:extLst>
              <a:ext uri="{FF2B5EF4-FFF2-40B4-BE49-F238E27FC236}">
                <a16:creationId xmlns:a16="http://schemas.microsoft.com/office/drawing/2014/main" id="{C78EE168-66F6-0B0C-AF1A-354606A8DED4}"/>
              </a:ext>
            </a:extLst>
          </p:cNvPr>
          <p:cNvSpPr txBox="1"/>
          <p:nvPr/>
        </p:nvSpPr>
        <p:spPr>
          <a:xfrm>
            <a:off x="1400000" y="308168"/>
            <a:ext cx="1548571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800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딥러닝 기반 흉부 </a:t>
            </a:r>
            <a:r>
              <a:rPr lang="en-US" altLang="ko-KR" sz="1800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X-Ray</a:t>
            </a:r>
          </a:p>
          <a:p>
            <a:pPr algn="ctr"/>
            <a:r>
              <a:rPr lang="ko-KR" altLang="en-US" sz="1800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폐질환 판독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54D22B0-79C1-5ACC-DDFF-50CABCB352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5386849"/>
            <a:ext cx="11627914" cy="313269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4762" y="1665502"/>
            <a:ext cx="3076730" cy="19082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18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２</a:t>
            </a:r>
            <a:endParaRPr lang="en-US" altLang="ko-KR" sz="9600" dirty="0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C78EE168-66F6-0B0C-AF1A-354606A8DED4}"/>
              </a:ext>
            </a:extLst>
          </p:cNvPr>
          <p:cNvSpPr txBox="1"/>
          <p:nvPr/>
        </p:nvSpPr>
        <p:spPr>
          <a:xfrm>
            <a:off x="1400000" y="308168"/>
            <a:ext cx="1548571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800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딥러닝 기반 흉부 </a:t>
            </a:r>
            <a:r>
              <a:rPr lang="en-US" altLang="ko-KR" sz="1800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X-Ray</a:t>
            </a:r>
          </a:p>
          <a:p>
            <a:pPr algn="ctr"/>
            <a:r>
              <a:rPr lang="ko-KR" altLang="en-US" sz="1800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폐질환 판독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C7603F0-CCA0-1205-A097-E94BE0150C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621" y="5696050"/>
            <a:ext cx="8659869" cy="380210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65FF0EB-4FED-99BD-653D-6E8D6FF449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1247900"/>
            <a:ext cx="9034805" cy="3919511"/>
          </a:xfrm>
          <a:prstGeom prst="rect">
            <a:avLst/>
          </a:prstGeom>
        </p:spPr>
      </p:pic>
      <p:sp>
        <p:nvSpPr>
          <p:cNvPr id="12" name="Object 4">
            <a:extLst>
              <a:ext uri="{FF2B5EF4-FFF2-40B4-BE49-F238E27FC236}">
                <a16:creationId xmlns:a16="http://schemas.microsoft.com/office/drawing/2014/main" id="{0F85A8E0-05A4-6B86-31A2-DFAC9571D21D}"/>
              </a:ext>
            </a:extLst>
          </p:cNvPr>
          <p:cNvSpPr txBox="1"/>
          <p:nvPr/>
        </p:nvSpPr>
        <p:spPr>
          <a:xfrm>
            <a:off x="1783066" y="4371322"/>
            <a:ext cx="6396852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600" dirty="0" err="1">
                <a:solidFill>
                  <a:srgbClr val="000000"/>
                </a:solidFill>
                <a:latin typeface="S-Core Dream 4 Regular" pitchFamily="34" charset="0"/>
              </a:rPr>
              <a:t>Ｓｋｉｐ</a:t>
            </a:r>
            <a:r>
              <a:rPr lang="ko-KR" altLang="en-US" sz="2600" dirty="0">
                <a:solidFill>
                  <a:srgbClr val="000000"/>
                </a:solidFill>
                <a:latin typeface="S-Core Dream 4 Regular" pitchFamily="34" charset="0"/>
              </a:rPr>
              <a:t>　</a:t>
            </a:r>
            <a:r>
              <a:rPr lang="ko-KR" altLang="en-US" sz="2600" dirty="0" err="1">
                <a:solidFill>
                  <a:srgbClr val="000000"/>
                </a:solidFill>
                <a:latin typeface="S-Core Dream 4 Regular" pitchFamily="34" charset="0"/>
              </a:rPr>
              <a:t>Ｃｏｎｎｅｃｔｉｏｎ</a:t>
            </a:r>
            <a:endParaRPr lang="en-US" dirty="0"/>
          </a:p>
        </p:txBody>
      </p:sp>
      <p:grpSp>
        <p:nvGrpSpPr>
          <p:cNvPr id="13" name="그룹 1001">
            <a:extLst>
              <a:ext uri="{FF2B5EF4-FFF2-40B4-BE49-F238E27FC236}">
                <a16:creationId xmlns:a16="http://schemas.microsoft.com/office/drawing/2014/main" id="{ABDBFEEC-96DA-688F-2D6C-E01C76963940}"/>
              </a:ext>
            </a:extLst>
          </p:cNvPr>
          <p:cNvGrpSpPr/>
          <p:nvPr/>
        </p:nvGrpSpPr>
        <p:grpSpPr>
          <a:xfrm>
            <a:off x="1904762" y="5323405"/>
            <a:ext cx="4266667" cy="63443"/>
            <a:chOff x="1904762" y="5323405"/>
            <a:chExt cx="4266667" cy="63443"/>
          </a:xfrm>
        </p:grpSpPr>
        <p:pic>
          <p:nvPicPr>
            <p:cNvPr id="14" name="Object 5">
              <a:extLst>
                <a:ext uri="{FF2B5EF4-FFF2-40B4-BE49-F238E27FC236}">
                  <a16:creationId xmlns:a16="http://schemas.microsoft.com/office/drawing/2014/main" id="{618317E5-62B7-BB0E-E0E9-E0EA146C5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904762" y="5323405"/>
              <a:ext cx="4266667" cy="63443"/>
            </a:xfrm>
            <a:prstGeom prst="rect">
              <a:avLst/>
            </a:prstGeom>
          </p:spPr>
        </p:pic>
      </p:grpSp>
      <p:sp>
        <p:nvSpPr>
          <p:cNvPr id="15" name="Object 4">
            <a:extLst>
              <a:ext uri="{FF2B5EF4-FFF2-40B4-BE49-F238E27FC236}">
                <a16:creationId xmlns:a16="http://schemas.microsoft.com/office/drawing/2014/main" id="{923E2AAE-DE90-AE62-A743-416FB3A50450}"/>
              </a:ext>
            </a:extLst>
          </p:cNvPr>
          <p:cNvSpPr txBox="1"/>
          <p:nvPr/>
        </p:nvSpPr>
        <p:spPr>
          <a:xfrm>
            <a:off x="1783066" y="5846489"/>
            <a:ext cx="7208534" cy="49244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600" dirty="0" err="1">
                <a:solidFill>
                  <a:srgbClr val="000000"/>
                </a:solidFill>
                <a:latin typeface="S-Core Dream 4 Regular" pitchFamily="34" charset="0"/>
              </a:rPr>
              <a:t>ＢａｓｉｃＢｌｏｃｋ／Ｂｏｔｔｌｅｎｅｃｋ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944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4762" y="1665502"/>
            <a:ext cx="3076730" cy="19082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18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３</a:t>
            </a:r>
            <a:endParaRPr lang="en-US" altLang="ko-KR" sz="9600" dirty="0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C78EE168-66F6-0B0C-AF1A-354606A8DED4}"/>
              </a:ext>
            </a:extLst>
          </p:cNvPr>
          <p:cNvSpPr txBox="1"/>
          <p:nvPr/>
        </p:nvSpPr>
        <p:spPr>
          <a:xfrm>
            <a:off x="1400000" y="308168"/>
            <a:ext cx="1548571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800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딥러닝 기반 흉부 </a:t>
            </a:r>
            <a:r>
              <a:rPr lang="en-US" altLang="ko-KR" sz="1800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X-Ray</a:t>
            </a:r>
          </a:p>
          <a:p>
            <a:pPr algn="ctr"/>
            <a:r>
              <a:rPr lang="ko-KR" altLang="en-US" sz="1800" kern="0" spc="1100" dirty="0">
                <a:solidFill>
                  <a:srgbClr val="000000"/>
                </a:solidFill>
                <a:latin typeface="Open Sans SemiBold" pitchFamily="34" charset="0"/>
                <a:cs typeface="Open Sans SemiBold" pitchFamily="34" charset="0"/>
              </a:rPr>
              <a:t>폐질환 판독</a:t>
            </a: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0F85A8E0-05A4-6B86-31A2-DFAC9571D21D}"/>
              </a:ext>
            </a:extLst>
          </p:cNvPr>
          <p:cNvSpPr txBox="1"/>
          <p:nvPr/>
        </p:nvSpPr>
        <p:spPr>
          <a:xfrm>
            <a:off x="1783066" y="4371322"/>
            <a:ext cx="6396852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4000" dirty="0"/>
              <a:t>진행중</a:t>
            </a:r>
            <a:endParaRPr lang="en-US" sz="4000" dirty="0"/>
          </a:p>
        </p:txBody>
      </p:sp>
      <p:grpSp>
        <p:nvGrpSpPr>
          <p:cNvPr id="13" name="그룹 1001">
            <a:extLst>
              <a:ext uri="{FF2B5EF4-FFF2-40B4-BE49-F238E27FC236}">
                <a16:creationId xmlns:a16="http://schemas.microsoft.com/office/drawing/2014/main" id="{ABDBFEEC-96DA-688F-2D6C-E01C76963940}"/>
              </a:ext>
            </a:extLst>
          </p:cNvPr>
          <p:cNvGrpSpPr/>
          <p:nvPr/>
        </p:nvGrpSpPr>
        <p:grpSpPr>
          <a:xfrm>
            <a:off x="1904762" y="5323405"/>
            <a:ext cx="4266667" cy="63443"/>
            <a:chOff x="1904762" y="5323405"/>
            <a:chExt cx="4266667" cy="63443"/>
          </a:xfrm>
        </p:grpSpPr>
        <p:pic>
          <p:nvPicPr>
            <p:cNvPr id="14" name="Object 5">
              <a:extLst>
                <a:ext uri="{FF2B5EF4-FFF2-40B4-BE49-F238E27FC236}">
                  <a16:creationId xmlns:a16="http://schemas.microsoft.com/office/drawing/2014/main" id="{618317E5-62B7-BB0E-E0E9-E0EA146C5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1904762" y="5323405"/>
              <a:ext cx="4266667" cy="63443"/>
            </a:xfrm>
            <a:prstGeom prst="rect">
              <a:avLst/>
            </a:prstGeom>
          </p:spPr>
        </p:pic>
      </p:grp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BB37F82E-F3C5-F7DD-A830-5FABE16DBC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6061661"/>
            <a:ext cx="10962555" cy="2486876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D193E1C1-496F-9AE3-4C60-1A1DEDF0D6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503" y="3388869"/>
            <a:ext cx="5484692" cy="179273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F64ABBD-6AC1-17C9-0079-719A8837A1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6053" y="3388869"/>
            <a:ext cx="4898947" cy="179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282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104</Words>
  <Application>Microsoft Office PowerPoint</Application>
  <PresentationFormat>사용자 지정</PresentationFormat>
  <Paragraphs>43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S-Core Dream 4 Regular</vt:lpstr>
      <vt:lpstr>Arial</vt:lpstr>
      <vt:lpstr>Calibri</vt:lpstr>
      <vt:lpstr>Open Sans ExtraBold</vt:lpstr>
      <vt:lpstr>Open Sans SemiBold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2018110659@office.khu.ac.kr</cp:lastModifiedBy>
  <cp:revision>63</cp:revision>
  <dcterms:created xsi:type="dcterms:W3CDTF">2022-05-25T07:03:38Z</dcterms:created>
  <dcterms:modified xsi:type="dcterms:W3CDTF">2022-05-25T00:29:27Z</dcterms:modified>
</cp:coreProperties>
</file>