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6" r:id="rId5"/>
    <p:sldId id="260" r:id="rId6"/>
    <p:sldId id="269" r:id="rId7"/>
    <p:sldId id="270" r:id="rId8"/>
    <p:sldId id="264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67"/>
    <p:restoredTop sz="94648"/>
  </p:normalViewPr>
  <p:slideViewPr>
    <p:cSldViewPr>
      <p:cViewPr varScale="1">
        <p:scale>
          <a:sx n="65" d="100"/>
          <a:sy n="65" d="100"/>
        </p:scale>
        <p:origin x="256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CC6C-01B0-944F-8F17-D55CD583419B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5CE56-73CA-4D46-99AC-17698368CF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187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5CE56-73CA-4D46-99AC-17698368CF9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706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520" y="2937318"/>
            <a:ext cx="16376673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ore-KR" altLang="en-US" sz="9600" dirty="0"/>
              <a:t>딥러닝을</a:t>
            </a:r>
            <a:r>
              <a:rPr kumimoji="1" lang="ko-KR" altLang="en-US" sz="9600" dirty="0"/>
              <a:t> 활용한 노래 가사 분석 및 추천 시스템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744471" y="7667297"/>
            <a:ext cx="67967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ko-Kore-KR" altLang="en-US" sz="2400" b="1" dirty="0"/>
              <a:t>팀</a:t>
            </a:r>
            <a:r>
              <a:rPr kumimoji="1" lang="en-US" altLang="ko-Kore-KR" sz="2400" b="1" dirty="0"/>
              <a:t>E  </a:t>
            </a:r>
            <a:r>
              <a:rPr kumimoji="1" lang="ko-KR" altLang="en-US" sz="2400" b="1" dirty="0" err="1"/>
              <a:t>김은비</a:t>
            </a:r>
            <a:r>
              <a:rPr kumimoji="1" lang="ko-KR" altLang="en-US" sz="2400" b="1" dirty="0"/>
              <a:t> 유창현 이은경 이인석</a:t>
            </a:r>
            <a:endParaRPr kumimoji="1" lang="ko-Kore-KR" altLang="en-US" sz="2400" b="1" dirty="0"/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3EEA4F82-6232-B34F-807C-DC6C5CDE651F}"/>
              </a:ext>
            </a:extLst>
          </p:cNvPr>
          <p:cNvGrpSpPr/>
          <p:nvPr/>
        </p:nvGrpSpPr>
        <p:grpSpPr>
          <a:xfrm>
            <a:off x="2882664" y="6666351"/>
            <a:ext cx="12520386" cy="313458"/>
            <a:chOff x="5358343" y="639654"/>
            <a:chExt cx="12520386" cy="313458"/>
          </a:xfrm>
        </p:grpSpPr>
        <p:pic>
          <p:nvPicPr>
            <p:cNvPr id="8" name="Object 14">
              <a:extLst>
                <a:ext uri="{FF2B5EF4-FFF2-40B4-BE49-F238E27FC236}">
                  <a16:creationId xmlns:a16="http://schemas.microsoft.com/office/drawing/2014/main" id="{24E76938-201A-8143-B70C-97CD471A0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397" y="2282923"/>
            <a:ext cx="1072174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endParaRPr lang="en-US" sz="5000" dirty="0">
              <a:solidFill>
                <a:srgbClr val="000000"/>
              </a:solidFill>
              <a:latin typeface="Bebas Neue" pitchFamily="34" charset="0"/>
              <a:cs typeface="Bebas Neue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2541" y="2063867"/>
            <a:ext cx="6481248" cy="23896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BC31FEF8-314E-F04C-93D2-CBA5282085B9}"/>
              </a:ext>
            </a:extLst>
          </p:cNvPr>
          <p:cNvSpPr txBox="1"/>
          <p:nvPr/>
        </p:nvSpPr>
        <p:spPr>
          <a:xfrm>
            <a:off x="8773776" y="3188944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다음 주차에 진행할 사항</a:t>
            </a:r>
            <a:endParaRPr lang="en-US" dirty="0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44240F5F-0350-8B42-8685-163CFF9DEBFC}"/>
              </a:ext>
            </a:extLst>
          </p:cNvPr>
          <p:cNvSpPr txBox="1"/>
          <p:nvPr/>
        </p:nvSpPr>
        <p:spPr>
          <a:xfrm>
            <a:off x="8773776" y="2459327"/>
            <a:ext cx="865490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/>
              <a:t>이번 주차 진행 사항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lain"/>
            </a:pPr>
            <a:r>
              <a:rPr lang="en-US" altLang="ko-KR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5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가지 감정에 대한 감성사전 구축</a:t>
            </a:r>
            <a:endParaRPr lang="en-US" altLang="ko-KR" sz="3500" kern="0" spc="-400" dirty="0">
              <a:solidFill>
                <a:srgbClr val="3F5FFF"/>
              </a:solidFill>
              <a:latin typeface="S-Core Dream 8 Heavy" pitchFamily="34" charset="0"/>
              <a:cs typeface="S-Core Dream 8 Heavy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6" y="1073609"/>
            <a:ext cx="12520385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en-US" altLang="ko-KR" sz="5900" kern="0" spc="-800" dirty="0">
                <a:solidFill>
                  <a:srgbClr val="000000"/>
                </a:solidFill>
                <a:latin typeface="S-Core Dream 5 Medium" pitchFamily="34" charset="0"/>
              </a:rPr>
              <a:t>5</a:t>
            </a:r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가지 감정에 대한 감성사전 구축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27315" y="4617062"/>
            <a:ext cx="3791749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lain" startAt="2"/>
            </a:pPr>
            <a:r>
              <a:rPr lang="ko-KR" altLang="en-US" sz="2700" kern="0" spc="-3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라벨링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진행중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333530" y="6626656"/>
            <a:ext cx="7247710" cy="3057837"/>
            <a:chOff x="5708733" y="6645099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8733" y="6645099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646655" y="7684250"/>
            <a:ext cx="6545345" cy="13388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키워드별로 해당 키워드와 거리가 멀다고 생각하는 단어를 직접 제거해 주었고 이러한 방식으로 감정 사전을 구축 했다</a:t>
            </a:r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.</a:t>
            </a:r>
            <a:endParaRPr lang="en-US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B901EA7-DB92-D643-B1ED-2AFE65F142E1}"/>
              </a:ext>
            </a:extLst>
          </p:cNvPr>
          <p:cNvSpPr txBox="1"/>
          <p:nvPr/>
        </p:nvSpPr>
        <p:spPr>
          <a:xfrm>
            <a:off x="1802788" y="1285343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</a:rPr>
              <a:t>이번 주차 진행 사항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CEEDE-9B03-EAF9-AE7B-C294B4FCE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55" y="2757016"/>
            <a:ext cx="11913460" cy="364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6" y="1073609"/>
            <a:ext cx="1000119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라벨링은 진행중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7D5097CA-E1CC-4744-B544-0AEB0ED91336}"/>
              </a:ext>
            </a:extLst>
          </p:cNvPr>
          <p:cNvSpPr txBox="1"/>
          <p:nvPr/>
        </p:nvSpPr>
        <p:spPr>
          <a:xfrm>
            <a:off x="533400" y="3122991"/>
            <a:ext cx="440750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5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가지 감정에 대한 감성사전 구축 </a:t>
            </a:r>
            <a:endParaRPr lang="en-US" altLang="ko-KR" sz="2700" kern="0" spc="-3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E68B7FD-0B8A-AD47-BF8C-68B698417F81}"/>
              </a:ext>
            </a:extLst>
          </p:cNvPr>
          <p:cNvSpPr txBox="1"/>
          <p:nvPr/>
        </p:nvSpPr>
        <p:spPr>
          <a:xfrm>
            <a:off x="466503" y="4435384"/>
            <a:ext cx="443307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</a:t>
            </a:r>
            <a:r>
              <a:rPr lang="en-US" altLang="ko-KR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2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  라벨링은 진행중</a:t>
            </a:r>
            <a:endParaRPr lang="en-US" dirty="0"/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1E9AC7B6-1E67-1241-94D8-91EEBD3399BC}"/>
              </a:ext>
            </a:extLst>
          </p:cNvPr>
          <p:cNvSpPr txBox="1"/>
          <p:nvPr/>
        </p:nvSpPr>
        <p:spPr>
          <a:xfrm>
            <a:off x="1802788" y="1285343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</a:rPr>
              <a:t>이번 주차 진행 사항</a:t>
            </a:r>
            <a:endParaRPr 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79631E6-0B19-212D-A045-EC3984381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61" y="2742019"/>
            <a:ext cx="10026398" cy="66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 데이터 문제 인식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3292834" y="5112236"/>
            <a:ext cx="2588418" cy="1192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남성의</a:t>
            </a:r>
          </a:p>
          <a:p>
            <a:pPr algn="ct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뚜렷한 증가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6" name="Object 4">
            <a:extLst>
              <a:ext uri="{FF2B5EF4-FFF2-40B4-BE49-F238E27FC236}">
                <a16:creationId xmlns:a16="http://schemas.microsoft.com/office/drawing/2014/main" id="{1053F961-54D8-9143-9B06-F3F191D5C162}"/>
              </a:ext>
            </a:extLst>
          </p:cNvPr>
          <p:cNvSpPr txBox="1"/>
          <p:nvPr/>
        </p:nvSpPr>
        <p:spPr>
          <a:xfrm>
            <a:off x="1997818" y="1067875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다음 주차에 진행 해야할 사항</a:t>
            </a:r>
            <a:endParaRPr lang="en-US" dirty="0"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19716641-1255-BC41-AC0B-B20DE7B9D816}"/>
              </a:ext>
            </a:extLst>
          </p:cNvPr>
          <p:cNvSpPr txBox="1"/>
          <p:nvPr/>
        </p:nvSpPr>
        <p:spPr>
          <a:xfrm>
            <a:off x="589215" y="3054554"/>
            <a:ext cx="429048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  데이터 문제 인식</a:t>
            </a:r>
            <a:endParaRPr lang="en-US" dirty="0"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F79FD37D-3E81-3A41-9CB2-E45005681FC3}"/>
              </a:ext>
            </a:extLst>
          </p:cNvPr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 최종 </a:t>
            </a:r>
            <a:r>
              <a:rPr lang="ko-KR" altLang="en-US" sz="2700" kern="0" spc="-3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라벨링</a:t>
            </a:r>
            <a:endParaRPr lang="en-US" dirty="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E79AFAF0-73FE-944F-9E95-A05FBB7E0E7C}"/>
              </a:ext>
            </a:extLst>
          </p:cNvPr>
          <p:cNvSpPr/>
          <p:nvPr/>
        </p:nvSpPr>
        <p:spPr>
          <a:xfrm>
            <a:off x="13765005" y="6034220"/>
            <a:ext cx="545003" cy="246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2A857D3B-D2BD-D564-023C-63B86F37E1A6}"/>
              </a:ext>
            </a:extLst>
          </p:cNvPr>
          <p:cNvSpPr txBox="1"/>
          <p:nvPr/>
        </p:nvSpPr>
        <p:spPr>
          <a:xfrm>
            <a:off x="589215" y="4961562"/>
            <a:ext cx="4096467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 딥러닝 모델 설계</a:t>
            </a:r>
            <a:endParaRPr 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0776C69-28F3-1555-2366-20DD186039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33" y="3072703"/>
            <a:ext cx="7828988" cy="6169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F2780-8E7B-AC73-980C-129AD8585B18}"/>
              </a:ext>
            </a:extLst>
          </p:cNvPr>
          <p:cNvSpPr txBox="1"/>
          <p:nvPr/>
        </p:nvSpPr>
        <p:spPr>
          <a:xfrm>
            <a:off x="14876082" y="4634202"/>
            <a:ext cx="2814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/>
              <a:t>사랑을</a:t>
            </a:r>
            <a:r>
              <a:rPr kumimoji="1" lang="ko-KR" altLang="en-US" sz="3200" dirty="0"/>
              <a:t> 키워드로 한 가사를 추출 했기에 이러한 결과는 당연한 것일까</a:t>
            </a:r>
            <a:r>
              <a:rPr kumimoji="1" lang="en-US" altLang="ko-KR" sz="3200" dirty="0"/>
              <a:t>?</a:t>
            </a:r>
            <a:endParaRPr kumimoji="1" lang="ko-Kore-KR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최종 </a:t>
            </a:r>
            <a:r>
              <a:rPr lang="ko-KR" altLang="en-US" sz="5900" kern="0" spc="-8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라벨링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9144000" y="3549468"/>
            <a:ext cx="591133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</a:rPr>
              <a:t>데이터의 불균형</a:t>
            </a:r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</a:rPr>
              <a:t>,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</a:rPr>
              <a:t>  분포에 대한 고민</a:t>
            </a:r>
            <a:r>
              <a:rPr lang="en-US" altLang="ko-KR" sz="2700" kern="0" spc="-300" dirty="0">
                <a:solidFill>
                  <a:srgbClr val="000000"/>
                </a:solidFill>
                <a:latin typeface="S-Core Dream 5 Medium" pitchFamily="34" charset="0"/>
              </a:rPr>
              <a:t>/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</a:rPr>
              <a:t>해결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6" name="Object 4">
            <a:extLst>
              <a:ext uri="{FF2B5EF4-FFF2-40B4-BE49-F238E27FC236}">
                <a16:creationId xmlns:a16="http://schemas.microsoft.com/office/drawing/2014/main" id="{1053F961-54D8-9143-9B06-F3F191D5C162}"/>
              </a:ext>
            </a:extLst>
          </p:cNvPr>
          <p:cNvSpPr txBox="1"/>
          <p:nvPr/>
        </p:nvSpPr>
        <p:spPr>
          <a:xfrm>
            <a:off x="1997818" y="1073178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다음 주차에 진행 해야할 사항</a:t>
            </a:r>
            <a:endParaRPr lang="en-US" dirty="0"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035AD2B5-84EC-EB43-B41B-D082036B9D2D}"/>
              </a:ext>
            </a:extLst>
          </p:cNvPr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데이터 문제 인식</a:t>
            </a:r>
            <a:endParaRPr lang="en-US" dirty="0"/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1CDEEA27-45F4-664D-A552-9953A712DF91}"/>
              </a:ext>
            </a:extLst>
          </p:cNvPr>
          <p:cNvSpPr txBox="1"/>
          <p:nvPr/>
        </p:nvSpPr>
        <p:spPr>
          <a:xfrm>
            <a:off x="589215" y="3963877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최종 </a:t>
            </a:r>
            <a:r>
              <a:rPr lang="ko-KR" altLang="en-US" sz="3500" kern="0" spc="-400" dirty="0" err="1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라벨링</a:t>
            </a:r>
            <a:endParaRPr lang="en-US" dirty="0"/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6F27A35C-5A6E-2492-21AD-83475F91516A}"/>
              </a:ext>
            </a:extLst>
          </p:cNvPr>
          <p:cNvSpPr txBox="1"/>
          <p:nvPr/>
        </p:nvSpPr>
        <p:spPr>
          <a:xfrm>
            <a:off x="589215" y="496498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 딥러닝 모델 설계</a:t>
            </a:r>
            <a:endParaRPr lang="en-US" dirty="0"/>
          </a:p>
        </p:txBody>
      </p:sp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C43B2A19-F256-8EFC-7DEA-96F39841FC32}"/>
              </a:ext>
            </a:extLst>
          </p:cNvPr>
          <p:cNvSpPr/>
          <p:nvPr/>
        </p:nvSpPr>
        <p:spPr>
          <a:xfrm rot="5400000" flipV="1">
            <a:off x="10884944" y="4634658"/>
            <a:ext cx="1467184" cy="2127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Object 36">
            <a:extLst>
              <a:ext uri="{FF2B5EF4-FFF2-40B4-BE49-F238E27FC236}">
                <a16:creationId xmlns:a16="http://schemas.microsoft.com/office/drawing/2014/main" id="{C8FA7EBF-91DB-AFBE-A768-5CED05A1C214}"/>
              </a:ext>
            </a:extLst>
          </p:cNvPr>
          <p:cNvSpPr txBox="1"/>
          <p:nvPr/>
        </p:nvSpPr>
        <p:spPr>
          <a:xfrm>
            <a:off x="10363200" y="7384395"/>
            <a:ext cx="2994753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</a:rPr>
              <a:t>최종 </a:t>
            </a:r>
            <a:r>
              <a:rPr lang="ko-KR" altLang="en-US" sz="2700" kern="0" spc="-300" dirty="0" err="1">
                <a:solidFill>
                  <a:srgbClr val="000000"/>
                </a:solidFill>
                <a:latin typeface="S-Core Dream 5 Medium" pitchFamily="34" charset="0"/>
              </a:rPr>
              <a:t>라벨링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</a:rPr>
              <a:t> 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7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딥러닝 모델 설계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6" name="Object 4">
            <a:extLst>
              <a:ext uri="{FF2B5EF4-FFF2-40B4-BE49-F238E27FC236}">
                <a16:creationId xmlns:a16="http://schemas.microsoft.com/office/drawing/2014/main" id="{1053F961-54D8-9143-9B06-F3F191D5C162}"/>
              </a:ext>
            </a:extLst>
          </p:cNvPr>
          <p:cNvSpPr txBox="1"/>
          <p:nvPr/>
        </p:nvSpPr>
        <p:spPr>
          <a:xfrm>
            <a:off x="1997818" y="1105862"/>
            <a:ext cx="310956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다음 주차에 진행 해야할 사항</a:t>
            </a:r>
            <a:endParaRPr lang="en-US" dirty="0"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035AD2B5-84EC-EB43-B41B-D082036B9D2D}"/>
              </a:ext>
            </a:extLst>
          </p:cNvPr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데이터 문제 인식</a:t>
            </a:r>
            <a:endParaRPr lang="en-US" dirty="0"/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1CDEEA27-45F4-664D-A552-9953A712DF91}"/>
              </a:ext>
            </a:extLst>
          </p:cNvPr>
          <p:cNvSpPr txBox="1"/>
          <p:nvPr/>
        </p:nvSpPr>
        <p:spPr>
          <a:xfrm>
            <a:off x="589215" y="4877859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딥러닝 모델 설계</a:t>
            </a:r>
            <a:endParaRPr lang="en-US" dirty="0"/>
          </a:p>
        </p:txBody>
      </p:sp>
      <p:sp>
        <p:nvSpPr>
          <p:cNvPr id="39" name="Object 32">
            <a:extLst>
              <a:ext uri="{FF2B5EF4-FFF2-40B4-BE49-F238E27FC236}">
                <a16:creationId xmlns:a16="http://schemas.microsoft.com/office/drawing/2014/main" id="{26AEE662-C746-2D75-7736-7EE5B9E325CE}"/>
              </a:ext>
            </a:extLst>
          </p:cNvPr>
          <p:cNvSpPr txBox="1"/>
          <p:nvPr/>
        </p:nvSpPr>
        <p:spPr>
          <a:xfrm>
            <a:off x="589215" y="3998520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최종 </a:t>
            </a:r>
            <a:r>
              <a:rPr lang="ko-KR" altLang="en-US" sz="2700" kern="0" spc="-3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라벨링</a:t>
            </a:r>
            <a:endParaRPr 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CCEF0C-8793-F067-01D2-1097A835D347}"/>
              </a:ext>
            </a:extLst>
          </p:cNvPr>
          <p:cNvSpPr/>
          <p:nvPr/>
        </p:nvSpPr>
        <p:spPr>
          <a:xfrm>
            <a:off x="6236161" y="3134721"/>
            <a:ext cx="1614777" cy="165684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chemeClr val="tx1"/>
                </a:solidFill>
              </a:rPr>
              <a:t>SVM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87DBE10-305E-CC03-D47F-09C4DF1C341A}"/>
              </a:ext>
            </a:extLst>
          </p:cNvPr>
          <p:cNvSpPr/>
          <p:nvPr/>
        </p:nvSpPr>
        <p:spPr>
          <a:xfrm>
            <a:off x="13816763" y="2844671"/>
            <a:ext cx="2832215" cy="28155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800" dirty="0">
                <a:solidFill>
                  <a:schemeClr val="tx1"/>
                </a:solidFill>
              </a:rPr>
              <a:t>CNN</a:t>
            </a:r>
            <a:endParaRPr kumimoji="1" lang="ko-Kore-KR" altLang="en-US" sz="48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0C2183F-EF10-063C-EC03-70E11AD2915D}"/>
              </a:ext>
            </a:extLst>
          </p:cNvPr>
          <p:cNvSpPr/>
          <p:nvPr/>
        </p:nvSpPr>
        <p:spPr>
          <a:xfrm>
            <a:off x="8147885" y="3938897"/>
            <a:ext cx="4898413" cy="472052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000" dirty="0">
                <a:solidFill>
                  <a:schemeClr val="tx1"/>
                </a:solidFill>
              </a:rPr>
              <a:t>LSTM</a:t>
            </a:r>
            <a:endParaRPr kumimoji="1" lang="ko-Kore-KR" altLang="en-US" sz="60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4072AD4-4810-B2F3-865F-5DE5E607FF0D}"/>
              </a:ext>
            </a:extLst>
          </p:cNvPr>
          <p:cNvSpPr/>
          <p:nvPr/>
        </p:nvSpPr>
        <p:spPr>
          <a:xfrm>
            <a:off x="14033217" y="6754513"/>
            <a:ext cx="2399306" cy="235162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dirty="0">
                <a:solidFill>
                  <a:schemeClr val="tx1"/>
                </a:solidFill>
              </a:rPr>
              <a:t>GRU</a:t>
            </a:r>
            <a:endParaRPr kumimoji="1" lang="ko-Kore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6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5839" y="3310581"/>
            <a:ext cx="18199752" cy="5760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264</Words>
  <Application>Microsoft Macintosh PowerPoint</Application>
  <PresentationFormat>사용자 지정</PresentationFormat>
  <Paragraphs>55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S-Core Dream 4 Regular</vt:lpstr>
      <vt:lpstr>S-Core Dream 5 Medium</vt:lpstr>
      <vt:lpstr>S-Core Dream 8 Heavy</vt:lpstr>
      <vt:lpstr>Arial</vt:lpstr>
      <vt:lpstr>Bebas Neue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이인석</cp:lastModifiedBy>
  <cp:revision>49</cp:revision>
  <dcterms:created xsi:type="dcterms:W3CDTF">2022-03-31T17:41:58Z</dcterms:created>
  <dcterms:modified xsi:type="dcterms:W3CDTF">2022-04-28T19:05:40Z</dcterms:modified>
</cp:coreProperties>
</file>