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60" r:id="rId1"/>
  </p:sldMasterIdLst>
  <p:notesMasterIdLst>
    <p:notesMasterId r:id="rId35"/>
  </p:notesMasterIdLst>
  <p:sldIdLst>
    <p:sldId id="256" r:id="rId2"/>
    <p:sldId id="296" r:id="rId3"/>
    <p:sldId id="333" r:id="rId4"/>
    <p:sldId id="340" r:id="rId5"/>
    <p:sldId id="338" r:id="rId6"/>
    <p:sldId id="343" r:id="rId7"/>
    <p:sldId id="339" r:id="rId8"/>
    <p:sldId id="334" r:id="rId9"/>
    <p:sldId id="337" r:id="rId10"/>
    <p:sldId id="341" r:id="rId11"/>
    <p:sldId id="342" r:id="rId12"/>
    <p:sldId id="331" r:id="rId13"/>
    <p:sldId id="335" r:id="rId14"/>
    <p:sldId id="344" r:id="rId15"/>
    <p:sldId id="345" r:id="rId16"/>
    <p:sldId id="346" r:id="rId17"/>
    <p:sldId id="361" r:id="rId18"/>
    <p:sldId id="347" r:id="rId19"/>
    <p:sldId id="350" r:id="rId20"/>
    <p:sldId id="362" r:id="rId21"/>
    <p:sldId id="348" r:id="rId22"/>
    <p:sldId id="349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265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넥슨Lv1고딕" panose="00000500000000000000" pitchFamily="2" charset="-127"/>
      <p:regular r:id="rId46"/>
    </p:embeddedFont>
    <p:embeddedFont>
      <p:font typeface="넥슨Lv1고딕 Bold" panose="00000800000000000000" pitchFamily="2" charset="-127"/>
      <p:bold r:id="rId47"/>
    </p:embeddedFont>
    <p:embeddedFont>
      <p:font typeface="넥슨Lv1고딕 Light" panose="00000300000000000000" pitchFamily="2" charset="-127"/>
      <p:regular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7428A-2432-4E44-8726-6BBEEB29C487}">
          <p14:sldIdLst>
            <p14:sldId id="256"/>
          </p14:sldIdLst>
        </p14:section>
        <p14:section name="Vuex" id="{C6D02E5E-0991-48F9-AF30-8A8A15BBD119}">
          <p14:sldIdLst>
            <p14:sldId id="296"/>
            <p14:sldId id="333"/>
            <p14:sldId id="340"/>
            <p14:sldId id="338"/>
            <p14:sldId id="343"/>
            <p14:sldId id="339"/>
            <p14:sldId id="334"/>
            <p14:sldId id="337"/>
            <p14:sldId id="341"/>
            <p14:sldId id="342"/>
            <p14:sldId id="331"/>
            <p14:sldId id="335"/>
          </p14:sldIdLst>
        </p14:section>
        <p14:section name="몬스터리스트 Vuex로 바꾸기" id="{BC040C45-C75A-4F0A-86AA-0021F3681921}">
          <p14:sldIdLst>
            <p14:sldId id="344"/>
            <p14:sldId id="345"/>
            <p14:sldId id="346"/>
            <p14:sldId id="361"/>
            <p14:sldId id="347"/>
            <p14:sldId id="350"/>
            <p14:sldId id="362"/>
            <p14:sldId id="348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F"/>
    <a:srgbClr val="FF0000"/>
    <a:srgbClr val="7F7F7F"/>
    <a:srgbClr val="FBFBFB"/>
    <a:srgbClr val="FFC000"/>
    <a:srgbClr val="DAE3F3"/>
    <a:srgbClr val="B5DC11"/>
    <a:srgbClr val="282C34"/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9T06:36:29.8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1,'1'60,"3"0,3 0,2 0,14 43,39 196,-19-86,-28-142,21 92,41 111,-66-235,-1 0,-3 0,0 4,-3-9,2 0,2 0,1-1,9 21,167 424,-158-410,13 21,-2-5,20 55,-7 3,-2 14,-32-110,1 0,2-1,2-1,2-1,21 28,8 3,54 59,20 26,-95-118,33 32,-34-40,-2 1,20 30,-39-51,1 0,0-1,0-1,12 10,10 9,-14-10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9T06:36:35.8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1,'2'143,"12"58,-9-115,-3 26,-3-62,1 0,4 0,1 0,2-1,12 37,-2-18,7 55,-12-53,17 49,-20-82,-2 0,2 22,-5-25,2 0,2 0,3 8,32 99,-13-40,13 20,-25-70,7 37,-11-38,18 46,55 100,-19-44,0 22,65 151,-65-170,47 97,-81-176,4-1,3-1,16 15,-54-83,57 109,-45-83,0-1,2-1,2 0,2 1,30 40,-4 2,13 34,-23-42,-26-46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9T06:37:28.04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0,'18'3,"1"-1,-1 2,0 1,0 0,0 1,0 1,-1 0,0 2,1 1,56 23,10 4,48 30,55 25,-130-68,56 23,-2 5,51 35,-130-69,1-2,21 7,-20-9,-1 2,18 11,18 12,57 21,-46-23,19 15,133 65,-141-74,-2 4,37 27,284 182,-312-196,-43-27,0 3,0 4,308 244,-168-135,8 31,-202-179,57 46,32 36,265 262,-289-281,35 30,-75-70,0 1,6 9,5 5,15 19,44 64,-41-53,-32-42,-1 1,-1 1,-2 1,15 30,-2-9,-24-42,-2 1,1 0,-2 0,1 0,-1 1,27 43,-27-46,1 0,-1 1,0-1,-1 1,0 0,0 0,0 3,20 46,-17-45,0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DBE08-7F47-4987-9F93-804BC9BF4C4D}" type="datetimeFigureOut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BB80-8FD0-438D-AE1E-AD03ACA97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9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8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8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14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7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5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39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8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20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56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8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33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4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86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52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17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71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15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61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2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22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14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20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8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2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4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5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7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BB80-8FD0-438D-AE1E-AD03ACA97B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99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C637-EB85-4CFD-86D0-A8886F020EA8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05D9-2E09-43D7-9A35-F563146D3CB4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4E30-3936-4775-8B54-6BAAA95B1992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FE1B-3E79-4A4A-872D-75650BCC1C86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1444" y="6441653"/>
            <a:ext cx="2057400" cy="365125"/>
          </a:xfr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0" descr="넥슨로고 표지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3" y="6505466"/>
            <a:ext cx="7096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BFB1-E0DD-4C55-B58A-05B97B933D5A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D0AD3C7-B26A-41BF-81F8-CAF4A956484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4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E79-E887-4BEA-AB3B-E56F52C1BBB2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3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6080-ECAA-401B-8263-2E43FECA4E80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0658-A779-465A-A3F7-3DF734018C74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338-95D2-4179-9A46-224B3BB66FE5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04E9-32E6-44C5-B986-724316F31060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7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377E-B8D0-45BD-B414-1A76DA1A8022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196C-DFE3-4B2C-A981-468C566CCAA8}" type="datetime1">
              <a:rPr lang="ko-KR" altLang="en-US" smtClean="0"/>
              <a:t>2019-10-19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D3C7-B26A-41BF-81F8-CAF4A9564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#/tes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tmp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2019-10-08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2019-10-19	v0.2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3491" y="4036163"/>
            <a:ext cx="200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[History]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80673"/>
              </p:ext>
            </p:extLst>
          </p:nvPr>
        </p:nvGraphicFramePr>
        <p:xfrm>
          <a:off x="852824" y="4299843"/>
          <a:ext cx="7452000" cy="1600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수정일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내역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pc="-50" baseline="0" dirty="0">
                          <a:latin typeface="넥슨Lv1고딕 Bold" panose="00000800000000000000" pitchFamily="2" charset="-127"/>
                          <a:ea typeface="넥슨Lv1고딕 Bold" panose="00000800000000000000" pitchFamily="2" charset="-127"/>
                        </a:rPr>
                        <a:t>작성자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2019.10.19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Vuex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(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내용 보강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,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깜짝 과제 추가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)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2019.10.08</a:t>
                      </a:r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pc="-50" baseline="0" dirty="0" err="1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Vuex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 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튜토리얼 </a:t>
                      </a:r>
                      <a:r>
                        <a:rPr lang="en-US" altLang="ko-KR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1</a:t>
                      </a:r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차 작성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pc="-50" baseline="0" dirty="0">
                          <a:latin typeface="넥슨Lv1고딕 Light" panose="00000300000000000000" pitchFamily="2" charset="-127"/>
                          <a:ea typeface="넥슨Lv1고딕 Light" panose="00000300000000000000" pitchFamily="2" charset="-127"/>
                        </a:rPr>
                        <a:t>조하늘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spc="-50" baseline="0" dirty="0">
                        <a:latin typeface="넥슨Lv1고딕 Light" panose="00000300000000000000" pitchFamily="2" charset="-127"/>
                        <a:ea typeface="넥슨Lv1고딕 Light" panose="00000300000000000000" pitchFamily="2" charset="-127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50" baseline="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22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2669F33D-FF5E-41E6-89F7-A73A69E69F1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6CCE12-421E-49C8-9163-CA7278CFE3C5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가져오려면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 computed 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속성에서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return</a:t>
            </a:r>
            <a:r>
              <a:rPr lang="ko-KR" altLang="en-US" sz="1100" spc="-5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해서 사용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0D024D17-4A6C-4454-AD47-2273E4B52E3E}"/>
              </a:ext>
            </a:extLst>
          </p:cNvPr>
          <p:cNvSpPr/>
          <p:nvPr/>
        </p:nvSpPr>
        <p:spPr>
          <a:xfrm>
            <a:off x="1512580" y="2423677"/>
            <a:ext cx="6748953" cy="3093720"/>
          </a:xfrm>
          <a:prstGeom prst="roundRect">
            <a:avLst>
              <a:gd name="adj" fmla="val 276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//store/index.js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 내부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Vuex.Store({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0,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ko-KR" altLang="en-US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하늘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파일 내부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return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this.$store.state.count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return 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this.$store.state.username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8830B4FA-CEEA-4B09-B4A8-1EBD75D12D6B}"/>
              </a:ext>
            </a:extLst>
          </p:cNvPr>
          <p:cNvSpPr/>
          <p:nvPr/>
        </p:nvSpPr>
        <p:spPr>
          <a:xfrm>
            <a:off x="1766807" y="5429554"/>
            <a:ext cx="6892089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가져올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가 많아질수록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내부 코드가 비대해지는데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mapState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00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헬퍼로 코드를 깔끔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하게 만들 수 있어요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48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2669F33D-FF5E-41E6-89F7-A73A69E69F12}"/>
              </a:ext>
            </a:extLst>
          </p:cNvPr>
          <p:cNvSpPr/>
          <p:nvPr/>
        </p:nvSpPr>
        <p:spPr>
          <a:xfrm>
            <a:off x="1109816" y="1610380"/>
            <a:ext cx="4398529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헬퍼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사용해서 코드 줄이기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mapState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6CCE12-421E-49C8-9163-CA7278CFE3C5}"/>
              </a:ext>
            </a:extLst>
          </p:cNvPr>
          <p:cNvSpPr txBox="1"/>
          <p:nvPr/>
        </p:nvSpPr>
        <p:spPr>
          <a:xfrm>
            <a:off x="1415846" y="2061361"/>
            <a:ext cx="69893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컴포넌트가 여러 개의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state, mutations, actions, getters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사용하는 경우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computed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methods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모든 코드를 작성하면 코드가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복잡해집니다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컴포넌트와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스토어를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바인드하는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헬퍼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mapState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mapGetters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mapMutations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mapActions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사용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해서 코드를 줄일 수 있습니다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0D024D17-4A6C-4454-AD47-2273E4B52E3E}"/>
              </a:ext>
            </a:extLst>
          </p:cNvPr>
          <p:cNvSpPr/>
          <p:nvPr/>
        </p:nvSpPr>
        <p:spPr>
          <a:xfrm>
            <a:off x="647171" y="2806122"/>
            <a:ext cx="3820201" cy="1489955"/>
          </a:xfrm>
          <a:prstGeom prst="roundRect">
            <a:avLst>
              <a:gd name="adj" fmla="val 4235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파일 내부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endParaRPr lang="fr-FR" altLang="ko-KR" sz="9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this.$store.state.count</a:t>
            </a:r>
          </a:p>
          <a:p>
            <a:pPr lvl="1"/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pPr lvl="1"/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lvl="1"/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fr-FR" altLang="ko-KR" sz="9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this.$store.state.username</a:t>
            </a:r>
          </a:p>
          <a:p>
            <a:pPr lvl="1"/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fr-FR" altLang="ko-KR" sz="9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id="{A6CF1FC5-DFD0-402D-9BD2-3DDD4BFA8109}"/>
              </a:ext>
            </a:extLst>
          </p:cNvPr>
          <p:cNvSpPr/>
          <p:nvPr/>
        </p:nvSpPr>
        <p:spPr>
          <a:xfrm>
            <a:off x="4599046" y="2806121"/>
            <a:ext cx="3916304" cy="3500166"/>
          </a:xfrm>
          <a:prstGeom prst="roundRect">
            <a:avLst>
              <a:gd name="adj" fmla="val 209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//Vue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파일 내부 </a:t>
            </a:r>
            <a:r>
              <a:rPr lang="ko-KR" altLang="en-US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최상단</a:t>
            </a:r>
            <a:endParaRPr lang="en-US" altLang="ko-KR" sz="1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{ 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mapState</a:t>
            </a:r>
            <a:r>
              <a:rPr lang="en-US" altLang="ko-KR" sz="1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from '</a:t>
            </a:r>
            <a:r>
              <a:rPr lang="en-US" altLang="ko-KR" sz="10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vuex</a:t>
            </a:r>
            <a:r>
              <a:rPr lang="en-US" altLang="ko-KR" sz="1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altLang="ko-KR" sz="1000" dirty="0">
              <a:solidFill>
                <a:srgbClr val="B5DC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//Vue </a:t>
            </a:r>
            <a:r>
              <a:rPr lang="ko-KR" altLang="en-US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컴포넌트 파일 내부 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endParaRPr lang="fr-FR" altLang="ko-KR" sz="1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fr-FR" altLang="ko-KR" sz="1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altLang="ko-KR" sz="1000" b="1" dirty="0">
                <a:solidFill>
                  <a:srgbClr val="FBFB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'count', 'username'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fr-FR" altLang="ko-KR" sz="10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altLang="ko-KR" sz="1000" b="1" dirty="0">
                <a:solidFill>
                  <a:srgbClr val="FBFB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count: state =&gt; state.count,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username: state =&gt; state.username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방법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다른 메서드와 함께 쓸 때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computed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FR" altLang="ko-KR" sz="1000" b="1" dirty="0">
                <a:solidFill>
                  <a:srgbClr val="FBFB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...mapState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'count', 'username'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]),</a:t>
            </a:r>
          </a:p>
          <a:p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currentYear() { </a:t>
            </a:r>
            <a:r>
              <a:rPr lang="fr-FR" altLang="ko-KR" sz="10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Vuex</a:t>
            </a:r>
            <a:r>
              <a:rPr lang="ko-KR" altLang="en-US" sz="10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와 관계 없는 일반 메서드</a:t>
            </a:r>
            <a:endParaRPr lang="fr-FR" altLang="ko-KR" sz="10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'2019'</a:t>
            </a:r>
          </a:p>
          <a:p>
            <a:r>
              <a:rPr lang="fr-FR" altLang="ko-KR" sz="10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26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B17159DC-2490-4DED-8386-3B23F5A9175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(+ babel-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polyfill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main.js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수정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05818D-CF58-41C8-83EC-169CB5A540E8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A0B10-2FB8-408A-9116-6889DB51BEE3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cmder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npm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install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명령어를 통해 현재 프로젝트에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babel-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polyfill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설치합니다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기본설치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10" name="모서리가 둥근 직사각형 1">
            <a:extLst>
              <a:ext uri="{FF2B5EF4-FFF2-40B4-BE49-F238E27FC236}">
                <a16:creationId xmlns:a16="http://schemas.microsoft.com/office/drawing/2014/main" id="{C80AD911-5CB7-40D4-A13C-7BF0BF1B0B9A}"/>
              </a:ext>
            </a:extLst>
          </p:cNvPr>
          <p:cNvSpPr/>
          <p:nvPr/>
        </p:nvSpPr>
        <p:spPr>
          <a:xfrm>
            <a:off x="1511085" y="245318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vuex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babel-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polyfill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--save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0D024D17-4A6C-4454-AD47-2273E4B52E3E}"/>
              </a:ext>
            </a:extLst>
          </p:cNvPr>
          <p:cNvSpPr/>
          <p:nvPr/>
        </p:nvSpPr>
        <p:spPr>
          <a:xfrm>
            <a:off x="1512580" y="3701491"/>
            <a:ext cx="6748953" cy="2275027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/main.js</a:t>
            </a: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'babel-polyfill'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store from './store'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Vue.config.productionTip = false</a:t>
            </a:r>
          </a:p>
          <a:p>
            <a:pPr lvl="1"/>
            <a:r>
              <a:rPr lang="fr-FR" altLang="ko-KR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Vue.use(ElementUI)</a:t>
            </a:r>
          </a:p>
          <a:p>
            <a:pPr lvl="1"/>
            <a:endParaRPr lang="fr-FR" altLang="ko-KR" sz="10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Vue({</a:t>
            </a:r>
          </a:p>
          <a:p>
            <a:pPr lvl="2"/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router,</a:t>
            </a:r>
          </a:p>
          <a:p>
            <a:pPr lvl="2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render: h =&gt; h(app)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}).$mount(‘#app')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8717A-0AD1-493A-AA2F-5D4938DD6747}"/>
              </a:ext>
            </a:extLst>
          </p:cNvPr>
          <p:cNvSpPr txBox="1"/>
          <p:nvPr/>
        </p:nvSpPr>
        <p:spPr>
          <a:xfrm>
            <a:off x="1417300" y="3171740"/>
            <a:ext cx="684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란 변수로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인스턴스에 추가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주입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구형 브라우저에서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ES6 Promise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지원할 수 있게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/main.js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최상단에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babel-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polyfill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을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10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6">
            <a:extLst>
              <a:ext uri="{FF2B5EF4-FFF2-40B4-BE49-F238E27FC236}">
                <a16:creationId xmlns:a16="http://schemas.microsoft.com/office/drawing/2014/main" id="{B17159DC-2490-4DED-8386-3B23F5A9175E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/store/index.js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생성 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코드 세트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200" spc="-50" dirty="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05818D-CF58-41C8-83EC-169CB5A540E8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6DD38E07-398A-4138-86E4-E2DFDB89B5D4}"/>
              </a:ext>
            </a:extLst>
          </p:cNvPr>
          <p:cNvSpPr/>
          <p:nvPr/>
        </p:nvSpPr>
        <p:spPr>
          <a:xfrm>
            <a:off x="1511126" y="2398649"/>
            <a:ext cx="6844233" cy="3418310"/>
          </a:xfrm>
          <a:prstGeom prst="roundRect">
            <a:avLst>
              <a:gd name="adj" fmla="val 2852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ko-KR" sz="1000" dirty="0" err="1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 dirty="0">
                <a:solidFill>
                  <a:srgbClr val="B5DC1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/store/index.js</a:t>
            </a:r>
          </a:p>
          <a:p>
            <a:pPr lvl="1"/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 from 'vue'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Vuex from 'vuex'</a:t>
            </a:r>
          </a:p>
          <a:p>
            <a:pPr lvl="1"/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Vue.use(Vuex)</a:t>
            </a:r>
          </a:p>
          <a:p>
            <a:pPr lvl="1"/>
            <a:endParaRPr lang="fr-FR" altLang="ko-KR" sz="1000" b="1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default new Vuex.Store({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각종 변수</a:t>
            </a:r>
            <a:endParaRPr lang="fr-FR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mutations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</a:t>
            </a:r>
            <a:r>
              <a:rPr lang="ko-KR" altLang="en-US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변경할 동기 함수 모음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 add, edit, delete)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actions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mutation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을 부르는 비동기 함수 모음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(e.g. 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fetchData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},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getters</a:t>
            </a:r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저장소 상태를 기반으로 계산이 필요할 때 사용 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(e.g. </a:t>
            </a:r>
            <a:r>
              <a:rPr lang="en-US" altLang="ko-KR" sz="1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deadMonsterCount</a:t>
            </a:r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fr-FR" altLang="ko-KR" sz="1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lvl="1"/>
            <a:r>
              <a:rPr lang="fr-FR" altLang="ko-KR" sz="1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A0B10-2FB8-408A-9116-6889DB51BEE3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파일을 생성하고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와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모듈을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import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등록하세요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기본설치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</p:spTree>
    <p:extLst>
      <p:ext uri="{BB962C8B-B14F-4D97-AF65-F5344CB8AC3E}">
        <p14:creationId xmlns:p14="http://schemas.microsoft.com/office/powerpoint/2010/main" val="314418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pic>
        <p:nvPicPr>
          <p:cNvPr id="5" name="그림 4" descr="개체, 시계, 앉아있는, 하얀색이(가) 표시된 사진&#10;&#10;자동 생성된 설명">
            <a:extLst>
              <a:ext uri="{FF2B5EF4-FFF2-40B4-BE49-F238E27FC236}">
                <a16:creationId xmlns:a16="http://schemas.microsoft.com/office/drawing/2014/main" id="{04F3D26C-A65C-4D15-BCD2-84FE403EE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69" y="1729344"/>
            <a:ext cx="5515662" cy="30806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AB32E0-5C67-4FB4-A1B2-E8B62C7F4282}"/>
              </a:ext>
            </a:extLst>
          </p:cNvPr>
          <p:cNvSpPr/>
          <p:nvPr/>
        </p:nvSpPr>
        <p:spPr>
          <a:xfrm>
            <a:off x="628650" y="504595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펭펭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~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273E5-B722-446D-9FBD-2C825C215017}"/>
              </a:ext>
            </a:extLst>
          </p:cNvPr>
          <p:cNvSpPr txBox="1"/>
          <p:nvPr/>
        </p:nvSpPr>
        <p:spPr>
          <a:xfrm>
            <a:off x="628650" y="5692287"/>
            <a:ext cx="788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따라만 오세요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눈만 뜨고 있으면 돼요</a:t>
            </a:r>
            <a:r>
              <a:rPr lang="en-US" altLang="ko-KR" sz="1100" spc="-50" dirty="0">
                <a:solidFill>
                  <a:srgbClr val="7F7F7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1819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8E89EFDD-D4FD-4F3F-82C5-AF17A58DCA76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구조 미리 살펴보기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실무에서는 기능별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페이지별로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관리하는데요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모듈을 사용해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store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를 분리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있어요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12" name="그림 11" descr="화면, 노트북, 전화이(가) 표시된 사진&#10;&#10;자동 생성된 설명">
            <a:extLst>
              <a:ext uri="{FF2B5EF4-FFF2-40B4-BE49-F238E27FC236}">
                <a16:creationId xmlns:a16="http://schemas.microsoft.com/office/drawing/2014/main" id="{8C09DA90-7E17-4E80-A889-27997ABB4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75" y="2391036"/>
            <a:ext cx="1490457" cy="39726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F26C6F-9073-4212-9651-3C12A62FA984}"/>
              </a:ext>
            </a:extLst>
          </p:cNvPr>
          <p:cNvSpPr/>
          <p:nvPr/>
        </p:nvSpPr>
        <p:spPr>
          <a:xfrm>
            <a:off x="1678540" y="3888929"/>
            <a:ext cx="1381651" cy="6099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23E3B-E719-48AF-98E6-E20216CDAB4D}"/>
              </a:ext>
            </a:extLst>
          </p:cNvPr>
          <p:cNvSpPr txBox="1"/>
          <p:nvPr/>
        </p:nvSpPr>
        <p:spPr>
          <a:xfrm>
            <a:off x="3147060" y="2422986"/>
            <a:ext cx="511301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store/index.js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기초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실습을 위해 작성한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store/index.js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코드를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modules/example.js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옮긴 후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b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store/index.js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example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과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monster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모듈을 불러옵니다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9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modules</a:t>
            </a:r>
          </a:p>
          <a:p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기능별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페이지별로 분리한 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store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스크립트를 모아 둔 폴더입니다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modules/example.js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기초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실습을 위해 작성한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example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lvl="1"/>
            <a:endParaRPr lang="en-US" altLang="ko-KR" sz="6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lvl="1"/>
            <a:r>
              <a:rPr lang="en-US" altLang="ko-KR" sz="10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modules/monster.js</a:t>
            </a:r>
          </a:p>
          <a:p>
            <a:pPr lvl="1"/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리스트를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바꾸는 실습을 위해 작성한 </a:t>
            </a:r>
            <a:r>
              <a:rPr lang="en-US" altLang="ko-KR" sz="9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monster </a:t>
            </a:r>
            <a:r>
              <a:rPr lang="ko-KR" altLang="en-US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모듈입니다</a:t>
            </a:r>
            <a:r>
              <a:rPr lang="en-US" altLang="ko-KR" sz="9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63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/store/modules/example.js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추가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파일에 있는 기초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 코드를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/store/modules/example.js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옮겨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0" name="그림 19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3BD42C4E-8366-490A-814F-6C9309B8D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05"/>
          <a:stretch/>
        </p:blipFill>
        <p:spPr>
          <a:xfrm>
            <a:off x="1498727" y="2412372"/>
            <a:ext cx="5312896" cy="36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폴더 생성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/store/modules/example.js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추가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이어서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]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파일에 있는 기초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 코드를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/store/modules/example.js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옮겨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9" name="그림 8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6541F8B5-49E0-4AAC-81E6-9167D4788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26"/>
          <a:stretch/>
        </p:blipFill>
        <p:spPr>
          <a:xfrm>
            <a:off x="1498726" y="2412372"/>
            <a:ext cx="5223943" cy="21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6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/store/index.js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수정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2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파일에 있는 기초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실습 코드를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/store/modules/example.js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옮긴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index.js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 수정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7" name="그림 6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9E4207BD-EF59-4B0E-BBBE-C883D73E2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26" y="2412372"/>
            <a:ext cx="2905024" cy="23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1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/views/</a:t>
            </a:r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VuexTest.vue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수정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3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VuexTest.vue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내부 스크립트 중 사용하지 않는 코드를 정리하고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헬퍼에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example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모듈을 적용해 주세요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12A2527-F19F-4BE1-B0D7-92F71E943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4"/>
          <a:stretch/>
        </p:blipFill>
        <p:spPr>
          <a:xfrm>
            <a:off x="1498726" y="2412372"/>
            <a:ext cx="4904957" cy="38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란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1200" spc="-50">
              <a:solidFill>
                <a:schemeClr val="accent1">
                  <a:lumMod val="50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846" y="2061361"/>
            <a:ext cx="684423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애플리케이션에서 상태 관리 패턴을 지원하는 라이브러리입니다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컴포넌트가 공유하는 상태 데이터는 전역에서 관리합니다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부모에서 자식으로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props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이용해 속성을 계속해서 전달하지 않아도 되고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 데이터를 변경하기 위해 부모로</a:t>
            </a:r>
            <a:b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</a:b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이벤트를 발생시키지 않아도 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($emit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불필요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8545" y="3325005"/>
            <a:ext cx="6581569" cy="883919"/>
          </a:xfrm>
          <a:prstGeom prst="roundRect">
            <a:avLst>
              <a:gd name="adj" fmla="val 5843"/>
            </a:avLst>
          </a:prstGeom>
          <a:solidFill>
            <a:srgbClr val="DAE3F3">
              <a:alpha val="25098"/>
            </a:srgb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51742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35980" y="3177917"/>
            <a:ext cx="2803964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구성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90240" y="4407863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7416" y="4449289"/>
            <a:ext cx="5412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Vue.js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애플리케이션 데이터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(ex.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몬스터 리스트의 몬스터 배열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일 목록의 할 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0240" y="4878154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7415" y="4919580"/>
            <a:ext cx="541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변경하는 함수들을 보유하고 있는 객체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90240" y="5354786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액션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7415" y="5396212"/>
            <a:ext cx="541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비동기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작업을 수행하는 함수들을 보유하고 있는 객체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3266319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변이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80896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액션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495472" y="3639247"/>
            <a:ext cx="1455668" cy="4315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게터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90240" y="5808831"/>
            <a:ext cx="1171937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getters(</a:t>
            </a:r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게터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7415" y="5850257"/>
            <a:ext cx="5412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저장소 수준의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computed(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계산형 속성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 시 필수 작성 요소는 아님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59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7" y="1621685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브라우저에서 확인하기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4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7359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npm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run serve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명령어를 수행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후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  <a:hlinkClick r:id="rId3"/>
              </a:rPr>
              <a:t>http://localhost:8080/#/test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접근하여 기존 코드와 동일하게 작동하는지 확인 하세요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B26F84B-9CB4-49DE-BF60-9555F486F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26" y="2412372"/>
            <a:ext cx="4386652" cy="3089403"/>
          </a:xfrm>
          <a:prstGeom prst="rect">
            <a:avLst/>
          </a:prstGeom>
        </p:spPr>
      </p:pic>
      <p:pic>
        <p:nvPicPr>
          <p:cNvPr id="9" name="그림 8" descr="실외, 코끼리, 인형, 장난감이(가) 표시된 사진&#10;&#10;자동 생성된 설명">
            <a:extLst>
              <a:ext uri="{FF2B5EF4-FFF2-40B4-BE49-F238E27FC236}">
                <a16:creationId xmlns:a16="http://schemas.microsoft.com/office/drawing/2014/main" id="{BA242AC6-40AF-4095-A58B-483BE690E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43" y="3157247"/>
            <a:ext cx="2100191" cy="223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0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AB32E0-5C67-4FB4-A1B2-E8B62C7F4282}"/>
              </a:ext>
            </a:extLst>
          </p:cNvPr>
          <p:cNvSpPr/>
          <p:nvPr/>
        </p:nvSpPr>
        <p:spPr>
          <a:xfrm>
            <a:off x="628650" y="5045956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여기서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잠깐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 </a:t>
            </a:r>
            <a:r>
              <a:rPr lang="ko-KR" altLang="en-US" sz="36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깜짝 과제</a:t>
            </a:r>
            <a:r>
              <a:rPr lang="ko-KR" altLang="en-US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등장</a:t>
            </a:r>
            <a:r>
              <a:rPr lang="en-US" altLang="ko-KR" sz="36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273E5-B722-446D-9FBD-2C825C215017}"/>
              </a:ext>
            </a:extLst>
          </p:cNvPr>
          <p:cNvSpPr txBox="1"/>
          <p:nvPr/>
        </p:nvSpPr>
        <p:spPr>
          <a:xfrm>
            <a:off x="478917" y="5692287"/>
            <a:ext cx="81861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깜짝 </a:t>
            </a:r>
            <a:r>
              <a:rPr lang="ko-KR" altLang="en-US" sz="11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과제란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도원님이 스터디 시간에 </a:t>
            </a:r>
            <a:r>
              <a:rPr lang="en-US" altLang="ko-KR" sz="11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바꾼 </a:t>
            </a:r>
            <a:r>
              <a:rPr lang="ko-KR" altLang="en-US" sz="1100" spc="-50" dirty="0" err="1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실습 코드를 캡쳐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</a:p>
          <a:p>
            <a:pPr algn="ctr"/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비어 있는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 장은 서비스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슬라이드에 알맞게 붙여 넣고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!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10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월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24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일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(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목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오후 </a:t>
            </a:r>
            <a:r>
              <a:rPr lang="en-US" altLang="ko-KR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시까지 </a:t>
            </a:r>
            <a:r>
              <a:rPr lang="ko-KR" altLang="en-US" sz="1100" spc="-50" dirty="0" err="1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빗버킷에</a:t>
            </a:r>
            <a:r>
              <a:rPr lang="ko-KR" altLang="en-US" sz="1100" spc="-50" dirty="0">
                <a:solidFill>
                  <a:srgbClr val="FF0000"/>
                </a:solidFill>
                <a:highlight>
                  <a:srgbClr val="FFFF00"/>
                </a:highligh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커밋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한 후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소희님께 전달하시면 됩니다</a:t>
            </a:r>
            <a:r>
              <a:rPr lang="en-US" altLang="ko-KR" sz="1100" spc="-5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</p:txBody>
      </p:sp>
      <p:pic>
        <p:nvPicPr>
          <p:cNvPr id="8" name="그림 7" descr="실내, 장난감, 인형, 컵이(가) 표시된 사진&#10;&#10;자동 생성된 설명">
            <a:extLst>
              <a:ext uri="{FF2B5EF4-FFF2-40B4-BE49-F238E27FC236}">
                <a16:creationId xmlns:a16="http://schemas.microsoft.com/office/drawing/2014/main" id="{189F16D3-FCED-41DC-9CA5-9B18DEC0E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04" y="1729344"/>
            <a:ext cx="4170606" cy="31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7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src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/store/modules/monster.js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파일 추가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1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7099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/store/monsters.js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파일에 있는 코드를 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src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/store/modules/monster.js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옮겨 보세요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(monsters -&gt; monster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주의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pic>
        <p:nvPicPr>
          <p:cNvPr id="5" name="그림 4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3365AD6F-C5AB-4A06-AB3D-F6D4775098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6"/>
          <a:stretch/>
        </p:blipFill>
        <p:spPr>
          <a:xfrm>
            <a:off x="1498727" y="2412372"/>
            <a:ext cx="2638196" cy="1325076"/>
          </a:xfrm>
          <a:prstGeom prst="rect">
            <a:avLst/>
          </a:prstGeom>
        </p:spPr>
      </p:pic>
      <p:pic>
        <p:nvPicPr>
          <p:cNvPr id="12" name="그림 11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1199ADA-82A8-4CCF-8255-59F4D2F2F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82"/>
          <a:stretch/>
        </p:blipFill>
        <p:spPr>
          <a:xfrm>
            <a:off x="1498727" y="3715326"/>
            <a:ext cx="2638196" cy="26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9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84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56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121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87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63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81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45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566AC66E-EA44-4076-9976-6FBB6C9D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72" y="1799303"/>
            <a:ext cx="6276447" cy="445150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392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31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394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9FED845B-4F63-4DFD-B268-993A8D3A33AC}"/>
              </a:ext>
            </a:extLst>
          </p:cNvPr>
          <p:cNvSpPr/>
          <p:nvPr/>
        </p:nvSpPr>
        <p:spPr>
          <a:xfrm>
            <a:off x="1109816" y="1621685"/>
            <a:ext cx="5195885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도원님이 생각하는 캡쳐에 대한 제목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몬스터리스트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바꾸기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: 02.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예제코드</a:t>
            </a:r>
            <a:r>
              <a:rPr lang="en-US" altLang="ko-KR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\191010_Vuex </a:t>
            </a:r>
            <a:r>
              <a:rPr lang="ko-KR" altLang="en-US" sz="13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상태관리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324F1E-C18D-4621-AD43-EB7FBCDB64FE}"/>
              </a:ext>
            </a:extLst>
          </p:cNvPr>
          <p:cNvSpPr/>
          <p:nvPr/>
        </p:nvSpPr>
        <p:spPr>
          <a:xfrm>
            <a:off x="877529" y="1588501"/>
            <a:ext cx="412955" cy="412955"/>
          </a:xfrm>
          <a:prstGeom prst="ellipse">
            <a:avLst/>
          </a:prstGeom>
          <a:solidFill>
            <a:srgbClr val="298DB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넥슨Lv1고딕 Light" panose="00000300000000000000" pitchFamily="2" charset="-127"/>
              </a:rPr>
              <a:t>0</a:t>
            </a:r>
            <a:endParaRPr lang="ko-KR" altLang="en-US" dirty="0">
              <a:ea typeface="넥슨Lv1고딕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F9F18-DEBD-41E6-BF78-48915FE91744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도원님이 생각하는 캡쳐에 대한 설명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974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20266"/>
            <a:ext cx="9144000" cy="609941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DF735-62F4-42D8-9EE1-93610BFD171F}"/>
              </a:ext>
            </a:extLst>
          </p:cNvPr>
          <p:cNvSpPr txBox="1"/>
          <p:nvPr/>
        </p:nvSpPr>
        <p:spPr>
          <a:xfrm>
            <a:off x="763491" y="1791106"/>
            <a:ext cx="200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[Version]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2019-10-08	v0.1</a:t>
            </a:r>
          </a:p>
          <a:p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2019-10-19	v0.2</a:t>
            </a:r>
          </a:p>
          <a:p>
            <a:endParaRPr lang="en-US" altLang="ko-KR" sz="1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3441565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[ </a:t>
            </a:r>
            <a:r>
              <a:rPr lang="ko-KR" altLang="en-US" sz="400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페이지 마침 </a:t>
            </a:r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253" y="1209251"/>
            <a:ext cx="8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2400" b="1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2400" b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튜토리얼</a:t>
            </a:r>
            <a:endParaRPr lang="ko-KR" altLang="en-US" sz="2400" b="1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4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6A7FE76B-6A9B-4814-B128-BCC1545B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66" y="2081128"/>
            <a:ext cx="6552515" cy="3063704"/>
          </a:xfrm>
          <a:prstGeom prst="rect">
            <a:avLst/>
          </a:prstGeom>
        </p:spPr>
      </p:pic>
      <p:sp>
        <p:nvSpPr>
          <p:cNvPr id="37" name="모서리가 둥근 직사각형 23">
            <a:extLst>
              <a:ext uri="{FF2B5EF4-FFF2-40B4-BE49-F238E27FC236}">
                <a16:creationId xmlns:a16="http://schemas.microsoft.com/office/drawing/2014/main" id="{4D5AB78B-8A7D-440C-8CB5-168FA2A06945}"/>
              </a:ext>
            </a:extLst>
          </p:cNvPr>
          <p:cNvSpPr/>
          <p:nvPr/>
        </p:nvSpPr>
        <p:spPr>
          <a:xfrm>
            <a:off x="3666310" y="3578411"/>
            <a:ext cx="1432665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처리가 가능</a:t>
            </a:r>
          </a:p>
        </p:txBody>
      </p:sp>
      <p:sp>
        <p:nvSpPr>
          <p:cNvPr id="38" name="모서리가 둥근 직사각형 23">
            <a:extLst>
              <a:ext uri="{FF2B5EF4-FFF2-40B4-BE49-F238E27FC236}">
                <a16:creationId xmlns:a16="http://schemas.microsoft.com/office/drawing/2014/main" id="{CC6F6AB2-DE1C-4373-8E40-EC605FF13DCA}"/>
              </a:ext>
            </a:extLst>
          </p:cNvPr>
          <p:cNvSpPr/>
          <p:nvPr/>
        </p:nvSpPr>
        <p:spPr>
          <a:xfrm>
            <a:off x="3666310" y="4191556"/>
            <a:ext cx="1432666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비슷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C5C676DD-3557-4353-A592-5B1826529010}"/>
              </a:ext>
            </a:extLst>
          </p:cNvPr>
          <p:cNvSpPr/>
          <p:nvPr/>
        </p:nvSpPr>
        <p:spPr>
          <a:xfrm>
            <a:off x="3666310" y="2924088"/>
            <a:ext cx="1432666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methods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비슷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2" name="모서리가 둥근 직사각형 23">
            <a:extLst>
              <a:ext uri="{FF2B5EF4-FFF2-40B4-BE49-F238E27FC236}">
                <a16:creationId xmlns:a16="http://schemas.microsoft.com/office/drawing/2014/main" id="{78BA923F-5D8C-466F-83E1-30D203BDB289}"/>
              </a:ext>
            </a:extLst>
          </p:cNvPr>
          <p:cNvSpPr/>
          <p:nvPr/>
        </p:nvSpPr>
        <p:spPr>
          <a:xfrm>
            <a:off x="3666310" y="2306241"/>
            <a:ext cx="1432666" cy="322711"/>
          </a:xfrm>
          <a:prstGeom prst="roundRect">
            <a:avLst/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data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비슷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1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6E7C051-8552-4031-A40F-6DD57115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0" y="2081128"/>
            <a:ext cx="4765530" cy="38652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AD177B26-0E87-4521-80AF-3B0E0FABE5FC}"/>
              </a:ext>
            </a:extLst>
          </p:cNvPr>
          <p:cNvSpPr/>
          <p:nvPr/>
        </p:nvSpPr>
        <p:spPr>
          <a:xfrm>
            <a:off x="3971897" y="3527421"/>
            <a:ext cx="4686999" cy="678819"/>
          </a:xfrm>
          <a:prstGeom prst="roundRect">
            <a:avLst>
              <a:gd name="adj" fmla="val 6789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값을 직접 변경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각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은 함수로 구현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state,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두번째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payload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구성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payload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commit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 시 파라미터를 의미</a:t>
            </a:r>
            <a:endParaRPr lang="en-US" altLang="ko-KR" sz="1000" dirty="0">
              <a:solidFill>
                <a:srgbClr val="FF0000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모서리가 둥근 직사각형 23">
            <a:extLst>
              <a:ext uri="{FF2B5EF4-FFF2-40B4-BE49-F238E27FC236}">
                <a16:creationId xmlns:a16="http://schemas.microsoft.com/office/drawing/2014/main" id="{632B22C3-25E4-43CC-8499-F77E8D58F8BA}"/>
              </a:ext>
            </a:extLst>
          </p:cNvPr>
          <p:cNvSpPr/>
          <p:nvPr/>
        </p:nvSpPr>
        <p:spPr>
          <a:xfrm>
            <a:off x="3971897" y="5327753"/>
            <a:ext cx="4686999" cy="809700"/>
          </a:xfrm>
          <a:prstGeom prst="roundRect">
            <a:avLst>
              <a:gd name="adj" fmla="val 6789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commit('mutations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 명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',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파라미터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context,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두번째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payload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context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state, commit, dispatch,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rootState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와 같은 속성들을 포함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payload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dispatch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 시 파라미터를 의미</a:t>
            </a:r>
          </a:p>
        </p:txBody>
      </p:sp>
    </p:spTree>
    <p:extLst>
      <p:ext uri="{BB962C8B-B14F-4D97-AF65-F5344CB8AC3E}">
        <p14:creationId xmlns:p14="http://schemas.microsoft.com/office/powerpoint/2010/main" val="76235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6E7C051-8552-4031-A40F-6DD57115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0" y="2081128"/>
            <a:ext cx="4765530" cy="386525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87C7CE-C0A6-4087-B5B3-E702F971E81F}"/>
              </a:ext>
            </a:extLst>
          </p:cNvPr>
          <p:cNvSpPr/>
          <p:nvPr/>
        </p:nvSpPr>
        <p:spPr>
          <a:xfrm>
            <a:off x="3255264" y="3604535"/>
            <a:ext cx="512064" cy="187207"/>
          </a:xfrm>
          <a:prstGeom prst="rect">
            <a:avLst/>
          </a:prstGeom>
          <a:noFill/>
          <a:ln>
            <a:solidFill>
              <a:srgbClr val="298D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594920-C131-4425-A8FE-D85645298963}"/>
              </a:ext>
            </a:extLst>
          </p:cNvPr>
          <p:cNvSpPr/>
          <p:nvPr/>
        </p:nvSpPr>
        <p:spPr>
          <a:xfrm>
            <a:off x="2062886" y="3604535"/>
            <a:ext cx="680314" cy="1872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E0B1C7-4FF0-48CE-9BF3-CDE4850D70CA}"/>
              </a:ext>
            </a:extLst>
          </p:cNvPr>
          <p:cNvSpPr/>
          <p:nvPr/>
        </p:nvSpPr>
        <p:spPr>
          <a:xfrm>
            <a:off x="2062885" y="3119890"/>
            <a:ext cx="1331367" cy="1872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88674A-D17D-40E3-BB64-22CDE8C58C7C}"/>
              </a:ext>
            </a:extLst>
          </p:cNvPr>
          <p:cNvSpPr/>
          <p:nvPr/>
        </p:nvSpPr>
        <p:spPr>
          <a:xfrm>
            <a:off x="2969972" y="4895779"/>
            <a:ext cx="1887322" cy="1872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13D5D3-4A97-40DA-8A13-0A1A08771291}"/>
              </a:ext>
            </a:extLst>
          </p:cNvPr>
          <p:cNvSpPr/>
          <p:nvPr/>
        </p:nvSpPr>
        <p:spPr>
          <a:xfrm>
            <a:off x="2969972" y="5044020"/>
            <a:ext cx="1236268" cy="1872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3">
            <a:extLst>
              <a:ext uri="{FF2B5EF4-FFF2-40B4-BE49-F238E27FC236}">
                <a16:creationId xmlns:a16="http://schemas.microsoft.com/office/drawing/2014/main" id="{E736BF42-29C0-4C7A-B1AD-0F7F92E877AC}"/>
              </a:ext>
            </a:extLst>
          </p:cNvPr>
          <p:cNvSpPr/>
          <p:nvPr/>
        </p:nvSpPr>
        <p:spPr>
          <a:xfrm>
            <a:off x="2443277" y="5315149"/>
            <a:ext cx="1810512" cy="32271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호출할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메서드 명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6" name="모서리가 둥근 직사각형 23">
            <a:extLst>
              <a:ext uri="{FF2B5EF4-FFF2-40B4-BE49-F238E27FC236}">
                <a16:creationId xmlns:a16="http://schemas.microsoft.com/office/drawing/2014/main" id="{1D255CCF-E259-4A5A-8888-0075746174A9}"/>
              </a:ext>
            </a:extLst>
          </p:cNvPr>
          <p:cNvSpPr/>
          <p:nvPr/>
        </p:nvSpPr>
        <p:spPr>
          <a:xfrm>
            <a:off x="4382267" y="5315149"/>
            <a:ext cx="2954880" cy="322711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호출할 </a:t>
            </a:r>
            <a:r>
              <a:rPr lang="en-US" altLang="ko-KR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</a:t>
            </a:r>
            <a:r>
              <a:rPr lang="ko-KR" altLang="en-US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 전달할 파라미터</a:t>
            </a:r>
            <a:r>
              <a:rPr lang="en-US" altLang="ko-KR" sz="1000" dirty="0">
                <a:solidFill>
                  <a:srgbClr val="298DBF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payload</a:t>
            </a:r>
            <a:endParaRPr lang="ko-KR" altLang="en-US" sz="1000" dirty="0">
              <a:solidFill>
                <a:srgbClr val="298DBF"/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FA5CC7-DA2A-4976-800C-C7AFC5938E4C}"/>
              </a:ext>
            </a:extLst>
          </p:cNvPr>
          <p:cNvSpPr/>
          <p:nvPr/>
        </p:nvSpPr>
        <p:spPr>
          <a:xfrm>
            <a:off x="4389120" y="5067729"/>
            <a:ext cx="1484986" cy="179892"/>
          </a:xfrm>
          <a:prstGeom prst="rect">
            <a:avLst/>
          </a:prstGeom>
          <a:noFill/>
          <a:ln>
            <a:solidFill>
              <a:srgbClr val="298D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437143A-77FC-4C4C-A0D8-F313ED8D006D}"/>
                  </a:ext>
                </a:extLst>
              </p14:cNvPr>
              <p14:cNvContentPartPr/>
              <p14:nvPr/>
            </p14:nvContentPartPr>
            <p14:xfrm>
              <a:off x="2406456" y="3781627"/>
              <a:ext cx="563040" cy="14022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437143A-77FC-4C4C-A0D8-F313ED8D00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8816" y="3763987"/>
                <a:ext cx="598680" cy="14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A973F9B-D190-49C5-9CED-FE01EC6B85B7}"/>
                  </a:ext>
                </a:extLst>
              </p14:cNvPr>
              <p14:cNvContentPartPr/>
              <p14:nvPr/>
            </p14:nvContentPartPr>
            <p14:xfrm>
              <a:off x="2903976" y="3313267"/>
              <a:ext cx="527040" cy="15699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A973F9B-D190-49C5-9CED-FE01EC6B85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5976" y="3295627"/>
                <a:ext cx="56268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B7F682D-F24A-4F22-A2CC-57CFF7E38C34}"/>
                  </a:ext>
                </a:extLst>
              </p14:cNvPr>
              <p14:cNvContentPartPr/>
              <p14:nvPr/>
            </p14:nvContentPartPr>
            <p14:xfrm>
              <a:off x="3788856" y="3759667"/>
              <a:ext cx="1790280" cy="13032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B7F682D-F24A-4F22-A2CC-57CFF7E38C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1216" y="3741667"/>
                <a:ext cx="1825920" cy="13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88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CCCBC4C-A839-4929-AD8E-2EF737A80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14" y="2081128"/>
            <a:ext cx="4820832" cy="259285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흐름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6" name="모서리가 둥근 직사각형 23">
            <a:extLst>
              <a:ext uri="{FF2B5EF4-FFF2-40B4-BE49-F238E27FC236}">
                <a16:creationId xmlns:a16="http://schemas.microsoft.com/office/drawing/2014/main" id="{8830B4FA-CEEA-4B09-B4A8-1EBD75D12D6B}"/>
              </a:ext>
            </a:extLst>
          </p:cNvPr>
          <p:cNvSpPr/>
          <p:nvPr/>
        </p:nvSpPr>
        <p:spPr>
          <a:xfrm>
            <a:off x="3971897" y="4512629"/>
            <a:ext cx="4686999" cy="498284"/>
          </a:xfrm>
          <a:prstGeom prst="roundRect">
            <a:avLst>
              <a:gd name="adj" fmla="val 9327"/>
            </a:avLst>
          </a:prstGeom>
          <a:solidFill>
            <a:srgbClr val="B5D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필터링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, state 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값 </a:t>
            </a:r>
            <a:r>
              <a:rPr lang="ko-KR" altLang="en-US" sz="100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계산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등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저장소 수준의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computed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역할 수행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첫번째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state,</a:t>
            </a:r>
            <a:r>
              <a:rPr lang="ko-KR" altLang="en-US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두번째 인자는 </a:t>
            </a:r>
            <a:r>
              <a:rPr lang="en-US" altLang="ko-KR" sz="100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getters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로 구성</a:t>
            </a:r>
          </a:p>
        </p:txBody>
      </p:sp>
    </p:spTree>
    <p:extLst>
      <p:ext uri="{BB962C8B-B14F-4D97-AF65-F5344CB8AC3E}">
        <p14:creationId xmlns:p14="http://schemas.microsoft.com/office/powerpoint/2010/main" val="411320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사용 시 주의할 점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327447-D17F-41E9-8C49-1A35BF864E2C}"/>
              </a:ext>
            </a:extLst>
          </p:cNvPr>
          <p:cNvSpPr txBox="1"/>
          <p:nvPr/>
        </p:nvSpPr>
        <p:spPr>
          <a:xfrm>
            <a:off x="1415846" y="2061361"/>
            <a:ext cx="6844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상태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는 반드시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변이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내부에서 수행합니다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외부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API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데이터를 받아 가공할 때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비동기 처리는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actions(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액션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)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내부에서 수행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웬만하면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 접근할 때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getters(</a:t>
            </a:r>
            <a:r>
              <a:rPr lang="ko-KR" altLang="en-US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게터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내부에서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state(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return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하도록 합니다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필수는 아님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EAE9F948-98E3-4380-9F5A-678D6AAEBD47}"/>
              </a:ext>
            </a:extLst>
          </p:cNvPr>
          <p:cNvSpPr/>
          <p:nvPr/>
        </p:nvSpPr>
        <p:spPr>
          <a:xfrm>
            <a:off x="1109817" y="3439599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401857-AD99-4CC6-A972-96F25469BB61}"/>
              </a:ext>
            </a:extLst>
          </p:cNvPr>
          <p:cNvGrpSpPr/>
          <p:nvPr/>
        </p:nvGrpSpPr>
        <p:grpSpPr>
          <a:xfrm>
            <a:off x="628650" y="3165064"/>
            <a:ext cx="745283" cy="745283"/>
            <a:chOff x="4572000" y="617679"/>
            <a:chExt cx="745283" cy="74528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B13C18E-6B7B-42FE-87B0-F0286F636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27" name="모서리가 둥근 직사각형 29">
              <a:extLst>
                <a:ext uri="{FF2B5EF4-FFF2-40B4-BE49-F238E27FC236}">
                  <a16:creationId xmlns:a16="http://schemas.microsoft.com/office/drawing/2014/main" id="{3FBE4307-9CEC-42BE-9933-D8057375C118}"/>
                </a:ext>
              </a:extLst>
            </p:cNvPr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2CA1419-ACFF-4DBC-B4B0-B3D3250B6756}"/>
              </a:ext>
            </a:extLst>
          </p:cNvPr>
          <p:cNvSpPr txBox="1"/>
          <p:nvPr/>
        </p:nvSpPr>
        <p:spPr>
          <a:xfrm>
            <a:off x="1415846" y="3890580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&lt;template&gt;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접근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9" name="모서리가 둥근 직사각형 1">
            <a:extLst>
              <a:ext uri="{FF2B5EF4-FFF2-40B4-BE49-F238E27FC236}">
                <a16:creationId xmlns:a16="http://schemas.microsoft.com/office/drawing/2014/main" id="{B5B4ECF6-AE57-4866-BA35-0260EC38B8FA}"/>
              </a:ext>
            </a:extLst>
          </p:cNvPr>
          <p:cNvSpPr/>
          <p:nvPr/>
        </p:nvSpPr>
        <p:spPr>
          <a:xfrm>
            <a:off x="1511085" y="4282402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 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</a:t>
            </a:r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}}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CA7724-6840-40DA-A345-5DE9787337D7}"/>
              </a:ext>
            </a:extLst>
          </p:cNvPr>
          <p:cNvSpPr txBox="1"/>
          <p:nvPr/>
        </p:nvSpPr>
        <p:spPr>
          <a:xfrm>
            <a:off x="1415846" y="4989578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state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접근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32" name="모서리가 둥근 직사각형 1">
            <a:extLst>
              <a:ext uri="{FF2B5EF4-FFF2-40B4-BE49-F238E27FC236}">
                <a16:creationId xmlns:a16="http://schemas.microsoft.com/office/drawing/2014/main" id="{27E5F32C-F257-49C1-9F4F-F5D4ABBCF8B6}"/>
              </a:ext>
            </a:extLst>
          </p:cNvPr>
          <p:cNvSpPr/>
          <p:nvPr/>
        </p:nvSpPr>
        <p:spPr>
          <a:xfrm>
            <a:off x="1511085" y="5381400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142042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89488" y="1238865"/>
            <a:ext cx="76470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D3C7-B26A-41BF-81F8-CAF4A956484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8650" y="551713"/>
            <a:ext cx="7886700" cy="7217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1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Vuex</a:t>
            </a:r>
            <a:r>
              <a:rPr lang="en-US" altLang="ko-KR" sz="1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</a:t>
            </a:r>
            <a:r>
              <a:rPr lang="ko-KR" altLang="en-US" sz="100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튜토리얼</a:t>
            </a:r>
            <a:b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</a:br>
            <a:r>
              <a:rPr lang="ko-KR" altLang="en-US" sz="180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이것만 알자</a:t>
            </a:r>
            <a:r>
              <a:rPr lang="en-US" altLang="ko-KR" sz="18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en-US" altLang="ko-KR" sz="18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endParaRPr lang="ko-KR" altLang="en-US" sz="220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모서리가 둥근 직사각형 6">
            <a:extLst>
              <a:ext uri="{FF2B5EF4-FFF2-40B4-BE49-F238E27FC236}">
                <a16:creationId xmlns:a16="http://schemas.microsoft.com/office/drawing/2014/main" id="{2669F33D-FF5E-41E6-89F7-A73A69E69F12}"/>
              </a:ext>
            </a:extLst>
          </p:cNvPr>
          <p:cNvSpPr/>
          <p:nvPr/>
        </p:nvSpPr>
        <p:spPr>
          <a:xfrm>
            <a:off x="1109817" y="1610380"/>
            <a:ext cx="3872888" cy="3502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ko-KR" sz="1200" spc="-50" dirty="0" err="1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200" spc="-50" dirty="0">
                <a:solidFill>
                  <a:schemeClr val="accent1">
                    <a:lumMod val="50000"/>
                  </a:schemeClr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기본 사용법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28650" y="1335845"/>
            <a:ext cx="745283" cy="745283"/>
            <a:chOff x="4572000" y="617679"/>
            <a:chExt cx="745283" cy="74528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17679"/>
              <a:ext cx="745283" cy="745283"/>
            </a:xfrm>
            <a:prstGeom prst="rect">
              <a:avLst/>
            </a:prstGeom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4636175" y="867866"/>
              <a:ext cx="616932" cy="2669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칠판시간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6CCE12-421E-49C8-9163-CA7278CFE3C5}"/>
              </a:ext>
            </a:extLst>
          </p:cNvPr>
          <p:cNvSpPr txBox="1"/>
          <p:nvPr/>
        </p:nvSpPr>
        <p:spPr>
          <a:xfrm>
            <a:off x="1415846" y="2061361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actions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6" name="모서리가 둥근 직사각형 1">
            <a:extLst>
              <a:ext uri="{FF2B5EF4-FFF2-40B4-BE49-F238E27FC236}">
                <a16:creationId xmlns:a16="http://schemas.microsoft.com/office/drawing/2014/main" id="{096EF522-609F-4CB6-B894-60D22774A244}"/>
              </a:ext>
            </a:extLst>
          </p:cNvPr>
          <p:cNvSpPr/>
          <p:nvPr/>
        </p:nvSpPr>
        <p:spPr>
          <a:xfrm>
            <a:off x="1511085" y="2453183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dispatch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('actions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이름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파라미터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있을경우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2A782B-A6CB-4C46-AB1B-ADF156BF5E6F}"/>
              </a:ext>
            </a:extLst>
          </p:cNvPr>
          <p:cNvSpPr txBox="1"/>
          <p:nvPr/>
        </p:nvSpPr>
        <p:spPr>
          <a:xfrm>
            <a:off x="1415846" y="3160359"/>
            <a:ext cx="6844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  <a:r>
              <a:rPr lang="en-US" altLang="ko-KR" sz="1100" spc="-5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vue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파일</a:t>
            </a:r>
            <a:r>
              <a:rPr lang="en-US" altLang="ko-KR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&lt;script&gt;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에서 </a:t>
            </a:r>
            <a:r>
              <a:rPr lang="en-US" altLang="ko-KR" sz="1100" spc="-50" dirty="0" err="1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Vuex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스토어의 </a:t>
            </a:r>
            <a:r>
              <a:rPr lang="en-US" altLang="ko-KR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mutations </a:t>
            </a:r>
            <a:r>
              <a:rPr lang="ko-KR" altLang="en-US" sz="1100" spc="-50" dirty="0">
                <a:solidFill>
                  <a:srgbClr val="FF0000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호출</a:t>
            </a:r>
            <a:r>
              <a:rPr lang="ko-KR" altLang="en-US" sz="1100" spc="-5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하기</a:t>
            </a:r>
            <a:endParaRPr lang="en-US" altLang="ko-KR" sz="1100" spc="-5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28" name="모서리가 둥근 직사각형 1">
            <a:extLst>
              <a:ext uri="{FF2B5EF4-FFF2-40B4-BE49-F238E27FC236}">
                <a16:creationId xmlns:a16="http://schemas.microsoft.com/office/drawing/2014/main" id="{B5D027CE-0C63-4D0F-B4F8-D484314E9451}"/>
              </a:ext>
            </a:extLst>
          </p:cNvPr>
          <p:cNvSpPr/>
          <p:nvPr/>
        </p:nvSpPr>
        <p:spPr>
          <a:xfrm>
            <a:off x="1511085" y="3552181"/>
            <a:ext cx="6526786" cy="472698"/>
          </a:xfrm>
          <a:prstGeom prst="roundRect">
            <a:avLst>
              <a:gd name="adj" fmla="val 15028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this.$</a:t>
            </a:r>
            <a:r>
              <a:rPr lang="en-US" altLang="ko-KR" sz="14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store.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('mutations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메서드 이름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파라미터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있을경우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7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1502</Words>
  <Application>Microsoft Office PowerPoint</Application>
  <PresentationFormat>화면 슬라이드 쇼(4:3)</PresentationFormat>
  <Paragraphs>340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Calibri Light</vt:lpstr>
      <vt:lpstr>넥슨Lv1고딕 Bold</vt:lpstr>
      <vt:lpstr>넥슨Lv1고딕</vt:lpstr>
      <vt:lpstr>Consolas</vt:lpstr>
      <vt:lpstr>Calibri</vt:lpstr>
      <vt:lpstr>맑은 고딕</vt:lpstr>
      <vt:lpstr>넥슨Lv1고딕 Light</vt:lpstr>
      <vt:lpstr>Arial</vt:lpstr>
      <vt:lpstr>Office 테마</vt:lpstr>
      <vt:lpstr>PowerPoint 프레젠테이션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이것만 알자_Vuex</vt:lpstr>
      <vt:lpstr>Vuex_튜토리얼 Vuex 기본설치_참고: 02.예제코드\191010_Vuex 상태관리</vt:lpstr>
      <vt:lpstr>Vuex_튜토리얼 Vuex 기본설치_참고: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Vuex_튜토리얼 몬스터리스트 Vuex로 바꾸기_참고: 02.예제코드\191010_Vuex 상태관리</vt:lpstr>
      <vt:lpstr>PowerPoint 프레젠테이션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엘소드 호스트매니저 사용가이드</dc:title>
  <dc:creator>조하늘 [haneulcho]</dc:creator>
  <cp:lastModifiedBy>조 하늘</cp:lastModifiedBy>
  <cp:revision>487</cp:revision>
  <dcterms:created xsi:type="dcterms:W3CDTF">2017-04-14T07:30:55Z</dcterms:created>
  <dcterms:modified xsi:type="dcterms:W3CDTF">2019-10-19T13:29:47Z</dcterms:modified>
</cp:coreProperties>
</file>