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60" r:id="rId1"/>
  </p:sldMasterIdLst>
  <p:notesMasterIdLst>
    <p:notesMasterId r:id="rId29"/>
  </p:notesMasterIdLst>
  <p:sldIdLst>
    <p:sldId id="256" r:id="rId2"/>
    <p:sldId id="266" r:id="rId3"/>
    <p:sldId id="293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6" r:id="rId13"/>
    <p:sldId id="302" r:id="rId14"/>
    <p:sldId id="300" r:id="rId15"/>
    <p:sldId id="301" r:id="rId16"/>
    <p:sldId id="303" r:id="rId17"/>
    <p:sldId id="305" r:id="rId18"/>
    <p:sldId id="304" r:id="rId19"/>
    <p:sldId id="306" r:id="rId20"/>
    <p:sldId id="307" r:id="rId21"/>
    <p:sldId id="310" r:id="rId22"/>
    <p:sldId id="308" r:id="rId23"/>
    <p:sldId id="309" r:id="rId24"/>
    <p:sldId id="294" r:id="rId25"/>
    <p:sldId id="295" r:id="rId26"/>
    <p:sldId id="297" r:id="rId27"/>
    <p:sldId id="265" r:id="rId28"/>
  </p:sldIdLst>
  <p:sldSz cx="9144000" cy="6858000" type="screen4x3"/>
  <p:notesSz cx="6858000" cy="9144000"/>
  <p:embeddedFontLst>
    <p:embeddedFont>
      <p:font typeface="넥슨Lv1고딕" panose="00000500000000000000" pitchFamily="2" charset="-127"/>
      <p:regular r:id="rId30"/>
    </p:embeddedFont>
    <p:embeddedFont>
      <p:font typeface="Calibri Light" panose="020F0302020204030204" pitchFamily="34" charset="0"/>
      <p:regular r:id="rId31"/>
      <p:italic r:id="rId32"/>
    </p:embeddedFont>
    <p:embeddedFont>
      <p:font typeface="맑은 고딕" panose="020B0503020000020004" pitchFamily="50" charset="-127"/>
      <p:regular r:id="rId33"/>
      <p:bold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넥슨Lv1고딕 Bold" panose="00000800000000000000" pitchFamily="2" charset="-127"/>
      <p:bold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넥슨Lv1고딕 Light" panose="00000300000000000000" pitchFamily="2" charset="-127"/>
      <p:regular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F7428A-2432-4E44-8726-6BBEEB29C487}">
          <p14:sldIdLst>
            <p14:sldId id="256"/>
          </p14:sldIdLst>
        </p14:section>
        <p14:section name="알림말, 초기 환경 설정" id="{3658BD2F-CFF0-4890-B80B-4474E3F16DB6}">
          <p14:sldIdLst>
            <p14:sldId id="266"/>
            <p14:sldId id="293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Vue 이것만 알자" id="{C6D02E5E-0991-48F9-AF30-8A8A15BBD119}">
          <p14:sldIdLst>
            <p14:sldId id="296"/>
            <p14:sldId id="302"/>
            <p14:sldId id="300"/>
            <p14:sldId id="301"/>
            <p14:sldId id="303"/>
            <p14:sldId id="305"/>
            <p14:sldId id="304"/>
            <p14:sldId id="306"/>
            <p14:sldId id="307"/>
            <p14:sldId id="310"/>
            <p14:sldId id="308"/>
            <p14:sldId id="309"/>
          </p14:sldIdLst>
        </p14:section>
        <p14:section name="라우팅 처리" id="{CDA10A24-27E6-4C6E-8514-CC123DA78F94}">
          <p14:sldIdLst>
            <p14:sldId id="294"/>
            <p14:sldId id="295"/>
            <p14:sldId id="297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DC11"/>
    <a:srgbClr val="298DBF"/>
    <a:srgbClr val="FF0000"/>
    <a:srgbClr val="282C34"/>
    <a:srgbClr val="DAE3F3"/>
    <a:srgbClr val="000000"/>
    <a:srgbClr val="FBFBFB"/>
    <a:srgbClr val="F7F7F7"/>
    <a:srgbClr val="022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DBE08-7F47-4987-9F93-804BC9BF4C4D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FBB80-8FD0-438D-AE1E-AD03ACA97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09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415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307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181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11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566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450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222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429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7679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3572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788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672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5409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489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4690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3776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5732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47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132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886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017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723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099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74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12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C637-EB85-4CFD-86D0-A8886F020EA8}" type="datetime1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0" descr="넥슨로고 표지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193" y="6505466"/>
            <a:ext cx="709613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15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05D9-2E09-43D7-9A35-F563146D3CB4}" type="datetime1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41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4E30-3936-4775-8B54-6BAAA95B1992}" type="datetime1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58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FE1B-3E79-4A4A-872D-75650BCC1C86}" type="datetime1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91444" y="6441653"/>
            <a:ext cx="2057400" cy="365125"/>
          </a:xfr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8D0AD3C7-B26A-41BF-81F8-CAF4A95648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0" descr="넥슨로고 표지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193" y="6505466"/>
            <a:ext cx="709613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35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FB1-E0DD-4C55-B58A-05B97B933D5A}" type="datetime1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8D0AD3C7-B26A-41BF-81F8-CAF4A95648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4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AE79-E887-4BEA-AB3B-E56F52C1BBB2}" type="datetime1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53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6080-ECAA-401B-8263-2E43FECA4E80}" type="datetime1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30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0658-A779-465A-A3F7-3DF734018C74}" type="datetime1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5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25338-95D2-4179-9A46-224B3BB66FE5}" type="datetime1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90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04E9-32E6-44C5-B986-724316F31060}" type="datetime1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97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377E-B8D0-45BD-B414-1A76DA1A8022}" type="datetime1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30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6196C-DFE3-4B2C-A981-468C566CCAA8}" type="datetime1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08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outer.vuejs.org/kr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k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lement.eleme.io/#/en-US/component/installation" TargetMode="External"/><Relationship Id="rId4" Type="http://schemas.openxmlformats.org/officeDocument/2006/relationships/hyperlink" Target="https://cmder.net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#/monster/1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li.vuejs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00/project/selec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dashboar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00/dashboar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5253" y="1209251"/>
            <a:ext cx="838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24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2400" b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간단 북마크</a:t>
            </a:r>
            <a:r>
              <a:rPr lang="en-US" altLang="ko-KR" sz="24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2400" b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튜토리얼</a:t>
            </a:r>
            <a:endParaRPr lang="ko-KR" altLang="en-US" sz="2400" b="1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3491" y="1791106"/>
            <a:ext cx="2005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[Version]</a:t>
            </a:r>
          </a:p>
          <a:p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2019-08-27	</a:t>
            </a:r>
            <a:r>
              <a:rPr lang="en-US" altLang="ko-KR" sz="10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v0.1</a:t>
            </a:r>
          </a:p>
          <a:p>
            <a:r>
              <a:rPr lang="en-US" altLang="ko-KR" sz="10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2019-08-29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	</a:t>
            </a:r>
            <a:r>
              <a:rPr lang="en-US" altLang="ko-KR" sz="100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v0.2</a:t>
            </a:r>
            <a:endParaRPr lang="en-US" altLang="ko-KR" sz="10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3491" y="4036163"/>
            <a:ext cx="2005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[History]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631877"/>
              </p:ext>
            </p:extLst>
          </p:nvPr>
        </p:nvGraphicFramePr>
        <p:xfrm>
          <a:off x="852824" y="4299843"/>
          <a:ext cx="7452000" cy="1600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53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822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43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수정일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내역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작성자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50" baseline="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2019.08.29</a:t>
                      </a:r>
                      <a:endParaRPr lang="ko-KR" altLang="en-US" sz="900" spc="-50" baseline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pc="-50" baseline="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Props, </a:t>
                      </a:r>
                      <a:r>
                        <a:rPr lang="en-US" altLang="ko-KR" sz="900" spc="-50" baseline="0" dirty="0" err="1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Vue</a:t>
                      </a:r>
                      <a:r>
                        <a:rPr lang="en-US" altLang="ko-KR" sz="900" spc="-50" baseline="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</a:t>
                      </a:r>
                      <a:r>
                        <a:rPr lang="ko-KR" altLang="en-US" sz="900" spc="-50" baseline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라우터 내용 추가</a:t>
                      </a:r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조하늘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2019.08.27</a:t>
                      </a:r>
                      <a:endParaRPr lang="ko-KR" altLang="en-US" sz="900" spc="-50" baseline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간단 </a:t>
                      </a:r>
                      <a:r>
                        <a:rPr lang="ko-KR" altLang="en-US" sz="900" spc="-50" baseline="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북마크</a:t>
                      </a:r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</a:t>
                      </a:r>
                      <a:r>
                        <a:rPr lang="ko-KR" altLang="en-US" sz="900" spc="-50" baseline="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튜토리얼</a:t>
                      </a:r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</a:t>
                      </a:r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1</a:t>
                      </a:r>
                      <a:r>
                        <a:rPr lang="ko-KR" altLang="en-US" sz="900" spc="-50" baseline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차 작성</a:t>
                      </a:r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조하늘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222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폴더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(bookmark)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구조 확인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7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초기 환경 설정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폴더 구조 확인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17" y="2225841"/>
            <a:ext cx="1832884" cy="333382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147060" y="2172501"/>
            <a:ext cx="573786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public/index.html</a:t>
            </a:r>
          </a:p>
          <a:p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사용자가 </a:t>
            </a:r>
            <a:r>
              <a:rPr lang="ko-KR" altLang="en-US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웹페이지에</a:t>
            </a:r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접속했을 때 </a:t>
            </a:r>
            <a:r>
              <a:rPr lang="ko-KR" altLang="en-US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다운로드하게</a:t>
            </a:r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되는 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HTML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템플릿으로 외부 </a:t>
            </a:r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스크립트를 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CDN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통해 호출해야 하거나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</a:t>
            </a:r>
            <a:b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문서의 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&lt;title&gt;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변경하려면 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index.html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수정합니다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9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000" spc="-50" dirty="0" err="1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endParaRPr lang="en-US" altLang="ko-KR" sz="1000" spc="-50" dirty="0">
              <a:solidFill>
                <a:srgbClr val="298DBF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애플리케이션이 동작하는 데 필요한 대부분의 소스가 있는 폴더입니다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6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lvl="1"/>
            <a:r>
              <a:rPr lang="en-US" altLang="ko-KR" sz="1000" spc="-50" dirty="0" err="1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0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/assets</a:t>
            </a:r>
          </a:p>
          <a:p>
            <a:pPr lvl="1"/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정적 리소스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png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jpg, gif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같은 이미지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/mp4, mp3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같은 미디어 파일 등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넣는 폴더입니다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lvl="1"/>
            <a:endParaRPr lang="en-US" altLang="ko-KR" sz="6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lvl="1"/>
            <a:r>
              <a:rPr lang="en-US" altLang="ko-KR" sz="1000" spc="-50" dirty="0" err="1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0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/components</a:t>
            </a:r>
          </a:p>
          <a:p>
            <a:pPr lvl="1"/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컴포넌트들을 넣는 폴더입니다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lvl="1"/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컴포넌트는 하나의 독립적인 기능을 가지고 있는 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UI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단위 모듈을 의미합니다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lvl="1"/>
            <a:endParaRPr lang="en-US" altLang="ko-KR" sz="6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lvl="1"/>
            <a:r>
              <a:rPr lang="en-US" altLang="ko-KR" sz="1000" spc="-50" dirty="0" err="1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0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/views</a:t>
            </a:r>
          </a:p>
          <a:p>
            <a:pPr lvl="1"/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App.vue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파일의 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&lt;router-view/&gt;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삽입할 </a:t>
            </a:r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컴포넌트들을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넣는 폴더입니다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lvl="1"/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-router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기준으로 라우터의 컴포넌트는 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views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폴더에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그외 컴포넌트는 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components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폴더에 넣습니다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lvl="1"/>
            <a:endParaRPr lang="en-US" altLang="ko-KR" sz="6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lvl="1"/>
            <a:r>
              <a:rPr lang="en-US" altLang="ko-KR" sz="1000" spc="-50" dirty="0" err="1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0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</a:t>
            </a:r>
            <a:r>
              <a:rPr lang="en-US" altLang="ko-KR" sz="1000" spc="-50" dirty="0" err="1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App.vue</a:t>
            </a:r>
            <a:endParaRPr lang="en-US" altLang="ko-KR" sz="1000" spc="-50" dirty="0">
              <a:solidFill>
                <a:srgbClr val="298DBF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lvl="1"/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애플리케이션의 루트 컴포넌트입니다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컴포넌트들은 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App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컴포넌트를 중심으로 하향식 트리 구조를 가집니다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lvl="1"/>
            <a:endParaRPr lang="en-US" altLang="ko-KR" sz="6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lvl="1"/>
            <a:r>
              <a:rPr lang="en-US" altLang="ko-KR" sz="1000" spc="-50" dirty="0" err="1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0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/main.js</a:t>
            </a:r>
          </a:p>
          <a:p>
            <a:pPr lvl="1"/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Webpack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 빌드를 시작할 때 가장 처음 불러오는 진입 지점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(Entry Point)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입니다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lvl="1"/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main.js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에서 </a:t>
            </a:r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App.vue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파일을 불러온 후 </a:t>
            </a:r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객체를 생성하게 됩니다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lvl="1"/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#app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엘리먼트에 </a:t>
            </a:r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바인딩하는 코드가 작성되어 있습니다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lvl="1"/>
            <a:endParaRPr lang="en-US" altLang="ko-KR" sz="6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lvl="1"/>
            <a:r>
              <a:rPr lang="en-US" altLang="ko-KR" sz="1000" spc="-50" dirty="0" err="1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0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/router.js</a:t>
            </a:r>
          </a:p>
          <a:p>
            <a:pPr lvl="1"/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-router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관련 파일로 라우팅 경로에 해당하는 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HTML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파일이나 컴포넌트를 설정합니다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980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폴더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(bookmark)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구조 확인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7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초기 환경 설정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폴더 구조 확인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17" y="2225841"/>
            <a:ext cx="1832884" cy="333382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147060" y="2172501"/>
            <a:ext cx="5737860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babel.config.js</a:t>
            </a:r>
          </a:p>
          <a:p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최신 자바스크립트 문법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(ES6, ES7…)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구형 브라우저에서 사용할 수 있도록 자바스크립트 코드를 변환해 주는 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babel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플러그인 설정 파일입니다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</a:t>
            </a:r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CLI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통해 프로젝트를 생성하면 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@</a:t>
            </a:r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/app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프리셋을 자동으로 적용합니다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9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000" spc="-50" dirty="0" err="1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package.json</a:t>
            </a:r>
            <a:endParaRPr lang="en-US" altLang="ko-KR" sz="1000" spc="-50" dirty="0">
              <a:solidFill>
                <a:srgbClr val="298DBF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npm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통해 설치한 패키지들을 관리하는 파일입니다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b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의존성 모듈이나 </a:t>
            </a:r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Cmder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에서 실행할 </a:t>
            </a:r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npm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run script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들을 확인할 수 있습니다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9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0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r>
              <a:rPr lang="en-US" altLang="ko-KR" sz="1000" spc="-50" dirty="0" err="1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gitignore</a:t>
            </a:r>
            <a:endParaRPr lang="en-US" altLang="ko-KR" sz="1000" spc="-50" dirty="0">
              <a:solidFill>
                <a:srgbClr val="298DBF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버전 관리에 사용하지 않을 폴더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파일의 경로를 설정합니다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b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gitignore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작성한 내용은 버전 관리에서 제외됩니다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보통 환경설정변수 파일이나 </a:t>
            </a:r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node_modules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폴더를 제외합니다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9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0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README.md</a:t>
            </a:r>
          </a:p>
          <a:p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애플리케이션을 구동하는 데 필요한 내용이나 프로젝트 소개 등을 작성합니다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 파일에 작성한 내용은 버전 관리 시 다른 사람에게 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‘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애플리케이션 설명서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’</a:t>
            </a:r>
            <a:r>
              <a:rPr lang="ko-KR" altLang="en-US" sz="9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같은 역할을 합니다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4259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단일 파일 컴포넌트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(Single File Component)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단일 파일 컴포넌트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(SFC)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844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단일 파일 컴포넌트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(Single File Component, .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대해 알아볼까요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?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단일 파일 컴포넌트는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HTML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템플릿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자바스크립트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스타일이 모두 모여 있는 형식의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파일을 의미합니다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React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의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JSX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다르게 완전히 독립된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3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가지 태그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(&lt;template&gt;, &lt;script&gt;, &lt;style&gt;)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사용합니다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508546" y="3216517"/>
            <a:ext cx="5913334" cy="883919"/>
          </a:xfrm>
          <a:prstGeom prst="roundRect">
            <a:avLst>
              <a:gd name="adj" fmla="val 5843"/>
            </a:avLst>
          </a:prstGeom>
          <a:solidFill>
            <a:srgbClr val="DAE3F3">
              <a:alpha val="25098"/>
            </a:srgb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62209" y="3526274"/>
            <a:ext cx="1702736" cy="4315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자바스크립트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&lt;script&gt;&lt;/script&gt;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620746" y="3530759"/>
            <a:ext cx="1800634" cy="4315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HTML </a:t>
            </a: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템플릿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&lt;template&gt;&lt;/template&gt;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21380" y="3639183"/>
            <a:ext cx="240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2203A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+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111025" y="3069429"/>
            <a:ext cx="2803964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단일 파일 컴포넌트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(.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의 기본 구성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605774" y="3526274"/>
            <a:ext cx="1702736" cy="4315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스타일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&lt;style scoped&gt;&lt;/style&gt;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64945" y="3639183"/>
            <a:ext cx="240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2203A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+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490240" y="4463533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HTML </a:t>
            </a: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템플릿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77416" y="4504959"/>
            <a:ext cx="4744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&lt;template&gt;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안에는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Element UI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활용한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HTML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작성합니다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90240" y="4933824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자바스크립트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77416" y="4975250"/>
            <a:ext cx="4744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components, data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methods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 이루어진 자바스크립트를 작성합니다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490240" y="5410456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스타일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77416" y="5451882"/>
            <a:ext cx="4744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scoped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옵션을 통해 각 컴포넌트에 독립적으로 적용할 스타일을 작성합니다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597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_data, computed, methods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666507" y="1960655"/>
            <a:ext cx="1810984" cy="1810984"/>
            <a:chOff x="4572000" y="617679"/>
            <a:chExt cx="745283" cy="745283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25" name="모서리가 둥근 직사각형 24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0" y="3771639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 </a:t>
            </a:r>
            <a:r>
              <a:rPr lang="ko-KR" altLang="en-US" sz="400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칠판 설명 ㄴ</a:t>
            </a:r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(°0°)</a:t>
            </a:r>
            <a:r>
              <a:rPr lang="ko-KR" altLang="en-US" sz="400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ㄱ </a:t>
            </a:r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84407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디렉티브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(Directive)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디렉티브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(Directive)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844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디렉티브란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v-if, v-for, v-bind, v-on, v-model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과 같이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v-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 시작하는 속성을 의미합니다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v-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 시작하는 속성은 모두 디렉티브라고 부르며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주로 데이터 바인딩과 관련된 처리를 실시합니다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디렉티브의 값은 자바스크립트 표현식입니다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아래는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자주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사용하는 디렉티브입니다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88401" y="2988419"/>
            <a:ext cx="5003551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&lt;div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v-if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=“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isVisible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”&gt;&lt;/div&gt; &lt;div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v-else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&gt;&lt;/div&gt;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288401" y="3450861"/>
            <a:ext cx="5003551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&lt;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ul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&gt;&lt;li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v-for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=“item in list” </a:t>
            </a:r>
            <a:r>
              <a:rPr lang="en-US" altLang="ko-KR" sz="100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v-bind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:key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=“item.id”&gt;{{ item }}&lt;/li&gt;&lt;/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ul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&gt;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288401" y="3913301"/>
            <a:ext cx="5003551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&lt;div </a:t>
            </a:r>
            <a:r>
              <a:rPr lang="en-US" altLang="ko-KR" sz="100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v-bind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:key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=“id”&gt;&lt;/div&gt;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288401" y="4375741"/>
            <a:ext cx="5003551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&lt;button </a:t>
            </a:r>
            <a:r>
              <a:rPr lang="en-US" altLang="ko-KR" sz="100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v-on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:click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=“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handleClick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”&gt;&lt;/button&gt;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502677" y="2988418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v-if, v-else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502677" y="3450860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v-for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502677" y="3913301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v-bind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502677" y="4375741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v-on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288401" y="4838181"/>
            <a:ext cx="5003551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&lt;input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v-model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=“message”&gt;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502677" y="4838181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v-model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88401" y="5300621"/>
            <a:ext cx="5003551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&lt;a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v-bind:href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=“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url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”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v-once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&gt;{{ message }}&lt;/a&gt;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502677" y="5300621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v-once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288401" y="5763061"/>
            <a:ext cx="5003551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&lt;span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v-html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=“message”&gt;&lt;/span&gt;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502677" y="5763061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v-html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48" name="모서리가 둥근 직사각형 47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6923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라이프사이클 훅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(Lifecycle Hooks)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라이프사이클 훅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(Lifecycle Hooks)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844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라이프사이클 훅이란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인스턴스가 생성부터 제거까지 일련의 단계를 거치는 동안 특정 시점을 낚아채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(Hook)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사용자가 원하는 처리를 실행하는 것을 의미합니다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data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methods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는 자유롭게 정의할 수 있지만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라이프사이클 훅은 사용할 수 있는 시점이 정해져 있습니다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25" name="모서리가 둥근 직사각형 24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204942"/>
              </p:ext>
            </p:extLst>
          </p:nvPr>
        </p:nvGraphicFramePr>
        <p:xfrm>
          <a:off x="1490240" y="2923759"/>
          <a:ext cx="6646370" cy="315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466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996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라이프사이클 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호출 시점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beforeCreate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인스턴스가</a:t>
                      </a:r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생성되고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, </a:t>
                      </a:r>
                      <a:r>
                        <a:rPr lang="ko-KR" altLang="en-US" sz="100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리액티브 초기화가 일어나기 전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created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넥슨Lv1고딕 Bold" panose="00000800000000000000" pitchFamily="2" charset="-127"/>
                        <a:ea typeface="넥슨Lv1고딕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인스턴스가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 생성되고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, 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리액티브 초기화가 일어난 후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(DOM 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접근 불가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, this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만 접근 가능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)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넥슨Lv1고딕 Bold" panose="00000800000000000000" pitchFamily="2" charset="-127"/>
                        <a:ea typeface="넥슨Lv1고딕 Bold" panose="000008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beforeMount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인스턴스가</a:t>
                      </a:r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</a:t>
                      </a:r>
                      <a:r>
                        <a:rPr lang="ko-KR" altLang="en-US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마운트되기</a:t>
                      </a:r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mounted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넥슨Lv1고딕 Bold" panose="00000800000000000000" pitchFamily="2" charset="-127"/>
                        <a:ea typeface="넥슨Lv1고딕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인스턴스가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마운트된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 후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(DOM 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접근 가능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, $el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 / </a:t>
                      </a:r>
                      <a:r>
                        <a:rPr lang="en-US" altLang="ko-KR" sz="1000" baseline="0" dirty="0" err="1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getElementById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() </a:t>
                      </a:r>
                      <a:r>
                        <a:rPr lang="ko-KR" altLang="en-US" sz="1000" baseline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등 사용 가능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)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넥슨Lv1고딕 Bold" panose="00000800000000000000" pitchFamily="2" charset="-127"/>
                        <a:ea typeface="넥슨Lv1고딕 Bold" panose="000008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beforeUpdate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데이터가 변경되어 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DOM</a:t>
                      </a:r>
                      <a:r>
                        <a:rPr lang="ko-KR" altLang="en-US" sz="100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에 적용되기 전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  <a:cs typeface="+mn-cs"/>
                        </a:rPr>
                        <a:t>updated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넥슨Lv1고딕 Light" panose="00000300000000000000" pitchFamily="2" charset="-127"/>
                        <a:ea typeface="넥슨Lv1고딕 Light" panose="00000300000000000000" pitchFamily="2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  <a:cs typeface="+mn-cs"/>
                        </a:rPr>
                        <a:t>데이터가 변경되어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  <a:cs typeface="+mn-cs"/>
                        </a:rPr>
                        <a:t>DOM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  <a:cs typeface="+mn-cs"/>
                        </a:rPr>
                        <a:t>에 적용된 후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넥슨Lv1고딕 Light" panose="00000300000000000000" pitchFamily="2" charset="-127"/>
                        <a:ea typeface="넥슨Lv1고딕 Light" panose="00000300000000000000" pitchFamily="2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beforeDestroy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Vue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</a:t>
                      </a:r>
                      <a:r>
                        <a:rPr lang="ko-KR" altLang="en-US" sz="100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인스턴스가 제거되기 전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destroyed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Vue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</a:t>
                      </a:r>
                      <a:r>
                        <a:rPr lang="ko-KR" altLang="en-US" sz="100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인스턴스가 제거된 후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errorCaptured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임의의 자식 컴포넌트에서 오류가 발생했을 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911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라우터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-router)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-router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)_</a:t>
            </a:r>
            <a:r>
              <a:rPr lang="ko-KR" altLang="en-US" sz="1300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\190829_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기초 다지기</a:t>
            </a:r>
            <a:endParaRPr lang="ko-KR" altLang="en-US" sz="13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8442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라우터란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여러 화면을 하나의 페이지 안에서 제공하면서 고유의 식별자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예를 들면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URI)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기반으로 특정 화면을 렌더링하도록 도와주는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vue.js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공식 클라이언트 사이드 라우팅 라이브러리입니다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라우터는 프로젝트를 처음 생성할 때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 CLI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옵션을 통해 설치하거나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npm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설치 후 사용할 수 있어요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만약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package.json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-router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가 없다면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npm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install </a:t>
            </a:r>
            <a:r>
              <a:rPr lang="ko-KR" altLang="en-US" sz="1100" spc="-50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명령어</a:t>
            </a:r>
            <a:r>
              <a:rPr lang="en-US" altLang="ko-KR" sz="1100" spc="-50" dirty="0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en-US" altLang="ko-KR" sz="1100" spc="-50" dirty="0" err="1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npm</a:t>
            </a:r>
            <a:r>
              <a:rPr lang="en-US" altLang="ko-KR" sz="1100" spc="-50" dirty="0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install </a:t>
            </a:r>
            <a:r>
              <a:rPr lang="en-US" altLang="ko-KR" sz="1100" spc="-50" dirty="0" err="1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100" spc="-50" dirty="0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-router)</a:t>
            </a:r>
            <a:r>
              <a:rPr lang="ko-KR" altLang="en-US" sz="1100" spc="-50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라우터를 설치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해 주세요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참고 사이트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Vue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라우터 공식 문서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: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3"/>
              </a:rPr>
              <a:t>https://router.vuejs.org/kr/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25" name="모서리가 둥근 직사각형 24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4" name="모서리가 둥근 직사각형 6">
            <a:extLst>
              <a:ext uri="{FF2B5EF4-FFF2-40B4-BE49-F238E27FC236}">
                <a16:creationId xmlns:a16="http://schemas.microsoft.com/office/drawing/2014/main" xmlns="" id="{04DAB182-AB26-4878-A40E-F4A2948A029E}"/>
              </a:ext>
            </a:extLst>
          </p:cNvPr>
          <p:cNvSpPr/>
          <p:nvPr/>
        </p:nvSpPr>
        <p:spPr>
          <a:xfrm>
            <a:off x="1109817" y="3725728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/router.js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 생성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604F4993-E4DD-4493-A608-535F8C0E0C8D}"/>
              </a:ext>
            </a:extLst>
          </p:cNvPr>
          <p:cNvSpPr/>
          <p:nvPr/>
        </p:nvSpPr>
        <p:spPr>
          <a:xfrm>
            <a:off x="877529" y="3692544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1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73A3C78-BA91-4375-94DB-DF63021B0762}"/>
              </a:ext>
            </a:extLst>
          </p:cNvPr>
          <p:cNvSpPr txBox="1"/>
          <p:nvPr/>
        </p:nvSpPr>
        <p:spPr>
          <a:xfrm>
            <a:off x="1415846" y="4176709"/>
            <a:ext cx="6920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src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/router.js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파일을 생성하고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-router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import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하고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라우터를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추가하세요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xmlns="" id="{564AD9CA-CAD2-445F-A486-5529E2D205DE}"/>
              </a:ext>
            </a:extLst>
          </p:cNvPr>
          <p:cNvSpPr/>
          <p:nvPr/>
        </p:nvSpPr>
        <p:spPr>
          <a:xfrm>
            <a:off x="1511126" y="4498224"/>
            <a:ext cx="6748953" cy="1006047"/>
          </a:xfrm>
          <a:prstGeom prst="roundRect">
            <a:avLst>
              <a:gd name="adj" fmla="val 8969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ko-KR" sz="1000" dirty="0" err="1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/router.js</a:t>
            </a:r>
          </a:p>
          <a:p>
            <a:pPr lvl="1"/>
            <a:r>
              <a:rPr lang="fr-FR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Vue from 'vue'</a:t>
            </a:r>
          </a:p>
          <a:p>
            <a:pPr lvl="1"/>
            <a:r>
              <a:rPr lang="fr-FR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Router from 'vue-router'</a:t>
            </a:r>
          </a:p>
          <a:p>
            <a:pPr lvl="1"/>
            <a:endParaRPr lang="fr-FR" altLang="ko-KR" sz="12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Vue.use(Router) </a:t>
            </a:r>
          </a:p>
        </p:txBody>
      </p:sp>
    </p:spTree>
    <p:extLst>
      <p:ext uri="{BB962C8B-B14F-4D97-AF65-F5344CB8AC3E}">
        <p14:creationId xmlns:p14="http://schemas.microsoft.com/office/powerpoint/2010/main" val="1673206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6">
            <a:extLst>
              <a:ext uri="{FF2B5EF4-FFF2-40B4-BE49-F238E27FC236}">
                <a16:creationId xmlns:a16="http://schemas.microsoft.com/office/drawing/2014/main" xmlns="" id="{04DAB182-AB26-4878-A40E-F4A2948A029E}"/>
              </a:ext>
            </a:extLst>
          </p:cNvPr>
          <p:cNvSpPr/>
          <p:nvPr/>
        </p:nvSpPr>
        <p:spPr>
          <a:xfrm>
            <a:off x="1109816" y="1621685"/>
            <a:ext cx="4956875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/views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안에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 생성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/router.js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파일에 컴포넌트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import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604F4993-E4DD-4493-A608-535F8C0E0C8D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2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xmlns="" id="{564AD9CA-CAD2-445F-A486-5529E2D205DE}"/>
              </a:ext>
            </a:extLst>
          </p:cNvPr>
          <p:cNvSpPr/>
          <p:nvPr/>
        </p:nvSpPr>
        <p:spPr>
          <a:xfrm>
            <a:off x="1511126" y="3251009"/>
            <a:ext cx="6748953" cy="1620973"/>
          </a:xfrm>
          <a:prstGeom prst="roundRect">
            <a:avLst>
              <a:gd name="adj" fmla="val 2852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ko-KR" sz="1000" dirty="0" err="1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/router.js</a:t>
            </a:r>
          </a:p>
          <a:p>
            <a:pPr lvl="1"/>
            <a:r>
              <a:rPr lang="fr-FR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Vue from 'vue'</a:t>
            </a:r>
          </a:p>
          <a:p>
            <a:pPr lvl="1"/>
            <a:r>
              <a:rPr lang="fr-FR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Router from 'vue-router'</a:t>
            </a:r>
          </a:p>
          <a:p>
            <a:pPr lvl="1"/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Home from './views/</a:t>
            </a:r>
            <a:r>
              <a:rPr lang="en-US" altLang="ko-KR" sz="1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Home.vue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lvl="1"/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ko-KR" sz="12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 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'./</a:t>
            </a:r>
            <a:r>
              <a:rPr lang="en-US" altLang="ko-KR" sz="12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views/</a:t>
            </a:r>
            <a:r>
              <a:rPr lang="en-US" altLang="ko-KR" sz="1200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Code.vue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lvl="1"/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ko-KR" sz="12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Monster 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'./</a:t>
            </a:r>
            <a:r>
              <a:rPr lang="en-US" altLang="ko-KR" sz="12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views/</a:t>
            </a:r>
            <a:r>
              <a:rPr lang="en-US" altLang="ko-KR" sz="1200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Monster.vue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fr-FR" altLang="ko-KR" sz="12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fr-FR" altLang="ko-KR" sz="12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Vue.use(Router)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FD1BE19-0086-42BB-9122-C77D7C17770B}"/>
              </a:ext>
            </a:extLst>
          </p:cNvPr>
          <p:cNvSpPr txBox="1"/>
          <p:nvPr/>
        </p:nvSpPr>
        <p:spPr>
          <a:xfrm>
            <a:off x="1415846" y="2061361"/>
            <a:ext cx="68442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아래와 같은 화면 구성을 위해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/views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폴더에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파일을 생성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하세요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그 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/router.js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파일에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import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구문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으로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src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/views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폴더 안의 컴포넌트를 불러 오세요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첫 화면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: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src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/views/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Home.vue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실습 예제코드 모음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: </a:t>
            </a: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src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/views/</a:t>
            </a: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Code.vue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몬스터 리스트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: </a:t>
            </a: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src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/views/</a:t>
            </a: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Monster.vue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10" name="제목 3"/>
          <p:cNvSpPr txBox="1">
            <a:spLocks/>
          </p:cNvSpPr>
          <p:nvPr/>
        </p:nvSpPr>
        <p:spPr>
          <a:xfrm>
            <a:off x="628650" y="551713"/>
            <a:ext cx="7886700" cy="721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ko-KR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Vue_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r>
              <a:rPr lang="en-US" altLang="ko-KR" sz="180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</a:t>
            </a:r>
            <a:r>
              <a:rPr lang="ko-KR" altLang="en-US" sz="180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라우터</a:t>
            </a:r>
            <a:r>
              <a:rPr lang="en-US" altLang="ko-KR" sz="180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(vue-router)_</a:t>
            </a:r>
            <a:r>
              <a:rPr lang="ko-KR" altLang="en-US" sz="1300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\190829_</a:t>
            </a:r>
            <a:r>
              <a:rPr lang="ko-KR" altLang="en-US" sz="1300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기초 다지기</a:t>
            </a:r>
            <a:endParaRPr lang="ko-KR" altLang="en-US" sz="13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488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6">
            <a:extLst>
              <a:ext uri="{FF2B5EF4-FFF2-40B4-BE49-F238E27FC236}">
                <a16:creationId xmlns:a16="http://schemas.microsoft.com/office/drawing/2014/main" xmlns="" id="{04DAB182-AB26-4878-A40E-F4A2948A029E}"/>
              </a:ext>
            </a:extLst>
          </p:cNvPr>
          <p:cNvSpPr/>
          <p:nvPr/>
        </p:nvSpPr>
        <p:spPr>
          <a:xfrm>
            <a:off x="1109817" y="1621685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/router.js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파일에 라우터 객체 정보 추가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604F4993-E4DD-4493-A608-535F8C0E0C8D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3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73A3C78-BA91-4375-94DB-DF63021B0762}"/>
              </a:ext>
            </a:extLst>
          </p:cNvPr>
          <p:cNvSpPr txBox="1"/>
          <p:nvPr/>
        </p:nvSpPr>
        <p:spPr>
          <a:xfrm>
            <a:off x="1415846" y="3397625"/>
            <a:ext cx="6920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src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/router.js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경로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컴포넌트명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화면명이 담긴 라우터 객체 정보를 추가하세요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xmlns="" id="{564AD9CA-CAD2-445F-A486-5529E2D205DE}"/>
              </a:ext>
            </a:extLst>
          </p:cNvPr>
          <p:cNvSpPr/>
          <p:nvPr/>
        </p:nvSpPr>
        <p:spPr>
          <a:xfrm>
            <a:off x="1511126" y="3726889"/>
            <a:ext cx="6748953" cy="1875747"/>
          </a:xfrm>
          <a:prstGeom prst="roundRect">
            <a:avLst>
              <a:gd name="adj" fmla="val 2852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ko-KR" sz="1000" dirty="0" err="1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/router.js</a:t>
            </a:r>
          </a:p>
          <a:p>
            <a:pPr lvl="1"/>
            <a:r>
              <a:rPr lang="fr-FR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lvl="1"/>
            <a:r>
              <a:rPr lang="fr-FR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Vue.use(Router)</a:t>
            </a:r>
          </a:p>
          <a:p>
            <a:pPr lvl="1"/>
            <a:endParaRPr lang="fr-FR" altLang="ko-KR" sz="10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default new Router({</a:t>
            </a:r>
          </a:p>
          <a:p>
            <a:pPr lvl="2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routes: [</a:t>
            </a:r>
          </a:p>
          <a:p>
            <a:pPr lvl="3"/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path: '/', name: 'home', </a:t>
            </a:r>
            <a:r>
              <a:rPr lang="fr-FR" altLang="ko-KR" sz="10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Home },</a:t>
            </a:r>
          </a:p>
          <a:p>
            <a:pPr lvl="3"/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path: '/</a:t>
            </a:r>
            <a:r>
              <a:rPr lang="fr-FR" altLang="ko-KR" sz="10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code', 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 </a:t>
            </a:r>
            <a:r>
              <a:rPr lang="fr-FR" altLang="ko-KR" sz="10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'code', component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fr-FR" altLang="ko-KR" sz="10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 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</a:p>
          <a:p>
            <a:pPr lvl="3"/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path: '/</a:t>
            </a:r>
            <a:r>
              <a:rPr lang="fr-FR" altLang="ko-KR" sz="10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monster', 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 </a:t>
            </a:r>
            <a:r>
              <a:rPr lang="fr-FR" altLang="ko-KR" sz="10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'monster', component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fr-FR" altLang="ko-KR" sz="10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Monster 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2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</a:p>
        </p:txBody>
      </p:sp>
      <p:sp>
        <p:nvSpPr>
          <p:cNvPr id="20" name="모서리가 둥근 직사각형 9">
            <a:extLst>
              <a:ext uri="{FF2B5EF4-FFF2-40B4-BE49-F238E27FC236}">
                <a16:creationId xmlns:a16="http://schemas.microsoft.com/office/drawing/2014/main" xmlns="" id="{AB064BF0-F218-433A-B607-D9C720DA5E6E}"/>
              </a:ext>
            </a:extLst>
          </p:cNvPr>
          <p:cNvSpPr/>
          <p:nvPr/>
        </p:nvSpPr>
        <p:spPr>
          <a:xfrm>
            <a:off x="1508546" y="2305874"/>
            <a:ext cx="5913334" cy="883919"/>
          </a:xfrm>
          <a:prstGeom prst="roundRect">
            <a:avLst>
              <a:gd name="adj" fmla="val 5843"/>
            </a:avLst>
          </a:prstGeom>
          <a:solidFill>
            <a:srgbClr val="DAE3F3">
              <a:alpha val="25098"/>
            </a:srgb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10">
            <a:extLst>
              <a:ext uri="{FF2B5EF4-FFF2-40B4-BE49-F238E27FC236}">
                <a16:creationId xmlns:a16="http://schemas.microsoft.com/office/drawing/2014/main" xmlns="" id="{06874FB5-8167-4C78-9156-27AAE776BB4C}"/>
              </a:ext>
            </a:extLst>
          </p:cNvPr>
          <p:cNvSpPr/>
          <p:nvPr/>
        </p:nvSpPr>
        <p:spPr>
          <a:xfrm>
            <a:off x="3111025" y="2615631"/>
            <a:ext cx="1904188" cy="4315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라우터</a:t>
            </a:r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정보 식별 이름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name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Home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2" name="모서리가 둥근 직사각형 13">
            <a:extLst>
              <a:ext uri="{FF2B5EF4-FFF2-40B4-BE49-F238E27FC236}">
                <a16:creationId xmlns:a16="http://schemas.microsoft.com/office/drawing/2014/main" xmlns="" id="{F5A90909-D704-416F-A8CA-3A2170217A00}"/>
              </a:ext>
            </a:extLst>
          </p:cNvPr>
          <p:cNvSpPr/>
          <p:nvPr/>
        </p:nvSpPr>
        <p:spPr>
          <a:xfrm>
            <a:off x="1620746" y="2620116"/>
            <a:ext cx="1248288" cy="4315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경로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path: ‘/home’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1A5F241-95C0-4FE2-800C-646F95D596D1}"/>
              </a:ext>
            </a:extLst>
          </p:cNvPr>
          <p:cNvSpPr txBox="1"/>
          <p:nvPr/>
        </p:nvSpPr>
        <p:spPr>
          <a:xfrm>
            <a:off x="2870196" y="2728540"/>
            <a:ext cx="240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2203A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+</a:t>
            </a:r>
          </a:p>
        </p:txBody>
      </p:sp>
      <p:sp>
        <p:nvSpPr>
          <p:cNvPr id="27" name="모서리가 둥근 직사각형 18">
            <a:extLst>
              <a:ext uri="{FF2B5EF4-FFF2-40B4-BE49-F238E27FC236}">
                <a16:creationId xmlns:a16="http://schemas.microsoft.com/office/drawing/2014/main" xmlns="" id="{90B5CB93-3BF7-4E7C-BF2A-8899B9EE76F6}"/>
              </a:ext>
            </a:extLst>
          </p:cNvPr>
          <p:cNvSpPr/>
          <p:nvPr/>
        </p:nvSpPr>
        <p:spPr>
          <a:xfrm>
            <a:off x="3111025" y="2158786"/>
            <a:ext cx="2803964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라우터 객체의 기본 구성</a:t>
            </a:r>
          </a:p>
        </p:txBody>
      </p:sp>
      <p:sp>
        <p:nvSpPr>
          <p:cNvPr id="28" name="모서리가 둥근 직사각형 19">
            <a:extLst>
              <a:ext uri="{FF2B5EF4-FFF2-40B4-BE49-F238E27FC236}">
                <a16:creationId xmlns:a16="http://schemas.microsoft.com/office/drawing/2014/main" xmlns="" id="{1631D15D-7BA1-48C5-9DD6-E6BB606CED8C}"/>
              </a:ext>
            </a:extLst>
          </p:cNvPr>
          <p:cNvSpPr/>
          <p:nvPr/>
        </p:nvSpPr>
        <p:spPr>
          <a:xfrm>
            <a:off x="5256042" y="2615631"/>
            <a:ext cx="2052468" cy="4315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컴포넌트에서 표시할 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화면명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title: ‘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첫 화면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’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99578FC-473B-4A12-9055-79E77970058D}"/>
              </a:ext>
            </a:extLst>
          </p:cNvPr>
          <p:cNvSpPr txBox="1"/>
          <p:nvPr/>
        </p:nvSpPr>
        <p:spPr>
          <a:xfrm>
            <a:off x="5015213" y="2728540"/>
            <a:ext cx="240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2203A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+</a:t>
            </a:r>
          </a:p>
        </p:txBody>
      </p:sp>
      <p:sp>
        <p:nvSpPr>
          <p:cNvPr id="18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-router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)_</a:t>
            </a:r>
            <a:r>
              <a:rPr lang="ko-KR" altLang="en-US" sz="1300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\190829_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기초 다지기</a:t>
            </a:r>
            <a:endParaRPr lang="ko-KR" altLang="en-US" sz="13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852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6">
            <a:extLst>
              <a:ext uri="{FF2B5EF4-FFF2-40B4-BE49-F238E27FC236}">
                <a16:creationId xmlns:a16="http://schemas.microsoft.com/office/drawing/2014/main" xmlns="" id="{04DAB182-AB26-4878-A40E-F4A2948A029E}"/>
              </a:ext>
            </a:extLst>
          </p:cNvPr>
          <p:cNvSpPr/>
          <p:nvPr/>
        </p:nvSpPr>
        <p:spPr>
          <a:xfrm>
            <a:off x="1109817" y="1621685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/main.js </a:t>
            </a:r>
            <a:r>
              <a:rPr lang="en-US" altLang="ko-KR" sz="1200" spc="-50" dirty="0" err="1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ko-KR" altLang="en-US" sz="1200" spc="-5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인스턴스에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라우터 </a:t>
            </a:r>
            <a:r>
              <a:rPr lang="ko-KR" altLang="en-US" sz="1200" spc="-5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정보 등록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604F4993-E4DD-4493-A608-535F8C0E0C8D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4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xmlns="" id="{564AD9CA-CAD2-445F-A486-5529E2D205DE}"/>
              </a:ext>
            </a:extLst>
          </p:cNvPr>
          <p:cNvSpPr/>
          <p:nvPr/>
        </p:nvSpPr>
        <p:spPr>
          <a:xfrm>
            <a:off x="1511126" y="2398649"/>
            <a:ext cx="6748953" cy="1848520"/>
          </a:xfrm>
          <a:prstGeom prst="roundRect">
            <a:avLst>
              <a:gd name="adj" fmla="val 2852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ko-KR" sz="1000" dirty="0" err="1" smtClean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sz="1000" dirty="0" smtClean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/main.js</a:t>
            </a:r>
            <a:endParaRPr lang="en-US" altLang="ko-KR" sz="1000" dirty="0">
              <a:solidFill>
                <a:srgbClr val="B5DC1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fr-FR" altLang="ko-KR" sz="1000" b="1" dirty="0" smtClean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router 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'./router'</a:t>
            </a:r>
            <a:endParaRPr lang="fr-FR" altLang="ko-KR" sz="1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fr-FR" altLang="ko-KR" sz="10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Vue.config.productionTip = false</a:t>
            </a:r>
          </a:p>
          <a:p>
            <a:pPr lvl="1"/>
            <a:r>
              <a:rPr lang="fr-FR" altLang="ko-KR" sz="1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Vue.use(ElementUI)</a:t>
            </a:r>
          </a:p>
          <a:p>
            <a:pPr lvl="1"/>
            <a:endParaRPr lang="fr-FR" altLang="ko-KR" sz="10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Vue({</a:t>
            </a:r>
          </a:p>
          <a:p>
            <a:pPr lvl="2"/>
            <a:r>
              <a:rPr lang="fr-FR" altLang="ko-KR" sz="10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router,</a:t>
            </a:r>
          </a:p>
          <a:p>
            <a:pPr lvl="2"/>
            <a:r>
              <a:rPr lang="fr-FR" altLang="ko-KR" sz="10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render: h =&gt; h(app)</a:t>
            </a:r>
            <a:endParaRPr lang="fr-FR" altLang="ko-KR" sz="1000" b="1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}).$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mount</a:t>
            </a:r>
            <a:r>
              <a:rPr lang="fr-FR" altLang="ko-KR" sz="10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(‘#app')</a:t>
            </a:r>
            <a:endParaRPr lang="fr-FR" altLang="ko-KR" sz="1000" b="1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46897DE-74F6-418F-A427-8D905ACF3786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100" spc="-50" dirty="0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/main.js</a:t>
            </a:r>
            <a:r>
              <a:rPr lang="ko-KR" altLang="en-US" sz="1100" spc="-50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파일에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import 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구문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으로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router.js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불러온 후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인스턴스에 라우터 정보를 등록해 주세요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10" name="모서리가 둥근 직사각형 6">
            <a:extLst>
              <a:ext uri="{FF2B5EF4-FFF2-40B4-BE49-F238E27FC236}">
                <a16:creationId xmlns:a16="http://schemas.microsoft.com/office/drawing/2014/main" xmlns="" id="{04DAB182-AB26-4878-A40E-F4A2948A029E}"/>
              </a:ext>
            </a:extLst>
          </p:cNvPr>
          <p:cNvSpPr/>
          <p:nvPr/>
        </p:nvSpPr>
        <p:spPr>
          <a:xfrm>
            <a:off x="1109817" y="4544869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</a:t>
            </a:r>
            <a:r>
              <a:rPr lang="en-US" altLang="ko-KR" sz="1200" spc="-50" dirty="0" err="1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App.vue</a:t>
            </a:r>
            <a:r>
              <a:rPr lang="ko-KR" altLang="en-US" sz="1200" spc="-5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 </a:t>
            </a:r>
            <a:r>
              <a:rPr lang="en-US" altLang="ko-KR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&lt;router-view/&gt; </a:t>
            </a:r>
            <a:r>
              <a:rPr lang="ko-KR" altLang="en-US" sz="1200" spc="-5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태그</a:t>
            </a:r>
            <a:r>
              <a:rPr lang="ko-KR" altLang="en-US" sz="1200" spc="-5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추가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604F4993-E4DD-4493-A608-535F8C0E0C8D}"/>
              </a:ext>
            </a:extLst>
          </p:cNvPr>
          <p:cNvSpPr/>
          <p:nvPr/>
        </p:nvSpPr>
        <p:spPr>
          <a:xfrm>
            <a:off x="877529" y="4511685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5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46897DE-74F6-418F-A427-8D905ACF3786}"/>
              </a:ext>
            </a:extLst>
          </p:cNvPr>
          <p:cNvSpPr txBox="1"/>
          <p:nvPr/>
        </p:nvSpPr>
        <p:spPr>
          <a:xfrm>
            <a:off x="1415846" y="4984545"/>
            <a:ext cx="6844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App.vue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컴포넌트 파일의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&lt;template&gt;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안에 각 라우트와 일치하는 화면 컴포넌트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Home.vue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Code.vue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Monster.vue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렌더링하도록 </a:t>
            </a:r>
            <a:r>
              <a:rPr lang="en-US" altLang="ko-KR" sz="1100" spc="-50" dirty="0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&lt;router-view&gt; </a:t>
            </a:r>
            <a:r>
              <a:rPr lang="ko-KR" altLang="en-US" sz="1100" spc="-50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태그를 추가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해 주세요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xmlns="" id="{564AD9CA-CAD2-445F-A486-5529E2D205DE}"/>
              </a:ext>
            </a:extLst>
          </p:cNvPr>
          <p:cNvSpPr/>
          <p:nvPr/>
        </p:nvSpPr>
        <p:spPr>
          <a:xfrm>
            <a:off x="1511126" y="5504833"/>
            <a:ext cx="6748953" cy="771980"/>
          </a:xfrm>
          <a:prstGeom prst="roundRect">
            <a:avLst>
              <a:gd name="adj" fmla="val 2852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ko-KR" sz="1000" dirty="0" err="1" smtClean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sz="1000" dirty="0" smtClean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App.vue</a:t>
            </a:r>
            <a:endParaRPr lang="en-US" altLang="ko-KR" sz="1000" dirty="0">
              <a:solidFill>
                <a:srgbClr val="B5DC1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&lt;template&gt;</a:t>
            </a:r>
            <a:r>
              <a:rPr lang="fr-FR" altLang="ko-KR" sz="1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fr-FR" altLang="ko-KR" sz="10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&lt;router-view/&gt;</a:t>
            </a:r>
            <a:endParaRPr lang="fr-FR" altLang="ko-KR" sz="1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...&lt;/</a:t>
            </a:r>
            <a:r>
              <a:rPr lang="fr-FR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fr-FR" altLang="ko-KR" sz="1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fr-FR" altLang="ko-KR" sz="1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-router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)_</a:t>
            </a:r>
            <a:r>
              <a:rPr lang="ko-KR" altLang="en-US" sz="1300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\190829_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기초 다지기</a:t>
            </a:r>
            <a:endParaRPr lang="ko-KR" altLang="en-US" sz="13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71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알림말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0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시작하기 전에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…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5846" y="2072474"/>
            <a:ext cx="6622025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본 </a:t>
            </a:r>
            <a:r>
              <a:rPr lang="ko-KR" altLang="en-US" sz="11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튜토리얼에서는</a:t>
            </a:r>
            <a:r>
              <a:rPr lang="ko-KR" altLang="en-US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여러분이 컴퓨터에 이미 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Node.js</a:t>
            </a:r>
            <a:r>
              <a:rPr lang="ko-KR" altLang="en-US" sz="11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설치했다고 가정합니다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b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r>
              <a:rPr lang="ko-KR" altLang="en-US" sz="11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관련 사이트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: 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3"/>
              </a:rPr>
              <a:t>https://nodejs.org/ko/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(v10.16.3 LTS </a:t>
            </a:r>
            <a:r>
              <a:rPr lang="ko-KR" altLang="en-US" sz="11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버전 사용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본 </a:t>
            </a:r>
            <a:r>
              <a:rPr lang="ko-KR" altLang="en-US" sz="11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튜토리얼에서는</a:t>
            </a:r>
            <a:r>
              <a:rPr lang="ko-KR" altLang="en-US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Console Emulator</a:t>
            </a:r>
            <a:r>
              <a:rPr lang="ko-KR" altLang="en-US" sz="11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 </a:t>
            </a:r>
            <a:r>
              <a:rPr lang="en-US" altLang="ko-KR" sz="11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Cmder</a:t>
            </a:r>
            <a:r>
              <a:rPr lang="ko-KR" altLang="en-US" sz="11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사용합니다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관련 사이트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: 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4"/>
              </a:rPr>
              <a:t>https://cmder.net/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(Download Mini </a:t>
            </a:r>
            <a:r>
              <a:rPr lang="ko-KR" altLang="en-US" sz="11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압축파일 해제 후 사용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본 </a:t>
            </a:r>
            <a:r>
              <a:rPr lang="ko-KR" altLang="en-US" sz="11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튜토리얼에서는</a:t>
            </a:r>
            <a:r>
              <a:rPr lang="ko-KR" altLang="en-US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UI </a:t>
            </a:r>
            <a:r>
              <a:rPr lang="ko-KR" altLang="en-US" sz="11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라이브러리로 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Element UI</a:t>
            </a:r>
            <a:r>
              <a:rPr lang="ko-KR" altLang="en-US" sz="11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사용합니다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관련 사이트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: 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5"/>
              </a:rPr>
              <a:t>https://element.eleme.io/#/en-US/component/installation</a:t>
            </a:r>
            <a:endParaRPr lang="en-US" altLang="ko-KR" sz="11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본 </a:t>
            </a:r>
            <a:r>
              <a:rPr lang="ko-KR" altLang="en-US" sz="11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튜토리얼에서는</a:t>
            </a:r>
            <a:r>
              <a:rPr lang="ko-KR" altLang="en-US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일단 만들고 봅니다만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아래의 내용을 학습합니다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b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- </a:t>
            </a:r>
            <a:r>
              <a:rPr lang="en-US" altLang="ko-KR" sz="11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ko-KR" altLang="en-US" sz="11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의 기본 사용법 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en-US" altLang="ko-KR" sz="11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SFC(</a:t>
            </a:r>
            <a:r>
              <a:rPr lang="ko-KR" altLang="en-US" sz="11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싱글 파일 컴포넌트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), </a:t>
            </a:r>
            <a:r>
              <a:rPr lang="en-US" altLang="ko-KR" sz="11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Router, Element UI)</a:t>
            </a:r>
            <a:b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- HTML5 </a:t>
            </a:r>
            <a:r>
              <a:rPr lang="en-US" altLang="ko-KR" sz="11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LocalStorage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사용법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/>
            </a:r>
            <a:b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- </a:t>
            </a:r>
            <a:r>
              <a:rPr lang="en-US" altLang="ko-KR" sz="11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Heroku</a:t>
            </a:r>
            <a:r>
              <a:rPr lang="ko-KR" altLang="en-US" sz="11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</a:t>
            </a:r>
            <a:r>
              <a:rPr lang="en-US" altLang="ko-KR" sz="11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Node.js </a:t>
            </a:r>
            <a:r>
              <a:rPr lang="ko-KR" altLang="en-US" sz="11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앱 배포하는 법</a:t>
            </a:r>
            <a:endParaRPr lang="en-US" altLang="ko-KR" sz="11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0571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6">
            <a:extLst>
              <a:ext uri="{FF2B5EF4-FFF2-40B4-BE49-F238E27FC236}">
                <a16:creationId xmlns:a16="http://schemas.microsoft.com/office/drawing/2014/main" xmlns="" id="{04DAB182-AB26-4878-A40E-F4A2948A029E}"/>
              </a:ext>
            </a:extLst>
          </p:cNvPr>
          <p:cNvSpPr/>
          <p:nvPr/>
        </p:nvSpPr>
        <p:spPr>
          <a:xfrm>
            <a:off x="1109817" y="1621685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AppNav</a:t>
            </a:r>
            <a:r>
              <a:rPr lang="en-US" altLang="ko-KR" sz="1200" spc="-50" dirty="0" err="1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.vue</a:t>
            </a:r>
            <a:r>
              <a:rPr lang="ko-KR" altLang="en-US" sz="1200" spc="-5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 사이트 메뉴 생성하기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604F4993-E4DD-4493-A608-535F8C0E0C8D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a typeface="넥슨Lv1고딕 Light" panose="00000300000000000000" pitchFamily="2" charset="-127"/>
              </a:rPr>
              <a:t>6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xmlns="" id="{564AD9CA-CAD2-445F-A486-5529E2D205DE}"/>
              </a:ext>
            </a:extLst>
          </p:cNvPr>
          <p:cNvSpPr/>
          <p:nvPr/>
        </p:nvSpPr>
        <p:spPr>
          <a:xfrm>
            <a:off x="1511126" y="3566481"/>
            <a:ext cx="6748953" cy="1718441"/>
          </a:xfrm>
          <a:prstGeom prst="roundRect">
            <a:avLst>
              <a:gd name="adj" fmla="val 2852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ko-KR" sz="1000" dirty="0" err="1" smtClean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sz="1000" dirty="0" smtClean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/components/</a:t>
            </a:r>
            <a:r>
              <a:rPr lang="en-US" altLang="ko-KR" sz="1000" dirty="0" err="1" smtClean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AppNav.vue</a:t>
            </a:r>
            <a:endParaRPr lang="en-US" altLang="ko-KR" sz="1000" dirty="0">
              <a:solidFill>
                <a:srgbClr val="B5DC1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&lt;template&gt;...</a:t>
            </a:r>
          </a:p>
          <a:p>
            <a:pPr lvl="1"/>
            <a:r>
              <a:rPr lang="fr-FR" altLang="ko-KR" sz="10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nav&gt;</a:t>
            </a:r>
          </a:p>
          <a:p>
            <a:pPr lvl="2"/>
            <a:r>
              <a:rPr lang="fr-FR" altLang="ko-KR" sz="10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ul&gt;</a:t>
            </a:r>
          </a:p>
          <a:p>
            <a:pPr lvl="3"/>
            <a:r>
              <a:rPr lang="fr-FR" altLang="ko-KR" sz="10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li&gt;&lt;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router-link to="/home"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en-US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첫 </a:t>
            </a:r>
            <a:r>
              <a:rPr lang="ko-KR" altLang="en-US" sz="10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화면</a:t>
            </a:r>
            <a:r>
              <a:rPr lang="en-US" altLang="ko-KR" sz="10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router-link&gt;&lt;/li&gt;</a:t>
            </a:r>
          </a:p>
          <a:p>
            <a:pPr lvl="3"/>
            <a:r>
              <a:rPr lang="fr-FR" altLang="ko-KR" sz="10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li&gt;&lt;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router-link to="/</a:t>
            </a:r>
            <a:r>
              <a:rPr lang="fr-FR" altLang="ko-KR" sz="10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code"</a:t>
            </a:r>
            <a:r>
              <a:rPr lang="fr-FR" altLang="ko-KR" sz="10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en-US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예제코드 모음</a:t>
            </a:r>
            <a:r>
              <a:rPr lang="en-US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router-link&gt;&lt;/li&gt;</a:t>
            </a:r>
          </a:p>
          <a:p>
            <a:pPr lvl="3"/>
            <a:r>
              <a:rPr lang="fr-FR" altLang="ko-KR" sz="10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li&gt;&lt;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router-link to="/</a:t>
            </a:r>
            <a:r>
              <a:rPr lang="fr-FR" altLang="ko-KR" sz="10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monster</a:t>
            </a:r>
            <a:r>
              <a:rPr lang="fr-FR" altLang="ko-KR" sz="10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ko-KR" altLang="en-US" sz="1000" b="1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몬스터</a:t>
            </a:r>
            <a:r>
              <a:rPr lang="ko-KR" altLang="en-US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리스트</a:t>
            </a:r>
            <a:r>
              <a:rPr lang="en-US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router-link&gt;&lt;/li&gt;</a:t>
            </a:r>
          </a:p>
          <a:p>
            <a:pPr lvl="2"/>
            <a:r>
              <a:rPr lang="fr-FR" altLang="ko-KR" sz="10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ul&gt;</a:t>
            </a:r>
          </a:p>
          <a:p>
            <a:pPr lvl="1"/>
            <a:r>
              <a:rPr lang="fr-FR" altLang="ko-KR" sz="10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nav&gt;</a:t>
            </a:r>
            <a:endParaRPr lang="fr-FR" altLang="ko-KR" sz="10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...&lt;/</a:t>
            </a:r>
            <a:r>
              <a:rPr lang="fr-FR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fr-FR" altLang="ko-KR" sz="1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fr-FR" altLang="ko-KR" sz="1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46897DE-74F6-418F-A427-8D905ACF3786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100" spc="-50" dirty="0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</a:t>
            </a:r>
            <a:r>
              <a:rPr lang="en-US" altLang="ko-KR" sz="1100" spc="-50" dirty="0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components/</a:t>
            </a:r>
            <a:r>
              <a:rPr lang="en-US" altLang="ko-KR" sz="1100" spc="-50" dirty="0" err="1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AppNav.vue</a:t>
            </a:r>
            <a:r>
              <a:rPr lang="ko-KR" altLang="en-US" sz="1100" spc="-50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파일에 </a:t>
            </a:r>
            <a:r>
              <a:rPr lang="en-US" altLang="ko-KR" sz="1100" spc="-50" dirty="0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&lt;router-link&gt; </a:t>
            </a:r>
            <a:r>
              <a:rPr lang="ko-KR" altLang="en-US" sz="1100" spc="-50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태그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사용해 메뉴를 만들어 주세요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20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-router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)_</a:t>
            </a:r>
            <a:r>
              <a:rPr lang="ko-KR" altLang="en-US" sz="1300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\190829_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기초 다지기</a:t>
            </a:r>
            <a:endParaRPr lang="ko-KR" altLang="en-US" sz="13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978139"/>
              </p:ext>
            </p:extLst>
          </p:nvPr>
        </p:nvGraphicFramePr>
        <p:xfrm>
          <a:off x="1490240" y="2412372"/>
          <a:ext cx="6646370" cy="945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714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749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라우터</a:t>
                      </a:r>
                      <a:r>
                        <a:rPr lang="ko-KR" altLang="en-US" sz="1000" b="0" dirty="0" smtClean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 내장 컴포넌트</a:t>
                      </a:r>
                      <a:endParaRPr lang="ko-KR" altLang="en-US" sz="1000" b="0" dirty="0">
                        <a:latin typeface="넥슨Lv1고딕 Bold" panose="00000800000000000000" pitchFamily="2" charset="-127"/>
                        <a:ea typeface="넥슨Lv1고딕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설명</a:t>
                      </a:r>
                      <a:endParaRPr lang="ko-KR" altLang="en-US" sz="1000" b="0" dirty="0">
                        <a:latin typeface="넥슨Lv1고딕 Bold" panose="00000800000000000000" pitchFamily="2" charset="-127"/>
                        <a:ea typeface="넥슨Lv1고딕 Bold" panose="000008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&lt;router-view&gt;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라우트</a:t>
                      </a:r>
                      <a:r>
                        <a:rPr lang="en-US" altLang="ko-KR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(router.js </a:t>
                      </a:r>
                      <a:r>
                        <a:rPr lang="ko-KR" altLang="en-US" sz="100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라우터 객체 정보</a:t>
                      </a:r>
                      <a:r>
                        <a:rPr lang="ko-KR" altLang="en-US" sz="1000" baseline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path, component</a:t>
                      </a:r>
                      <a:r>
                        <a:rPr lang="en-US" altLang="ko-KR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)</a:t>
                      </a:r>
                      <a:r>
                        <a:rPr lang="ko-KR" altLang="en-US" sz="100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와 </a:t>
                      </a:r>
                      <a:r>
                        <a:rPr lang="ko-KR" altLang="en-US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일치하는 컴포넌트 </a:t>
                      </a:r>
                      <a:r>
                        <a:rPr lang="ko-KR" altLang="en-US" sz="1000" dirty="0" err="1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렌더링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&lt;router-link&gt;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&lt;a&gt;</a:t>
                      </a:r>
                      <a:r>
                        <a:rPr lang="en-US" altLang="ko-KR" sz="1000" baseline="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</a:t>
                      </a:r>
                      <a:r>
                        <a:rPr lang="ko-KR" altLang="en-US" sz="1000" baseline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태그를 바탕으로 라우트 링크를 자동으로 생성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01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6">
            <a:extLst>
              <a:ext uri="{FF2B5EF4-FFF2-40B4-BE49-F238E27FC236}">
                <a16:creationId xmlns:a16="http://schemas.microsoft.com/office/drawing/2014/main" xmlns="" id="{04DAB182-AB26-4878-A40E-F4A2948A029E}"/>
              </a:ext>
            </a:extLst>
          </p:cNvPr>
          <p:cNvSpPr/>
          <p:nvPr/>
        </p:nvSpPr>
        <p:spPr>
          <a:xfrm>
            <a:off x="1109817" y="1621685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패턴 매치 동적 </a:t>
            </a:r>
            <a:r>
              <a:rPr lang="ko-KR" altLang="en-US" sz="1200" spc="-50" dirty="0" err="1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라우팅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604F4993-E4DD-4493-A608-535F8C0E0C8D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a typeface="넥슨Lv1고딕 Light" panose="00000300000000000000" pitchFamily="2" charset="-127"/>
              </a:rPr>
              <a:t>7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20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-router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)_</a:t>
            </a:r>
            <a:r>
              <a:rPr lang="ko-KR" altLang="en-US" sz="1300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\190829_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기초 다지기</a:t>
            </a:r>
            <a:endParaRPr lang="ko-KR" altLang="en-US" sz="13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FD1BE19-0086-42BB-9122-C77D7C17770B}"/>
              </a:ext>
            </a:extLst>
          </p:cNvPr>
          <p:cNvSpPr txBox="1"/>
          <p:nvPr/>
        </p:nvSpPr>
        <p:spPr>
          <a:xfrm>
            <a:off x="1415846" y="2061361"/>
            <a:ext cx="68442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만약 </a:t>
            </a:r>
            <a:r>
              <a:rPr lang="ko-KR" altLang="en-US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몬스터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리스트에서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3"/>
              </a:rPr>
              <a:t>http://localhost:8080/#/monster/1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과 같이 개별 </a:t>
            </a:r>
            <a:r>
              <a:rPr lang="ko-KR" altLang="en-US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몬스터를</a:t>
            </a:r>
            <a:r>
              <a:rPr lang="ko-KR" altLang="en-US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확인하려면 어떻게 해야 할까요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?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src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/router.js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경로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컴포넌트명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화면명이 담긴 라우터 객체 정보를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추가하세요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 때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경로</a:t>
            </a:r>
            <a:r>
              <a:rPr lang="en-US" altLang="ko-KR" sz="1100" spc="-50" dirty="0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(path </a:t>
            </a:r>
            <a:r>
              <a:rPr lang="ko-KR" altLang="en-US" sz="1100" spc="-50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속성</a:t>
            </a:r>
            <a:r>
              <a:rPr lang="en-US" altLang="ko-KR" sz="1100" spc="-50" dirty="0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100" spc="-50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 </a:t>
            </a:r>
            <a:r>
              <a:rPr lang="en-US" altLang="ko-KR" sz="1100" spc="-50" dirty="0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</a:t>
            </a:r>
            <a:r>
              <a:rPr lang="ko-KR" altLang="en-US" sz="1100" spc="-50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매개변수를 설정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해 주면 돼요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76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6">
            <a:extLst>
              <a:ext uri="{FF2B5EF4-FFF2-40B4-BE49-F238E27FC236}">
                <a16:creationId xmlns:a16="http://schemas.microsoft.com/office/drawing/2014/main" xmlns="" id="{04DAB182-AB26-4878-A40E-F4A2948A029E}"/>
              </a:ext>
            </a:extLst>
          </p:cNvPr>
          <p:cNvSpPr/>
          <p:nvPr/>
        </p:nvSpPr>
        <p:spPr>
          <a:xfrm>
            <a:off x="1109817" y="1621685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/views/*.</a:t>
            </a:r>
            <a:r>
              <a:rPr lang="en-US" altLang="ko-KR" sz="1200" spc="-50" dirty="0" err="1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컴포넌트에서 </a:t>
            </a:r>
            <a:r>
              <a:rPr lang="en-US" altLang="ko-KR" sz="1200" spc="-50" dirty="0" err="1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this.$router</a:t>
            </a:r>
            <a:r>
              <a:rPr lang="en-US" altLang="ko-KR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확인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604F4993-E4DD-4493-A608-535F8C0E0C8D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a typeface="넥슨Lv1고딕 Light" panose="00000300000000000000" pitchFamily="2" charset="-127"/>
              </a:rPr>
              <a:t>8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46897DE-74F6-418F-A427-8D905ACF3786}"/>
              </a:ext>
            </a:extLst>
          </p:cNvPr>
          <p:cNvSpPr txBox="1"/>
          <p:nvPr/>
        </p:nvSpPr>
        <p:spPr>
          <a:xfrm>
            <a:off x="1415846" y="2061361"/>
            <a:ext cx="71779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라우트</a:t>
            </a:r>
            <a:r>
              <a:rPr lang="ko-KR" altLang="en-US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화면 컴포넌트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mounted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라이프사이클 훅에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console.log(</a:t>
            </a: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this.$router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작성한 후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개발자 도구에서 확인해 보세요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크롬 </a:t>
            </a: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 err="1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devtools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확장 프로그램을 설치한 경우 크롬 브라우저에서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F12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눌러 확인해 보세요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20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-router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)_</a:t>
            </a:r>
            <a:r>
              <a:rPr lang="ko-KR" altLang="en-US" sz="1300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\190829_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기초 다지기</a:t>
            </a:r>
            <a:endParaRPr lang="ko-KR" altLang="en-US" sz="13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726242"/>
              </p:ext>
            </p:extLst>
          </p:nvPr>
        </p:nvGraphicFramePr>
        <p:xfrm>
          <a:off x="1490240" y="2605828"/>
          <a:ext cx="6646370" cy="2835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271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192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this.</a:t>
                      </a:r>
                      <a:r>
                        <a:rPr lang="en-US" altLang="ko-KR" sz="1000" b="0" baseline="0" dirty="0" err="1" smtClean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$route</a:t>
                      </a:r>
                      <a:r>
                        <a:rPr lang="en-US" altLang="ko-KR" sz="1000" b="0" baseline="0" dirty="0" smtClean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 </a:t>
                      </a:r>
                      <a:r>
                        <a:rPr lang="ko-KR" altLang="en-US" sz="1000" b="0" baseline="0" smtClean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객체에 담긴 내용</a:t>
                      </a:r>
                      <a:endParaRPr lang="ko-KR" altLang="en-US" sz="1000" b="0" dirty="0">
                        <a:latin typeface="넥슨Lv1고딕 Bold" panose="00000800000000000000" pitchFamily="2" charset="-127"/>
                        <a:ea typeface="넥슨Lv1고딕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설명</a:t>
                      </a:r>
                      <a:endParaRPr lang="ko-KR" altLang="en-US" sz="1000" b="0" dirty="0">
                        <a:latin typeface="넥슨Lv1고딕 Bold" panose="00000800000000000000" pitchFamily="2" charset="-127"/>
                        <a:ea typeface="넥슨Lv1고딕 Bold" panose="000008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fullPath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‘/’</a:t>
                      </a:r>
                      <a:r>
                        <a:rPr lang="ko-KR" altLang="en-US" sz="100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로 시작하는 전체 경로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hash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URL</a:t>
                      </a:r>
                      <a:r>
                        <a:rPr lang="ko-KR" altLang="en-US" sz="100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의 </a:t>
                      </a:r>
                      <a:r>
                        <a:rPr lang="en-US" altLang="ko-KR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‘#’ </a:t>
                      </a:r>
                      <a:r>
                        <a:rPr lang="ko-KR" altLang="en-US" sz="100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뒤에 연결되는 문자열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matched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부모 </a:t>
                      </a:r>
                      <a:r>
                        <a:rPr lang="ko-KR" altLang="en-US" sz="1000" dirty="0" err="1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라우트를</a:t>
                      </a:r>
                      <a:r>
                        <a:rPr lang="ko-KR" altLang="en-US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포함한 모든 </a:t>
                      </a:r>
                      <a:r>
                        <a:rPr lang="ko-KR" altLang="en-US" sz="1000" dirty="0" err="1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라우트</a:t>
                      </a:r>
                      <a:r>
                        <a:rPr lang="ko-KR" altLang="en-US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객체 배열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meta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라우트</a:t>
                      </a:r>
                      <a:r>
                        <a:rPr lang="ko-KR" altLang="en-US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메타 정보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name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라우트</a:t>
                      </a:r>
                      <a:r>
                        <a:rPr lang="ko-KR" altLang="en-US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이름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params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라우트</a:t>
                      </a:r>
                      <a:r>
                        <a:rPr lang="ko-KR" altLang="en-US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매개변수 객체 정보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path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라우트</a:t>
                      </a:r>
                      <a:r>
                        <a:rPr lang="ko-KR" altLang="en-US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경로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query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URL</a:t>
                      </a:r>
                      <a:r>
                        <a:rPr lang="ko-KR" altLang="en-US" sz="100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의 </a:t>
                      </a:r>
                      <a:r>
                        <a:rPr lang="en-US" altLang="ko-KR" sz="1000" dirty="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‘?’</a:t>
                      </a:r>
                      <a:r>
                        <a:rPr lang="ko-KR" altLang="en-US" sz="1000" smtClean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에 이어지는 객체 정보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324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20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-router</a:t>
            </a:r>
            <a:r>
              <a:rPr lang="en-US" altLang="ko-KR" sz="1800" dirty="0" smtClean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)_</a:t>
            </a:r>
            <a:r>
              <a:rPr lang="ko-KR" altLang="en-US" sz="1300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\190829_</a:t>
            </a:r>
            <a:r>
              <a:rPr lang="ko-KR" altLang="en-US" sz="13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기초 다지기</a:t>
            </a:r>
            <a:endParaRPr lang="ko-KR" altLang="en-US" sz="13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알아두면 좋은 것들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5846" y="2061361"/>
            <a:ext cx="697648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현재 활성화 </a:t>
            </a:r>
            <a:r>
              <a:rPr lang="ko-KR" altLang="en-US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페이지에 스타일 추가</a:t>
            </a:r>
            <a:endParaRPr lang="en-US" altLang="ko-KR" sz="1200" spc="-50" dirty="0" smtClean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&lt;router-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link&gt;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태그를 사용해서 만든 링크는 자동으로 활성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비활성 화면에 대해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router-link-active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클래스를 적용합니다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en-US" altLang="ko-KR" sz="1100" spc="-50" dirty="0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router-link-exact-active </a:t>
            </a:r>
            <a:r>
              <a:rPr lang="ko-KR" altLang="en-US" sz="1100" spc="-50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클래스에 원하는 스타일을 정의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할 수 있어요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 smtClean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endParaRPr lang="en-US" altLang="ko-KR" sz="1100" spc="-50" dirty="0" smtClean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endParaRPr lang="en-US" altLang="ko-KR" sz="1100" spc="-50" dirty="0" smtClean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endParaRPr lang="en-US" altLang="ko-KR" sz="15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endParaRPr lang="en-US" altLang="ko-KR" sz="1100" spc="-50" dirty="0">
              <a:solidFill>
                <a:schemeClr val="accent1">
                  <a:lumMod val="50000"/>
                </a:schemeClr>
              </a:solidFill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pc="-50" dirty="0" err="1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라우트</a:t>
            </a:r>
            <a:r>
              <a:rPr lang="ko-KR" altLang="en-US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링크 태그를 </a:t>
            </a:r>
            <a:r>
              <a:rPr lang="en-US" altLang="ko-KR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&lt;a&gt;</a:t>
            </a:r>
            <a:r>
              <a:rPr lang="ko-KR" altLang="en-US" sz="1200" spc="-5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 다른 태그</a:t>
            </a:r>
            <a:r>
              <a:rPr lang="en-US" altLang="ko-KR" sz="1200" spc="-50" dirty="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(ex: &lt;button&gt;)</a:t>
            </a:r>
            <a:r>
              <a:rPr lang="ko-KR" altLang="en-US" sz="1200" spc="-50" smtClean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으로 변경</a:t>
            </a:r>
            <a:endParaRPr lang="en-US" altLang="ko-KR" sz="1200" spc="-50" dirty="0" smtClean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r>
              <a:rPr lang="en-US" altLang="ko-KR" sz="1100" spc="-50" dirty="0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&lt;router-link&gt;</a:t>
            </a:r>
            <a:r>
              <a:rPr lang="ko-KR" altLang="en-US" sz="1100" spc="-50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 </a:t>
            </a:r>
            <a:r>
              <a:rPr lang="en-US" altLang="ko-KR" sz="1100" spc="-50" dirty="0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tag </a:t>
            </a:r>
            <a:r>
              <a:rPr lang="ko-KR" altLang="en-US" sz="1100" spc="-50" smtClean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속성을 추가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해서 각 라우트 링크를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기본값 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&lt;a&gt; </a:t>
            </a:r>
            <a:r>
              <a:rPr lang="ko-KR" altLang="en-US" sz="1100" spc="-5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대신 원하는 태그로 변경할 수 있어요</a:t>
            </a:r>
            <a:r>
              <a:rPr lang="en-US" altLang="ko-KR" sz="1100" spc="-50" dirty="0" smtClean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21" name="모서리가 둥근 직사각형 20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22" name="모서리가 둥근 직사각형 21"/>
          <p:cNvSpPr/>
          <p:nvPr/>
        </p:nvSpPr>
        <p:spPr>
          <a:xfrm>
            <a:off x="1511126" y="2733015"/>
            <a:ext cx="6748953" cy="831595"/>
          </a:xfrm>
          <a:prstGeom prst="roundRect">
            <a:avLst>
              <a:gd name="adj" fmla="val 8969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en-US" sz="1000" smtClean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현재 활성 메뉴의 글자색</a:t>
            </a:r>
            <a:r>
              <a:rPr lang="en-US" altLang="ko-KR" sz="1000" dirty="0" smtClean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en-US" sz="1000" smtClean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굵기 변경</a:t>
            </a:r>
            <a:endParaRPr lang="en-US" altLang="ko-KR" sz="1000" dirty="0">
              <a:solidFill>
                <a:srgbClr val="B5DC1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&lt;style scoped&gt;</a:t>
            </a:r>
          </a:p>
          <a:p>
            <a:pPr lvl="1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.router-link-exact-active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altLang="ko-KR" sz="10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color:red;font-weight:bold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&lt;/style&gt;</a:t>
            </a:r>
            <a:endParaRPr lang="en-US" altLang="ko-KR" sz="10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1126" y="4484611"/>
            <a:ext cx="6748953" cy="575586"/>
          </a:xfrm>
          <a:prstGeom prst="roundRect">
            <a:avLst>
              <a:gd name="adj" fmla="val 8969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//&lt;a&gt; </a:t>
            </a:r>
            <a:r>
              <a:rPr lang="ko-KR" altLang="en-US" sz="1000" smtClean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대신 </a:t>
            </a:r>
            <a:r>
              <a:rPr lang="en-US" altLang="ko-KR" sz="1000" dirty="0" smtClean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&lt;button&gt;</a:t>
            </a:r>
            <a:r>
              <a:rPr lang="ko-KR" altLang="en-US" sz="1000" smtClean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으로 라우트 링크 변경</a:t>
            </a:r>
            <a:endParaRPr lang="en-US" altLang="ko-KR" sz="1000" dirty="0">
              <a:solidFill>
                <a:srgbClr val="B5DC1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z="10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&gt;&lt;router-link to="/</a:t>
            </a:r>
            <a:r>
              <a:rPr lang="en-US" altLang="ko-KR" sz="10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monster" </a:t>
            </a:r>
            <a:r>
              <a:rPr lang="en-US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tag="button"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en-US" sz="100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몬스터 리스트</a:t>
            </a:r>
            <a:r>
              <a:rPr lang="en-US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&lt;/router-link&gt;&lt;/li&gt;</a:t>
            </a:r>
            <a:endParaRPr lang="en-US" altLang="ko-KR" sz="10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261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1511126" y="4909267"/>
            <a:ext cx="6748953" cy="1006047"/>
          </a:xfrm>
          <a:prstGeom prst="roundRect">
            <a:avLst>
              <a:gd name="adj" fmla="val 8969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ko-KR" sz="1000" dirty="0" err="1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/router.js</a:t>
            </a:r>
          </a:p>
          <a:p>
            <a:pPr lvl="1"/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path: '/', name: 'home', component: Home },</a:t>
            </a:r>
          </a:p>
          <a:p>
            <a:pPr lvl="1"/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path: '/list', name: 'list', component: List },</a:t>
            </a:r>
          </a:p>
          <a:p>
            <a:pPr lvl="1"/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path: '/add', name: '</a:t>
            </a:r>
            <a:r>
              <a:rPr lang="en-US" altLang="ko-KR" sz="1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addBookmark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component: </a:t>
            </a:r>
            <a:r>
              <a:rPr lang="en-US" altLang="ko-KR" sz="1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AddBookmark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라우팅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처리할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URL/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분류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1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북마크 프로젝트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라우팅 처리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409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각 페이지의 컴포넌트를 나누기 전에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라우팅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처리할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URL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먼저 나눠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보세요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작업이 조금 더 쉬워집니다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662451"/>
              </p:ext>
            </p:extLst>
          </p:nvPr>
        </p:nvGraphicFramePr>
        <p:xfrm>
          <a:off x="1490240" y="2408437"/>
          <a:ext cx="6373600" cy="126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386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93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355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경로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&lt;router-view&gt;</a:t>
                      </a:r>
                      <a:r>
                        <a:rPr lang="ko-KR" altLang="en-US" sz="1000" b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에 주입할 컴포넌트</a:t>
                      </a:r>
                      <a:endParaRPr lang="ko-KR" altLang="en-US" sz="1000" b="0" dirty="0">
                        <a:latin typeface="넥슨Lv1고딕 Bold" panose="00000800000000000000" pitchFamily="2" charset="-127"/>
                        <a:ea typeface="넥슨Lv1고딕 Bold" panose="000008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북마크</a:t>
                      </a:r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</a:t>
                      </a:r>
                      <a:r>
                        <a:rPr lang="ko-KR" altLang="en-US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첫화면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Http://localhost:8080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src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/views/</a:t>
                      </a:r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Home.vue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북마크</a:t>
                      </a:r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http://localhost:8080/list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src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/views/</a:t>
                      </a:r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List.vue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북마크</a:t>
                      </a:r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http://localhost:8080/add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src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/views/</a:t>
                      </a:r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AddBookmark.vue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1109817" y="4139736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라우트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설정 파일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/router.js)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수정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77529" y="4106552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2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15846" y="4590717"/>
            <a:ext cx="7099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아래와 같이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router.js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 안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routes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배열에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path, name, component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값을 지닌 라우트 설정 객체를 수정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추가합니다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7340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1511126" y="2408437"/>
            <a:ext cx="6748953" cy="3543300"/>
          </a:xfrm>
          <a:prstGeom prst="roundRect">
            <a:avLst>
              <a:gd name="adj" fmla="val 2252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ko-KR" sz="1000" dirty="0" err="1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/router.js</a:t>
            </a: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from '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lvl="1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Router from '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-router'</a:t>
            </a:r>
          </a:p>
          <a:p>
            <a:pPr lvl="1"/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from './views/</a:t>
            </a:r>
            <a:r>
              <a:rPr lang="en-US" altLang="ko-KR" sz="1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Home.vue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lvl="1"/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from './views/</a:t>
            </a:r>
            <a:r>
              <a:rPr lang="en-US" altLang="ko-KR" sz="1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List.vue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lvl="1"/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AddBookmark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from './views/</a:t>
            </a:r>
            <a:r>
              <a:rPr lang="en-US" altLang="ko-KR" sz="1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AddBookmark.vue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lvl="1"/>
            <a:endParaRPr lang="en-US" altLang="ko-KR" sz="12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Vue.use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(Router)</a:t>
            </a:r>
          </a:p>
          <a:p>
            <a:pPr lvl="1"/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default new Router({</a:t>
            </a:r>
          </a:p>
          <a:p>
            <a:pPr lvl="1"/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routes: [</a:t>
            </a:r>
          </a:p>
          <a:p>
            <a:pPr lvl="1"/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path: '/', name: 'home', component: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</a:t>
            </a:r>
          </a:p>
          <a:p>
            <a:pPr lvl="1"/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path: '/list', name: 'list', component: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</a:t>
            </a:r>
          </a:p>
          <a:p>
            <a:pPr lvl="1"/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path: '/add', name: '</a:t>
            </a:r>
            <a:r>
              <a:rPr lang="en-US" altLang="ko-KR" sz="1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addBookmark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component: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AddBookmark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lvl="1"/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</a:p>
          <a:p>
            <a:pPr lvl="1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라우트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설정 파일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/router.js)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수정</a:t>
            </a:r>
          </a:p>
        </p:txBody>
      </p:sp>
      <p:sp>
        <p:nvSpPr>
          <p:cNvPr id="5" name="타원 4"/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2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북마크 프로젝트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라우팅 처리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409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impot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구문으로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src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/views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폴더 안의 컴포넌트들을 불러옵니다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최종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router.js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 코드는 아래와 같습니다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611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&lt;router-view&gt;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 주입할 컴포넌트 생성</a:t>
            </a:r>
          </a:p>
        </p:txBody>
      </p:sp>
      <p:sp>
        <p:nvSpPr>
          <p:cNvPr id="5" name="타원 4"/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3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북마크 프로젝트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라우팅 처리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441565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 </a:t>
            </a:r>
            <a:r>
              <a:rPr lang="ko-KR" altLang="en-US" sz="400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칠판 설명 ㄴ</a:t>
            </a:r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(°0°)</a:t>
            </a:r>
            <a:r>
              <a:rPr lang="ko-KR" altLang="en-US" sz="400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ㄱ </a:t>
            </a:r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01211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0266"/>
            <a:ext cx="9144000" cy="609941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0" y="3441565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 </a:t>
            </a:r>
            <a:r>
              <a:rPr lang="ko-KR" altLang="en-US" sz="400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페이지 마침 </a:t>
            </a:r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5253" y="1209251"/>
            <a:ext cx="838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24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2400" b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간단 북마크</a:t>
            </a:r>
            <a:r>
              <a:rPr lang="en-US" altLang="ko-KR" sz="24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2400" b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튜토리얼</a:t>
            </a:r>
            <a:endParaRPr lang="ko-KR" altLang="en-US" sz="2400" b="1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3491" y="1791106"/>
            <a:ext cx="2005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[Version]</a:t>
            </a:r>
          </a:p>
          <a:p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2019-08-27	v0.1</a:t>
            </a:r>
          </a:p>
        </p:txBody>
      </p:sp>
    </p:spTree>
    <p:extLst>
      <p:ext uri="{BB962C8B-B14F-4D97-AF65-F5344CB8AC3E}">
        <p14:creationId xmlns:p14="http://schemas.microsoft.com/office/powerpoint/2010/main" val="95045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그래서 무엇을 만들 건가요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0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그래서 뭘 만들지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6220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북마크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북마크 경로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(URL),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북마크 메모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3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가지가 있는 간단한 북마크 애플리케이션을 만들 거예요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북마크를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추가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삭제하고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HTML5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LocalStorage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저장한 북마크 목록을 확인할 수 있어요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구글의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북마크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화면을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따라해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보면서 컴포넌트 기반 사고를 익혀요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794" y="2913043"/>
            <a:ext cx="4754698" cy="231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1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CLI 3.x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전역 설치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1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초기 환경 설정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CLI 3.x, GUI </a:t>
            </a: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설치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62202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참고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CLI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공식 홈페이지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: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3"/>
              </a:rPr>
              <a:t>https://cli.vuejs.org/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는 애플리케이션 환경을 쉽고 빠르게 구축할 수 있는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CLI(Command Line Interface)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제공합니다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다수의 프로젝트에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CLI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사용할 것이므로 전역 설치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(global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설치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해 줍니다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CLI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설치한 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create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또는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ui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명령어를 사용하여 북마크 프로젝트를 생성합니다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1511085" y="3208743"/>
            <a:ext cx="6526786" cy="472698"/>
          </a:xfrm>
          <a:prstGeom prst="roundRect">
            <a:avLst>
              <a:gd name="adj" fmla="val 15028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install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–g @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/cli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09817" y="4066899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GUI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설치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77529" y="4033715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2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15846" y="4517880"/>
            <a:ext cx="66220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이번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튜토리얼에서는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학습 대상자가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‘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쪼렙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’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이라는 전제 하에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create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대신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ui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명령어를 사용합니다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ui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명렁어로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프로젝트 매니저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4"/>
              </a:rPr>
              <a:t>http://localhost:8000/project/select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접근합니다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511085" y="5049473"/>
            <a:ext cx="6526786" cy="472698"/>
          </a:xfrm>
          <a:prstGeom prst="roundRect">
            <a:avLst>
              <a:gd name="adj" fmla="val 15028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</a:t>
            </a:r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2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북마크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프로젝트 생성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설정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3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초기 환경 설정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북마크 프로젝트 생성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6220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프로젝트 매니저 하단의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[+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새 프로젝트를 만들어보세요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버튼을 클릭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!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아래와 같이 바탕화면에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bookmark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라는 이름으로 폴더를 만들고 프로젝트를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생성합니다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패키지 매니저는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npm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선택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Git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저장소는 없는 상태로 다음을 클릭해 주세요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06" y="2762231"/>
            <a:ext cx="2089354" cy="413361"/>
          </a:xfrm>
          <a:prstGeom prst="rect">
            <a:avLst/>
          </a:prstGeom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51"/>
          <a:stretch/>
        </p:blipFill>
        <p:spPr>
          <a:xfrm>
            <a:off x="1530146" y="3306777"/>
            <a:ext cx="2826630" cy="2478439"/>
          </a:xfrm>
          <a:prstGeom prst="rect">
            <a:avLst/>
          </a:prstGeom>
        </p:spPr>
      </p:pic>
      <p:pic>
        <p:nvPicPr>
          <p:cNvPr id="22" name="그림 21" descr="화면 캡처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14"/>
          <a:stretch/>
        </p:blipFill>
        <p:spPr>
          <a:xfrm>
            <a:off x="4584991" y="3306777"/>
            <a:ext cx="2737267" cy="208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2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북마크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프로젝트 생성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세부 설정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4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초기 환경 설정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북마크 프로젝트 생성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6220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기본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프리셋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(babel,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eslint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선택한 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프로젝트 만들기를 클릭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!</a:t>
            </a:r>
          </a:p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Cmder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확인하면 뭔가 뚝딱뚝딱 진행 중인 게 보여요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프로젝트 생성이 끝나면 프로젝트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대시보드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3"/>
              </a:rPr>
              <a:t>http://localhost:8000/dashboard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가 열립니다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022" y="2762231"/>
            <a:ext cx="3222316" cy="339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9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플러그인 설치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-router, Element UI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5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초기 환경 설정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플러그인 설치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7293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프로젝트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대시보드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왼쪽 플러그인 메뉴를 클릭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!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우리는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-router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Element UI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사용할 건데요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순서대로 따라해 주세요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" y="2841312"/>
            <a:ext cx="6461760" cy="33724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1490240" y="2423677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-router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6975" y="2815433"/>
            <a:ext cx="835166" cy="385979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90240" y="3519174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Element UI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100" y="3951338"/>
            <a:ext cx="4342466" cy="221733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77417" y="2465103"/>
            <a:ext cx="3849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상단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-router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추가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버튼 클릭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&gt; [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계속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버튼 클릭하여 설치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7416" y="3552290"/>
            <a:ext cx="5837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상단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[+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플러그인 추가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버튼 클릭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&gt; element-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ui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검색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&gt; [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-cli-plugin-element]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클릭하여 설치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15605" y="4391202"/>
            <a:ext cx="656095" cy="231090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13100" y="4698215"/>
            <a:ext cx="4342466" cy="322143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40304" y="5928360"/>
            <a:ext cx="1230502" cy="260091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425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569" y="2847303"/>
            <a:ext cx="6494847" cy="331249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7069738" y="2826215"/>
            <a:ext cx="832202" cy="375197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의존성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(dependencies)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설치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_Element UI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6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초기 환경 설정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의존성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(dependencies) </a:t>
            </a: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설치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7293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다시 프로젝트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대시보드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왼쪽 의존성 메뉴를 클릭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!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순서대로 따라해 주세요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490240" y="2423677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Element UI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77416" y="2465103"/>
            <a:ext cx="5837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상단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[+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의존성 설치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버튼 클릭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&gt;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메인 의존성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element-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ui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검색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&gt; [element-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ui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설치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클릭하여 설치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100" y="3311201"/>
            <a:ext cx="4323820" cy="303644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137818" y="3696277"/>
            <a:ext cx="542642" cy="243264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90018" y="3939541"/>
            <a:ext cx="550262" cy="243264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10482" y="6073141"/>
            <a:ext cx="866418" cy="243264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6706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폴더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(bookmark)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구조 확인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77529" y="1577196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7</a:t>
            </a:r>
            <a:endParaRPr lang="ko-KR" altLang="en-US"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간단 북마크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/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초기 환경 설정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폴더 구조 확인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9206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지금까지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GUI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활용해 프로젝트를 생성한 과정은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Cmder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아래 명령어를 실행하는 것과 동일합니다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init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webpack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bookmark(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CLI 2.x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버전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),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create bookmark(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CLI 3.x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버전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이제 프로젝트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대시보드를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끄고 생성한 프로젝트 폴더를 확인해 보세요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(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여기서는 바탕화면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– bookmark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폴더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522" y="3305952"/>
            <a:ext cx="1832884" cy="3333828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1965747" y="3598116"/>
            <a:ext cx="3269193" cy="528089"/>
          </a:xfrm>
          <a:prstGeom prst="roundRect">
            <a:avLst>
              <a:gd name="adj" fmla="val 5843"/>
            </a:avLst>
          </a:prstGeom>
          <a:solidFill>
            <a:srgbClr val="DAE3F3">
              <a:alpha val="25098"/>
            </a:srgb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490240" y="2862904"/>
            <a:ext cx="5565880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ui</a:t>
            </a: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프로젝트 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대시보드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  <a:hlinkClick r:id="rId4"/>
              </a:rPr>
              <a:t>http://localhost:8000/dashboard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 프로젝트 생성하기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24917" y="3771127"/>
            <a:ext cx="240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2203A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=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52364" y="3671380"/>
            <a:ext cx="3102046" cy="383522"/>
          </a:xfrm>
          <a:prstGeom prst="roundRect">
            <a:avLst>
              <a:gd name="adj" fmla="val 15028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webpack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bookmark</a:t>
            </a:r>
            <a:endParaRPr lang="ko-KR" altLang="en-US" sz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965747" y="4226557"/>
            <a:ext cx="3269193" cy="528089"/>
          </a:xfrm>
          <a:prstGeom prst="roundRect">
            <a:avLst>
              <a:gd name="adj" fmla="val 5843"/>
            </a:avLst>
          </a:prstGeom>
          <a:solidFill>
            <a:srgbClr val="DAE3F3">
              <a:alpha val="25098"/>
            </a:srgb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724917" y="4399568"/>
            <a:ext cx="240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2203A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=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052364" y="4299821"/>
            <a:ext cx="3102046" cy="383522"/>
          </a:xfrm>
          <a:prstGeom prst="roundRect">
            <a:avLst>
              <a:gd name="adj" fmla="val 15028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</a:t>
            </a:r>
            <a:r>
              <a:rPr lang="en-US" altLang="ko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create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bookmark</a:t>
            </a:r>
            <a:endParaRPr lang="ko-KR" altLang="en-US" sz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5407312" y="4399567"/>
            <a:ext cx="749648" cy="24491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>
            <a:off x="5407312" y="3782363"/>
            <a:ext cx="749648" cy="24491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 rot="1749099">
            <a:off x="5780229" y="3269209"/>
            <a:ext cx="408516" cy="24491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1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</TotalTime>
  <Words>2182</Words>
  <Application>Microsoft Office PowerPoint</Application>
  <PresentationFormat>화면 슬라이드 쇼(4:3)</PresentationFormat>
  <Paragraphs>448</Paragraphs>
  <Slides>27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Arial</vt:lpstr>
      <vt:lpstr>넥슨Lv1고딕</vt:lpstr>
      <vt:lpstr>Calibri Light</vt:lpstr>
      <vt:lpstr>맑은 고딕</vt:lpstr>
      <vt:lpstr>Consolas</vt:lpstr>
      <vt:lpstr>넥슨Lv1고딕 Bold</vt:lpstr>
      <vt:lpstr>Calibri</vt:lpstr>
      <vt:lpstr>넥슨Lv1고딕 Light</vt:lpstr>
      <vt:lpstr>Office 테마</vt:lpstr>
      <vt:lpstr>PowerPoint 프레젠테이션</vt:lpstr>
      <vt:lpstr>Vue_간단 북마크_튜토리얼 시작하기 전에…</vt:lpstr>
      <vt:lpstr>Vue_간단 북마크_튜토리얼 그래서 뭘 만들지?</vt:lpstr>
      <vt:lpstr>Vue_간단 북마크_튜토리얼 초기 환경 설정_Vue CLI 3.x, GUI 설치</vt:lpstr>
      <vt:lpstr>Vue_간단 북마크_튜토리얼 초기 환경 설정_북마크 프로젝트 생성</vt:lpstr>
      <vt:lpstr>Vue_간단 북마크_튜토리얼 초기 환경 설정_북마크 프로젝트 생성</vt:lpstr>
      <vt:lpstr>Vue_간단 북마크_튜토리얼 초기 환경 설정_Vue 플러그인 설치</vt:lpstr>
      <vt:lpstr>Vue_간단 북마크_튜토리얼 초기 환경 설정_의존성(dependencies) 설치</vt:lpstr>
      <vt:lpstr>Vue_간단 북마크_튜토리얼 초기 환경 설정_폴더 구조 확인</vt:lpstr>
      <vt:lpstr>Vue_간단 북마크_튜토리얼 초기 환경 설정_폴더 구조 확인</vt:lpstr>
      <vt:lpstr>Vue_간단 북마크_튜토리얼 초기 환경 설정_폴더 구조 확인</vt:lpstr>
      <vt:lpstr>Vue_간단 북마크_튜토리얼 이것만 알자_단일 파일 컴포넌트(SFC)</vt:lpstr>
      <vt:lpstr>Vue_간단 북마크_튜토리얼 이것만 알자_data, computed, methods</vt:lpstr>
      <vt:lpstr>Vue_간단 북마크_튜토리얼 이것만 알자_Vue 디렉티브(Directive)</vt:lpstr>
      <vt:lpstr>Vue_간단 북마크_튜토리얼 이것만 알자_Vue 라이프사이클 훅(Lifecycle Hooks)</vt:lpstr>
      <vt:lpstr>Vue_간단 북마크_튜토리얼 이것만 알자_Vue 라우터(vue-router)_참고: 02.예제코드\190829_기초 다지기</vt:lpstr>
      <vt:lpstr>PowerPoint 프레젠테이션</vt:lpstr>
      <vt:lpstr>Vue_간단 북마크_튜토리얼 이것만 알자_Vue 라우터(vue-router)_참고: 02.예제코드\190829_기초 다지기</vt:lpstr>
      <vt:lpstr>Vue_간단 북마크_튜토리얼 이것만 알자_Vue 라우터(vue-router)_참고: 02.예제코드\190829_기초 다지기</vt:lpstr>
      <vt:lpstr>Vue_간단 북마크_튜토리얼 이것만 알자_Vue 라우터(vue-router)_참고: 02.예제코드\190829_기초 다지기</vt:lpstr>
      <vt:lpstr>Vue_간단 북마크_튜토리얼 이것만 알자_Vue 라우터(vue-router)_참고: 02.예제코드\190829_기초 다지기</vt:lpstr>
      <vt:lpstr>Vue_간단 북마크_튜토리얼 이것만 알자_Vue 라우터(vue-router)_참고: 02.예제코드\190829_기초 다지기</vt:lpstr>
      <vt:lpstr>Vue_간단 북마크_튜토리얼 이것만 알자_Vue 라우터(vue-router)_참고: 02.예제코드\190829_기초 다지기</vt:lpstr>
      <vt:lpstr>Vue_간단 북마크_튜토리얼 북마크 프로젝트_라우팅 처리</vt:lpstr>
      <vt:lpstr>Vue_간단 북마크_튜토리얼 북마크 프로젝트_라우팅 처리</vt:lpstr>
      <vt:lpstr>Vue_간단 북마크_튜토리얼 북마크 프로젝트_라우팅 처리</vt:lpstr>
      <vt:lpstr>PowerPoint 프레젠테이션</vt:lpstr>
    </vt:vector>
  </TitlesOfParts>
  <Company>ADMINISTRATOR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엘소드 호스트매니저 사용가이드</dc:title>
  <dc:creator>조하늘 [haneulcho]</dc:creator>
  <cp:lastModifiedBy>조하늘 [haneulcho]</cp:lastModifiedBy>
  <cp:revision>352</cp:revision>
  <dcterms:created xsi:type="dcterms:W3CDTF">2017-04-14T07:30:55Z</dcterms:created>
  <dcterms:modified xsi:type="dcterms:W3CDTF">2019-08-29T09:03:00Z</dcterms:modified>
</cp:coreProperties>
</file>