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660" r:id="rId1"/>
  </p:sldMasterIdLst>
  <p:notesMasterIdLst>
    <p:notesMasterId r:id="rId30"/>
  </p:notesMasterIdLst>
  <p:sldIdLst>
    <p:sldId id="256" r:id="rId2"/>
    <p:sldId id="296" r:id="rId3"/>
    <p:sldId id="384" r:id="rId4"/>
    <p:sldId id="389" r:id="rId5"/>
    <p:sldId id="392" r:id="rId6"/>
    <p:sldId id="390" r:id="rId7"/>
    <p:sldId id="393" r:id="rId8"/>
    <p:sldId id="394" r:id="rId9"/>
    <p:sldId id="396" r:id="rId10"/>
    <p:sldId id="371" r:id="rId11"/>
    <p:sldId id="372" r:id="rId12"/>
    <p:sldId id="344" r:id="rId13"/>
    <p:sldId id="373" r:id="rId14"/>
    <p:sldId id="375" r:id="rId15"/>
    <p:sldId id="378" r:id="rId16"/>
    <p:sldId id="379" r:id="rId17"/>
    <p:sldId id="380" r:id="rId18"/>
    <p:sldId id="381" r:id="rId19"/>
    <p:sldId id="382" r:id="rId20"/>
    <p:sldId id="383" r:id="rId21"/>
    <p:sldId id="376" r:id="rId22"/>
    <p:sldId id="385" r:id="rId23"/>
    <p:sldId id="386" r:id="rId24"/>
    <p:sldId id="374" r:id="rId25"/>
    <p:sldId id="391" r:id="rId26"/>
    <p:sldId id="387" r:id="rId27"/>
    <p:sldId id="388" r:id="rId28"/>
    <p:sldId id="265" r:id="rId29"/>
  </p:sldIdLst>
  <p:sldSz cx="9144000" cy="6858000" type="screen4x3"/>
  <p:notesSz cx="6858000" cy="9144000"/>
  <p:embeddedFontLst>
    <p:embeddedFont>
      <p:font typeface="Calibri Light" panose="020F0302020204030204" pitchFamily="34" charset="0"/>
      <p:regular r:id="rId31"/>
      <p:italic r:id="rId32"/>
    </p:embeddedFont>
    <p:embeddedFont>
      <p:font typeface="넥슨Lv1고딕 Light" panose="00000300000000000000" pitchFamily="2" charset="-127"/>
      <p:regular r:id="rId33"/>
    </p:embeddedFont>
    <p:embeddedFont>
      <p:font typeface="Consolas" panose="020B0609020204030204" pitchFamily="49" charset="0"/>
      <p:regular r:id="rId34"/>
      <p:bold r:id="rId35"/>
      <p:italic r:id="rId36"/>
      <p:boldItalic r:id="rId37"/>
    </p:embeddedFont>
    <p:embeddedFont>
      <p:font typeface="맑은 고딕" panose="020B0503020000020004" pitchFamily="50" charset="-127"/>
      <p:regular r:id="rId38"/>
      <p:bold r:id="rId39"/>
    </p:embeddedFont>
    <p:embeddedFont>
      <p:font typeface="넥슨Lv1고딕 Bold" panose="00000800000000000000" pitchFamily="2" charset="-127"/>
      <p:bold r:id="rId40"/>
    </p:embeddedFont>
    <p:embeddedFont>
      <p:font typeface="넥슨Lv1고딕" panose="00000500000000000000" pitchFamily="2" charset="-127"/>
      <p:regular r:id="rId41"/>
    </p:embeddedFont>
    <p:embeddedFont>
      <p:font typeface="Calibri" panose="020F0502020204030204" pitchFamily="34" charset="0"/>
      <p:regular r:id="rId42"/>
      <p:bold r:id="rId43"/>
      <p:italic r:id="rId44"/>
      <p:boldItalic r:id="rId4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AF7428A-2432-4E44-8726-6BBEEB29C487}">
          <p14:sldIdLst>
            <p14:sldId id="256"/>
          </p14:sldIdLst>
        </p14:section>
        <p14:section name="AJAX와 API" id="{C6D02E5E-0991-48F9-AF30-8A8A15BBD119}">
          <p14:sldIdLst>
            <p14:sldId id="296"/>
            <p14:sldId id="384"/>
            <p14:sldId id="389"/>
            <p14:sldId id="392"/>
            <p14:sldId id="390"/>
            <p14:sldId id="393"/>
            <p14:sldId id="394"/>
            <p14:sldId id="396"/>
            <p14:sldId id="371"/>
            <p14:sldId id="372"/>
          </p14:sldIdLst>
        </p14:section>
        <p14:section name="일별 박스오피스 리스트 만들기" id="{CFA93638-70FE-4B43-8514-EF7A807D4FEB}">
          <p14:sldIdLst>
            <p14:sldId id="344"/>
            <p14:sldId id="373"/>
            <p14:sldId id="375"/>
            <p14:sldId id="378"/>
            <p14:sldId id="379"/>
            <p14:sldId id="380"/>
            <p14:sldId id="381"/>
            <p14:sldId id="382"/>
            <p14:sldId id="383"/>
            <p14:sldId id="376"/>
            <p14:sldId id="385"/>
            <p14:sldId id="386"/>
            <p14:sldId id="374"/>
            <p14:sldId id="391"/>
            <p14:sldId id="387"/>
            <p14:sldId id="388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298DBF"/>
    <a:srgbClr val="7F7F7F"/>
    <a:srgbClr val="FF0000"/>
    <a:srgbClr val="B5DC11"/>
    <a:srgbClr val="DAE3F3"/>
    <a:srgbClr val="FBFBFB"/>
    <a:srgbClr val="282C34"/>
    <a:srgbClr val="000000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38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DBE08-7F47-4987-9F93-804BC9BF4C4D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FBB80-8FD0-438D-AE1E-AD03ACA97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098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181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022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959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371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7699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4496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7596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1886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2148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4964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798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7656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6968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9082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5066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4341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4670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5818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13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843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354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846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63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830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209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757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4C637-EB85-4CFD-86D0-A8886F020EA8}" type="datetime1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0" descr="넥슨로고 표지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193" y="6505466"/>
            <a:ext cx="709613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15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05D9-2E09-43D7-9A35-F563146D3CB4}" type="datetime1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41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4E30-3936-4775-8B54-6BAAA95B1992}" type="datetime1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588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FE1B-3E79-4A4A-872D-75650BCC1C86}" type="datetime1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91444" y="6441653"/>
            <a:ext cx="2057400" cy="365125"/>
          </a:xfr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fld id="{8D0AD3C7-B26A-41BF-81F8-CAF4A956484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0" descr="넥슨로고 표지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193" y="6505466"/>
            <a:ext cx="709613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352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BFB1-E0DD-4C55-B58A-05B97B933D5A}" type="datetime1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8D0AD3C7-B26A-41BF-81F8-CAF4A956484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74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AE79-E887-4BEA-AB3B-E56F52C1BBB2}" type="datetime1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538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6080-ECAA-401B-8263-2E43FECA4E80}" type="datetime1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30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0658-A779-465A-A3F7-3DF734018C74}" type="datetime1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652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25338-95D2-4179-9A46-224B3BB66FE5}" type="datetime1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905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904E9-32E6-44C5-B986-724316F31060}" type="datetime1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971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377E-B8D0-45BD-B414-1A76DA1A8022}" type="datetime1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30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6196C-DFE3-4B2C-A981-468C566CCAA8}" type="datetime1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089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kobis.or.kr/kobisopenapi/homepg/apiservice/searchServiceInfo.do?serviceId=searchDailyBoxOffice" TargetMode="External"/><Relationship Id="rId4" Type="http://schemas.openxmlformats.org/officeDocument/2006/relationships/hyperlink" Target="https://developers.naver.com/docs/search/news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kobis.or.kr/kobisopenapi/homepg/user/joinUser.do" TargetMode="External"/><Relationship Id="rId4" Type="http://schemas.openxmlformats.org/officeDocument/2006/relationships/image" Target="../media/image13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tmp"/><Relationship Id="rId4" Type="http://schemas.openxmlformats.org/officeDocument/2006/relationships/hyperlink" Target="http://www.kobis.or.kr/kobisopenapi/homepg/apikey/ckUser/findApikeyList.do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tmp"/><Relationship Id="rId5" Type="http://schemas.openxmlformats.org/officeDocument/2006/relationships/image" Target="../media/image15.tmp"/><Relationship Id="rId4" Type="http://schemas.openxmlformats.org/officeDocument/2006/relationships/hyperlink" Target="http://www.kobis.or.kr/kobisopenapi/homepg/apikey/ckUser/findApikeyList.do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kobis.or.kr/kobisopenapi/homepg/apikey/ckUser/findApikeyList.do" TargetMode="Externa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hrome.google.com/webstore/detail/json-formatter/mhimpmpmffogbmmkmajibklelopddmjf" TargetMode="Externa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kobis.or.kr/kobisopenapi/webservice/rest/boxoffice/searchDailyBoxOfficeList.json?key=3549202564fc55c0fb1f6709f54aaeaf&amp;targetDt=20191102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mp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tm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xios/axio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5253" y="1209251"/>
            <a:ext cx="8380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HTTP </a:t>
            </a:r>
            <a:r>
              <a:rPr lang="ko-KR" altLang="en-US" sz="12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클라이언트 라이브러리 </a:t>
            </a:r>
            <a:r>
              <a:rPr lang="en-US" altLang="ko-KR" sz="2400" b="1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Axios</a:t>
            </a:r>
            <a:endParaRPr lang="ko-KR" altLang="en-US" sz="2400" b="1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3491" y="1791106"/>
            <a:ext cx="2005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[Version]</a:t>
            </a:r>
          </a:p>
          <a:p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2019-11-02	v0.1</a:t>
            </a:r>
          </a:p>
          <a:p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2019-11-03	v0.2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3491" y="4036163"/>
            <a:ext cx="2005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[History]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454951"/>
              </p:ext>
            </p:extLst>
          </p:nvPr>
        </p:nvGraphicFramePr>
        <p:xfrm>
          <a:off x="852824" y="4299843"/>
          <a:ext cx="7452000" cy="1600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653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822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43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pc="-50" baseline="0" dirty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수정일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pc="-50" baseline="0" dirty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내역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pc="-50" baseline="0" dirty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작성자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2019.11.03</a:t>
                      </a:r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jQuery Ajax, Vue </a:t>
                      </a:r>
                      <a:r>
                        <a:rPr lang="en-US" altLang="ko-KR" sz="900" spc="-50" baseline="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Axios</a:t>
                      </a:r>
                      <a:r>
                        <a:rPr lang="en-US" altLang="ko-KR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</a:t>
                      </a:r>
                      <a:r>
                        <a:rPr lang="ko-KR" altLang="en-US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기본 사용법 추가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조하늘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2019.11.02</a:t>
                      </a:r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AJAX</a:t>
                      </a:r>
                      <a:r>
                        <a:rPr lang="ko-KR" altLang="en-US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의 이해 최초 작성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조하늘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5222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API </a:t>
            </a:r>
            <a:r>
              <a:rPr lang="ko-KR" altLang="en-US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가져다가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긁어온다는 말이 무슨 말일까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?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HTTP 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 라이브러리 </a:t>
            </a: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API(Application Programming Interface)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5846" y="2061361"/>
            <a:ext cx="67319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API(Application Programming Interface,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응용 프로그램 프로그래밍 인터페이스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는 응용 프로그램에서 사용할 수 있도록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운영체제나 프로그래밍 언어가 제공하는 기능을 제어할 수 있게 만든 인터페이스를 의미합니다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롸ㅏㅏㅏㅏㅏ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?????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무슨 말인지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…???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pic>
        <p:nvPicPr>
          <p:cNvPr id="5" name="그림 4" descr="실내, 하얀색, 사진, 검은색이(가) 표시된 사진&#10;&#10;자동 생성된 설명">
            <a:extLst>
              <a:ext uri="{FF2B5EF4-FFF2-40B4-BE49-F238E27FC236}">
                <a16:creationId xmlns:a16="http://schemas.microsoft.com/office/drawing/2014/main" xmlns="" id="{E5C2B2F3-F633-4D58-BFBD-8132886B78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193" y="2931508"/>
            <a:ext cx="5519415" cy="299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4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6D77A4DA-A915-446B-9F5B-61CB6178B8A8}"/>
              </a:ext>
            </a:extLst>
          </p:cNvPr>
          <p:cNvSpPr txBox="1"/>
          <p:nvPr/>
        </p:nvSpPr>
        <p:spPr>
          <a:xfrm>
            <a:off x="3846811" y="5034795"/>
            <a:ext cx="36765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HTTP 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클라이언트 라이브러리에서 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API URL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 웹 요청 구현</a:t>
            </a:r>
            <a:endParaRPr lang="en-US" altLang="ko-KR" sz="1100" spc="-50" dirty="0">
              <a:solidFill>
                <a:srgbClr val="FF0000"/>
              </a:solidFill>
              <a:highlight>
                <a:srgbClr val="FFFF00"/>
              </a:highlight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데이터 받아서 화면 갱신 또는 유저 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Form 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데이터 서버로 전송</a:t>
            </a:r>
          </a:p>
        </p:txBody>
      </p:sp>
      <p:sp>
        <p:nvSpPr>
          <p:cNvPr id="17" name="모서리가 둥근 직사각형 18">
            <a:extLst>
              <a:ext uri="{FF2B5EF4-FFF2-40B4-BE49-F238E27FC236}">
                <a16:creationId xmlns:a16="http://schemas.microsoft.com/office/drawing/2014/main" xmlns="" id="{850D30CD-96EB-4C16-A5A1-BA3E6B59464E}"/>
              </a:ext>
            </a:extLst>
          </p:cNvPr>
          <p:cNvSpPr/>
          <p:nvPr/>
        </p:nvSpPr>
        <p:spPr>
          <a:xfrm>
            <a:off x="1755805" y="4803847"/>
            <a:ext cx="2028175" cy="972802"/>
          </a:xfrm>
          <a:prstGeom prst="roundRect">
            <a:avLst>
              <a:gd name="adj" fmla="val 686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전통적인 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XMLHttpRequest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jQuery AJAX</a:t>
            </a:r>
          </a:p>
          <a:p>
            <a:pPr algn="ctr"/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Axios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브라우저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fetch()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API </a:t>
            </a:r>
            <a:r>
              <a:rPr lang="ko-KR" altLang="en-US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가져다가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긁어온다는 말이 무슨 말일까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?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HTTP 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 라이브러리 </a:t>
            </a: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API(Application Programming Interface)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sp>
        <p:nvSpPr>
          <p:cNvPr id="11" name="모서리가 둥근 직사각형 18">
            <a:extLst>
              <a:ext uri="{FF2B5EF4-FFF2-40B4-BE49-F238E27FC236}">
                <a16:creationId xmlns:a16="http://schemas.microsoft.com/office/drawing/2014/main" xmlns="" id="{E9585C23-07FC-45A2-AC2A-8A09E1548EB5}"/>
              </a:ext>
            </a:extLst>
          </p:cNvPr>
          <p:cNvSpPr/>
          <p:nvPr/>
        </p:nvSpPr>
        <p:spPr>
          <a:xfrm>
            <a:off x="1887328" y="4642493"/>
            <a:ext cx="1765127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비동기 웹 요청 구현하기</a:t>
            </a:r>
          </a:p>
        </p:txBody>
      </p:sp>
      <p:sp>
        <p:nvSpPr>
          <p:cNvPr id="15" name="모서리가 둥근 직사각형 13">
            <a:extLst>
              <a:ext uri="{FF2B5EF4-FFF2-40B4-BE49-F238E27FC236}">
                <a16:creationId xmlns:a16="http://schemas.microsoft.com/office/drawing/2014/main" xmlns="" id="{36B89A6C-68CE-4EC8-BC77-C345BB0791C1}"/>
              </a:ext>
            </a:extLst>
          </p:cNvPr>
          <p:cNvSpPr/>
          <p:nvPr/>
        </p:nvSpPr>
        <p:spPr>
          <a:xfrm>
            <a:off x="791272" y="3349516"/>
            <a:ext cx="7724078" cy="1064634"/>
          </a:xfrm>
          <a:prstGeom prst="roundRect">
            <a:avLst>
              <a:gd name="adj" fmla="val 945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API = BE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개발자가 앱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예쁘게 만들어라 하고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FE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개발자에게 제공하는 데이터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endParaRPr lang="en-US" altLang="ko-KR" sz="1000" dirty="0">
              <a:solidFill>
                <a:srgbClr val="FF0000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대부분 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JSON 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포맷 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/ GET 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또는 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POST 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요청방식에 따른 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URL 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제공 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/ 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요청에 따른 응답코드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성공이냐 </a:t>
            </a:r>
            <a:r>
              <a:rPr lang="ko-KR" altLang="en-US" sz="100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실패냐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제공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</a:t>
            </a:r>
            <a:endParaRPr lang="ko-KR" altLang="en-US" sz="2000" dirty="0">
              <a:solidFill>
                <a:srgbClr val="FF0000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2346D07-6416-49B5-953F-0E48A5E94486}"/>
              </a:ext>
            </a:extLst>
          </p:cNvPr>
          <p:cNvSpPr txBox="1"/>
          <p:nvPr/>
        </p:nvSpPr>
        <p:spPr>
          <a:xfrm>
            <a:off x="1415846" y="2061361"/>
            <a:ext cx="70995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쉽게 말해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네이버에서 제공하는 </a:t>
            </a:r>
            <a:r>
              <a:rPr lang="ko-KR" altLang="en-US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뉴스 </a:t>
            </a:r>
            <a:r>
              <a:rPr lang="en-US" altLang="ko-KR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API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가지고 </a:t>
            </a:r>
            <a:r>
              <a:rPr lang="en-US" altLang="ko-KR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'</a:t>
            </a:r>
            <a:r>
              <a:rPr lang="ko-KR" altLang="en-US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관심있는 뉴스 필터링 서비스</a:t>
            </a:r>
            <a:r>
              <a:rPr lang="en-US" altLang="ko-KR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'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만든다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!</a:t>
            </a:r>
          </a:p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KOG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에서 제공하는 </a:t>
            </a:r>
            <a:r>
              <a:rPr lang="ko-KR" altLang="en-US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캐릭터 스킬 </a:t>
            </a:r>
            <a:r>
              <a:rPr lang="en-US" altLang="ko-KR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API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가지고 </a:t>
            </a:r>
            <a:r>
              <a:rPr lang="en-US" altLang="ko-KR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'</a:t>
            </a:r>
            <a:r>
              <a:rPr lang="ko-KR" altLang="en-US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웹에서 스킬 시스템 미리보기 서비스</a:t>
            </a:r>
            <a:r>
              <a:rPr lang="en-US" altLang="ko-KR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'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만든다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!</a:t>
            </a:r>
          </a:p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영화진흥위원회에서 제공하는 </a:t>
            </a:r>
            <a:r>
              <a:rPr lang="ko-KR" altLang="en-US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영화인정보 </a:t>
            </a:r>
            <a:r>
              <a:rPr lang="en-US" altLang="ko-KR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API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가지고 </a:t>
            </a:r>
            <a:r>
              <a:rPr lang="en-US" altLang="ko-KR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'</a:t>
            </a:r>
            <a:r>
              <a:rPr lang="ko-KR" altLang="en-US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좋아하는 배우의 영화 흥행 안내 서비스</a:t>
            </a:r>
            <a:r>
              <a:rPr lang="en-US" altLang="ko-KR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'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만든다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!</a:t>
            </a: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r>
              <a:rPr lang="en-US" altLang="ko-KR" sz="10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[</a:t>
            </a:r>
            <a:r>
              <a:rPr lang="ko-KR" altLang="en-US" sz="10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참고 </a:t>
            </a:r>
            <a:r>
              <a:rPr lang="en-US" altLang="ko-KR" sz="10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URL</a:t>
            </a:r>
            <a:r>
              <a:rPr lang="en-US" altLang="ko-KR" sz="10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] </a:t>
            </a:r>
            <a:r>
              <a:rPr lang="en-US" altLang="ko-KR" sz="1000" spc="-50" dirty="0"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4"/>
              </a:rPr>
              <a:t>https://developers.naver.com/docs/search/news/</a:t>
            </a:r>
            <a:endParaRPr lang="en-US" altLang="ko-KR" sz="10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r>
              <a:rPr lang="en-US" altLang="ko-KR" sz="10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[</a:t>
            </a:r>
            <a:r>
              <a:rPr lang="ko-KR" altLang="en-US" sz="10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참고 </a:t>
            </a:r>
            <a:r>
              <a:rPr lang="en-US" altLang="ko-KR" sz="10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URL</a:t>
            </a:r>
            <a:r>
              <a:rPr lang="en-US" altLang="ko-KR" sz="10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] </a:t>
            </a:r>
            <a:r>
              <a:rPr lang="en-US" altLang="ko-KR" sz="1000" spc="-50" dirty="0"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5"/>
              </a:rPr>
              <a:t>http://www.kobis.or.kr/kobisopenapi/homepg/apiservice/searchServiceInfo.do?serviceId=searchDailyBoxOffice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9709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5" name="그림 4" descr="개체, 시계, 앉아있는, 하얀색이(가) 표시된 사진&#10;&#10;자동 생성된 설명">
            <a:extLst>
              <a:ext uri="{FF2B5EF4-FFF2-40B4-BE49-F238E27FC236}">
                <a16:creationId xmlns:a16="http://schemas.microsoft.com/office/drawing/2014/main" xmlns="" id="{04F3D26C-A65C-4D15-BCD2-84FE403EEB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169" y="1729344"/>
            <a:ext cx="5515662" cy="308063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8AB32E0-5C67-4FB4-A1B2-E8B62C7F4282}"/>
              </a:ext>
            </a:extLst>
          </p:cNvPr>
          <p:cNvSpPr/>
          <p:nvPr/>
        </p:nvSpPr>
        <p:spPr>
          <a:xfrm>
            <a:off x="628650" y="5045956"/>
            <a:ext cx="7886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실전</a:t>
            </a:r>
            <a:r>
              <a:rPr lang="en-US" altLang="ko-KR" sz="36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! </a:t>
            </a:r>
            <a:r>
              <a:rPr lang="ko-KR" altLang="en-US" sz="36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박스오피스 </a:t>
            </a:r>
            <a:r>
              <a:rPr lang="en-US" altLang="ko-KR" sz="36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API </a:t>
            </a:r>
            <a:r>
              <a:rPr lang="ko-KR" altLang="en-US" sz="36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쓰기</a:t>
            </a:r>
            <a:r>
              <a:rPr lang="en-US" altLang="ko-KR" sz="36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! </a:t>
            </a:r>
            <a:r>
              <a:rPr lang="ko-KR" altLang="en-US" sz="36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펭펭</a:t>
            </a:r>
            <a:r>
              <a:rPr lang="en-US" altLang="ko-KR" sz="36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~</a:t>
            </a:r>
            <a:endParaRPr lang="ko-KR" altLang="en-US" sz="3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9F273E5-B722-446D-9FBD-2C825C215017}"/>
              </a:ext>
            </a:extLst>
          </p:cNvPr>
          <p:cNvSpPr txBox="1"/>
          <p:nvPr/>
        </p:nvSpPr>
        <p:spPr>
          <a:xfrm>
            <a:off x="628650" y="5692287"/>
            <a:ext cx="7886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pc="-50" dirty="0">
                <a:solidFill>
                  <a:srgbClr val="7F7F7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따라만 오세요</a:t>
            </a:r>
            <a:r>
              <a:rPr lang="en-US" altLang="ko-KR" sz="1100" spc="-50" dirty="0">
                <a:solidFill>
                  <a:srgbClr val="7F7F7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 </a:t>
            </a:r>
            <a:r>
              <a:rPr lang="ko-KR" altLang="en-US" sz="1100" spc="-50" dirty="0">
                <a:solidFill>
                  <a:srgbClr val="7F7F7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눈만 뜨고 있으면 돼요</a:t>
            </a:r>
            <a:r>
              <a:rPr lang="en-US" altLang="ko-KR" sz="1100" spc="-50" dirty="0">
                <a:solidFill>
                  <a:srgbClr val="7F7F7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!</a:t>
            </a: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xmlns="" id="{BA9640DE-49BB-4E2B-8677-4A0ADEB1A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HTTP 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 라이브러리 </a:t>
            </a: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일별 박스오피스 리스트 만들기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참고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: 02.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예제코드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\191104_Axios 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박스오피스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1819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HTTP 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 라이브러리 </a:t>
            </a: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일별 박스오피스 리스트 만들기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작업 순서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4" name="모서리가 둥근 직사각형 18">
            <a:extLst>
              <a:ext uri="{FF2B5EF4-FFF2-40B4-BE49-F238E27FC236}">
                <a16:creationId xmlns:a16="http://schemas.microsoft.com/office/drawing/2014/main" xmlns="" id="{9CA422C6-FCF4-464B-B393-5F24A68ECA16}"/>
              </a:ext>
            </a:extLst>
          </p:cNvPr>
          <p:cNvSpPr/>
          <p:nvPr/>
        </p:nvSpPr>
        <p:spPr>
          <a:xfrm>
            <a:off x="1203859" y="3456659"/>
            <a:ext cx="6564824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2-2.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영화진흥위원회에서 제공하는 일별 박스오피스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API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URL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GET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요청을 보내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JSON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데이터를 받는다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8" name="모서리가 둥근 직사각형 18">
            <a:extLst>
              <a:ext uri="{FF2B5EF4-FFF2-40B4-BE49-F238E27FC236}">
                <a16:creationId xmlns:a16="http://schemas.microsoft.com/office/drawing/2014/main" xmlns="" id="{90982F06-A123-4DB8-9254-59CF6AC55F26}"/>
              </a:ext>
            </a:extLst>
          </p:cNvPr>
          <p:cNvSpPr/>
          <p:nvPr/>
        </p:nvSpPr>
        <p:spPr>
          <a:xfrm>
            <a:off x="1203859" y="3023588"/>
            <a:ext cx="6564824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2-1. jQuery AJAX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또는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 + 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Axios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</a:t>
            </a: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xmlns="" id="{868A2914-52B9-4088-805C-AE5D27AB841B}"/>
              </a:ext>
            </a:extLst>
          </p:cNvPr>
          <p:cNvSpPr/>
          <p:nvPr/>
        </p:nvSpPr>
        <p:spPr>
          <a:xfrm>
            <a:off x="1203859" y="1926018"/>
            <a:ext cx="6564824" cy="322711"/>
          </a:xfrm>
          <a:prstGeom prst="round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1.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정보를 보여줄 테이블 또는 리스트를 만든다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20" name="모서리가 둥근 직사각형 18">
            <a:extLst>
              <a:ext uri="{FF2B5EF4-FFF2-40B4-BE49-F238E27FC236}">
                <a16:creationId xmlns:a16="http://schemas.microsoft.com/office/drawing/2014/main" xmlns="" id="{BBDB48F7-2609-4D4C-B9AA-9CC2729E9183}"/>
              </a:ext>
            </a:extLst>
          </p:cNvPr>
          <p:cNvSpPr/>
          <p:nvPr/>
        </p:nvSpPr>
        <p:spPr>
          <a:xfrm>
            <a:off x="1203859" y="4522487"/>
            <a:ext cx="6564824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3. 2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번에서 받아온 데이터를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1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번 테이블 또는 리스트에 삽입한다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xmlns="" id="{9300BC3F-2AB6-4406-8D6C-C4BB77413C8E}"/>
              </a:ext>
            </a:extLst>
          </p:cNvPr>
          <p:cNvSpPr/>
          <p:nvPr/>
        </p:nvSpPr>
        <p:spPr>
          <a:xfrm>
            <a:off x="4367325" y="2394549"/>
            <a:ext cx="237893" cy="48321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xmlns="" id="{85FD1B8F-F782-47B2-B2EF-45EC590170B3}"/>
              </a:ext>
            </a:extLst>
          </p:cNvPr>
          <p:cNvSpPr/>
          <p:nvPr/>
        </p:nvSpPr>
        <p:spPr>
          <a:xfrm>
            <a:off x="4367325" y="3909319"/>
            <a:ext cx="237893" cy="48321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82CFEC5E-6857-40C8-956B-A6ACB8C6E11B}"/>
              </a:ext>
            </a:extLst>
          </p:cNvPr>
          <p:cNvSpPr txBox="1"/>
          <p:nvPr/>
        </p:nvSpPr>
        <p:spPr>
          <a:xfrm>
            <a:off x="1605540" y="2452453"/>
            <a:ext cx="57614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대부분의 오픈 </a:t>
            </a:r>
            <a:r>
              <a:rPr lang="en-US" altLang="ko-KR" sz="10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API</a:t>
            </a:r>
            <a:r>
              <a:rPr lang="ko-KR" altLang="en-US" sz="10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는 회원가입 후 키를 발급받아야 사용할 수 있으며</a:t>
            </a:r>
            <a:r>
              <a:rPr lang="en-US" altLang="ko-KR" sz="10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0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하루 </a:t>
            </a:r>
            <a:r>
              <a:rPr lang="en-US" altLang="ko-KR" sz="10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API </a:t>
            </a:r>
            <a:r>
              <a:rPr lang="ko-KR" altLang="en-US" sz="10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호출 횟수 제한이 있습니다</a:t>
            </a:r>
            <a:r>
              <a:rPr lang="en-US" altLang="ko-KR" sz="10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  <a:endParaRPr lang="ko-KR" altLang="en-US" sz="1000" spc="-50" dirty="0">
              <a:solidFill>
                <a:srgbClr val="FF0000"/>
              </a:solidFill>
              <a:highlight>
                <a:srgbClr val="FFFF00"/>
              </a:highlight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5F3D41B7-553E-403B-8B1C-2A3712E94DFA}"/>
              </a:ext>
            </a:extLst>
          </p:cNvPr>
          <p:cNvSpPr txBox="1"/>
          <p:nvPr/>
        </p:nvSpPr>
        <p:spPr>
          <a:xfrm>
            <a:off x="1605540" y="4942754"/>
            <a:ext cx="57614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비동기 통신으로 받아온 데이터를 삽입하는 과정에서 </a:t>
            </a:r>
            <a:r>
              <a:rPr lang="en-US" altLang="ko-KR" sz="10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ko-KR" altLang="en-US" sz="10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의 편리함을 느낄 수 있습니다</a:t>
            </a:r>
            <a:r>
              <a:rPr lang="en-US" altLang="ko-KR" sz="10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  <a:endParaRPr lang="ko-KR" altLang="en-US" sz="1000" spc="-50" dirty="0">
              <a:solidFill>
                <a:srgbClr val="FF0000"/>
              </a:solidFill>
              <a:highlight>
                <a:srgbClr val="FFFF00"/>
              </a:highlight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4070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0.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영화진흥위원회 회원가입 후 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Key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발급 받기</a:t>
            </a:r>
            <a:endParaRPr lang="en-US" altLang="ko-KR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HTTP 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 라이브러리 </a:t>
            </a: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일별 박스오피스 리스트 만들기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공통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ED7E08F9-2AEC-4CE3-83F7-09E5CD0AC4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322" y="2351932"/>
            <a:ext cx="5398691" cy="37497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DF98A3E-CFB7-4AA0-97D8-7FA62BF88EAA}"/>
              </a:ext>
            </a:extLst>
          </p:cNvPr>
          <p:cNvSpPr txBox="1"/>
          <p:nvPr/>
        </p:nvSpPr>
        <p:spPr>
          <a:xfrm>
            <a:off x="1415846" y="2061361"/>
            <a:ext cx="6844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5"/>
              </a:rPr>
              <a:t>http://www.kobis.or.kr/kobisopenapi/homepg/user/joinUser.do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2215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0.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영화진흥위원회 회원가입 후 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Key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발급 받기</a:t>
            </a:r>
            <a:endParaRPr lang="en-US" altLang="ko-KR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HTTP 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 라이브러리 </a:t>
            </a: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일별 박스오피스 리스트 만들기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공통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DF98A3E-CFB7-4AA0-97D8-7FA62BF88EAA}"/>
              </a:ext>
            </a:extLst>
          </p:cNvPr>
          <p:cNvSpPr txBox="1"/>
          <p:nvPr/>
        </p:nvSpPr>
        <p:spPr>
          <a:xfrm>
            <a:off x="1415846" y="2061361"/>
            <a:ext cx="6844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4"/>
              </a:rPr>
              <a:t>http://www.kobis.or.kr/kobisopenapi/homepg/apikey/ckUser/findApikeyList.do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6492D50F-AE0B-4786-AA75-38D6471A661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175" y="2366821"/>
            <a:ext cx="5701887" cy="333450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82E93F99-662F-4C36-8AA1-1F1B1F6D8753}"/>
              </a:ext>
            </a:extLst>
          </p:cNvPr>
          <p:cNvSpPr/>
          <p:nvPr/>
        </p:nvSpPr>
        <p:spPr>
          <a:xfrm>
            <a:off x="3638648" y="3776044"/>
            <a:ext cx="1028108" cy="40271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515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0.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영화진흥위원회 회원가입 후 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Key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발급 받기</a:t>
            </a:r>
            <a:endParaRPr lang="en-US" altLang="ko-KR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HTTP 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 라이브러리 </a:t>
            </a: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일별 박스오피스 리스트 만들기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공통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DF98A3E-CFB7-4AA0-97D8-7FA62BF88EAA}"/>
              </a:ext>
            </a:extLst>
          </p:cNvPr>
          <p:cNvSpPr txBox="1"/>
          <p:nvPr/>
        </p:nvSpPr>
        <p:spPr>
          <a:xfrm>
            <a:off x="1415846" y="2061361"/>
            <a:ext cx="6844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4"/>
              </a:rPr>
              <a:t>http://www.kobis.or.kr/kobisopenapi/homepg/apikey/ckUser/findApikeyList.do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9918B22E-7E37-4E6D-983F-6A36FDF214B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483" y="2409464"/>
            <a:ext cx="5791906" cy="2325107"/>
          </a:xfrm>
          <a:prstGeom prst="rect">
            <a:avLst/>
          </a:prstGeom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B1319822-36CE-4A08-8CE9-67B3D1EDE0B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634" y="4949068"/>
            <a:ext cx="5364810" cy="886233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56E69088-EE55-4457-B5CB-D587F43439B9}"/>
              </a:ext>
            </a:extLst>
          </p:cNvPr>
          <p:cNvSpPr/>
          <p:nvPr/>
        </p:nvSpPr>
        <p:spPr>
          <a:xfrm>
            <a:off x="3368592" y="5467448"/>
            <a:ext cx="762790" cy="36785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8">
            <a:extLst>
              <a:ext uri="{FF2B5EF4-FFF2-40B4-BE49-F238E27FC236}">
                <a16:creationId xmlns:a16="http://schemas.microsoft.com/office/drawing/2014/main" xmlns="" id="{2A98BBA6-D597-44A0-8BCD-BC9688126A63}"/>
              </a:ext>
            </a:extLst>
          </p:cNvPr>
          <p:cNvSpPr/>
          <p:nvPr/>
        </p:nvSpPr>
        <p:spPr>
          <a:xfrm>
            <a:off x="2602866" y="3957862"/>
            <a:ext cx="5685641" cy="322711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사용 목적</a:t>
            </a:r>
            <a:r>
              <a:rPr lang="en-US" altLang="ko-KR" sz="1000" dirty="0">
                <a:solidFill>
                  <a:schemeClr val="bg1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: jQuery Ajax, Vue </a:t>
            </a:r>
            <a:r>
              <a:rPr lang="en-US" altLang="ko-KR" sz="1000" dirty="0" err="1">
                <a:solidFill>
                  <a:schemeClr val="bg1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Axios</a:t>
            </a:r>
            <a:r>
              <a:rPr lang="en-US" altLang="ko-KR" sz="1000" dirty="0">
                <a:solidFill>
                  <a:schemeClr val="bg1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000" dirty="0">
                <a:solidFill>
                  <a:schemeClr val="bg1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기능 실습을 위한 개인 스터디 목적으로 발급 요청합니다</a:t>
            </a:r>
            <a:r>
              <a:rPr lang="en-US" altLang="ko-KR" sz="1000" dirty="0">
                <a:solidFill>
                  <a:schemeClr val="bg1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  <a:endParaRPr lang="ko-KR" altLang="en-US" sz="1000" dirty="0">
              <a:solidFill>
                <a:schemeClr val="bg1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xmlns="" id="{CA78C336-E67C-42EF-BB49-EC591AACD7CB}"/>
              </a:ext>
            </a:extLst>
          </p:cNvPr>
          <p:cNvSpPr/>
          <p:nvPr/>
        </p:nvSpPr>
        <p:spPr>
          <a:xfrm>
            <a:off x="5404360" y="4659708"/>
            <a:ext cx="2515784" cy="322711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사용 </a:t>
            </a:r>
            <a:r>
              <a:rPr lang="en-US" altLang="ko-KR" sz="1000" dirty="0">
                <a:solidFill>
                  <a:schemeClr val="bg1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URL: http://localhost:8080</a:t>
            </a:r>
            <a:endParaRPr lang="ko-KR" altLang="en-US" sz="1000" dirty="0">
              <a:solidFill>
                <a:schemeClr val="bg1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7852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BF628DB8-62D6-4207-BC69-A85CA6653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255" y="2297532"/>
            <a:ext cx="6265899" cy="1017218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0.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영화진흥위원회 회원가입 후 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Key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발급 받기</a:t>
            </a:r>
            <a:endParaRPr lang="en-US" altLang="ko-KR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HTTP 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 라이브러리 </a:t>
            </a: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일별 박스오피스 리스트 만들기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공통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DF98A3E-CFB7-4AA0-97D8-7FA62BF88EAA}"/>
              </a:ext>
            </a:extLst>
          </p:cNvPr>
          <p:cNvSpPr txBox="1"/>
          <p:nvPr/>
        </p:nvSpPr>
        <p:spPr>
          <a:xfrm>
            <a:off x="1415846" y="2061361"/>
            <a:ext cx="6844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5"/>
              </a:rPr>
              <a:t>http://www.kobis.or.kr/kobisopenapi/homepg/apikey/ckUser/findApikeyList.do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56E69088-EE55-4457-B5CB-D587F43439B9}"/>
              </a:ext>
            </a:extLst>
          </p:cNvPr>
          <p:cNvSpPr/>
          <p:nvPr/>
        </p:nvSpPr>
        <p:spPr>
          <a:xfrm>
            <a:off x="1738781" y="2862160"/>
            <a:ext cx="1587172" cy="29797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8">
            <a:extLst>
              <a:ext uri="{FF2B5EF4-FFF2-40B4-BE49-F238E27FC236}">
                <a16:creationId xmlns:a16="http://schemas.microsoft.com/office/drawing/2014/main" xmlns="" id="{2A98BBA6-D597-44A0-8BCD-BC9688126A63}"/>
              </a:ext>
            </a:extLst>
          </p:cNvPr>
          <p:cNvSpPr/>
          <p:nvPr/>
        </p:nvSpPr>
        <p:spPr>
          <a:xfrm>
            <a:off x="2064452" y="3352410"/>
            <a:ext cx="4897109" cy="505168"/>
          </a:xfrm>
          <a:prstGeom prst="roundRect">
            <a:avLst>
              <a:gd name="adj" fmla="val 11040"/>
            </a:avLst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API Key: 3549202564fc55c0fb1f6709f54aaeaf</a:t>
            </a:r>
            <a:endParaRPr lang="ko-KR" altLang="en-US" sz="1400" dirty="0">
              <a:solidFill>
                <a:schemeClr val="bg1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20" name="모서리가 둥근 직사각형 18">
            <a:extLst>
              <a:ext uri="{FF2B5EF4-FFF2-40B4-BE49-F238E27FC236}">
                <a16:creationId xmlns:a16="http://schemas.microsoft.com/office/drawing/2014/main" xmlns="" id="{8FCA0B8F-7AF9-4262-BDEE-6435D7EB160C}"/>
              </a:ext>
            </a:extLst>
          </p:cNvPr>
          <p:cNvSpPr/>
          <p:nvPr/>
        </p:nvSpPr>
        <p:spPr>
          <a:xfrm>
            <a:off x="2064452" y="4043058"/>
            <a:ext cx="4897109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Key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를 바탕으로 일별 박스오피스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JSON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데이터를 가져올 수 있습니다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1033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F3BF1BBF-0D06-4D36-967B-3B72BE5FAA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439" y="2439409"/>
            <a:ext cx="6276268" cy="3189123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0.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크롬 확장 프로그램 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JSON Formatter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설치</a:t>
            </a:r>
            <a:endParaRPr lang="en-US" altLang="ko-KR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HTTP 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 라이브러리 </a:t>
            </a: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일별 박스오피스 리스트 만들기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공통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DF98A3E-CFB7-4AA0-97D8-7FA62BF88EAA}"/>
              </a:ext>
            </a:extLst>
          </p:cNvPr>
          <p:cNvSpPr txBox="1"/>
          <p:nvPr/>
        </p:nvSpPr>
        <p:spPr>
          <a:xfrm>
            <a:off x="1415846" y="2061361"/>
            <a:ext cx="6844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5"/>
              </a:rPr>
              <a:t>https://chrome.google.com/webstore/detail/json-formatter/mhimpmpmffogbmmkmajibklelopddmjf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56E69088-EE55-4457-B5CB-D587F43439B9}"/>
              </a:ext>
            </a:extLst>
          </p:cNvPr>
          <p:cNvSpPr/>
          <p:nvPr/>
        </p:nvSpPr>
        <p:spPr>
          <a:xfrm>
            <a:off x="6713497" y="2807901"/>
            <a:ext cx="1090948" cy="32271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8">
            <a:extLst>
              <a:ext uri="{FF2B5EF4-FFF2-40B4-BE49-F238E27FC236}">
                <a16:creationId xmlns:a16="http://schemas.microsoft.com/office/drawing/2014/main" xmlns="" id="{8FCA0B8F-7AF9-4262-BDEE-6435D7EB160C}"/>
              </a:ext>
            </a:extLst>
          </p:cNvPr>
          <p:cNvSpPr/>
          <p:nvPr/>
        </p:nvSpPr>
        <p:spPr>
          <a:xfrm>
            <a:off x="2258703" y="5744970"/>
            <a:ext cx="5786122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JSON Formatter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를 사용하면 크롬 브라우저에서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JSON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데이터 구조를 쉽게 파악할 수 있습니다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6790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3">
            <a:extLst>
              <a:ext uri="{FF2B5EF4-FFF2-40B4-BE49-F238E27FC236}">
                <a16:creationId xmlns:a16="http://schemas.microsoft.com/office/drawing/2014/main" xmlns="" id="{35FFE981-A81C-44DD-8836-7FAAEDDAFB8B}"/>
              </a:ext>
            </a:extLst>
          </p:cNvPr>
          <p:cNvSpPr/>
          <p:nvPr/>
        </p:nvSpPr>
        <p:spPr>
          <a:xfrm>
            <a:off x="791272" y="3019839"/>
            <a:ext cx="7724078" cy="1064634"/>
          </a:xfrm>
          <a:prstGeom prst="roundRect">
            <a:avLst>
              <a:gd name="adj" fmla="val 945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http://www.kobis.or.kr/kobisopenapi/webservice/rest/boxoffice/searchDailyBoxOfficeList.json?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key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=</a:t>
            </a:r>
            <a:r>
              <a:rPr lang="ko-KR" altLang="en-US" sz="1600" dirty="0">
                <a:solidFill>
                  <a:schemeClr val="bg1"/>
                </a:solidFill>
                <a:highlight>
                  <a:srgbClr val="298DBF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나의 </a:t>
            </a:r>
            <a:r>
              <a:rPr lang="en-US" altLang="ko-KR" sz="1600" dirty="0">
                <a:solidFill>
                  <a:schemeClr val="bg1"/>
                </a:solidFill>
                <a:highlight>
                  <a:srgbClr val="298DBF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API </a:t>
            </a:r>
            <a:r>
              <a:rPr lang="en-US" altLang="ko-KR" sz="1600" dirty="0" err="1">
                <a:solidFill>
                  <a:schemeClr val="bg1"/>
                </a:solidFill>
                <a:highlight>
                  <a:srgbClr val="298DBF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Key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&amp;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targetDt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=</a:t>
            </a:r>
            <a:r>
              <a:rPr lang="en-US" altLang="ko-KR" sz="1600" dirty="0">
                <a:solidFill>
                  <a:schemeClr val="bg1"/>
                </a:solidFill>
                <a:highlight>
                  <a:srgbClr val="298DBF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YYYYMMDD </a:t>
            </a:r>
            <a:r>
              <a:rPr lang="ko-KR" altLang="en-US" sz="1600" dirty="0">
                <a:solidFill>
                  <a:schemeClr val="bg1"/>
                </a:solidFill>
                <a:highlight>
                  <a:srgbClr val="298DBF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형식 날짜</a:t>
            </a:r>
            <a:endParaRPr lang="en-US" altLang="ko-KR" sz="1600" dirty="0">
              <a:solidFill>
                <a:schemeClr val="bg1"/>
              </a:solidFill>
              <a:highlight>
                <a:srgbClr val="298DBF"/>
              </a:highlight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endParaRPr lang="en-US" altLang="ko-KR" sz="1000" dirty="0">
              <a:solidFill>
                <a:srgbClr val="FF0000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(URL 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끝 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?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부터 쿼리 스트링 시작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&amp;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을 기준으로 요청 파라미터 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= 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값 형태로 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API 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사용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</a:t>
            </a:r>
            <a:endParaRPr lang="ko-KR" altLang="en-US" sz="2000" dirty="0">
              <a:solidFill>
                <a:srgbClr val="FF0000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F12D4E5-B109-4B80-B716-4AECBE0D5D67}"/>
              </a:ext>
            </a:extLst>
          </p:cNvPr>
          <p:cNvSpPr txBox="1"/>
          <p:nvPr/>
        </p:nvSpPr>
        <p:spPr>
          <a:xfrm>
            <a:off x="1415846" y="2061361"/>
            <a:ext cx="70995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JSON Formatter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설치한 후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발급받은 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API Key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와 날짜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</a:t>
            </a:r>
            <a:r>
              <a:rPr lang="en-US" altLang="ko-KR" sz="1100" spc="-50" dirty="0" err="1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targetDt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를 포함한 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URL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 접속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해 보세요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일별 박스오피스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API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사용하려면 반드시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API Key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와 필수 파라미터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targetDt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가 필요합니다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이 과정은 모두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GET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요청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을 보내고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API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를 통해 서버에서 데이터를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JSON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형식으로 받는 방법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중 일부입니다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0.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크롬 확장 프로그램 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JSON Formatter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설치</a:t>
            </a:r>
            <a:endParaRPr lang="en-US" altLang="ko-KR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HTTP 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 라이브러리 </a:t>
            </a: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일별 박스오피스 리스트 만들기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공통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DF98A3E-CFB7-4AA0-97D8-7FA62BF88EAA}"/>
              </a:ext>
            </a:extLst>
          </p:cNvPr>
          <p:cNvSpPr txBox="1"/>
          <p:nvPr/>
        </p:nvSpPr>
        <p:spPr>
          <a:xfrm>
            <a:off x="1415846" y="4286439"/>
            <a:ext cx="6844233" cy="5213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4"/>
              </a:rPr>
              <a:t>http://www.kobis.or.kr/kobisopenapi/webservice/rest/boxoffice/searchDailyBoxOfficeList.json?key=3549202564fc55c0fb1f6709f54aaeaf&amp;targetDt=20191102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495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B3C25049-AF45-475D-BC44-EAAA697654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267" y="3300302"/>
            <a:ext cx="1195973" cy="2768679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AJAX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란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?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HTTP 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 라이브러리 </a:t>
            </a: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AJAX(Asynchronous 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Javascript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And XML)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5846" y="2061361"/>
            <a:ext cx="68442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AJAX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란 비동기 자바스크립트와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XML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로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서버와 통신하기 위해 </a:t>
            </a:r>
            <a:r>
              <a:rPr lang="en-US" altLang="ko-KR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XMLHttpRequest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객체를 사용하는 것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을 의미합니다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JSON, XML, HTML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그리고 일반 텍스트 형식 등을 포함한 다양한 포맷을 주고 받을 수 있습니다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AJAX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는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"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비동기성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"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특징을 가지고 있습니다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따라서 </a:t>
            </a:r>
            <a:r>
              <a:rPr lang="ko-KR" altLang="en-US" sz="1100" b="1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웹페이지 전환</a:t>
            </a:r>
            <a:r>
              <a:rPr lang="en-US" altLang="ko-KR" sz="1100" b="1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</a:t>
            </a:r>
            <a:r>
              <a:rPr lang="ko-KR" altLang="en-US" sz="1100" b="1" spc="-50" dirty="0" err="1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새로고침</a:t>
            </a:r>
            <a:r>
              <a:rPr lang="en-US" altLang="ko-KR" sz="1100" b="1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 </a:t>
            </a:r>
            <a:r>
              <a:rPr lang="ko-KR" altLang="en-US" sz="1100" b="1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없이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서버에 요청을 보낸 후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받아 온 데이터로 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특정 화면을 업데이트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할 수 있습니다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실시간으로 변하는 포털 사이트 검색어나 버튼 클릭 시 현재 날씨 출력 등의 기능은 모두 비동기 작업입니다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F2486CAD-9AAF-46C4-8629-2755702FB6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589" y="3428999"/>
            <a:ext cx="1004514" cy="251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597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F12D4E5-B109-4B80-B716-4AECBE0D5D67}"/>
              </a:ext>
            </a:extLst>
          </p:cNvPr>
          <p:cNvSpPr txBox="1"/>
          <p:nvPr/>
        </p:nvSpPr>
        <p:spPr>
          <a:xfrm>
            <a:off x="1415846" y="2061361"/>
            <a:ext cx="7099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JSON Formatter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설치한 후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발급받은 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API Key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와 날짜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</a:t>
            </a:r>
            <a:r>
              <a:rPr lang="en-US" altLang="ko-KR" sz="1100" spc="-50" dirty="0" err="1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targetDt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를 포함한 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URL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 접속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해 보세요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요청 방식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URL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 따른 파라미터는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API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제작한 곳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여기서는 영화진흥위원회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에서 제공합니다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0.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크롬 확장 프로그램 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JSON Formatter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설치</a:t>
            </a:r>
            <a:endParaRPr lang="en-US" altLang="ko-KR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HTTP 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 라이브러리 </a:t>
            </a: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일별 박스오피스 리스트 만들기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공통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58A0549-F676-4ECC-9114-93A40049E47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82"/>
          <a:stretch/>
        </p:blipFill>
        <p:spPr>
          <a:xfrm>
            <a:off x="1453750" y="2511200"/>
            <a:ext cx="5845308" cy="362297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6BCF2C6F-DE96-44FB-AC9B-5B17AA7C127E}"/>
              </a:ext>
            </a:extLst>
          </p:cNvPr>
          <p:cNvSpPr/>
          <p:nvPr/>
        </p:nvSpPr>
        <p:spPr>
          <a:xfrm>
            <a:off x="1821251" y="3096813"/>
            <a:ext cx="2599137" cy="310026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8">
            <a:extLst>
              <a:ext uri="{FF2B5EF4-FFF2-40B4-BE49-F238E27FC236}">
                <a16:creationId xmlns:a16="http://schemas.microsoft.com/office/drawing/2014/main" xmlns="" id="{3232FBF2-4E60-481E-BF83-CC24D588C368}"/>
              </a:ext>
            </a:extLst>
          </p:cNvPr>
          <p:cNvSpPr/>
          <p:nvPr/>
        </p:nvSpPr>
        <p:spPr>
          <a:xfrm>
            <a:off x="3873544" y="4324904"/>
            <a:ext cx="5005137" cy="1054839"/>
          </a:xfrm>
          <a:prstGeom prst="roundRect">
            <a:avLst>
              <a:gd name="adj" fmla="val 5887"/>
            </a:avLst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API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에서 받은 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dailyBoxOfficeList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배열로 일별 박스오피스 리스트를 만들 수 있어요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</a:p>
          <a:p>
            <a:pPr algn="ctr"/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만약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라면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아래와 같이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v-for </a:t>
            </a:r>
            <a:r>
              <a:rPr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디렉티브를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사용할 수 있겠죠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?</a:t>
            </a:r>
          </a:p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&lt;li v-for="(movie, index) in 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dailyBoxOfficeList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" :key="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movieCd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"&gt;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제목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: {{ 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movie.movieNm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}}&lt;/li&gt;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2047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정보를 보여줄 테이블 또는 리스트 마크업 생성</a:t>
            </a:r>
            <a:endParaRPr lang="en-US" altLang="ko-KR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HTTP 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 라이브러리 </a:t>
            </a: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일별 박스오피스 리스트 만들기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_jQuery AJAX 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버전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1921A1E8-7073-4706-88DD-ED62A7279CDE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1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2383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API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에 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GET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요청 전송</a:t>
            </a:r>
            <a:endParaRPr lang="en-US" altLang="ko-KR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HTTP 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 라이브러리 </a:t>
            </a: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일별 박스오피스 리스트 만들기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_jQuery AJAX 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버전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C2826594-E15A-4E00-B804-341CF7FF751E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2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3569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서버에서 받은 데이터를 바탕으로 화면 갱신</a:t>
            </a:r>
            <a:endParaRPr lang="en-US" altLang="ko-KR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HTTP 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 라이브러리 </a:t>
            </a: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일별 박스오피스 리스트 만들기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_jQuery AJAX 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버전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D2876406-D2B0-4617-B7F7-7F182D007665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3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5904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HTTP 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 라이브러리 </a:t>
            </a: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일별 박스오피스 리스트 만들기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_Vue + 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Axios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버전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9" name="모서리가 둥근 직사각형 6">
            <a:extLst>
              <a:ext uri="{FF2B5EF4-FFF2-40B4-BE49-F238E27FC236}">
                <a16:creationId xmlns:a16="http://schemas.microsoft.com/office/drawing/2014/main" xmlns="" id="{DD08E425-AA05-4C60-B4A2-A2F687DCE3CA}"/>
              </a:ext>
            </a:extLst>
          </p:cNvPr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 </a:t>
            </a:r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Axios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설치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main.js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수정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ED394ABA-9FED-4354-8061-F2AF5EDA8A5A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0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3B013B9-D5C2-4551-BF43-612D3C2EB443}"/>
              </a:ext>
            </a:extLst>
          </p:cNvPr>
          <p:cNvSpPr txBox="1"/>
          <p:nvPr/>
        </p:nvSpPr>
        <p:spPr>
          <a:xfrm>
            <a:off x="1415846" y="2061361"/>
            <a:ext cx="68442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cmder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에서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npm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install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명령어를 통해 현재 프로젝트에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설치합니다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en-US" altLang="ko-KR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– </a:t>
            </a:r>
            <a:r>
              <a:rPr lang="en-US" altLang="ko-KR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axios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– </a:t>
            </a:r>
            <a:r>
              <a:rPr lang="en-US" altLang="ko-KR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vue-axios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순으로 스크립트를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import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sp>
        <p:nvSpPr>
          <p:cNvPr id="8" name="모서리가 둥근 직사각형 1">
            <a:extLst>
              <a:ext uri="{FF2B5EF4-FFF2-40B4-BE49-F238E27FC236}">
                <a16:creationId xmlns:a16="http://schemas.microsoft.com/office/drawing/2014/main" xmlns="" id="{A742F920-A18D-499C-8DAA-CBC518420C71}"/>
              </a:ext>
            </a:extLst>
          </p:cNvPr>
          <p:cNvSpPr/>
          <p:nvPr/>
        </p:nvSpPr>
        <p:spPr>
          <a:xfrm>
            <a:off x="1511085" y="2573094"/>
            <a:ext cx="6526786" cy="472698"/>
          </a:xfrm>
          <a:prstGeom prst="roundRect">
            <a:avLst>
              <a:gd name="adj" fmla="val 15028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npm</a:t>
            </a:r>
            <a:r>
              <a:rPr lang="en-US" altLang="ko-KR" sz="14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install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axios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vue-axios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--save</a:t>
            </a:r>
            <a:endParaRPr lang="ko-KR" alt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모서리가 둥근 직사각형 16">
            <a:extLst>
              <a:ext uri="{FF2B5EF4-FFF2-40B4-BE49-F238E27FC236}">
                <a16:creationId xmlns:a16="http://schemas.microsoft.com/office/drawing/2014/main" xmlns="" id="{0D024D17-4A6C-4454-AD47-2273E4B52E3E}"/>
              </a:ext>
            </a:extLst>
          </p:cNvPr>
          <p:cNvSpPr/>
          <p:nvPr/>
        </p:nvSpPr>
        <p:spPr>
          <a:xfrm>
            <a:off x="1512580" y="3646658"/>
            <a:ext cx="6525291" cy="2429486"/>
          </a:xfrm>
          <a:prstGeom prst="roundRect">
            <a:avLst>
              <a:gd name="adj" fmla="val 2852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altLang="ko-KR" sz="1000" dirty="0" err="1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/main.js</a:t>
            </a:r>
          </a:p>
          <a:p>
            <a:pPr lvl="1"/>
            <a:r>
              <a:rPr lang="fr-FR" altLang="ko-KR" sz="1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fr-FR" altLang="ko-KR" sz="1000" b="1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fr-FR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fr-FR" altLang="ko-KR" sz="10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axios </a:t>
            </a:r>
            <a:r>
              <a:rPr lang="fr-FR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fr-FR" altLang="ko-KR" sz="10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'axios'</a:t>
            </a:r>
          </a:p>
          <a:p>
            <a:pPr lvl="1"/>
            <a:r>
              <a:rPr lang="fr-FR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axios from </a:t>
            </a:r>
            <a:r>
              <a:rPr lang="fr-FR" altLang="ko-KR" sz="10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'vue-axios'</a:t>
            </a:r>
            <a:endParaRPr lang="fr-FR" altLang="ko-KR" sz="1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fr-FR" altLang="ko-KR" sz="1000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fr-FR" altLang="ko-KR" sz="1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Vue.config.productionTip = false</a:t>
            </a:r>
          </a:p>
          <a:p>
            <a:pPr lvl="1"/>
            <a:r>
              <a:rPr lang="fr-FR" altLang="ko-KR" sz="1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Vue.use(ElementUI</a:t>
            </a:r>
            <a:r>
              <a:rPr lang="fr-FR" altLang="ko-KR" sz="1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fr-FR" altLang="ko-KR" sz="10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Vue.use(VueAxios, axios)</a:t>
            </a:r>
            <a:endParaRPr lang="fr-FR" altLang="ko-KR" sz="1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fr-FR" altLang="ko-KR" sz="1000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Vue({</a:t>
            </a:r>
          </a:p>
          <a:p>
            <a:pPr lvl="2"/>
            <a:r>
              <a:rPr lang="fr-FR" altLang="ko-KR" sz="10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store,</a:t>
            </a:r>
          </a:p>
          <a:p>
            <a:pPr lvl="2"/>
            <a:r>
              <a:rPr lang="fr-FR" altLang="ko-KR" sz="10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router</a:t>
            </a:r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lvl="2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render: h =&gt; h(app)</a:t>
            </a:r>
          </a:p>
          <a:p>
            <a:pPr lvl="1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}).$mount(‘#app')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6A8717A-0AD1-493A-AA2F-5D4938DD6747}"/>
              </a:ext>
            </a:extLst>
          </p:cNvPr>
          <p:cNvSpPr txBox="1"/>
          <p:nvPr/>
        </p:nvSpPr>
        <p:spPr>
          <a:xfrm>
            <a:off x="1417300" y="3294287"/>
            <a:ext cx="6844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main.js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 </a:t>
            </a:r>
            <a:r>
              <a:rPr lang="en-US" altLang="ko-KR" sz="11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와 </a:t>
            </a:r>
            <a:r>
              <a:rPr lang="en-US" altLang="ko-KR" sz="11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vue-axios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import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한 후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en-US" altLang="ko-KR" sz="11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Vue.use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메서드를 사용해 플러그인으로 등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록하세요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68999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HTTP 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 라이브러리 </a:t>
            </a: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일별 박스오피스 리스트 만들기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_Vue + 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Axios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버전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9" name="모서리가 둥근 직사각형 6">
            <a:extLst>
              <a:ext uri="{FF2B5EF4-FFF2-40B4-BE49-F238E27FC236}">
                <a16:creationId xmlns:a16="http://schemas.microsoft.com/office/drawing/2014/main" xmlns="" id="{DD08E425-AA05-4C60-B4A2-A2F687DCE3CA}"/>
              </a:ext>
            </a:extLst>
          </p:cNvPr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정보를 보여줄 테이블 또는 리스트 마크업 생성</a:t>
            </a:r>
            <a:endParaRPr lang="en-US" altLang="ko-KR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ED394ABA-9FED-4354-8061-F2AF5EDA8A5A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1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2084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API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에 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GET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요청 전송</a:t>
            </a:r>
            <a:endParaRPr lang="en-US" altLang="ko-KR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HTTP 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 라이브러리 </a:t>
            </a: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일별 박스오피스 리스트 만들기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_Vue + 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Axios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버전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50BED8AE-0875-450C-818E-29934DDC0736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2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0119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서버에서 받은 데이터를 바탕으로 화면 갱신</a:t>
            </a:r>
            <a:endParaRPr lang="en-US" altLang="ko-KR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HTTP 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 라이브러리 </a:t>
            </a: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일별 박스오피스 리스트 만들기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_Vue + 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Axios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버전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731CCCE5-901D-432C-BEAC-F936CBC6BB25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3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19393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20266"/>
            <a:ext cx="9144000" cy="6099418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FFDF735-62F4-42D8-9EE1-93610BFD171F}"/>
              </a:ext>
            </a:extLst>
          </p:cNvPr>
          <p:cNvSpPr txBox="1"/>
          <p:nvPr/>
        </p:nvSpPr>
        <p:spPr>
          <a:xfrm>
            <a:off x="763491" y="1791106"/>
            <a:ext cx="2005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[Version]</a:t>
            </a:r>
          </a:p>
          <a:p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2019-11-02	v0.1</a:t>
            </a:r>
          </a:p>
          <a:p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2019-11-03	v0.2</a:t>
            </a:r>
          </a:p>
          <a:p>
            <a:endParaRPr lang="en-US" altLang="ko-KR" sz="100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0" y="3441565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>
                    <a:lumMod val="85000"/>
                  </a:schemeClr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[ </a:t>
            </a:r>
            <a:r>
              <a:rPr lang="ko-KR" altLang="en-US" sz="4000">
                <a:solidFill>
                  <a:schemeClr val="bg1">
                    <a:lumMod val="85000"/>
                  </a:schemeClr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페이지 마침 </a:t>
            </a:r>
            <a:r>
              <a:rPr lang="en-US" altLang="ko-KR" sz="4000" dirty="0">
                <a:solidFill>
                  <a:schemeClr val="bg1">
                    <a:lumMod val="85000"/>
                  </a:schemeClr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5253" y="1209251"/>
            <a:ext cx="8380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HTTP </a:t>
            </a:r>
            <a:r>
              <a:rPr lang="ko-KR" altLang="en-US" sz="12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클라이언트 라이브러리 </a:t>
            </a:r>
            <a:r>
              <a:rPr lang="en-US" altLang="ko-KR" sz="2400" b="1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Axios</a:t>
            </a:r>
            <a:endParaRPr lang="ko-KR" altLang="en-US" sz="2400" b="1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0458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모서리가 둥근 직사각형 18">
            <a:extLst>
              <a:ext uri="{FF2B5EF4-FFF2-40B4-BE49-F238E27FC236}">
                <a16:creationId xmlns:a16="http://schemas.microsoft.com/office/drawing/2014/main" xmlns="" id="{E2EB3284-B04D-47D8-BEC4-9757F1E20152}"/>
              </a:ext>
            </a:extLst>
          </p:cNvPr>
          <p:cNvSpPr/>
          <p:nvPr/>
        </p:nvSpPr>
        <p:spPr>
          <a:xfrm>
            <a:off x="4592268" y="5048548"/>
            <a:ext cx="2774447" cy="627883"/>
          </a:xfrm>
          <a:prstGeom prst="roundRect">
            <a:avLst>
              <a:gd name="adj" fmla="val 686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에러 메시지 처리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7" name="모서리가 둥근 직사각형 18">
            <a:extLst>
              <a:ext uri="{FF2B5EF4-FFF2-40B4-BE49-F238E27FC236}">
                <a16:creationId xmlns:a16="http://schemas.microsoft.com/office/drawing/2014/main" xmlns="" id="{850D30CD-96EB-4C16-A5A1-BA3E6B59464E}"/>
              </a:ext>
            </a:extLst>
          </p:cNvPr>
          <p:cNvSpPr/>
          <p:nvPr/>
        </p:nvSpPr>
        <p:spPr>
          <a:xfrm>
            <a:off x="1743520" y="5048549"/>
            <a:ext cx="2684854" cy="627883"/>
          </a:xfrm>
          <a:prstGeom prst="roundRect">
            <a:avLst>
              <a:gd name="adj" fmla="val 686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리스트 렌더링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슬라이더 삽입 등 화면 갱신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클라이언트에서 서버로 웹 요청 보내기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?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HTTP 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 라이브러리 </a:t>
            </a: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웹 요청의 기본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데이터 읽기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성공이냐 </a:t>
            </a:r>
            <a:r>
              <a:rPr lang="ko-KR" altLang="en-US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실패냐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?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sp>
        <p:nvSpPr>
          <p:cNvPr id="11" name="모서리가 둥근 직사각형 18">
            <a:extLst>
              <a:ext uri="{FF2B5EF4-FFF2-40B4-BE49-F238E27FC236}">
                <a16:creationId xmlns:a16="http://schemas.microsoft.com/office/drawing/2014/main" xmlns="" id="{E9585C23-07FC-45A2-AC2A-8A09E1548EB5}"/>
              </a:ext>
            </a:extLst>
          </p:cNvPr>
          <p:cNvSpPr/>
          <p:nvPr/>
        </p:nvSpPr>
        <p:spPr>
          <a:xfrm>
            <a:off x="3630443" y="3085192"/>
            <a:ext cx="1765127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서버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2346D07-6416-49B5-953F-0E48A5E94486}"/>
              </a:ext>
            </a:extLst>
          </p:cNvPr>
          <p:cNvSpPr txBox="1"/>
          <p:nvPr/>
        </p:nvSpPr>
        <p:spPr>
          <a:xfrm>
            <a:off x="1415846" y="2061361"/>
            <a:ext cx="70995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클라이언트에서 서버로 웹 요청을 보낸 후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그 결과를 가지고 화면단을 구성하는 작업을 프론트 엔드 개발자가 하게 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r>
              <a:rPr lang="ko-KR" altLang="en-US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결과를 가져오는 데 성공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했다면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? </a:t>
            </a:r>
            <a:r>
              <a:rPr lang="ko-KR" altLang="en-US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서버 데이터를 예쁘게 재구성해 화면에 보여주기</a:t>
            </a:r>
            <a:endParaRPr lang="en-US" altLang="ko-KR" sz="1100" spc="-50" dirty="0">
              <a:solidFill>
                <a:srgbClr val="298DBF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결과를 가져오는 데 실패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했다면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?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에러 메시지를 예쁘게 재구성해 화면에 보여주기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(ex.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토스트 팝업 등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</a:t>
            </a: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xmlns="" id="{DF870A8A-BDCA-492F-ADE4-6D4D7453EC17}"/>
              </a:ext>
            </a:extLst>
          </p:cNvPr>
          <p:cNvSpPr/>
          <p:nvPr/>
        </p:nvSpPr>
        <p:spPr>
          <a:xfrm>
            <a:off x="4384584" y="3524471"/>
            <a:ext cx="87922" cy="483219"/>
          </a:xfrm>
          <a:prstGeom prst="downArrow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8">
            <a:extLst>
              <a:ext uri="{FF2B5EF4-FFF2-40B4-BE49-F238E27FC236}">
                <a16:creationId xmlns:a16="http://schemas.microsoft.com/office/drawing/2014/main" xmlns="" id="{0C8F3D83-E81C-4FD6-B3DB-C885B4853C80}"/>
              </a:ext>
            </a:extLst>
          </p:cNvPr>
          <p:cNvSpPr/>
          <p:nvPr/>
        </p:nvSpPr>
        <p:spPr>
          <a:xfrm>
            <a:off x="3630443" y="4124258"/>
            <a:ext cx="1765127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클라이언트</a:t>
            </a: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xmlns="" id="{F96A66D2-F42B-4527-B6EE-CBFA6AC55C96}"/>
              </a:ext>
            </a:extLst>
          </p:cNvPr>
          <p:cNvSpPr/>
          <p:nvPr/>
        </p:nvSpPr>
        <p:spPr>
          <a:xfrm rot="10800000">
            <a:off x="4548308" y="3524470"/>
            <a:ext cx="87922" cy="483219"/>
          </a:xfrm>
          <a:prstGeom prst="downArrow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42EADF7E-747D-4E61-AF06-523F39DE892F}"/>
              </a:ext>
            </a:extLst>
          </p:cNvPr>
          <p:cNvSpPr txBox="1"/>
          <p:nvPr/>
        </p:nvSpPr>
        <p:spPr>
          <a:xfrm>
            <a:off x="4764149" y="3642969"/>
            <a:ext cx="41358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spc="-5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jQuery AJAX, Vue </a:t>
            </a:r>
            <a:r>
              <a:rPr lang="en-US" altLang="ko-KR" sz="1000" spc="-50" dirty="0" err="1">
                <a:latin typeface="넥슨Lv1고딕" panose="00000500000000000000" pitchFamily="2" charset="-127"/>
                <a:ea typeface="넥슨Lv1고딕" panose="00000500000000000000" pitchFamily="2" charset="-127"/>
              </a:rPr>
              <a:t>Axios</a:t>
            </a:r>
            <a:r>
              <a:rPr lang="en-US" altLang="ko-KR" sz="1000" spc="-5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ko-KR" altLang="en-US" sz="1000" spc="-5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등의 </a:t>
            </a:r>
            <a:r>
              <a:rPr lang="en-US" altLang="ko-KR" sz="1000" spc="-5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HTTP </a:t>
            </a:r>
            <a:r>
              <a:rPr lang="ko-KR" altLang="en-US" sz="1000" spc="-5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클라이언트 라이브러리로 데이터 요청</a:t>
            </a:r>
            <a:r>
              <a:rPr lang="en-US" altLang="ko-KR" sz="1000" spc="-5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endParaRPr lang="ko-KR" altLang="en-US" sz="1000" spc="-50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1753E084-8D4B-4F3C-9073-D00D2C3ECAAC}"/>
              </a:ext>
            </a:extLst>
          </p:cNvPr>
          <p:cNvSpPr txBox="1"/>
          <p:nvPr/>
        </p:nvSpPr>
        <p:spPr>
          <a:xfrm>
            <a:off x="1306876" y="3642969"/>
            <a:ext cx="2968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spc="-5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클라이언트로 </a:t>
            </a:r>
            <a:r>
              <a:rPr lang="en-US" altLang="ko-KR" sz="1000" spc="-5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XML </a:t>
            </a:r>
            <a:r>
              <a:rPr lang="ko-KR" altLang="en-US" sz="1000" spc="-5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또는 </a:t>
            </a:r>
            <a:r>
              <a:rPr lang="en-US" altLang="ko-KR" sz="1000" spc="-5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JSON </a:t>
            </a:r>
            <a:r>
              <a:rPr lang="ko-KR" altLang="en-US" sz="1000" spc="-5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형식의 데이터 전송</a:t>
            </a:r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xmlns="" id="{B2889BCE-092A-4B6E-805F-EFAE6A038C1D}"/>
              </a:ext>
            </a:extLst>
          </p:cNvPr>
          <p:cNvSpPr/>
          <p:nvPr/>
        </p:nvSpPr>
        <p:spPr>
          <a:xfrm rot="18900000">
            <a:off x="4761142" y="4460551"/>
            <a:ext cx="87922" cy="395046"/>
          </a:xfrm>
          <a:prstGeom prst="downArrow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18">
            <a:extLst>
              <a:ext uri="{FF2B5EF4-FFF2-40B4-BE49-F238E27FC236}">
                <a16:creationId xmlns:a16="http://schemas.microsoft.com/office/drawing/2014/main" xmlns="" id="{514C4D24-C312-4053-A353-9E449F0DE83C}"/>
              </a:ext>
            </a:extLst>
          </p:cNvPr>
          <p:cNvSpPr/>
          <p:nvPr/>
        </p:nvSpPr>
        <p:spPr>
          <a:xfrm>
            <a:off x="3380668" y="4855479"/>
            <a:ext cx="1047705" cy="41244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성공</a:t>
            </a:r>
          </a:p>
        </p:txBody>
      </p:sp>
      <p:sp>
        <p:nvSpPr>
          <p:cNvPr id="29" name="모서리가 둥근 직사각형 18">
            <a:extLst>
              <a:ext uri="{FF2B5EF4-FFF2-40B4-BE49-F238E27FC236}">
                <a16:creationId xmlns:a16="http://schemas.microsoft.com/office/drawing/2014/main" xmlns="" id="{7A65E19A-DB93-48C6-805A-2362FD64F033}"/>
              </a:ext>
            </a:extLst>
          </p:cNvPr>
          <p:cNvSpPr/>
          <p:nvPr/>
        </p:nvSpPr>
        <p:spPr>
          <a:xfrm>
            <a:off x="4592268" y="4855479"/>
            <a:ext cx="1047705" cy="41244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실패</a:t>
            </a:r>
          </a:p>
        </p:txBody>
      </p:sp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xmlns="" id="{3126B787-0197-4A26-B637-077380FF47AC}"/>
              </a:ext>
            </a:extLst>
          </p:cNvPr>
          <p:cNvSpPr/>
          <p:nvPr/>
        </p:nvSpPr>
        <p:spPr>
          <a:xfrm rot="2700000">
            <a:off x="4087012" y="4460551"/>
            <a:ext cx="87922" cy="395046"/>
          </a:xfrm>
          <a:prstGeom prst="downArrow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60572C7E-7FE3-47B3-B785-8EB7009BE5BA}"/>
              </a:ext>
            </a:extLst>
          </p:cNvPr>
          <p:cNvSpPr txBox="1"/>
          <p:nvPr/>
        </p:nvSpPr>
        <p:spPr>
          <a:xfrm>
            <a:off x="5010574" y="4522715"/>
            <a:ext cx="29356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pc="-5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웹 요청을 주고 받는 동안 로딩 중 표시 등 대기 처리</a:t>
            </a:r>
          </a:p>
        </p:txBody>
      </p:sp>
    </p:spTree>
    <p:extLst>
      <p:ext uri="{BB962C8B-B14F-4D97-AF65-F5344CB8AC3E}">
        <p14:creationId xmlns:p14="http://schemas.microsoft.com/office/powerpoint/2010/main" val="4043153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jQuery $.ajax()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메서드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기본 사용법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HTTP 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 라이브러리 </a:t>
            </a: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jQuery AJAX 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기본 사용법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pic>
        <p:nvPicPr>
          <p:cNvPr id="5" name="그림 4" descr="텍스트, 화면, 모니터, 테이블이(가) 표시된 사진&#10;&#10;자동 생성된 설명">
            <a:extLst>
              <a:ext uri="{FF2B5EF4-FFF2-40B4-BE49-F238E27FC236}">
                <a16:creationId xmlns:a16="http://schemas.microsoft.com/office/drawing/2014/main" xmlns="" id="{1EAB609A-2615-4FA8-AD85-37095A1AB8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225" y="2423677"/>
            <a:ext cx="4468961" cy="219983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D2F62D15-235C-43B5-9AE9-C66866859394}"/>
              </a:ext>
            </a:extLst>
          </p:cNvPr>
          <p:cNvSpPr txBox="1"/>
          <p:nvPr/>
        </p:nvSpPr>
        <p:spPr>
          <a:xfrm>
            <a:off x="1415846" y="2061361"/>
            <a:ext cx="7099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객체 형태로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url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type, data(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필수는 아님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보내고 서버에서 응답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데이터 또는 에러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을 받아 옵니다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  <a:endParaRPr lang="en-US" altLang="ko-KR" sz="1100" spc="-50" dirty="0">
              <a:solidFill>
                <a:srgbClr val="FF0000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11" name="모서리가 둥근 직사각형 10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1718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 </a:t>
            </a:r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Axios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기본 사용법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HTTP 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 라이브러리 </a:t>
            </a: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 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Axios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기본 사용법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2346D07-6416-49B5-953F-0E48A5E94486}"/>
              </a:ext>
            </a:extLst>
          </p:cNvPr>
          <p:cNvSpPr txBox="1"/>
          <p:nvPr/>
        </p:nvSpPr>
        <p:spPr>
          <a:xfrm>
            <a:off x="1415846" y="2061361"/>
            <a:ext cx="70995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는 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Promise 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기반의 자바스크립트 비동기 처리방식을 사용합니다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jQuery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에서 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success, error 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콜백을 사용하는 것과 다르게 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then(), catch()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로 통신 결과를 처리합니다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endParaRPr lang="en-US" altLang="ko-KR" sz="1100" spc="-50" dirty="0">
              <a:solidFill>
                <a:srgbClr val="FF0000"/>
              </a:solidFill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r>
              <a:rPr lang="en-US" altLang="ko-KR" sz="1000" spc="-50" dirty="0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[</a:t>
            </a:r>
            <a:r>
              <a:rPr lang="ko-KR" altLang="en-US" sz="1000" spc="-50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참고 </a:t>
            </a:r>
            <a:r>
              <a:rPr lang="en-US" altLang="ko-KR" sz="1000" spc="-50" dirty="0" smtClean="0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URL] </a:t>
            </a:r>
            <a:r>
              <a:rPr lang="en-US" altLang="ko-KR" sz="1000" spc="-50" dirty="0" smtClean="0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3"/>
              </a:rPr>
              <a:t>https://github.com/axios/axios</a:t>
            </a:r>
            <a:endParaRPr lang="en-US" altLang="ko-KR" sz="1100" spc="-50" dirty="0">
              <a:solidFill>
                <a:srgbClr val="FF0000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603328"/>
              </p:ext>
            </p:extLst>
          </p:nvPr>
        </p:nvGraphicFramePr>
        <p:xfrm>
          <a:off x="1490240" y="2978198"/>
          <a:ext cx="6814311" cy="1818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28304"/>
                <a:gridCol w="2510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751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5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방식</a:t>
                      </a:r>
                      <a:endParaRPr lang="ko-KR" altLang="en-US" sz="1000" b="0" dirty="0">
                        <a:latin typeface="넥슨Lv1고딕 Bold" panose="00000800000000000000" pitchFamily="2" charset="-127"/>
                        <a:ea typeface="넥슨Lv1고딕 Bold" panose="000008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메서드</a:t>
                      </a:r>
                      <a:endParaRPr lang="ko-KR" altLang="en-US" sz="1000" b="0" dirty="0">
                        <a:latin typeface="넥슨Lv1고딕 Bold" panose="00000800000000000000" pitchFamily="2" charset="-127"/>
                        <a:ea typeface="넥슨Lv1고딕 Bold" panose="000008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GET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 </a:t>
                      </a:r>
                      <a:r>
                        <a:rPr lang="en-US" altLang="ko-KR" sz="1000" dirty="0" err="1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this.axios.</a:t>
                      </a:r>
                      <a:r>
                        <a:rPr lang="en-US" altLang="ko-KR" sz="1000" dirty="0" err="1" smtClean="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get</a:t>
                      </a:r>
                      <a:r>
                        <a:rPr lang="en-US" altLang="ko-KR" sz="1000" dirty="0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(</a:t>
                      </a:r>
                      <a:r>
                        <a:rPr lang="en-US" altLang="ko-KR" sz="1000" dirty="0" err="1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url</a:t>
                      </a:r>
                      <a:r>
                        <a:rPr lang="en-US" altLang="ko-KR" sz="1000" dirty="0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[, </a:t>
                      </a:r>
                      <a:r>
                        <a:rPr lang="en-US" altLang="ko-KR" sz="1000" dirty="0" err="1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config</a:t>
                      </a:r>
                      <a:r>
                        <a:rPr lang="en-US" altLang="ko-KR" sz="1000" dirty="0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])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 </a:t>
                      </a:r>
                      <a:r>
                        <a:rPr lang="ko-KR" altLang="en-US" sz="1000" baseline="0" dirty="0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서버에서 데이터를 가져옵니다</a:t>
                      </a:r>
                      <a:r>
                        <a:rPr lang="en-US" altLang="ko-KR" sz="1000" baseline="0" dirty="0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.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POST</a:t>
                      </a:r>
                      <a:endParaRPr lang="ko-KR" altLang="en-US" sz="100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 </a:t>
                      </a:r>
                      <a:r>
                        <a:rPr lang="en-US" altLang="ko-KR" sz="1000" dirty="0" err="1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this.axios.</a:t>
                      </a:r>
                      <a:r>
                        <a:rPr lang="en-US" altLang="ko-KR" sz="1000" dirty="0" err="1" smtClean="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post</a:t>
                      </a:r>
                      <a:r>
                        <a:rPr lang="en-US" altLang="ko-KR" sz="1000" dirty="0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(</a:t>
                      </a:r>
                      <a:r>
                        <a:rPr lang="en-US" altLang="ko-KR" sz="1000" dirty="0" err="1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url</a:t>
                      </a:r>
                      <a:r>
                        <a:rPr lang="en-US" altLang="ko-KR" sz="1000" dirty="0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[, data[, </a:t>
                      </a:r>
                      <a:r>
                        <a:rPr lang="en-US" altLang="ko-KR" sz="1000" dirty="0" err="1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config</a:t>
                      </a:r>
                      <a:r>
                        <a:rPr lang="en-US" altLang="ko-KR" sz="1000" dirty="0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]])</a:t>
                      </a:r>
                      <a:endParaRPr lang="ko-KR" altLang="en-US" sz="100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 </a:t>
                      </a:r>
                      <a:r>
                        <a:rPr lang="ko-KR" altLang="en-US" sz="1000" baseline="0" dirty="0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서버에 새로운 데이터를 전달합니다</a:t>
                      </a:r>
                      <a:r>
                        <a:rPr lang="en-US" altLang="ko-KR" sz="1000" baseline="0" dirty="0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 </a:t>
                      </a:r>
                      <a:r>
                        <a:rPr lang="ko-KR" altLang="en-US" sz="1000" baseline="0" smtClean="0">
                          <a:solidFill>
                            <a:srgbClr val="FF0000"/>
                          </a:solidFill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새 글을 작성하거나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, </a:t>
                      </a:r>
                      <a:r>
                        <a:rPr lang="ko-KR" altLang="en-US" sz="1000" baseline="0" smtClean="0">
                          <a:solidFill>
                            <a:srgbClr val="FF0000"/>
                          </a:solidFill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회원 정보를 보낼 때 주로 사용합니다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넥슨Lv1고딕 Bold" panose="00000800000000000000" pitchFamily="2" charset="-127"/>
                        <a:ea typeface="넥슨Lv1고딕 Bold" panose="000008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PATCH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 </a:t>
                      </a:r>
                      <a:r>
                        <a:rPr lang="en-US" altLang="ko-KR" sz="1000" dirty="0" err="1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this.axios.</a:t>
                      </a:r>
                      <a:r>
                        <a:rPr lang="en-US" altLang="ko-KR" sz="1000" dirty="0" err="1" smtClean="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patch</a:t>
                      </a:r>
                      <a:r>
                        <a:rPr lang="en-US" altLang="ko-KR" sz="1000" dirty="0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(</a:t>
                      </a:r>
                      <a:r>
                        <a:rPr lang="en-US" altLang="ko-KR" sz="1000" dirty="0" err="1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url</a:t>
                      </a:r>
                      <a:r>
                        <a:rPr lang="en-US" altLang="ko-KR" sz="1000" baseline="0" dirty="0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[, data</a:t>
                      </a:r>
                      <a:r>
                        <a:rPr lang="en-US" altLang="ko-KR" sz="1000" dirty="0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[, </a:t>
                      </a:r>
                      <a:r>
                        <a:rPr lang="en-US" altLang="ko-KR" sz="1000" dirty="0" err="1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config</a:t>
                      </a:r>
                      <a:r>
                        <a:rPr lang="en-US" altLang="ko-KR" sz="1000" dirty="0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]])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 </a:t>
                      </a:r>
                      <a:r>
                        <a:rPr lang="ko-KR" altLang="en-US" sz="1000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서버에 데이터를 전달해 특정 값을 수정합니다</a:t>
                      </a:r>
                      <a:r>
                        <a:rPr lang="en-US" altLang="ko-KR" sz="1000" dirty="0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 </a:t>
                      </a:r>
                      <a:r>
                        <a:rPr lang="ko-KR" altLang="en-US" sz="1000" smtClean="0">
                          <a:solidFill>
                            <a:srgbClr val="FF0000"/>
                          </a:solidFill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이미 작성된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DB</a:t>
                      </a:r>
                      <a:r>
                        <a:rPr lang="ko-KR" altLang="en-US" sz="1000" smtClean="0">
                          <a:solidFill>
                            <a:srgbClr val="FF0000"/>
                          </a:solidFill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의 내용을 수정할 때 주로 사용합니다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DELETE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 </a:t>
                      </a:r>
                      <a:r>
                        <a:rPr lang="en-US" altLang="ko-KR" sz="1000" dirty="0" err="1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this.axios.</a:t>
                      </a:r>
                      <a:r>
                        <a:rPr lang="en-US" altLang="ko-KR" sz="1000" dirty="0" err="1" smtClean="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delete</a:t>
                      </a:r>
                      <a:r>
                        <a:rPr lang="en-US" altLang="ko-KR" sz="1000" dirty="0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(</a:t>
                      </a:r>
                      <a:r>
                        <a:rPr lang="en-US" altLang="ko-KR" sz="1000" dirty="0" err="1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url</a:t>
                      </a:r>
                      <a:r>
                        <a:rPr lang="en-US" altLang="ko-KR" sz="1000" dirty="0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[, </a:t>
                      </a:r>
                      <a:r>
                        <a:rPr lang="en-US" altLang="ko-KR" sz="1000" dirty="0" err="1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config</a:t>
                      </a:r>
                      <a:r>
                        <a:rPr lang="en-US" altLang="ko-KR" sz="1000" dirty="0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])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 </a:t>
                      </a:r>
                      <a:r>
                        <a:rPr lang="ko-KR" altLang="en-US" sz="1000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서버에 데이터를 전달해 특정 값을 삭제합니다</a:t>
                      </a:r>
                      <a:r>
                        <a:rPr lang="en-US" altLang="ko-KR" sz="1000" dirty="0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 </a:t>
                      </a:r>
                      <a:r>
                        <a:rPr lang="ko-KR" altLang="en-US" sz="1000" smtClean="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이미 작성된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DB</a:t>
                      </a:r>
                      <a:r>
                        <a:rPr lang="ko-KR" altLang="en-US" sz="1000" smtClean="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의 내용을 삭제할 때 주로 사용합니다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넥슨Lv1고딕 Bold" panose="00000800000000000000" pitchFamily="2" charset="-127"/>
                        <a:ea typeface="넥슨Lv1고딕 Bold" panose="000008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pSp>
        <p:nvGrpSpPr>
          <p:cNvPr id="11" name="그룹 10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14" name="모서리가 둥근 직사각형 13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1704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 </a:t>
            </a:r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Axios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기본 </a:t>
            </a:r>
            <a:r>
              <a:rPr lang="ko-KR" altLang="en-US" sz="1200" spc="-5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사용법</a:t>
            </a:r>
            <a:r>
              <a:rPr lang="en-US" altLang="ko-KR" sz="1200" spc="-50" dirty="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_GET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HTTP 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 라이브러리 </a:t>
            </a: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 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Axios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기본 사용법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2346D07-6416-49B5-953F-0E48A5E94486}"/>
              </a:ext>
            </a:extLst>
          </p:cNvPr>
          <p:cNvSpPr txBox="1"/>
          <p:nvPr/>
        </p:nvSpPr>
        <p:spPr>
          <a:xfrm>
            <a:off x="1415846" y="2061361"/>
            <a:ext cx="7099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url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과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객체 형태 </a:t>
            </a:r>
            <a:r>
              <a:rPr lang="en-US" altLang="ko-KR" sz="11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params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필수는 아님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보내고 서버에서 응답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데이터 또는 에러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을 받아 옵니다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  <a:endParaRPr lang="en-US" altLang="ko-KR" sz="1100" spc="-50" dirty="0">
              <a:solidFill>
                <a:srgbClr val="FF0000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12" name="모서리가 둥근 직사각형 11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422" y="2423678"/>
            <a:ext cx="5342022" cy="234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235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 </a:t>
            </a:r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Axios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기본 </a:t>
            </a:r>
            <a:r>
              <a:rPr lang="ko-KR" altLang="en-US" sz="1200" spc="-5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사용법</a:t>
            </a:r>
            <a:r>
              <a:rPr lang="en-US" altLang="ko-KR" sz="1200" spc="-50" dirty="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_POST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HTTP 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 라이브러리 </a:t>
            </a: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 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Axios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기본 사용법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2346D07-6416-49B5-953F-0E48A5E94486}"/>
              </a:ext>
            </a:extLst>
          </p:cNvPr>
          <p:cNvSpPr txBox="1"/>
          <p:nvPr/>
        </p:nvSpPr>
        <p:spPr>
          <a:xfrm>
            <a:off x="1415846" y="2061361"/>
            <a:ext cx="7099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url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과 신규로 삽입할 데이터를 객체 형식으로 보내고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필수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서버에서 응답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데이터 또는 에러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을 받아 옵니다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  <a:endParaRPr lang="en-US" altLang="ko-KR" sz="1100" spc="-50" dirty="0">
              <a:solidFill>
                <a:srgbClr val="FF0000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12" name="모서리가 둥근 직사각형 11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420" y="2423677"/>
            <a:ext cx="5421005" cy="279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758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423" y="2423678"/>
            <a:ext cx="5989122" cy="2440630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 </a:t>
            </a:r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Axios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기본 </a:t>
            </a:r>
            <a:r>
              <a:rPr lang="ko-KR" altLang="en-US" sz="1200" spc="-5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사용법</a:t>
            </a:r>
            <a:r>
              <a:rPr lang="en-US" altLang="ko-KR" sz="1200" spc="-50" dirty="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_PATCH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HTTP 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 라이브러리 </a:t>
            </a: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 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Axios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기본 사용법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12" name="모서리가 둥근 직사각형 11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2346D07-6416-49B5-953F-0E48A5E94486}"/>
              </a:ext>
            </a:extLst>
          </p:cNvPr>
          <p:cNvSpPr txBox="1"/>
          <p:nvPr/>
        </p:nvSpPr>
        <p:spPr>
          <a:xfrm>
            <a:off x="1415846" y="2061361"/>
            <a:ext cx="7099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url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과 수정할 데이터를 객체 형식으로 보내고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필수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서버에서 응답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데이터 또는 에러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을 받아 옵니다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  <a:endParaRPr lang="en-US" altLang="ko-KR" sz="1100" spc="-50" dirty="0">
              <a:solidFill>
                <a:srgbClr val="FF0000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0106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 </a:t>
            </a:r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Axios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기본 </a:t>
            </a:r>
            <a:r>
              <a:rPr lang="ko-KR" altLang="en-US" sz="1200" spc="-5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사용법</a:t>
            </a:r>
            <a:r>
              <a:rPr lang="en-US" altLang="ko-KR" sz="1200" spc="-50" dirty="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_DELETE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HTTP 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 라이브러리 </a:t>
            </a: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 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Axios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기본 사용법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12" name="모서리가 둥근 직사각형 11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2346D07-6416-49B5-953F-0E48A5E94486}"/>
              </a:ext>
            </a:extLst>
          </p:cNvPr>
          <p:cNvSpPr txBox="1"/>
          <p:nvPr/>
        </p:nvSpPr>
        <p:spPr>
          <a:xfrm>
            <a:off x="1415846" y="2061361"/>
            <a:ext cx="7099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url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서버에서 제공받은 삭제 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URL)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을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보내고 서버에서 응답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데이터 또는 에러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을 받아 옵니다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  <a:endParaRPr lang="en-US" altLang="ko-KR" sz="1100" spc="-50" dirty="0">
              <a:solidFill>
                <a:srgbClr val="FF0000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425" y="2421785"/>
            <a:ext cx="4011322" cy="152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919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2604</TotalTime>
  <Words>1372</Words>
  <Application>Microsoft Office PowerPoint</Application>
  <PresentationFormat>화면 슬라이드 쇼(4:3)</PresentationFormat>
  <Paragraphs>260</Paragraphs>
  <Slides>28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7" baseType="lpstr">
      <vt:lpstr>Calibri Light</vt:lpstr>
      <vt:lpstr>넥슨Lv1고딕 Light</vt:lpstr>
      <vt:lpstr>Consolas</vt:lpstr>
      <vt:lpstr>맑은 고딕</vt:lpstr>
      <vt:lpstr>넥슨Lv1고딕 Bold</vt:lpstr>
      <vt:lpstr>넥슨Lv1고딕</vt:lpstr>
      <vt:lpstr>Calibri</vt:lpstr>
      <vt:lpstr>Arial</vt:lpstr>
      <vt:lpstr>Office 테마</vt:lpstr>
      <vt:lpstr>PowerPoint 프레젠테이션</vt:lpstr>
      <vt:lpstr>HTTP 클라이언트 라이브러리 Axios AJAX(Asynchronous Javascript And XML)</vt:lpstr>
      <vt:lpstr>HTTP 클라이언트 라이브러리 Axios 웹 요청의 기본_데이터 읽기, 성공이냐 실패냐?</vt:lpstr>
      <vt:lpstr>HTTP 클라이언트 라이브러리 Axios jQuery AJAX 기본 사용법</vt:lpstr>
      <vt:lpstr>HTTP 클라이언트 라이브러리 Axios Vue Axios 기본 사용법</vt:lpstr>
      <vt:lpstr>HTTP 클라이언트 라이브러리 Axios Vue Axios 기본 사용법</vt:lpstr>
      <vt:lpstr>HTTP 클라이언트 라이브러리 Axios Vue Axios 기본 사용법</vt:lpstr>
      <vt:lpstr>HTTP 클라이언트 라이브러리 Axios Vue Axios 기본 사용법</vt:lpstr>
      <vt:lpstr>HTTP 클라이언트 라이브러리 Axios Vue Axios 기본 사용법</vt:lpstr>
      <vt:lpstr>HTTP 클라이언트 라이브러리 Axios API(Application Programming Interface)</vt:lpstr>
      <vt:lpstr>HTTP 클라이언트 라이브러리 Axios API(Application Programming Interface)</vt:lpstr>
      <vt:lpstr>HTTP 클라이언트 라이브러리 Axios 일별 박스오피스 리스트 만들기_ 참고: 02.예제코드\191104_Axios 박스오피스</vt:lpstr>
      <vt:lpstr>HTTP 클라이언트 라이브러리 Axios 일별 박스오피스 리스트 만들기_작업 순서</vt:lpstr>
      <vt:lpstr>HTTP 클라이언트 라이브러리 Axios 일별 박스오피스 리스트 만들기_공통</vt:lpstr>
      <vt:lpstr>HTTP 클라이언트 라이브러리 Axios 일별 박스오피스 리스트 만들기_공통</vt:lpstr>
      <vt:lpstr>HTTP 클라이언트 라이브러리 Axios 일별 박스오피스 리스트 만들기_공통</vt:lpstr>
      <vt:lpstr>HTTP 클라이언트 라이브러리 Axios 일별 박스오피스 리스트 만들기_공통</vt:lpstr>
      <vt:lpstr>HTTP 클라이언트 라이브러리 Axios 일별 박스오피스 리스트 만들기_공통</vt:lpstr>
      <vt:lpstr>HTTP 클라이언트 라이브러리 Axios 일별 박스오피스 리스트 만들기_공통</vt:lpstr>
      <vt:lpstr>HTTP 클라이언트 라이브러리 Axios 일별 박스오피스 리스트 만들기_공통</vt:lpstr>
      <vt:lpstr>HTTP 클라이언트 라이브러리 Axios 일별 박스오피스 리스트 만들기_jQuery AJAX 버전</vt:lpstr>
      <vt:lpstr>HTTP 클라이언트 라이브러리 Axios 일별 박스오피스 리스트 만들기_jQuery AJAX 버전</vt:lpstr>
      <vt:lpstr>HTTP 클라이언트 라이브러리 Axios 일별 박스오피스 리스트 만들기_jQuery AJAX 버전</vt:lpstr>
      <vt:lpstr>HTTP 클라이언트 라이브러리 Axios 일별 박스오피스 리스트 만들기_Vue + Axios 버전</vt:lpstr>
      <vt:lpstr>HTTP 클라이언트 라이브러리 Axios 일별 박스오피스 리스트 만들기_Vue + Axios 버전</vt:lpstr>
      <vt:lpstr>HTTP 클라이언트 라이브러리 Axios 일별 박스오피스 리스트 만들기_Vue + Axios 버전</vt:lpstr>
      <vt:lpstr>HTTP 클라이언트 라이브러리 Axios 일별 박스오피스 리스트 만들기_Vue + Axios 버전</vt:lpstr>
      <vt:lpstr>PowerPoint 프레젠테이션</vt:lpstr>
    </vt:vector>
  </TitlesOfParts>
  <Company>ADMINISTRATOR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클라이언트 라이브러리 Axios</dc:title>
  <dc:creator>조하늘 [haneulcho]</dc:creator>
  <cp:lastModifiedBy>조하늘 [haneulcho]</cp:lastModifiedBy>
  <cp:revision>601</cp:revision>
  <dcterms:created xsi:type="dcterms:W3CDTF">2017-04-14T07:30:55Z</dcterms:created>
  <dcterms:modified xsi:type="dcterms:W3CDTF">2019-11-04T08:45:00Z</dcterms:modified>
</cp:coreProperties>
</file>