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23"/>
  </p:notesMasterIdLst>
  <p:sldIdLst>
    <p:sldId id="256" r:id="rId2"/>
    <p:sldId id="296" r:id="rId3"/>
    <p:sldId id="352" r:id="rId4"/>
    <p:sldId id="359" r:id="rId5"/>
    <p:sldId id="358" r:id="rId6"/>
    <p:sldId id="360" r:id="rId7"/>
    <p:sldId id="361" r:id="rId8"/>
    <p:sldId id="362" r:id="rId9"/>
    <p:sldId id="363" r:id="rId10"/>
    <p:sldId id="353" r:id="rId11"/>
    <p:sldId id="354" r:id="rId12"/>
    <p:sldId id="355" r:id="rId13"/>
    <p:sldId id="356" r:id="rId14"/>
    <p:sldId id="357" r:id="rId15"/>
    <p:sldId id="369" r:id="rId16"/>
    <p:sldId id="364" r:id="rId17"/>
    <p:sldId id="365" r:id="rId18"/>
    <p:sldId id="366" r:id="rId19"/>
    <p:sldId id="367" r:id="rId20"/>
    <p:sldId id="368" r:id="rId21"/>
    <p:sldId id="26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넥슨Lv1고딕" panose="00000500000000000000" pitchFamily="2" charset="-127"/>
      <p:regular r:id="rId30"/>
    </p:embeddedFont>
    <p:embeddedFont>
      <p:font typeface="넥슨Lv1고딕 Bold" panose="00000800000000000000" pitchFamily="2" charset="-127"/>
      <p:bold r:id="rId31"/>
    </p:embeddedFont>
    <p:embeddedFont>
      <p:font typeface="넥슨Lv1고딕 Light" panose="00000300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면 좋을 자바스크립트" id="{C6D02E5E-0991-48F9-AF30-8A8A15BBD119}">
          <p14:sldIdLst>
            <p14:sldId id="296"/>
            <p14:sldId id="352"/>
            <p14:sldId id="359"/>
            <p14:sldId id="358"/>
            <p14:sldId id="360"/>
            <p14:sldId id="361"/>
            <p14:sldId id="362"/>
            <p14:sldId id="363"/>
            <p14:sldId id="353"/>
            <p14:sldId id="354"/>
            <p14:sldId id="355"/>
            <p14:sldId id="356"/>
            <p14:sldId id="357"/>
            <p14:sldId id="369"/>
            <p14:sldId id="364"/>
            <p14:sldId id="365"/>
            <p14:sldId id="366"/>
            <p14:sldId id="367"/>
            <p14:sldId id="3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FF0000"/>
    <a:srgbClr val="B5DC11"/>
    <a:srgbClr val="7F7F7F"/>
    <a:srgbClr val="FBFBFB"/>
    <a:srgbClr val="FFC000"/>
    <a:srgbClr val="DAE3F3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30" d="100"/>
          <a:sy n="13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6:54:56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2292 14,'-93'-13,"17"15,1 3,-1 4,-40 10,-56 8,145-23,-1 1,1 2,1 1,-1 1,1 1,-1 2,-53 28,-17 15,-38 19,89-46,0 2,2 2,1 1,2 3,-15 17,-7 5,9-6,-14 20,-21 22,61-67,-36 34,3 3,2 2,-2 11,-7 11,41-55,2 1,1 0,1 2,-13 31,-3 10,25-51,1 1,1 0,1 1,-6 25,7-13,-1 5,1 1,2-1,2 1,1 34,3 123,5 177,0-352,1 0,1 0,2-1,0 0,4 3,53 131,-56-144,14 25,2-2,2 0,1-2,2 0,23 21,-43-49,21 21,1-1,32 23,-43-37,-1 0,0-1,2-1,-1-1,2-1,14 6,99 19,-85-20,-3 0,1-3,7 0,-42-12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6:55:41.50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903 1,'14'1,"1"1,-1 0,1 1,-1 1,0 0,-1 1,1 0,-1 1,1 1,12 7,0 1,-2 1,0 1,1 2,139 127,43 58,-75-73,-96-93,-2 1,-1 2,-3 1,-1 1,-2 2,2 9,38 86,16 59,-57-132,-7-21,-4-13,-2 2,-1 0,-2 0,1 9,4 32,-5-36,-3 0,-2 0,1 21,-5 6,2 26,-9 84,1-147,0 0,-2-1,-1 0,-2 0,-9 19,-21 40,-9 6,-13 12,-42 52,40-65,5-11,-3-2,-4-4,-21 16,50-55,-1-2,-2-2,-1-1,-35 19,-11 8,50-32,-2-3,-38 20,-155 67,127-69,64-28,2 3,-3 2,-6 3,0-3,-1-2,-1-2,0-2,-1-2,-13-1,22-6,0-1,0-3,-2-1,-18 0,46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12.9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0,'0'7,"0"9,0 6,-4-2,0 4,-4 0,0 1,1-2,-2 0,1-1,-2-1,1 0,2-1,2 1,2-5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17.7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252 1,'-4'2,"0"0,0 0,0 0,0 0,1 1,-1 0,1 0,0 0,0 0,0 0,0 1,0-1,1 1,0 0,-2 2,0 0,-14 21,2 2,-7 13,15-24,-1 0,0-1,-2 0,0-1,-1 0,0-1,-1 0,-8 6,-5 4,21-16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2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103 1,'-2'30,"-1"-1,-2 1,-1-1,-1 0,-4 9,0 3,-16 20,21-50,0 0,2-1,-1 2,-2 9,4-6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8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6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7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8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77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8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40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7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8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3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7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0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7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6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5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8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rrot-tutorial.com/run_code.php?snippet=js_array_forEach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map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lter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ndInde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7" Type="http://schemas.openxmlformats.org/officeDocument/2006/relationships/hyperlink" Target="https://parrot-tutorial.com/run_code.php?snippet=js_json_par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json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hyperlink" Target="https://parrot-tutorial.com/run_code.php?snippet=js_json_stringif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rot-tutorial.com/run_code.php?snippet=js_es6_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www.youtube.com/watch?v=vQ3MoXnKfuQ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tmp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Statements/expo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1.tmp"/><Relationship Id="rId10" Type="http://schemas.openxmlformats.org/officeDocument/2006/relationships/customXml" Target="../ink/ink5.xml"/><Relationship Id="rId4" Type="http://schemas.openxmlformats.org/officeDocument/2006/relationships/image" Target="../media/image10.tm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hyperlink" Target="https://developer.mozilla.org/ko/docs/Web/JavaScript/Reference/Statements/im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이쯤에서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알면 좋을 자바스크립트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2019-10-30	v0.2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2019-10-21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12520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2019.10.30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HTML5 Local Storage, JSON </a:t>
                      </a:r>
                      <a:r>
                        <a:rPr lang="ko-KR" altLang="en-US" sz="900" spc="-5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다루기 내용 추가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2019.10.21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이쯤에서 알면 좋을 자바스크립트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배열의 원소들을 하나씩 순회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$(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).each(function 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{ })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메서드와 비슷하지만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파라미터 순서가 다름에 주의 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https://parrot-tutorial.com/run_code.php?snippet=js_array_forEach4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모니터, 전화이(가) 표시된 사진&#10;&#10;자동 생성된 설명">
            <a:extLst>
              <a:ext uri="{FF2B5EF4-FFF2-40B4-BE49-F238E27FC236}">
                <a16:creationId xmlns:a16="http://schemas.microsoft.com/office/drawing/2014/main" id="{4087D5A3-1ABA-4FEF-B60A-A599D1872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1" y="3075044"/>
            <a:ext cx="6400377" cy="14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EC66F1B-1E47-497D-B8BE-F29A50BD6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3398968"/>
            <a:ext cx="6363890" cy="14194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_map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마찬가지로 배열의 원소들을 하나씩 순회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forEach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차이점은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콜백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함수 내에서 원소를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배열의 순회가 끝나면 반환된 원소들로 이루어진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만들어집니다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이때 만들어진 배열은 원본 배열과는 완전히 다른 객체입니다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https://parrot-tutorial.com/run_code.php?snippet=js_array_map2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299155" y="4657067"/>
            <a:ext cx="3518611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[2, 10, 40, 28, 110, 32]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반환</a:t>
            </a: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84E9D41D-C571-4D56-B226-11AEC29ACEC7}"/>
              </a:ext>
            </a:extLst>
          </p:cNvPr>
          <p:cNvSpPr/>
          <p:nvPr/>
        </p:nvSpPr>
        <p:spPr>
          <a:xfrm>
            <a:off x="3299155" y="5063674"/>
            <a:ext cx="4960924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순회 시 원소를 반환하지 않으면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undefined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할당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되어 버립니다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즉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map 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메서드가 반환한 배열의 길이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원본 배열의 길이</a:t>
            </a:r>
          </a:p>
        </p:txBody>
      </p:sp>
    </p:spTree>
    <p:extLst>
      <p:ext uri="{BB962C8B-B14F-4D97-AF65-F5344CB8AC3E}">
        <p14:creationId xmlns:p14="http://schemas.microsoft.com/office/powerpoint/2010/main" val="398629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A76EA6-CCFC-4030-8597-45D2E0DB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08" y="3240803"/>
            <a:ext cx="6378520" cy="14306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_filter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배열의 원소들을 하나씩 순회하면서 조건에 맞는 원소로 이루어진 배열을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map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달리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원소만 배열로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https://parrot-tutorial.com/run_code.php?snippet=js_array_filter2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592817" y="4482793"/>
            <a:ext cx="2779776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[30, 39, 29]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380602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2C77AAA9-214C-494B-AC03-D5D15DC1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23" y="3248118"/>
            <a:ext cx="6378520" cy="14086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_find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배열에서 조건을 만족하는 원소를 찾아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결과를 배열로 반환하는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filter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달리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원소 한 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(first element)'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https://parrot-tutorial.com/run_code.php?snippet=js_array_find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592816" y="4482793"/>
            <a:ext cx="1769226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BC58A647-BF84-478F-A973-97F1CAE37B59}"/>
              </a:ext>
            </a:extLst>
          </p:cNvPr>
          <p:cNvSpPr/>
          <p:nvPr/>
        </p:nvSpPr>
        <p:spPr>
          <a:xfrm>
            <a:off x="3592816" y="4891000"/>
            <a:ext cx="4960924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원소가 조건을 만족하더라도 가장 처음 조건을 통과한 원소만 반환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39, 29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18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크더라도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먼저 조건을 만족했으므로 무시됩니다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1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D4D3BFF-60F4-4887-83C4-B9F0307A7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3401339"/>
            <a:ext cx="6378520" cy="14086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배열에서 조건을 만족하는 원소를 찾아 해당 원소의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인덱스값을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원소 한 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(first element)'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인덱스값만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조건에 맞는 </a:t>
            </a:r>
            <a:r>
              <a:rPr lang="ko-KR" altLang="en-US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원소를 찾지 못하면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indexOf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마찬가지로 </a:t>
            </a:r>
            <a:r>
              <a:rPr lang="en-US" altLang="ko-KR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-1</a:t>
            </a:r>
            <a:r>
              <a:rPr lang="ko-KR" altLang="en-US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https://parrot-tutorial.com/run_code.php?snippet=js_array_findIndex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057754" y="4648639"/>
            <a:ext cx="234712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BC58A647-BF84-478F-A973-97F1CAE37B59}"/>
              </a:ext>
            </a:extLst>
          </p:cNvPr>
          <p:cNvSpPr/>
          <p:nvPr/>
        </p:nvSpPr>
        <p:spPr>
          <a:xfrm>
            <a:off x="3057754" y="5063674"/>
            <a:ext cx="5495986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원소가 조건을 만족하더라도 가장 처음 조건을 통과한 원소의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인덱스값만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39, 29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18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크더라도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먼저 조건을 만족했으므로 무시됩니다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2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9">
            <a:extLst>
              <a:ext uri="{FF2B5EF4-FFF2-40B4-BE49-F238E27FC236}">
                <a16:creationId xmlns:a16="http://schemas.microsoft.com/office/drawing/2014/main" id="{01D90D5D-B631-465A-9490-B69830C4DF45}"/>
              </a:ext>
            </a:extLst>
          </p:cNvPr>
          <p:cNvSpPr/>
          <p:nvPr/>
        </p:nvSpPr>
        <p:spPr>
          <a:xfrm>
            <a:off x="5093257" y="4506889"/>
            <a:ext cx="2924466" cy="1406765"/>
          </a:xfrm>
          <a:prstGeom prst="roundRect">
            <a:avLst>
              <a:gd name="adj" fmla="val 2266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분해 할당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비구조화 할당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분해 할당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destructuring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assignment)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분해 할당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비구조화 할당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 배열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객체의 값을 추출하여 여러 변수에 할당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대입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할 수 있는 방법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배열이나 객체안의 값을 직접 꺼내 쓸 수 있어 익숙해지면 편리한 기능입니다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노트북, 화면, 시계, 방이(가) 표시된 사진&#10;&#10;자동 생성된 설명">
            <a:extLst>
              <a:ext uri="{FF2B5EF4-FFF2-40B4-BE49-F238E27FC236}">
                <a16:creationId xmlns:a16="http://schemas.microsoft.com/office/drawing/2014/main" id="{8482494F-668D-411B-8A99-FB235A580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55" y="2590580"/>
            <a:ext cx="3267037" cy="1671704"/>
          </a:xfrm>
          <a:prstGeom prst="rect">
            <a:avLst/>
          </a:prstGeom>
        </p:spPr>
      </p:pic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3CFDAB6F-1653-4DDF-82DB-F6D60AEEBBB9}"/>
              </a:ext>
            </a:extLst>
          </p:cNvPr>
          <p:cNvSpPr/>
          <p:nvPr/>
        </p:nvSpPr>
        <p:spPr>
          <a:xfrm>
            <a:off x="5093257" y="2762231"/>
            <a:ext cx="2924466" cy="1406765"/>
          </a:xfrm>
          <a:prstGeom prst="roundRect">
            <a:avLst>
              <a:gd name="adj" fmla="val 2266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8B23442E-7041-4D7D-B490-A1398B539D30}"/>
              </a:ext>
            </a:extLst>
          </p:cNvPr>
          <p:cNvSpPr/>
          <p:nvPr/>
        </p:nvSpPr>
        <p:spPr>
          <a:xfrm>
            <a:off x="5332441" y="2998639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[1,   2,   3,   4]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EE6A7E48-5402-4AA8-86E0-1CFF0352E30F}"/>
              </a:ext>
            </a:extLst>
          </p:cNvPr>
          <p:cNvSpPr/>
          <p:nvPr/>
        </p:nvSpPr>
        <p:spPr>
          <a:xfrm>
            <a:off x="5332441" y="3689847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[a,   b,   c     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2228EB-75D3-4E46-920C-AD7B35FA20F2}"/>
              </a:ext>
            </a:extLst>
          </p:cNvPr>
          <p:cNvCxnSpPr/>
          <p:nvPr/>
        </p:nvCxnSpPr>
        <p:spPr>
          <a:xfrm>
            <a:off x="6213623" y="3344999"/>
            <a:ext cx="0" cy="292280"/>
          </a:xfrm>
          <a:prstGeom prst="straightConnector1">
            <a:avLst/>
          </a:prstGeom>
          <a:ln>
            <a:solidFill>
              <a:srgbClr val="298D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3C2D35-8412-4DE2-9E7E-3EF2C418A91E}"/>
              </a:ext>
            </a:extLst>
          </p:cNvPr>
          <p:cNvCxnSpPr/>
          <p:nvPr/>
        </p:nvCxnSpPr>
        <p:spPr>
          <a:xfrm>
            <a:off x="6440728" y="3344999"/>
            <a:ext cx="0" cy="292280"/>
          </a:xfrm>
          <a:prstGeom prst="straightConnector1">
            <a:avLst/>
          </a:prstGeom>
          <a:ln>
            <a:solidFill>
              <a:srgbClr val="298D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AFE347-0004-4FD2-BCF9-EB1EAD8D67F8}"/>
              </a:ext>
            </a:extLst>
          </p:cNvPr>
          <p:cNvCxnSpPr/>
          <p:nvPr/>
        </p:nvCxnSpPr>
        <p:spPr>
          <a:xfrm>
            <a:off x="6674386" y="3344999"/>
            <a:ext cx="0" cy="292280"/>
          </a:xfrm>
          <a:prstGeom prst="straightConnector1">
            <a:avLst/>
          </a:prstGeom>
          <a:ln>
            <a:solidFill>
              <a:srgbClr val="298D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3">
            <a:extLst>
              <a:ext uri="{FF2B5EF4-FFF2-40B4-BE49-F238E27FC236}">
                <a16:creationId xmlns:a16="http://schemas.microsoft.com/office/drawing/2014/main" id="{94AC29C6-8FE3-4B76-8A68-6452B7ED7422}"/>
              </a:ext>
            </a:extLst>
          </p:cNvPr>
          <p:cNvSpPr/>
          <p:nvPr/>
        </p:nvSpPr>
        <p:spPr>
          <a:xfrm>
            <a:off x="5332441" y="4760204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{name: '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',        age: 29}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23245294-D941-4668-849D-2918FFBB7EEC}"/>
              </a:ext>
            </a:extLst>
          </p:cNvPr>
          <p:cNvSpPr/>
          <p:nvPr/>
        </p:nvSpPr>
        <p:spPr>
          <a:xfrm>
            <a:off x="5332441" y="5451412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{name:      n,        age     }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2BF561-0FF5-4AFC-824C-E8472D88F122}"/>
              </a:ext>
            </a:extLst>
          </p:cNvPr>
          <p:cNvCxnSpPr/>
          <p:nvPr/>
        </p:nvCxnSpPr>
        <p:spPr>
          <a:xfrm>
            <a:off x="6118000" y="5118771"/>
            <a:ext cx="0" cy="292280"/>
          </a:xfrm>
          <a:prstGeom prst="straightConnector1">
            <a:avLst/>
          </a:prstGeom>
          <a:ln>
            <a:solidFill>
              <a:srgbClr val="298D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2671DD-08BF-4F6A-827A-1589AF9307BC}"/>
              </a:ext>
            </a:extLst>
          </p:cNvPr>
          <p:cNvCxnSpPr/>
          <p:nvPr/>
        </p:nvCxnSpPr>
        <p:spPr>
          <a:xfrm>
            <a:off x="7020447" y="5118771"/>
            <a:ext cx="0" cy="292280"/>
          </a:xfrm>
          <a:prstGeom prst="straightConnector1">
            <a:avLst/>
          </a:prstGeom>
          <a:ln>
            <a:solidFill>
              <a:srgbClr val="298D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id="{717A1AB6-46AD-4B08-B09C-156E818D8DCB}"/>
              </a:ext>
            </a:extLst>
          </p:cNvPr>
          <p:cNvSpPr/>
          <p:nvPr/>
        </p:nvSpPr>
        <p:spPr>
          <a:xfrm>
            <a:off x="5323314" y="2600875"/>
            <a:ext cx="890310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분해</a:t>
            </a:r>
          </a:p>
        </p:txBody>
      </p:sp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BD35921F-542C-4E07-8E86-D4DDD6DAAA69}"/>
              </a:ext>
            </a:extLst>
          </p:cNvPr>
          <p:cNvSpPr/>
          <p:nvPr/>
        </p:nvSpPr>
        <p:spPr>
          <a:xfrm>
            <a:off x="5323314" y="4363246"/>
            <a:ext cx="890310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 분해</a:t>
            </a:r>
          </a:p>
        </p:txBody>
      </p:sp>
    </p:spTree>
    <p:extLst>
      <p:ext uri="{BB962C8B-B14F-4D97-AF65-F5344CB8AC3E}">
        <p14:creationId xmlns:p14="http://schemas.microsoft.com/office/powerpoint/2010/main" val="233186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Object Notation)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JSON(JavaScript Object Notation)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561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네트워크를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통해 데이터를 주고받는 데 자주 사용되는 경량의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형식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쌍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이루어져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특정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언어에 종속되지 않으며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대부분의 프로그래밍 언어에서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형식 데이터를 핸들링 할 수 있는 라이브러리를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4659279"/>
            <a:ext cx="6473404" cy="120836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08546" y="2996148"/>
            <a:ext cx="6468396" cy="1564769"/>
          </a:xfrm>
          <a:prstGeom prst="roundRect">
            <a:avLst>
              <a:gd name="adj" fmla="val 1841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09237" y="3293610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데이터는 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쌍 형식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47730" y="2838058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문법 규칙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676EBD07-7EC9-402D-811F-D7FD9F96EB0B}"/>
              </a:ext>
            </a:extLst>
          </p:cNvPr>
          <p:cNvSpPr/>
          <p:nvPr/>
        </p:nvSpPr>
        <p:spPr>
          <a:xfrm>
            <a:off x="2109237" y="3693419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각 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쌍은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쉼표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(comma)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구분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53962" y="3293610"/>
            <a:ext cx="2732122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{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묶을 때 바깥으로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중괄호 사용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}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53962" y="3693419"/>
            <a:ext cx="2732122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배열을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묶을 때 바깥으로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대괄호 사용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676EBD07-7EC9-402D-811F-D7FD9F96EB0B}"/>
              </a:ext>
            </a:extLst>
          </p:cNvPr>
          <p:cNvSpPr/>
          <p:nvPr/>
        </p:nvSpPr>
        <p:spPr>
          <a:xfrm>
            <a:off x="2109236" y="4098835"/>
            <a:ext cx="527684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자바스크립트와 달리 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(string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값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반드시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“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큰 따옴표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”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묶어야 함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3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40" y="4136273"/>
            <a:ext cx="6378520" cy="180797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JSON.parse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받을 때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JSON.parse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JSON.parse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문자열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(string)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자바스크립트 객체 또는 배열로 변환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https://parrot-tutorial.com/run_code.php?snippet=js_json1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9" y="2733879"/>
            <a:ext cx="6378520" cy="419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15846" y="345647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가져온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 데이터를 자바스크립트에서 가공할 때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JSON.parse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사용하면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7"/>
              </a:rPr>
              <a:t>https://parrot-tutorial.com/run_code.php?snippet=js_json_parse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JSON.stringify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서버로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보낼 때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JSON.stringify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JSON.stringify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자바스크립트 객체 또는 배열을 문자열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(string)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데이터로 변환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JSON.parse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반대 기능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https://parrot-tutorial.com/run_code.php?snippet=js_json_stringify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40" y="2905256"/>
            <a:ext cx="6378519" cy="9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1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HTML5 Local Storage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5610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서버가 아닌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데이터를 저장할 수 있도록 하는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HTML5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기능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쿠키와 비슷하지만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쿠키는 약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4KB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저장공간을 사용할 수 있는 반면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Local Storage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약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5MB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까지 데이터를 저장할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브라우저에 반영구적으로 데이터가 유지되며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같은 도메인 안에서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 Storage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28" y="3036992"/>
            <a:ext cx="6020159" cy="1680685"/>
          </a:xfrm>
          <a:prstGeom prst="rect">
            <a:avLst/>
          </a:prstGeom>
        </p:spPr>
      </p:pic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BC58A647-BF84-478F-A973-97F1CAE37B59}"/>
              </a:ext>
            </a:extLst>
          </p:cNvPr>
          <p:cNvSpPr/>
          <p:nvPr/>
        </p:nvSpPr>
        <p:spPr>
          <a:xfrm>
            <a:off x="3057754" y="5063674"/>
            <a:ext cx="5495986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key, value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모두 문자열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(string)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형태로 저장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따라서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불러올 때는 </a:t>
            </a:r>
            <a:r>
              <a:rPr lang="en-US" altLang="ko-KR" sz="11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JSON.parse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 </a:t>
            </a:r>
            <a:r>
              <a:rPr lang="ko-KR" altLang="en-US" sz="11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메서드를 사용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해야 합니다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AF7FB-DD53-46BA-875D-4BA08C2925AC}"/>
              </a:ext>
            </a:extLst>
          </p:cNvPr>
          <p:cNvSpPr/>
          <p:nvPr/>
        </p:nvSpPr>
        <p:spPr>
          <a:xfrm>
            <a:off x="2877130" y="3221832"/>
            <a:ext cx="2787863" cy="5661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83862" y="3801045"/>
            <a:ext cx="3397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9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*</a:t>
            </a:r>
            <a:r>
              <a:rPr lang="ko-KR" altLang="en-US" sz="900" spc="-5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웹브라우저 개발자 도구에서 </a:t>
            </a:r>
            <a:r>
              <a:rPr lang="en-US" altLang="ko-KR" sz="9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 </a:t>
            </a:r>
            <a:r>
              <a:rPr lang="ko-KR" altLang="en-US" sz="900" spc="-5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확인하는 모습</a:t>
            </a:r>
            <a:endParaRPr lang="en-US" altLang="ko-KR" sz="9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9">
            <a:extLst>
              <a:ext uri="{FF2B5EF4-FFF2-40B4-BE49-F238E27FC236}">
                <a16:creationId xmlns:a16="http://schemas.microsoft.com/office/drawing/2014/main" id="{1FDC7EA1-F5C3-4428-9863-5D7FEF57E2BD}"/>
              </a:ext>
            </a:extLst>
          </p:cNvPr>
          <p:cNvSpPr/>
          <p:nvPr/>
        </p:nvSpPr>
        <p:spPr>
          <a:xfrm>
            <a:off x="4944473" y="2849277"/>
            <a:ext cx="2924466" cy="2959554"/>
          </a:xfrm>
          <a:prstGeom prst="roundRect">
            <a:avLst>
              <a:gd name="adj" fmla="val 1841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2849277"/>
            <a:ext cx="2924466" cy="2959554"/>
          </a:xfrm>
          <a:prstGeom prst="roundRect">
            <a:avLst>
              <a:gd name="adj" fmla="val 1841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Truthy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값이란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true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불리언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(Boolean)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자료형이 아니어도 마치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 것처럼 인식되는 값을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47730" y="3212837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8216" y="2691187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990D2128-347D-4DCD-8E6C-197A24A607F1}"/>
              </a:ext>
            </a:extLst>
          </p:cNvPr>
          <p:cNvSpPr/>
          <p:nvPr/>
        </p:nvSpPr>
        <p:spPr>
          <a:xfrm>
            <a:off x="5524143" y="2691187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</a:p>
        </p:txBody>
      </p:sp>
      <p:sp>
        <p:nvSpPr>
          <p:cNvPr id="38" name="모서리가 둥근 직사각형 13">
            <a:extLst>
              <a:ext uri="{FF2B5EF4-FFF2-40B4-BE49-F238E27FC236}">
                <a16:creationId xmlns:a16="http://schemas.microsoft.com/office/drawing/2014/main" id="{676EBD07-7EC9-402D-811F-D7FD9F96EB0B}"/>
              </a:ext>
            </a:extLst>
          </p:cNvPr>
          <p:cNvSpPr/>
          <p:nvPr/>
        </p:nvSpPr>
        <p:spPr>
          <a:xfrm>
            <a:off x="1747730" y="36126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아닌 정수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실수</a:t>
            </a:r>
          </a:p>
        </p:txBody>
      </p:sp>
      <p:sp>
        <p:nvSpPr>
          <p:cNvPr id="39" name="모서리가 둥근 직사각형 13">
            <a:extLst>
              <a:ext uri="{FF2B5EF4-FFF2-40B4-BE49-F238E27FC236}">
                <a16:creationId xmlns:a16="http://schemas.microsoft.com/office/drawing/2014/main" id="{6DDAFE23-916B-43B7-B145-844F3A1203B0}"/>
              </a:ext>
            </a:extLst>
          </p:cNvPr>
          <p:cNvSpPr/>
          <p:nvPr/>
        </p:nvSpPr>
        <p:spPr>
          <a:xfrm>
            <a:off x="1747730" y="40133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'0'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처럼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비어있지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않은 문자열</a:t>
            </a:r>
          </a:p>
        </p:txBody>
      </p:sp>
      <p:sp>
        <p:nvSpPr>
          <p:cNvPr id="40" name="모서리가 둥근 직사각형 13">
            <a:extLst>
              <a:ext uri="{FF2B5EF4-FFF2-40B4-BE49-F238E27FC236}">
                <a16:creationId xmlns:a16="http://schemas.microsoft.com/office/drawing/2014/main" id="{3D5374A0-190C-4EF9-BCB2-93A6011DB6D7}"/>
              </a:ext>
            </a:extLst>
          </p:cNvPr>
          <p:cNvSpPr/>
          <p:nvPr/>
        </p:nvSpPr>
        <p:spPr>
          <a:xfrm>
            <a:off x="1747730" y="44140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 ]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배열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{ }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객체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3BBCE0E9-8EC0-4A6A-BB81-F33AC7226370}"/>
              </a:ext>
            </a:extLst>
          </p:cNvPr>
          <p:cNvSpPr/>
          <p:nvPr/>
        </p:nvSpPr>
        <p:spPr>
          <a:xfrm>
            <a:off x="1747730" y="48147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function( ) { }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함수</a:t>
            </a:r>
          </a:p>
        </p:txBody>
      </p: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6EBD02A1-65A7-4653-B051-2896D9034018}"/>
              </a:ext>
            </a:extLst>
          </p:cNvPr>
          <p:cNvSpPr/>
          <p:nvPr/>
        </p:nvSpPr>
        <p:spPr>
          <a:xfrm>
            <a:off x="5189356" y="3212837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4A04A676-7A93-49AA-AE91-D71B4AB689FE}"/>
              </a:ext>
            </a:extLst>
          </p:cNvPr>
          <p:cNvSpPr/>
          <p:nvPr/>
        </p:nvSpPr>
        <p:spPr>
          <a:xfrm>
            <a:off x="5189356" y="36126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숫자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AF4F8748-DC9C-450F-9576-0AD34B91695F}"/>
              </a:ext>
            </a:extLst>
          </p:cNvPr>
          <p:cNvSpPr/>
          <p:nvPr/>
        </p:nvSpPr>
        <p:spPr>
          <a:xfrm>
            <a:off x="5189356" y="40133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 '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문자열</a:t>
            </a:r>
          </a:p>
        </p:txBody>
      </p: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C24ED1D2-5B02-41B1-AD5E-C263333D8A52}"/>
              </a:ext>
            </a:extLst>
          </p:cNvPr>
          <p:cNvSpPr/>
          <p:nvPr/>
        </p:nvSpPr>
        <p:spPr>
          <a:xfrm>
            <a:off x="5189356" y="44140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null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9D3071C6-9378-4086-8AAD-591E7ABE87ED}"/>
              </a:ext>
            </a:extLst>
          </p:cNvPr>
          <p:cNvSpPr/>
          <p:nvPr/>
        </p:nvSpPr>
        <p:spPr>
          <a:xfrm>
            <a:off x="5189356" y="48147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undefined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1D3B28FB-A8FA-4C7D-8EA8-DA4FB14AADC4}"/>
              </a:ext>
            </a:extLst>
          </p:cNvPr>
          <p:cNvSpPr/>
          <p:nvPr/>
        </p:nvSpPr>
        <p:spPr>
          <a:xfrm>
            <a:off x="5189356" y="5210538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NaN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HTML5 Local Storage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561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Local Storage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setItem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getItem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메서드를 사용하여 데이터를 저장하거나 가져올 수 있습니다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44785"/>
              </p:ext>
            </p:extLst>
          </p:nvPr>
        </p:nvGraphicFramePr>
        <p:xfrm>
          <a:off x="1490240" y="2511578"/>
          <a:ext cx="6646370" cy="189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메서드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localStorage.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setItem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(‘name’, ‘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하늘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’)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로컬 </a:t>
                      </a:r>
                      <a:r>
                        <a:rPr lang="ko-KR" altLang="en-US" sz="100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스토리지에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key, value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를 저장합니다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localStorage.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getItem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(‘name’)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로컬 </a:t>
                      </a:r>
                      <a:r>
                        <a:rPr lang="ko-KR" altLang="en-US" sz="100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스토리지에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저장한 데이터를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key </a:t>
                      </a:r>
                      <a:r>
                        <a:rPr lang="ko-KR" altLang="en-US" sz="100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기준으로 가져옵니다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localStorage.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removeItem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(‘name’)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로컬 스토리지에 저장한 데이터를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key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기준으로 삭제합니다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localStorage.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clear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로컬 스토리지에 저장한 데이터를 모두 삭제합니다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localStorage.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length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로컬 스토리지에 저장한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key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개수를 가져옵니다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2019-10-30	v0.2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2019-10-21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이쯤에서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알면 좋을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DOM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요소에서 이벤트가 발생했을 때 부모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자식 요소에서 이벤트가 전파되는데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전파 순서가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하위 요소에서부터 상위 요소로 흐르면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 표현하며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반대로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상위 요소에서부터 하위 요소로 탐색해 들어가면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 표현합니다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A52F11-9E2A-48D3-8D64-852DC6AB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7" y="2640878"/>
            <a:ext cx="6844234" cy="30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F83884-E489-4B4C-B336-5E4772AD53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7" y="2390653"/>
            <a:ext cx="6381916" cy="178725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 축약 표현이란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 축약 표현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객체의 속성값에 함수를 선언할 때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function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생략한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함수 축약 표현이라고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5057B63-B490-4228-B645-E6E2BC862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4282736"/>
            <a:ext cx="6371205" cy="179660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24A4E17-FE0D-4BC2-838E-74E0B9DF49DB}"/>
              </a:ext>
            </a:extLst>
          </p:cNvPr>
          <p:cNvSpPr/>
          <p:nvPr/>
        </p:nvSpPr>
        <p:spPr>
          <a:xfrm rot="2190348">
            <a:off x="4061831" y="3634161"/>
            <a:ext cx="217298" cy="1643466"/>
          </a:xfrm>
          <a:prstGeom prst="downArrow">
            <a:avLst>
              <a:gd name="adj1" fmla="val 50000"/>
              <a:gd name="adj2" fmla="val 85994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F057AE-1A5B-4A19-869D-4659BD22403B}"/>
              </a:ext>
            </a:extLst>
          </p:cNvPr>
          <p:cNvSpPr/>
          <p:nvPr/>
        </p:nvSpPr>
        <p:spPr>
          <a:xfrm>
            <a:off x="1873938" y="5181036"/>
            <a:ext cx="3334484" cy="568711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(Arrow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Functions)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(=&gt;)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표기를 사용하는 함수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화살표 함수라고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화살표 함수는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실행 구문이 한 줄인 경우 중괄호와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생략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return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사용하려면 반드시 구문을 앞 뒤 중괄호로 묶어야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마찬가지로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파라미터가 하나일 경우 괄호를 생략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함수는 일반 함수와 달리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생성하지 않으며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호이스팅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되지 않으므로 사용 전에 반드시 선언해야 합니다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https://parrot-tutorial.com/run_code.php?snippet=js_es6_5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64A03B-2008-4742-AD67-98A94E2DE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23" y="3579357"/>
            <a:ext cx="6378520" cy="1598587"/>
          </a:xfrm>
          <a:prstGeom prst="rect">
            <a:avLst/>
          </a:prstGeom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C77398E4-0C44-4123-B98E-E4A1F37C6760}"/>
              </a:ext>
            </a:extLst>
          </p:cNvPr>
          <p:cNvSpPr/>
          <p:nvPr/>
        </p:nvSpPr>
        <p:spPr>
          <a:xfrm>
            <a:off x="3738067" y="5086264"/>
            <a:ext cx="3701491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실행 구문 한 줄일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중괄호와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 생략 가능</a:t>
            </a:r>
          </a:p>
        </p:txBody>
      </p:sp>
    </p:spTree>
    <p:extLst>
      <p:ext uri="{BB962C8B-B14F-4D97-AF65-F5344CB8AC3E}">
        <p14:creationId xmlns:p14="http://schemas.microsoft.com/office/powerpoint/2010/main" val="406625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(Promise)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프로미스란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지연 함수와 비동기 연산을 제어할 수 있도록 해주는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패턴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중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하나입니다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프로미스는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new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연산자 뒤에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Promise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붙여 선언하며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 연산 처리 결과에 따라 후속 처리 메서드인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then(resolve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시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catch(reject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시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체이닝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방식으로 호출합니다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참고영상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https://www.youtube.com/watch?v=vQ3MoXnKfuQ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전화, 휴대폰, 텍스트, 화면이(가) 표시된 사진&#10;&#10;자동 생성된 설명">
            <a:extLst>
              <a:ext uri="{FF2B5EF4-FFF2-40B4-BE49-F238E27FC236}">
                <a16:creationId xmlns:a16="http://schemas.microsoft.com/office/drawing/2014/main" id="{A3A82188-5987-4525-B26C-A2904D2B5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7" y="3115416"/>
            <a:ext cx="3048113" cy="24017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A5D66A-F214-4794-A530-DEAC1B985AAE}"/>
              </a:ext>
            </a:extLst>
          </p:cNvPr>
          <p:cNvSpPr/>
          <p:nvPr/>
        </p:nvSpPr>
        <p:spPr>
          <a:xfrm>
            <a:off x="1503478" y="4566559"/>
            <a:ext cx="1598167" cy="466299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E60C50-43AB-41ED-8E1E-DF949D831A48}"/>
              </a:ext>
            </a:extLst>
          </p:cNvPr>
          <p:cNvSpPr/>
          <p:nvPr/>
        </p:nvSpPr>
        <p:spPr>
          <a:xfrm>
            <a:off x="1503478" y="5045201"/>
            <a:ext cx="1598167" cy="4662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8E48E6-2FA1-4628-BCD4-506458837C62}"/>
              </a:ext>
            </a:extLst>
          </p:cNvPr>
          <p:cNvSpPr/>
          <p:nvPr/>
        </p:nvSpPr>
        <p:spPr>
          <a:xfrm>
            <a:off x="1991306" y="3395861"/>
            <a:ext cx="1430158" cy="161256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0AF7FB-DD53-46BA-875D-4BA08C2925AC}"/>
              </a:ext>
            </a:extLst>
          </p:cNvPr>
          <p:cNvSpPr/>
          <p:nvPr/>
        </p:nvSpPr>
        <p:spPr>
          <a:xfrm>
            <a:off x="1991306" y="3986234"/>
            <a:ext cx="1430158" cy="16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B9145C8-A6E5-4B2C-971A-EF447FD22AEC}"/>
                  </a:ext>
                </a:extLst>
              </p14:cNvPr>
              <p14:cNvContentPartPr/>
              <p14:nvPr/>
            </p14:nvContentPartPr>
            <p14:xfrm>
              <a:off x="1154524" y="4084390"/>
              <a:ext cx="825480" cy="12301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B9145C8-A6E5-4B2C-971A-EF447FD22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524" y="4066750"/>
                <a:ext cx="8611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980F66E-6A56-4AC6-87F6-F3A435F36F3B}"/>
                  </a:ext>
                </a:extLst>
              </p14:cNvPr>
              <p14:cNvContentPartPr/>
              <p14:nvPr/>
            </p14:nvContentPartPr>
            <p14:xfrm>
              <a:off x="3106444" y="3486430"/>
              <a:ext cx="789480" cy="13881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980F66E-6A56-4AC6-87F6-F3A435F36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8444" y="3468790"/>
                <a:ext cx="825120" cy="14238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모서리가 둥근 직사각형 18">
            <a:extLst>
              <a:ext uri="{FF2B5EF4-FFF2-40B4-BE49-F238E27FC236}">
                <a16:creationId xmlns:a16="http://schemas.microsoft.com/office/drawing/2014/main" id="{C465092F-4C95-499C-B0A0-7D51B0837502}"/>
              </a:ext>
            </a:extLst>
          </p:cNvPr>
          <p:cNvSpPr/>
          <p:nvPr/>
        </p:nvSpPr>
        <p:spPr>
          <a:xfrm>
            <a:off x="3996164" y="3520086"/>
            <a:ext cx="390159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resolve + then: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처리에 성공했을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 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then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구문 실행</a:t>
            </a:r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9CC3DF44-E354-461D-BEE0-C2A5FF079C5A}"/>
              </a:ext>
            </a:extLst>
          </p:cNvPr>
          <p:cNvSpPr/>
          <p:nvPr/>
        </p:nvSpPr>
        <p:spPr>
          <a:xfrm>
            <a:off x="1759534" y="5610441"/>
            <a:ext cx="4464285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reject + catch: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처리에 실패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거절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했을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0.5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 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catch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 실행</a:t>
            </a:r>
          </a:p>
        </p:txBody>
      </p:sp>
    </p:spTree>
    <p:extLst>
      <p:ext uri="{BB962C8B-B14F-4D97-AF65-F5344CB8AC3E}">
        <p14:creationId xmlns:p14="http://schemas.microsoft.com/office/powerpoint/2010/main" val="263924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내보내기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 자바스크립트 데이터를 다른 자바스크립트에서 모듈 방식으로 불러와 사용할 수 있게 하는 기능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원시값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 등을 내보낼 수 있으며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default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사용하거나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하지 않는 방식이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default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있으면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하나의 모듈에서 하나의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 가능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import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 자유롭게 이름 붙일 수 있습니다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https://developer.mozilla.org/ko/docs/Web/JavaScript/Reference/Statements/export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0BD36FF-BCE2-42BE-93A5-C5BDA047C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8" y="3270056"/>
            <a:ext cx="5615447" cy="10423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5690B0-66BF-49E7-8950-E9EFAB4D6970}"/>
              </a:ext>
            </a:extLst>
          </p:cNvPr>
          <p:cNvSpPr/>
          <p:nvPr/>
        </p:nvSpPr>
        <p:spPr>
          <a:xfrm>
            <a:off x="2721076" y="3399503"/>
            <a:ext cx="567813" cy="1696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455136-23F1-4184-B89B-428D5EF5914D}"/>
              </a:ext>
            </a:extLst>
          </p:cNvPr>
          <p:cNvSpPr/>
          <p:nvPr/>
        </p:nvSpPr>
        <p:spPr>
          <a:xfrm>
            <a:off x="2309060" y="3717469"/>
            <a:ext cx="146547" cy="1622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8752794B-A2F8-4263-AFB5-97D4390ECB34}"/>
              </a:ext>
            </a:extLst>
          </p:cNvPr>
          <p:cNvSpPr/>
          <p:nvPr/>
        </p:nvSpPr>
        <p:spPr>
          <a:xfrm>
            <a:off x="2998589" y="4398318"/>
            <a:ext cx="482106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내보냈지만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default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있으므로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사용해도 결과는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호출</a:t>
            </a:r>
          </a:p>
        </p:txBody>
      </p:sp>
    </p:spTree>
    <p:extLst>
      <p:ext uri="{BB962C8B-B14F-4D97-AF65-F5344CB8AC3E}">
        <p14:creationId xmlns:p14="http://schemas.microsoft.com/office/powerpoint/2010/main" val="31707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내보내기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default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없으면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하나의 모듈에서 여러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원시값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클래스를 내보낼 수 있습니다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export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내보내거나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가져올 때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반드시 서로 동일한 이름을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3A3CF4-B435-4BE2-BA77-B1DCB4A71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19" y="2576443"/>
            <a:ext cx="5454239" cy="2563299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9CEBF64F-89AE-49C9-A25E-4260CAC83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13" y="5177776"/>
            <a:ext cx="2513420" cy="10534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81DBB7-564E-42BB-96C3-8F00BE2F6F79}"/>
              </a:ext>
            </a:extLst>
          </p:cNvPr>
          <p:cNvSpPr/>
          <p:nvPr/>
        </p:nvSpPr>
        <p:spPr>
          <a:xfrm>
            <a:off x="1910735" y="4866967"/>
            <a:ext cx="1628878" cy="1696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535679-C3B9-480E-A99A-FE4F6A60EAC4}"/>
              </a:ext>
            </a:extLst>
          </p:cNvPr>
          <p:cNvSpPr/>
          <p:nvPr/>
        </p:nvSpPr>
        <p:spPr>
          <a:xfrm>
            <a:off x="1881239" y="5177565"/>
            <a:ext cx="1488768" cy="1687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DD26677D-FFCC-4FB5-885A-D260292180A7}"/>
              </a:ext>
            </a:extLst>
          </p:cNvPr>
          <p:cNvSpPr/>
          <p:nvPr/>
        </p:nvSpPr>
        <p:spPr>
          <a:xfrm>
            <a:off x="3750757" y="4610627"/>
            <a:ext cx="4821067" cy="533757"/>
          </a:xfrm>
          <a:prstGeom prst="roundRect">
            <a:avLst>
              <a:gd name="adj" fmla="val 7492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cube, foo, graph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 여러 개를 내보냈지만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default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없으므로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시에도 내보낸 이름과 동일한 이름을 사용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C94F518-E664-4394-A4F9-FCF4ADE7B9E1}"/>
                  </a:ext>
                </a:extLst>
              </p14:cNvPr>
              <p14:cNvContentPartPr/>
              <p14:nvPr/>
            </p14:nvContentPartPr>
            <p14:xfrm>
              <a:off x="2558485" y="5051195"/>
              <a:ext cx="29880" cy="1101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C94F518-E664-4394-A4F9-FCF4ADE7B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0845" y="5033195"/>
                <a:ext cx="65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DFBE6A2-C7B2-45CD-BD6D-5498DF526D48}"/>
                  </a:ext>
                </a:extLst>
              </p14:cNvPr>
              <p14:cNvContentPartPr/>
              <p14:nvPr/>
            </p14:nvContentPartPr>
            <p14:xfrm>
              <a:off x="2807245" y="5043635"/>
              <a:ext cx="90720" cy="1227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DFBE6A2-C7B2-45CD-BD6D-5498DF526D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9605" y="5025995"/>
                <a:ext cx="126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2A6699E-31EB-453D-9C21-76A408570B8F}"/>
                  </a:ext>
                </a:extLst>
              </p14:cNvPr>
              <p14:cNvContentPartPr/>
              <p14:nvPr/>
            </p14:nvContentPartPr>
            <p14:xfrm>
              <a:off x="3141325" y="5043635"/>
              <a:ext cx="37440" cy="132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2A6699E-31EB-453D-9C21-76A408570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3325" y="5025995"/>
                <a:ext cx="730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불러오기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(import)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D59D84-6C03-42E7-BFA0-F55FE54C82B0}"/>
              </a:ext>
            </a:extLst>
          </p:cNvPr>
          <p:cNvSpPr txBox="1"/>
          <p:nvPr/>
        </p:nvSpPr>
        <p:spPr>
          <a:xfrm>
            <a:off x="1415846" y="2061361"/>
            <a:ext cx="69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 외부 모듈이나 다른 자바스크립트로부터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한 내용을 가져오는 기능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기본값 또는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가져올 내용을 선택 지정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또한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사용해 새로운 이름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가져올 수도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https://developer.mozilla.org/ko/docs/Web/JavaScript/Reference/Statements/import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68CED3-890B-4C6C-9BF6-129A34A47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36" y="2994112"/>
            <a:ext cx="6171703" cy="3082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DBB184-7F23-4E2E-9E03-410CB5B50CC3}"/>
              </a:ext>
            </a:extLst>
          </p:cNvPr>
          <p:cNvSpPr/>
          <p:nvPr/>
        </p:nvSpPr>
        <p:spPr>
          <a:xfrm>
            <a:off x="3247308" y="4535224"/>
            <a:ext cx="749505" cy="1547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0F55A8-EF9C-4F9E-AAEB-223C35555C89}"/>
              </a:ext>
            </a:extLst>
          </p:cNvPr>
          <p:cNvSpPr/>
          <p:nvPr/>
        </p:nvSpPr>
        <p:spPr>
          <a:xfrm>
            <a:off x="3112627" y="5604387"/>
            <a:ext cx="676455" cy="1687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1128</Words>
  <Application>Microsoft Office PowerPoint</Application>
  <PresentationFormat>화면 슬라이드 쇼(4:3)</PresentationFormat>
  <Paragraphs>233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넥슨Lv1고딕 Light</vt:lpstr>
      <vt:lpstr>Arial</vt:lpstr>
      <vt:lpstr>Calibri Light</vt:lpstr>
      <vt:lpstr>넥슨Lv1고딕 Bold</vt:lpstr>
      <vt:lpstr>Calibri</vt:lpstr>
      <vt:lpstr>맑은 고딕</vt:lpstr>
      <vt:lpstr>넥슨Lv1고딕</vt:lpstr>
      <vt:lpstr>Office 테마</vt:lpstr>
      <vt:lpstr>PowerPoint 프레젠테이션</vt:lpstr>
      <vt:lpstr>알면 좋을 자바스크립트 Truthy값, Falsy값</vt:lpstr>
      <vt:lpstr>알면 좋을 자바스크립트 이벤트 버블링, 캡처링</vt:lpstr>
      <vt:lpstr>알면 좋을 자바스크립트 함수 축약 표현</vt:lpstr>
      <vt:lpstr>알면 좋을 자바스크립트 화살표 함수(Arrow Functions)</vt:lpstr>
      <vt:lpstr>알면 좋을 자바스크립트 프로미스(Promise)</vt:lpstr>
      <vt:lpstr>알면 좋을 자바스크립트 모듈 내보내기(export)</vt:lpstr>
      <vt:lpstr>알면 좋을 자바스크립트 모듈 내보내기(export)</vt:lpstr>
      <vt:lpstr>알면 좋을 자바스크립트 모듈 불러오기(import)</vt:lpstr>
      <vt:lpstr>알면 좋을 자바스크립트 배열 메서드_forEach</vt:lpstr>
      <vt:lpstr>알면 좋을 자바스크립트 배열 메서드_map</vt:lpstr>
      <vt:lpstr>알면 좋을 자바스크립트 배열 메서드_filter</vt:lpstr>
      <vt:lpstr>알면 좋을 자바스크립트 배열 메서드_find</vt:lpstr>
      <vt:lpstr>알면 좋을 자바스크립트 배열 메서드_findIndex</vt:lpstr>
      <vt:lpstr>알면 좋을 자바스크립트 구조 분해 할당(destructuring assignment)</vt:lpstr>
      <vt:lpstr>알면 좋을 자바스크립트 JSON(JavaScript Object Notation)</vt:lpstr>
      <vt:lpstr>알면 좋을 자바스크립트 서버에서 JSON 데이터를 받을 때_JSON.parse()</vt:lpstr>
      <vt:lpstr>알면 좋을 자바스크립트 서버로 JSON 데이터를 보낼 때_JSON.stringify()</vt:lpstr>
      <vt:lpstr>알면 좋을 자바스크립트 HTML5 Local Storage</vt:lpstr>
      <vt:lpstr>알면 좋을 자바스크립트 HTML5 Local Storage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알면 좋을 자바스크립트</dc:title>
  <dc:creator>조하늘 [haneulcho]</dc:creator>
  <cp:lastModifiedBy>조 하늘</cp:lastModifiedBy>
  <cp:revision>547</cp:revision>
  <dcterms:created xsi:type="dcterms:W3CDTF">2017-04-14T07:30:55Z</dcterms:created>
  <dcterms:modified xsi:type="dcterms:W3CDTF">2019-10-29T15:39:15Z</dcterms:modified>
</cp:coreProperties>
</file>