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3.xml" ContentType="application/vnd.openxmlformats-officedocument.themeOverride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7" r:id="rId3"/>
    <p:sldId id="272" r:id="rId4"/>
    <p:sldId id="279" r:id="rId5"/>
    <p:sldId id="275" r:id="rId6"/>
    <p:sldId id="276" r:id="rId7"/>
    <p:sldId id="274" r:id="rId8"/>
    <p:sldId id="277" r:id="rId9"/>
    <p:sldId id="27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0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28" y="67"/>
      </p:cViewPr>
      <p:guideLst>
        <p:guide orient="horz" pos="2160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2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3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 sz="1400"/>
            </a:pPr>
            <a:r>
              <a:rPr lang="en-US" sz="1400" dirty="0"/>
              <a:t>101</a:t>
            </a:r>
            <a:r>
              <a:rPr lang="zh-CN" sz="1400" dirty="0"/>
              <a:t>城土地溢价率结构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流拍</c:v>
                </c:pt>
              </c:strCache>
            </c:strRef>
          </c:tx>
          <c:spPr>
            <a:solidFill>
              <a:schemeClr val="bg2">
                <a:lumMod val="25000"/>
                <a:alpha val="90000"/>
              </a:scheme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Sheet1!$A$2:$A$15</c:f>
              <c:strCache>
                <c:ptCount val="14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  <c:pt idx="12">
                  <c:v>1月</c:v>
                </c:pt>
                <c:pt idx="13">
                  <c:v>2月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7.9500000000000001E-2</c:v>
                </c:pt>
                <c:pt idx="1">
                  <c:v>4.6800000000000001E-2</c:v>
                </c:pt>
                <c:pt idx="2">
                  <c:v>3.9300000000000002E-2</c:v>
                </c:pt>
                <c:pt idx="3">
                  <c:v>3.32E-2</c:v>
                </c:pt>
                <c:pt idx="4">
                  <c:v>1.8599999999999998E-2</c:v>
                </c:pt>
                <c:pt idx="5">
                  <c:v>5.6099999999999997E-2</c:v>
                </c:pt>
                <c:pt idx="6">
                  <c:v>6.6400000000000001E-2</c:v>
                </c:pt>
                <c:pt idx="7">
                  <c:v>5.8999999999999997E-2</c:v>
                </c:pt>
                <c:pt idx="8">
                  <c:v>8.1699999999999995E-2</c:v>
                </c:pt>
                <c:pt idx="9">
                  <c:v>8.0299999999999996E-2</c:v>
                </c:pt>
                <c:pt idx="10">
                  <c:v>0.11360000000000001</c:v>
                </c:pt>
                <c:pt idx="11">
                  <c:v>8.7999999999999995E-2</c:v>
                </c:pt>
                <c:pt idx="12">
                  <c:v>6.9599999999999995E-2</c:v>
                </c:pt>
                <c:pt idx="13">
                  <c:v>2.9899999999999999E-2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16-4EC7-81E0-C9236161A5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底价</c:v>
                </c:pt>
              </c:strCache>
            </c:strRef>
          </c:tx>
          <c:spPr>
            <a:solidFill>
              <a:schemeClr val="accent1">
                <a:lumMod val="75000"/>
                <a:alpha val="90000"/>
              </a:scheme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  <c:pt idx="12">
                  <c:v>1月</c:v>
                </c:pt>
                <c:pt idx="13">
                  <c:v>2月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0.66820000000000002</c:v>
                </c:pt>
                <c:pt idx="1">
                  <c:v>0.67230000000000001</c:v>
                </c:pt>
                <c:pt idx="2">
                  <c:v>0.47860000000000003</c:v>
                </c:pt>
                <c:pt idx="3">
                  <c:v>0.48980000000000001</c:v>
                </c:pt>
                <c:pt idx="4">
                  <c:v>0.53200000000000003</c:v>
                </c:pt>
                <c:pt idx="5">
                  <c:v>0.52810000000000001</c:v>
                </c:pt>
                <c:pt idx="6">
                  <c:v>0.60340000000000005</c:v>
                </c:pt>
                <c:pt idx="7">
                  <c:v>0.67830000000000001</c:v>
                </c:pt>
                <c:pt idx="8">
                  <c:v>0.70230000000000004</c:v>
                </c:pt>
                <c:pt idx="9">
                  <c:v>0.67430000000000001</c:v>
                </c:pt>
                <c:pt idx="10">
                  <c:v>0.66139999999999999</c:v>
                </c:pt>
                <c:pt idx="11">
                  <c:v>0.7167</c:v>
                </c:pt>
                <c:pt idx="12">
                  <c:v>0.72430000000000005</c:v>
                </c:pt>
                <c:pt idx="13">
                  <c:v>0.71789999999999998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16-4EC7-81E0-C9236161A5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溢价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  <c:pt idx="12">
                  <c:v>1月</c:v>
                </c:pt>
                <c:pt idx="13">
                  <c:v>2月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0.16589999999999999</c:v>
                </c:pt>
                <c:pt idx="1">
                  <c:v>0.25530000000000003</c:v>
                </c:pt>
                <c:pt idx="2">
                  <c:v>0.35709999999999997</c:v>
                </c:pt>
                <c:pt idx="3">
                  <c:v>0.30869999999999997</c:v>
                </c:pt>
                <c:pt idx="4">
                  <c:v>0.31340000000000001</c:v>
                </c:pt>
                <c:pt idx="5">
                  <c:v>0.27029999999999998</c:v>
                </c:pt>
                <c:pt idx="6">
                  <c:v>0.23910000000000001</c:v>
                </c:pt>
                <c:pt idx="7">
                  <c:v>0.20380000000000001</c:v>
                </c:pt>
                <c:pt idx="8">
                  <c:v>0.17319999999999999</c:v>
                </c:pt>
                <c:pt idx="9">
                  <c:v>0.1651</c:v>
                </c:pt>
                <c:pt idx="10">
                  <c:v>0.19550000000000001</c:v>
                </c:pt>
                <c:pt idx="11">
                  <c:v>0.15909999999999999</c:v>
                </c:pt>
                <c:pt idx="12">
                  <c:v>0.18690000000000001</c:v>
                </c:pt>
                <c:pt idx="13">
                  <c:v>0.23080000000000001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16-4EC7-81E0-C9236161A5A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高溢价</c:v>
                </c:pt>
              </c:strCache>
            </c:strRef>
          </c:tx>
          <c:spPr>
            <a:solidFill>
              <a:srgbClr val="C00000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0361570519591961E-17"/>
                  <c:y val="9.3325214121354125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B9B-4E59-9ADA-D07DDC7BDB97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  <c:pt idx="12">
                  <c:v>1月</c:v>
                </c:pt>
                <c:pt idx="13">
                  <c:v>2月</c:v>
                </c:pt>
              </c:strCache>
            </c:strRef>
          </c:cat>
          <c:val>
            <c:numRef>
              <c:f>Sheet1!$E$2:$E$15</c:f>
              <c:numCache>
                <c:formatCode>General</c:formatCode>
                <c:ptCount val="14"/>
                <c:pt idx="0">
                  <c:v>8.6400000000000005E-2</c:v>
                </c:pt>
                <c:pt idx="1">
                  <c:v>2.5499999999999998E-2</c:v>
                </c:pt>
                <c:pt idx="2">
                  <c:v>0.125</c:v>
                </c:pt>
                <c:pt idx="3">
                  <c:v>0.16839999999999999</c:v>
                </c:pt>
                <c:pt idx="4">
                  <c:v>0.1361</c:v>
                </c:pt>
                <c:pt idx="5">
                  <c:v>0.14549999999999999</c:v>
                </c:pt>
                <c:pt idx="6">
                  <c:v>9.11E-2</c:v>
                </c:pt>
                <c:pt idx="7">
                  <c:v>5.8999999999999997E-2</c:v>
                </c:pt>
                <c:pt idx="8">
                  <c:v>4.2799999999999998E-2</c:v>
                </c:pt>
                <c:pt idx="9">
                  <c:v>8.0299999999999996E-2</c:v>
                </c:pt>
                <c:pt idx="10">
                  <c:v>2.9499999999999998E-2</c:v>
                </c:pt>
                <c:pt idx="11">
                  <c:v>3.6200000000000003E-2</c:v>
                </c:pt>
                <c:pt idx="12">
                  <c:v>8.8800000000000004E-2</c:v>
                </c:pt>
                <c:pt idx="13">
                  <c:v>5.1299999999999998E-2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16-4EC7-81E0-C9236161A5A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819232032"/>
        <c:axId val="819231640"/>
      </c:barChart>
      <c:catAx>
        <c:axId val="81923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31640"/>
        <c:crosses val="autoZero"/>
        <c:auto val="1"/>
        <c:lblAlgn val="ctr"/>
        <c:lblOffset val="100"/>
        <c:noMultiLvlLbl val="0"/>
      </c:catAx>
      <c:valAx>
        <c:axId val="81923164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3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vert="horz"/>
          <a:lstStyle/>
          <a:p>
            <a:pPr>
              <a:defRPr sz="1200"/>
            </a:pPr>
            <a:endParaRPr lang="zh-CN"/>
          </a:p>
        </c:txPr>
      </c:legendEntry>
      <c:legendEntry>
        <c:idx val="1"/>
        <c:txPr>
          <a:bodyPr rot="0" vert="horz"/>
          <a:lstStyle/>
          <a:p>
            <a:pPr>
              <a:defRPr sz="1200"/>
            </a:pPr>
            <a:endParaRPr lang="zh-CN"/>
          </a:p>
        </c:txPr>
      </c:legendEntry>
      <c:legendEntry>
        <c:idx val="2"/>
        <c:txPr>
          <a:bodyPr rot="0" vert="horz"/>
          <a:lstStyle/>
          <a:p>
            <a:pPr>
              <a:defRPr sz="1200"/>
            </a:pPr>
            <a:endParaRPr lang="zh-CN"/>
          </a:p>
        </c:txPr>
      </c:legendEntry>
      <c:legendEntry>
        <c:idx val="3"/>
        <c:txPr>
          <a:bodyPr rot="0" vert="horz"/>
          <a:lstStyle/>
          <a:p>
            <a:pPr>
              <a:defRPr sz="1200"/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sz="1200"/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sz="1400" dirty="0"/>
              <a:t>101</a:t>
            </a:r>
            <a:r>
              <a:rPr lang="zh-CN" altLang="en-US" sz="1400" dirty="0"/>
              <a:t>城土地成交数量及溢价结构分布周度走势</a:t>
            </a:r>
          </a:p>
        </c:rich>
      </c:tx>
      <c:layout>
        <c:manualLayout>
          <c:xMode val="edge"/>
          <c:yMode val="edge"/>
          <c:x val="0.19746653004390888"/>
          <c:y val="3.226748986877040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2714645523601981E-2"/>
          <c:y val="0.2699739214799079"/>
          <c:w val="0.93643085276983029"/>
          <c:h val="0.6473025695902457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流拍</c:v>
                </c:pt>
              </c:strCache>
            </c:strRef>
          </c:tx>
          <c:spPr>
            <a:solidFill>
              <a:schemeClr val="bg2">
                <a:lumMod val="50000"/>
                <a:alpha val="9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1</c:v>
                </c:pt>
                <c:pt idx="52">
                  <c:v>2</c:v>
                </c:pt>
                <c:pt idx="53">
                  <c:v>3</c:v>
                </c:pt>
                <c:pt idx="54">
                  <c:v>4</c:v>
                </c:pt>
                <c:pt idx="55">
                  <c:v>5</c:v>
                </c:pt>
                <c:pt idx="56">
                  <c:v>6</c:v>
                </c:pt>
                <c:pt idx="57">
                  <c:v>7</c:v>
                </c:pt>
                <c:pt idx="58">
                  <c:v>8</c:v>
                </c:pt>
                <c:pt idx="59">
                  <c:v>9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4</c:v>
                </c:pt>
                <c:pt idx="1">
                  <c:v>6</c:v>
                </c:pt>
                <c:pt idx="2">
                  <c:v>5</c:v>
                </c:pt>
                <c:pt idx="3">
                  <c:v>15</c:v>
                </c:pt>
                <c:pt idx="4">
                  <c:v>6</c:v>
                </c:pt>
                <c:pt idx="5">
                  <c:v>2</c:v>
                </c:pt>
                <c:pt idx="6">
                  <c:v>6</c:v>
                </c:pt>
                <c:pt idx="7">
                  <c:v>2</c:v>
                </c:pt>
                <c:pt idx="8">
                  <c:v>4</c:v>
                </c:pt>
                <c:pt idx="9">
                  <c:v>0</c:v>
                </c:pt>
                <c:pt idx="10">
                  <c:v>0</c:v>
                </c:pt>
                <c:pt idx="11">
                  <c:v>7</c:v>
                </c:pt>
                <c:pt idx="12">
                  <c:v>6</c:v>
                </c:pt>
                <c:pt idx="13">
                  <c:v>3</c:v>
                </c:pt>
                <c:pt idx="14">
                  <c:v>2</c:v>
                </c:pt>
                <c:pt idx="15">
                  <c:v>2</c:v>
                </c:pt>
                <c:pt idx="16">
                  <c:v>0</c:v>
                </c:pt>
                <c:pt idx="17">
                  <c:v>2</c:v>
                </c:pt>
                <c:pt idx="18">
                  <c:v>3</c:v>
                </c:pt>
                <c:pt idx="19">
                  <c:v>1</c:v>
                </c:pt>
                <c:pt idx="20">
                  <c:v>3</c:v>
                </c:pt>
                <c:pt idx="21">
                  <c:v>4</c:v>
                </c:pt>
                <c:pt idx="22">
                  <c:v>5</c:v>
                </c:pt>
                <c:pt idx="23">
                  <c:v>11</c:v>
                </c:pt>
                <c:pt idx="24">
                  <c:v>7</c:v>
                </c:pt>
                <c:pt idx="25">
                  <c:v>3</c:v>
                </c:pt>
                <c:pt idx="26">
                  <c:v>11</c:v>
                </c:pt>
                <c:pt idx="27">
                  <c:v>5</c:v>
                </c:pt>
                <c:pt idx="28">
                  <c:v>10</c:v>
                </c:pt>
                <c:pt idx="29">
                  <c:v>7</c:v>
                </c:pt>
                <c:pt idx="30">
                  <c:v>5</c:v>
                </c:pt>
                <c:pt idx="31">
                  <c:v>5</c:v>
                </c:pt>
                <c:pt idx="32">
                  <c:v>6</c:v>
                </c:pt>
                <c:pt idx="33">
                  <c:v>5</c:v>
                </c:pt>
                <c:pt idx="34">
                  <c:v>10</c:v>
                </c:pt>
                <c:pt idx="35">
                  <c:v>7</c:v>
                </c:pt>
                <c:pt idx="36">
                  <c:v>9</c:v>
                </c:pt>
                <c:pt idx="37">
                  <c:v>14</c:v>
                </c:pt>
                <c:pt idx="38">
                  <c:v>2</c:v>
                </c:pt>
                <c:pt idx="39">
                  <c:v>9</c:v>
                </c:pt>
                <c:pt idx="40">
                  <c:v>14</c:v>
                </c:pt>
                <c:pt idx="41">
                  <c:v>5</c:v>
                </c:pt>
                <c:pt idx="42">
                  <c:v>9</c:v>
                </c:pt>
                <c:pt idx="43">
                  <c:v>6</c:v>
                </c:pt>
                <c:pt idx="44">
                  <c:v>16</c:v>
                </c:pt>
                <c:pt idx="45">
                  <c:v>20</c:v>
                </c:pt>
                <c:pt idx="46">
                  <c:v>7</c:v>
                </c:pt>
                <c:pt idx="47">
                  <c:v>8</c:v>
                </c:pt>
                <c:pt idx="48">
                  <c:v>16</c:v>
                </c:pt>
                <c:pt idx="49">
                  <c:v>12</c:v>
                </c:pt>
                <c:pt idx="50">
                  <c:v>20</c:v>
                </c:pt>
                <c:pt idx="51">
                  <c:v>15</c:v>
                </c:pt>
                <c:pt idx="52">
                  <c:v>9</c:v>
                </c:pt>
                <c:pt idx="53">
                  <c:v>13</c:v>
                </c:pt>
                <c:pt idx="54">
                  <c:v>20</c:v>
                </c:pt>
                <c:pt idx="55">
                  <c:v>5</c:v>
                </c:pt>
                <c:pt idx="56">
                  <c:v>0</c:v>
                </c:pt>
                <c:pt idx="57">
                  <c:v>4</c:v>
                </c:pt>
                <c:pt idx="58">
                  <c:v>0</c:v>
                </c:pt>
                <c:pt idx="5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3D-43BF-B8BF-848BBF1296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底价</c:v>
                </c:pt>
              </c:strCache>
            </c:strRef>
          </c:tx>
          <c:spPr>
            <a:solidFill>
              <a:schemeClr val="accent1">
                <a:alpha val="9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42"/>
              <c:layout>
                <c:manualLayout>
                  <c:x val="3.0724824483905804E-3"/>
                  <c:y val="-5.790310607225714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63D-43BF-B8BF-848BBF1296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700"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1</c:v>
                </c:pt>
                <c:pt idx="52">
                  <c:v>2</c:v>
                </c:pt>
                <c:pt idx="53">
                  <c:v>3</c:v>
                </c:pt>
                <c:pt idx="54">
                  <c:v>4</c:v>
                </c:pt>
                <c:pt idx="55">
                  <c:v>5</c:v>
                </c:pt>
                <c:pt idx="56">
                  <c:v>6</c:v>
                </c:pt>
                <c:pt idx="57">
                  <c:v>7</c:v>
                </c:pt>
                <c:pt idx="58">
                  <c:v>8</c:v>
                </c:pt>
                <c:pt idx="59">
                  <c:v>9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27</c:v>
                </c:pt>
                <c:pt idx="1">
                  <c:v>52</c:v>
                </c:pt>
                <c:pt idx="2">
                  <c:v>65</c:v>
                </c:pt>
                <c:pt idx="3">
                  <c:v>74</c:v>
                </c:pt>
                <c:pt idx="4">
                  <c:v>119</c:v>
                </c:pt>
                <c:pt idx="5">
                  <c:v>25</c:v>
                </c:pt>
                <c:pt idx="6">
                  <c:v>36</c:v>
                </c:pt>
                <c:pt idx="7">
                  <c:v>64</c:v>
                </c:pt>
                <c:pt idx="8">
                  <c:v>31</c:v>
                </c:pt>
                <c:pt idx="9">
                  <c:v>10</c:v>
                </c:pt>
                <c:pt idx="10">
                  <c:v>31</c:v>
                </c:pt>
                <c:pt idx="11">
                  <c:v>52</c:v>
                </c:pt>
                <c:pt idx="12">
                  <c:v>29</c:v>
                </c:pt>
                <c:pt idx="13">
                  <c:v>41</c:v>
                </c:pt>
                <c:pt idx="14">
                  <c:v>49</c:v>
                </c:pt>
                <c:pt idx="15">
                  <c:v>46</c:v>
                </c:pt>
                <c:pt idx="16">
                  <c:v>34</c:v>
                </c:pt>
                <c:pt idx="17">
                  <c:v>70</c:v>
                </c:pt>
                <c:pt idx="18">
                  <c:v>54</c:v>
                </c:pt>
                <c:pt idx="19">
                  <c:v>62</c:v>
                </c:pt>
                <c:pt idx="20">
                  <c:v>65</c:v>
                </c:pt>
                <c:pt idx="21">
                  <c:v>37</c:v>
                </c:pt>
                <c:pt idx="22">
                  <c:v>82</c:v>
                </c:pt>
                <c:pt idx="23">
                  <c:v>52</c:v>
                </c:pt>
                <c:pt idx="24">
                  <c:v>83</c:v>
                </c:pt>
                <c:pt idx="25">
                  <c:v>98</c:v>
                </c:pt>
                <c:pt idx="26">
                  <c:v>69</c:v>
                </c:pt>
                <c:pt idx="27">
                  <c:v>37</c:v>
                </c:pt>
                <c:pt idx="28">
                  <c:v>69</c:v>
                </c:pt>
                <c:pt idx="29">
                  <c:v>74</c:v>
                </c:pt>
                <c:pt idx="30">
                  <c:v>62</c:v>
                </c:pt>
                <c:pt idx="31">
                  <c:v>66</c:v>
                </c:pt>
                <c:pt idx="32">
                  <c:v>36</c:v>
                </c:pt>
                <c:pt idx="33">
                  <c:v>60</c:v>
                </c:pt>
                <c:pt idx="34">
                  <c:v>63</c:v>
                </c:pt>
                <c:pt idx="35">
                  <c:v>76</c:v>
                </c:pt>
                <c:pt idx="36">
                  <c:v>95</c:v>
                </c:pt>
                <c:pt idx="37">
                  <c:v>121</c:v>
                </c:pt>
                <c:pt idx="38">
                  <c:v>6</c:v>
                </c:pt>
                <c:pt idx="39">
                  <c:v>91</c:v>
                </c:pt>
                <c:pt idx="40">
                  <c:v>50</c:v>
                </c:pt>
                <c:pt idx="41">
                  <c:v>79</c:v>
                </c:pt>
                <c:pt idx="42">
                  <c:v>88</c:v>
                </c:pt>
                <c:pt idx="43">
                  <c:v>51</c:v>
                </c:pt>
                <c:pt idx="44">
                  <c:v>50</c:v>
                </c:pt>
                <c:pt idx="45">
                  <c:v>90</c:v>
                </c:pt>
                <c:pt idx="46">
                  <c:v>87</c:v>
                </c:pt>
                <c:pt idx="47">
                  <c:v>77</c:v>
                </c:pt>
                <c:pt idx="48">
                  <c:v>84</c:v>
                </c:pt>
                <c:pt idx="49">
                  <c:v>127</c:v>
                </c:pt>
                <c:pt idx="50">
                  <c:v>201</c:v>
                </c:pt>
                <c:pt idx="51">
                  <c:v>91</c:v>
                </c:pt>
                <c:pt idx="52">
                  <c:v>96</c:v>
                </c:pt>
                <c:pt idx="53">
                  <c:v>134</c:v>
                </c:pt>
                <c:pt idx="54">
                  <c:v>115</c:v>
                </c:pt>
                <c:pt idx="55">
                  <c:v>77</c:v>
                </c:pt>
                <c:pt idx="56">
                  <c:v>15</c:v>
                </c:pt>
                <c:pt idx="57">
                  <c:v>37</c:v>
                </c:pt>
                <c:pt idx="58">
                  <c:v>48</c:v>
                </c:pt>
                <c:pt idx="59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63D-43BF-B8BF-848BBF1296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溢价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1</c:v>
                </c:pt>
                <c:pt idx="52">
                  <c:v>2</c:v>
                </c:pt>
                <c:pt idx="53">
                  <c:v>3</c:v>
                </c:pt>
                <c:pt idx="54">
                  <c:v>4</c:v>
                </c:pt>
                <c:pt idx="55">
                  <c:v>5</c:v>
                </c:pt>
                <c:pt idx="56">
                  <c:v>6</c:v>
                </c:pt>
                <c:pt idx="57">
                  <c:v>7</c:v>
                </c:pt>
                <c:pt idx="58">
                  <c:v>8</c:v>
                </c:pt>
                <c:pt idx="59">
                  <c:v>9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15</c:v>
                </c:pt>
                <c:pt idx="1">
                  <c:v>10</c:v>
                </c:pt>
                <c:pt idx="2">
                  <c:v>11</c:v>
                </c:pt>
                <c:pt idx="3">
                  <c:v>18</c:v>
                </c:pt>
                <c:pt idx="4">
                  <c:v>33</c:v>
                </c:pt>
                <c:pt idx="5">
                  <c:v>16</c:v>
                </c:pt>
                <c:pt idx="6">
                  <c:v>15</c:v>
                </c:pt>
                <c:pt idx="7">
                  <c:v>17</c:v>
                </c:pt>
                <c:pt idx="8">
                  <c:v>14</c:v>
                </c:pt>
                <c:pt idx="9">
                  <c:v>16</c:v>
                </c:pt>
                <c:pt idx="10">
                  <c:v>21</c:v>
                </c:pt>
                <c:pt idx="11">
                  <c:v>47</c:v>
                </c:pt>
                <c:pt idx="12">
                  <c:v>16</c:v>
                </c:pt>
                <c:pt idx="13">
                  <c:v>29</c:v>
                </c:pt>
                <c:pt idx="14">
                  <c:v>18</c:v>
                </c:pt>
                <c:pt idx="15">
                  <c:v>42</c:v>
                </c:pt>
                <c:pt idx="16">
                  <c:v>16</c:v>
                </c:pt>
                <c:pt idx="17">
                  <c:v>33</c:v>
                </c:pt>
                <c:pt idx="18">
                  <c:v>33</c:v>
                </c:pt>
                <c:pt idx="19">
                  <c:v>33</c:v>
                </c:pt>
                <c:pt idx="20">
                  <c:v>55</c:v>
                </c:pt>
                <c:pt idx="21">
                  <c:v>22</c:v>
                </c:pt>
                <c:pt idx="22">
                  <c:v>40</c:v>
                </c:pt>
                <c:pt idx="23">
                  <c:v>28</c:v>
                </c:pt>
                <c:pt idx="24">
                  <c:v>38</c:v>
                </c:pt>
                <c:pt idx="25">
                  <c:v>30</c:v>
                </c:pt>
                <c:pt idx="26">
                  <c:v>26</c:v>
                </c:pt>
                <c:pt idx="27">
                  <c:v>20</c:v>
                </c:pt>
                <c:pt idx="28">
                  <c:v>19</c:v>
                </c:pt>
                <c:pt idx="29">
                  <c:v>35</c:v>
                </c:pt>
                <c:pt idx="30">
                  <c:v>23</c:v>
                </c:pt>
                <c:pt idx="31">
                  <c:v>15</c:v>
                </c:pt>
                <c:pt idx="32">
                  <c:v>8</c:v>
                </c:pt>
                <c:pt idx="33">
                  <c:v>26</c:v>
                </c:pt>
                <c:pt idx="34">
                  <c:v>13</c:v>
                </c:pt>
                <c:pt idx="35">
                  <c:v>20</c:v>
                </c:pt>
                <c:pt idx="36">
                  <c:v>19</c:v>
                </c:pt>
                <c:pt idx="37">
                  <c:v>36</c:v>
                </c:pt>
                <c:pt idx="38">
                  <c:v>1</c:v>
                </c:pt>
                <c:pt idx="39">
                  <c:v>12</c:v>
                </c:pt>
                <c:pt idx="40">
                  <c:v>16</c:v>
                </c:pt>
                <c:pt idx="41">
                  <c:v>21</c:v>
                </c:pt>
                <c:pt idx="42">
                  <c:v>26</c:v>
                </c:pt>
                <c:pt idx="43">
                  <c:v>17</c:v>
                </c:pt>
                <c:pt idx="44">
                  <c:v>17</c:v>
                </c:pt>
                <c:pt idx="45">
                  <c:v>22</c:v>
                </c:pt>
                <c:pt idx="46">
                  <c:v>27</c:v>
                </c:pt>
                <c:pt idx="47">
                  <c:v>12</c:v>
                </c:pt>
                <c:pt idx="48">
                  <c:v>17</c:v>
                </c:pt>
                <c:pt idx="49">
                  <c:v>24</c:v>
                </c:pt>
                <c:pt idx="50">
                  <c:v>46</c:v>
                </c:pt>
                <c:pt idx="51">
                  <c:v>40</c:v>
                </c:pt>
                <c:pt idx="52">
                  <c:v>19</c:v>
                </c:pt>
                <c:pt idx="53">
                  <c:v>33</c:v>
                </c:pt>
                <c:pt idx="54">
                  <c:v>26</c:v>
                </c:pt>
                <c:pt idx="55">
                  <c:v>19</c:v>
                </c:pt>
                <c:pt idx="56">
                  <c:v>4</c:v>
                </c:pt>
                <c:pt idx="57">
                  <c:v>9</c:v>
                </c:pt>
                <c:pt idx="58">
                  <c:v>16</c:v>
                </c:pt>
                <c:pt idx="5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3D-43BF-B8BF-848BBF12968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高溢价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1</c:v>
                </c:pt>
                <c:pt idx="52">
                  <c:v>2</c:v>
                </c:pt>
                <c:pt idx="53">
                  <c:v>3</c:v>
                </c:pt>
                <c:pt idx="54">
                  <c:v>4</c:v>
                </c:pt>
                <c:pt idx="55">
                  <c:v>5</c:v>
                </c:pt>
                <c:pt idx="56">
                  <c:v>6</c:v>
                </c:pt>
                <c:pt idx="57">
                  <c:v>7</c:v>
                </c:pt>
                <c:pt idx="58">
                  <c:v>8</c:v>
                </c:pt>
                <c:pt idx="59">
                  <c:v>9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3</c:v>
                </c:pt>
                <c:pt idx="1">
                  <c:v>8</c:v>
                </c:pt>
                <c:pt idx="2">
                  <c:v>7</c:v>
                </c:pt>
                <c:pt idx="3">
                  <c:v>11</c:v>
                </c:pt>
                <c:pt idx="4">
                  <c:v>11</c:v>
                </c:pt>
                <c:pt idx="5">
                  <c:v>0</c:v>
                </c:pt>
                <c:pt idx="6">
                  <c:v>3</c:v>
                </c:pt>
                <c:pt idx="7">
                  <c:v>1</c:v>
                </c:pt>
                <c:pt idx="8">
                  <c:v>3</c:v>
                </c:pt>
                <c:pt idx="9">
                  <c:v>5</c:v>
                </c:pt>
                <c:pt idx="10">
                  <c:v>12</c:v>
                </c:pt>
                <c:pt idx="11">
                  <c:v>15</c:v>
                </c:pt>
                <c:pt idx="12">
                  <c:v>3</c:v>
                </c:pt>
                <c:pt idx="13">
                  <c:v>16</c:v>
                </c:pt>
                <c:pt idx="14">
                  <c:v>19</c:v>
                </c:pt>
                <c:pt idx="15">
                  <c:v>19</c:v>
                </c:pt>
                <c:pt idx="16">
                  <c:v>10</c:v>
                </c:pt>
                <c:pt idx="17">
                  <c:v>15</c:v>
                </c:pt>
                <c:pt idx="18">
                  <c:v>15</c:v>
                </c:pt>
                <c:pt idx="19">
                  <c:v>21</c:v>
                </c:pt>
                <c:pt idx="20">
                  <c:v>15</c:v>
                </c:pt>
                <c:pt idx="21">
                  <c:v>22</c:v>
                </c:pt>
                <c:pt idx="22">
                  <c:v>21</c:v>
                </c:pt>
                <c:pt idx="23">
                  <c:v>13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8</c:v>
                </c:pt>
                <c:pt idx="28">
                  <c:v>9</c:v>
                </c:pt>
                <c:pt idx="29">
                  <c:v>14</c:v>
                </c:pt>
                <c:pt idx="30">
                  <c:v>4</c:v>
                </c:pt>
                <c:pt idx="31">
                  <c:v>6</c:v>
                </c:pt>
                <c:pt idx="32">
                  <c:v>5</c:v>
                </c:pt>
                <c:pt idx="33">
                  <c:v>5</c:v>
                </c:pt>
                <c:pt idx="34">
                  <c:v>9</c:v>
                </c:pt>
                <c:pt idx="35">
                  <c:v>5</c:v>
                </c:pt>
                <c:pt idx="36">
                  <c:v>7</c:v>
                </c:pt>
                <c:pt idx="37">
                  <c:v>1</c:v>
                </c:pt>
                <c:pt idx="38">
                  <c:v>0</c:v>
                </c:pt>
                <c:pt idx="39">
                  <c:v>8</c:v>
                </c:pt>
                <c:pt idx="40">
                  <c:v>14</c:v>
                </c:pt>
                <c:pt idx="41">
                  <c:v>6</c:v>
                </c:pt>
                <c:pt idx="42">
                  <c:v>8</c:v>
                </c:pt>
                <c:pt idx="43">
                  <c:v>2</c:v>
                </c:pt>
                <c:pt idx="44">
                  <c:v>1</c:v>
                </c:pt>
                <c:pt idx="45">
                  <c:v>3</c:v>
                </c:pt>
                <c:pt idx="46">
                  <c:v>6</c:v>
                </c:pt>
                <c:pt idx="47">
                  <c:v>3</c:v>
                </c:pt>
                <c:pt idx="48">
                  <c:v>1</c:v>
                </c:pt>
                <c:pt idx="49">
                  <c:v>6</c:v>
                </c:pt>
                <c:pt idx="50">
                  <c:v>14</c:v>
                </c:pt>
                <c:pt idx="51">
                  <c:v>7</c:v>
                </c:pt>
                <c:pt idx="52">
                  <c:v>14</c:v>
                </c:pt>
                <c:pt idx="53">
                  <c:v>15</c:v>
                </c:pt>
                <c:pt idx="54">
                  <c:v>16</c:v>
                </c:pt>
                <c:pt idx="55">
                  <c:v>10</c:v>
                </c:pt>
                <c:pt idx="56">
                  <c:v>1</c:v>
                </c:pt>
                <c:pt idx="57">
                  <c:v>1</c:v>
                </c:pt>
                <c:pt idx="58">
                  <c:v>0</c:v>
                </c:pt>
                <c:pt idx="5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63D-43BF-B8BF-848BBF1296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819214000"/>
        <c:axId val="819218704"/>
      </c:barChart>
      <c:catAx>
        <c:axId val="819214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vert="horz"/>
          <a:lstStyle/>
          <a:p>
            <a:pPr>
              <a:defRPr sz="600"/>
            </a:pPr>
            <a:endParaRPr lang="zh-CN"/>
          </a:p>
        </c:txPr>
        <c:crossAx val="81921870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819218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14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vert="horz"/>
          <a:lstStyle/>
          <a:p>
            <a:pPr>
              <a:defRPr/>
            </a:pPr>
            <a:endParaRPr lang="zh-CN"/>
          </a:p>
        </c:txPr>
      </c:legendEntry>
      <c:legendEntry>
        <c:idx val="1"/>
        <c:txPr>
          <a:bodyPr rot="0" vert="horz"/>
          <a:lstStyle/>
          <a:p>
            <a:pPr>
              <a:defRPr/>
            </a:pPr>
            <a:endParaRPr lang="zh-CN"/>
          </a:p>
        </c:txPr>
      </c:legendEntry>
      <c:legendEntry>
        <c:idx val="2"/>
        <c:txPr>
          <a:bodyPr rot="0" vert="horz"/>
          <a:lstStyle/>
          <a:p>
            <a:pPr>
              <a:defRPr/>
            </a:pPr>
            <a:endParaRPr lang="zh-CN"/>
          </a:p>
        </c:txPr>
      </c:legendEntry>
      <c:layout>
        <c:manualLayout>
          <c:xMode val="edge"/>
          <c:yMode val="edge"/>
          <c:x val="0.31982806218600129"/>
          <c:y val="0.15305593617929356"/>
          <c:w val="0.35415292453654479"/>
          <c:h val="6.4741691081852099E-2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9.2024008213443503E-2"/>
          <c:y val="0.10967814823572686"/>
          <c:w val="0.89014939103636914"/>
          <c:h val="0.6981361498646908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溢价率&lt;10%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  <c:pt idx="12">
                  <c:v>1月</c:v>
                </c:pt>
                <c:pt idx="13">
                  <c:v>2月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190</c:v>
                </c:pt>
                <c:pt idx="1">
                  <c:v>139</c:v>
                </c:pt>
                <c:pt idx="2">
                  <c:v>127</c:v>
                </c:pt>
                <c:pt idx="3">
                  <c:v>163</c:v>
                </c:pt>
                <c:pt idx="4">
                  <c:v>221</c:v>
                </c:pt>
                <c:pt idx="5">
                  <c:v>221</c:v>
                </c:pt>
                <c:pt idx="6">
                  <c:v>221</c:v>
                </c:pt>
                <c:pt idx="7">
                  <c:v>200</c:v>
                </c:pt>
                <c:pt idx="8">
                  <c:v>189</c:v>
                </c:pt>
                <c:pt idx="9">
                  <c:v>222</c:v>
                </c:pt>
                <c:pt idx="10">
                  <c:v>162</c:v>
                </c:pt>
                <c:pt idx="11">
                  <c:v>165</c:v>
                </c:pt>
                <c:pt idx="12">
                  <c:v>100</c:v>
                </c:pt>
                <c:pt idx="13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8C-4C62-A3C2-6514BC69D6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溢价率10-50%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  <c:pt idx="12">
                  <c:v>1月</c:v>
                </c:pt>
                <c:pt idx="13">
                  <c:v>2月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38</c:v>
                </c:pt>
                <c:pt idx="1">
                  <c:v>34</c:v>
                </c:pt>
                <c:pt idx="2">
                  <c:v>61</c:v>
                </c:pt>
                <c:pt idx="3">
                  <c:v>126</c:v>
                </c:pt>
                <c:pt idx="4">
                  <c:v>95</c:v>
                </c:pt>
                <c:pt idx="5">
                  <c:v>72</c:v>
                </c:pt>
                <c:pt idx="6">
                  <c:v>80</c:v>
                </c:pt>
                <c:pt idx="7">
                  <c:v>49</c:v>
                </c:pt>
                <c:pt idx="8">
                  <c:v>30</c:v>
                </c:pt>
                <c:pt idx="9">
                  <c:v>24</c:v>
                </c:pt>
                <c:pt idx="10">
                  <c:v>42</c:v>
                </c:pt>
                <c:pt idx="11">
                  <c:v>58</c:v>
                </c:pt>
                <c:pt idx="12">
                  <c:v>20</c:v>
                </c:pt>
                <c:pt idx="1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8C-4C62-A3C2-6514BC69D6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溢价率&gt;50%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Sheet1!$A$2:$A$15</c:f>
              <c:strCache>
                <c:ptCount val="14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  <c:pt idx="12">
                  <c:v>1月</c:v>
                </c:pt>
                <c:pt idx="13">
                  <c:v>2月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10</c:v>
                </c:pt>
                <c:pt idx="1">
                  <c:v>4</c:v>
                </c:pt>
                <c:pt idx="2">
                  <c:v>29</c:v>
                </c:pt>
                <c:pt idx="3">
                  <c:v>63</c:v>
                </c:pt>
                <c:pt idx="4">
                  <c:v>45</c:v>
                </c:pt>
                <c:pt idx="5">
                  <c:v>28</c:v>
                </c:pt>
                <c:pt idx="6">
                  <c:v>23</c:v>
                </c:pt>
                <c:pt idx="7">
                  <c:v>16</c:v>
                </c:pt>
                <c:pt idx="8">
                  <c:v>5</c:v>
                </c:pt>
                <c:pt idx="9">
                  <c:v>9</c:v>
                </c:pt>
                <c:pt idx="10">
                  <c:v>7</c:v>
                </c:pt>
                <c:pt idx="11">
                  <c:v>14</c:v>
                </c:pt>
                <c:pt idx="12">
                  <c:v>7</c:v>
                </c:pt>
                <c:pt idx="1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8C-4C62-A3C2-6514BC69D63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19219880"/>
        <c:axId val="819220272"/>
      </c:barChart>
      <c:catAx>
        <c:axId val="819219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" lastClr="FFFFFF">
                <a:lumMod val="65000"/>
              </a:sys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0272"/>
        <c:crosses val="autoZero"/>
        <c:auto val="1"/>
        <c:lblAlgn val="ctr"/>
        <c:lblOffset val="100"/>
        <c:noMultiLvlLbl val="0"/>
      </c:catAx>
      <c:valAx>
        <c:axId val="8192202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ysClr val="window" lastClr="FFFFFF">
                <a:lumMod val="65000"/>
              </a:sysClr>
            </a:solidFill>
          </a:ln>
          <a:effectLst/>
        </c:spPr>
        <c:txPr>
          <a:bodyPr rot="-60000000" vert="horz"/>
          <a:lstStyle/>
          <a:p>
            <a:pPr>
              <a:defRPr sz="1000"/>
            </a:pPr>
            <a:endParaRPr lang="zh-CN"/>
          </a:p>
        </c:txPr>
        <c:crossAx val="819219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5.1924916863189903E-2"/>
          <c:y val="3.7410279383363901E-2"/>
          <c:w val="0.93643085276983029"/>
          <c:h val="0.8119422141600448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溢价率&lt;10%</c:v>
                </c:pt>
              </c:strCache>
            </c:strRef>
          </c:tx>
          <c:spPr>
            <a:solidFill>
              <a:schemeClr val="accent1">
                <a:alpha val="9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42"/>
              <c:layout>
                <c:manualLayout>
                  <c:x val="1.6728920755824041E-3"/>
                  <c:y val="1.109113833496646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C11-46B8-9641-5CC699F70D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800"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Sheet1!$A$2:$A$62</c:f>
              <c:numCache>
                <c:formatCode>General</c:formatCode>
                <c:ptCount val="6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1</c:v>
                </c:pt>
                <c:pt idx="53">
                  <c:v>2</c:v>
                </c:pt>
                <c:pt idx="54">
                  <c:v>3</c:v>
                </c:pt>
                <c:pt idx="55">
                  <c:v>4</c:v>
                </c:pt>
                <c:pt idx="56">
                  <c:v>5</c:v>
                </c:pt>
                <c:pt idx="57">
                  <c:v>6</c:v>
                </c:pt>
                <c:pt idx="58">
                  <c:v>7</c:v>
                </c:pt>
                <c:pt idx="59">
                  <c:v>8</c:v>
                </c:pt>
                <c:pt idx="60">
                  <c:v>9</c:v>
                </c:pt>
              </c:numCache>
            </c:numRef>
          </c:cat>
          <c:val>
            <c:numRef>
              <c:f>Sheet1!$B$2:$B$62</c:f>
              <c:numCache>
                <c:formatCode>General</c:formatCode>
                <c:ptCount val="61"/>
                <c:pt idx="0">
                  <c:v>7</c:v>
                </c:pt>
                <c:pt idx="1">
                  <c:v>24</c:v>
                </c:pt>
                <c:pt idx="2">
                  <c:v>55</c:v>
                </c:pt>
                <c:pt idx="3">
                  <c:v>46</c:v>
                </c:pt>
                <c:pt idx="4">
                  <c:v>98</c:v>
                </c:pt>
                <c:pt idx="5">
                  <c:v>1</c:v>
                </c:pt>
                <c:pt idx="6">
                  <c:v>29</c:v>
                </c:pt>
                <c:pt idx="7">
                  <c:v>31</c:v>
                </c:pt>
                <c:pt idx="8">
                  <c:v>47</c:v>
                </c:pt>
                <c:pt idx="9">
                  <c:v>20</c:v>
                </c:pt>
                <c:pt idx="10">
                  <c:v>21</c:v>
                </c:pt>
                <c:pt idx="11">
                  <c:v>24</c:v>
                </c:pt>
                <c:pt idx="12">
                  <c:v>53</c:v>
                </c:pt>
                <c:pt idx="13">
                  <c:v>30</c:v>
                </c:pt>
                <c:pt idx="14">
                  <c:v>18</c:v>
                </c:pt>
                <c:pt idx="15">
                  <c:v>41</c:v>
                </c:pt>
                <c:pt idx="16">
                  <c:v>51</c:v>
                </c:pt>
                <c:pt idx="17">
                  <c:v>28</c:v>
                </c:pt>
                <c:pt idx="18">
                  <c:v>58</c:v>
                </c:pt>
                <c:pt idx="19">
                  <c:v>47</c:v>
                </c:pt>
                <c:pt idx="20">
                  <c:v>55</c:v>
                </c:pt>
                <c:pt idx="21">
                  <c:v>57</c:v>
                </c:pt>
                <c:pt idx="22">
                  <c:v>23</c:v>
                </c:pt>
                <c:pt idx="23">
                  <c:v>68</c:v>
                </c:pt>
                <c:pt idx="24">
                  <c:v>48</c:v>
                </c:pt>
                <c:pt idx="25">
                  <c:v>81</c:v>
                </c:pt>
                <c:pt idx="26">
                  <c:v>40</c:v>
                </c:pt>
                <c:pt idx="27">
                  <c:v>36</c:v>
                </c:pt>
                <c:pt idx="28">
                  <c:v>57</c:v>
                </c:pt>
                <c:pt idx="29">
                  <c:v>50</c:v>
                </c:pt>
                <c:pt idx="30">
                  <c:v>81</c:v>
                </c:pt>
                <c:pt idx="31">
                  <c:v>41</c:v>
                </c:pt>
                <c:pt idx="32">
                  <c:v>36</c:v>
                </c:pt>
                <c:pt idx="33">
                  <c:v>14</c:v>
                </c:pt>
                <c:pt idx="34">
                  <c:v>66</c:v>
                </c:pt>
                <c:pt idx="35">
                  <c:v>43</c:v>
                </c:pt>
                <c:pt idx="36">
                  <c:v>44</c:v>
                </c:pt>
                <c:pt idx="37">
                  <c:v>36</c:v>
                </c:pt>
                <c:pt idx="38">
                  <c:v>35</c:v>
                </c:pt>
                <c:pt idx="39">
                  <c:v>31</c:v>
                </c:pt>
                <c:pt idx="40">
                  <c:v>97</c:v>
                </c:pt>
                <c:pt idx="41">
                  <c:v>56</c:v>
                </c:pt>
                <c:pt idx="42">
                  <c:v>37</c:v>
                </c:pt>
                <c:pt idx="43">
                  <c:v>45</c:v>
                </c:pt>
                <c:pt idx="44">
                  <c:v>31</c:v>
                </c:pt>
                <c:pt idx="45">
                  <c:v>24</c:v>
                </c:pt>
                <c:pt idx="46">
                  <c:v>28</c:v>
                </c:pt>
                <c:pt idx="47">
                  <c:v>66</c:v>
                </c:pt>
                <c:pt idx="48">
                  <c:v>20</c:v>
                </c:pt>
                <c:pt idx="49">
                  <c:v>27</c:v>
                </c:pt>
                <c:pt idx="50">
                  <c:v>44</c:v>
                </c:pt>
                <c:pt idx="51">
                  <c:v>36</c:v>
                </c:pt>
                <c:pt idx="52">
                  <c:v>49</c:v>
                </c:pt>
                <c:pt idx="53">
                  <c:v>24</c:v>
                </c:pt>
                <c:pt idx="54">
                  <c:v>44</c:v>
                </c:pt>
                <c:pt idx="55">
                  <c:v>9</c:v>
                </c:pt>
                <c:pt idx="56">
                  <c:v>12</c:v>
                </c:pt>
                <c:pt idx="57">
                  <c:v>14</c:v>
                </c:pt>
                <c:pt idx="58">
                  <c:v>14</c:v>
                </c:pt>
                <c:pt idx="59">
                  <c:v>17</c:v>
                </c:pt>
                <c:pt idx="6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6A-474C-94E5-D6629013F5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溢价率10-50%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42"/>
              <c:layout>
                <c:manualLayout>
                  <c:x val="3.0724824483905804E-3"/>
                  <c:y val="-5.790310607225714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C11-46B8-9641-5CC699F70D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800"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Sheet1!$A$2:$A$62</c:f>
              <c:numCache>
                <c:formatCode>General</c:formatCode>
                <c:ptCount val="6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1</c:v>
                </c:pt>
                <c:pt idx="53">
                  <c:v>2</c:v>
                </c:pt>
                <c:pt idx="54">
                  <c:v>3</c:v>
                </c:pt>
                <c:pt idx="55">
                  <c:v>4</c:v>
                </c:pt>
                <c:pt idx="56">
                  <c:v>5</c:v>
                </c:pt>
                <c:pt idx="57">
                  <c:v>6</c:v>
                </c:pt>
                <c:pt idx="58">
                  <c:v>7</c:v>
                </c:pt>
                <c:pt idx="59">
                  <c:v>8</c:v>
                </c:pt>
                <c:pt idx="60">
                  <c:v>9</c:v>
                </c:pt>
              </c:numCache>
            </c:numRef>
          </c:cat>
          <c:val>
            <c:numRef>
              <c:f>Sheet1!$C$2:$C$62</c:f>
              <c:numCache>
                <c:formatCode>General</c:formatCode>
                <c:ptCount val="61"/>
                <c:pt idx="0">
                  <c:v>4</c:v>
                </c:pt>
                <c:pt idx="1">
                  <c:v>8</c:v>
                </c:pt>
                <c:pt idx="2">
                  <c:v>8</c:v>
                </c:pt>
                <c:pt idx="3">
                  <c:v>11</c:v>
                </c:pt>
                <c:pt idx="4">
                  <c:v>12</c:v>
                </c:pt>
                <c:pt idx="5">
                  <c:v>0</c:v>
                </c:pt>
                <c:pt idx="6">
                  <c:v>13</c:v>
                </c:pt>
                <c:pt idx="7">
                  <c:v>9</c:v>
                </c:pt>
                <c:pt idx="8">
                  <c:v>9</c:v>
                </c:pt>
                <c:pt idx="9">
                  <c:v>10</c:v>
                </c:pt>
                <c:pt idx="10">
                  <c:v>7</c:v>
                </c:pt>
                <c:pt idx="11">
                  <c:v>14</c:v>
                </c:pt>
                <c:pt idx="12">
                  <c:v>28</c:v>
                </c:pt>
                <c:pt idx="13">
                  <c:v>15</c:v>
                </c:pt>
                <c:pt idx="14">
                  <c:v>26</c:v>
                </c:pt>
                <c:pt idx="15">
                  <c:v>17</c:v>
                </c:pt>
                <c:pt idx="16">
                  <c:v>50</c:v>
                </c:pt>
                <c:pt idx="17">
                  <c:v>18</c:v>
                </c:pt>
                <c:pt idx="18">
                  <c:v>20</c:v>
                </c:pt>
                <c:pt idx="19">
                  <c:v>18</c:v>
                </c:pt>
                <c:pt idx="20">
                  <c:v>28</c:v>
                </c:pt>
                <c:pt idx="21">
                  <c:v>29</c:v>
                </c:pt>
                <c:pt idx="22">
                  <c:v>10</c:v>
                </c:pt>
                <c:pt idx="23">
                  <c:v>26</c:v>
                </c:pt>
                <c:pt idx="24">
                  <c:v>17</c:v>
                </c:pt>
                <c:pt idx="25">
                  <c:v>19</c:v>
                </c:pt>
                <c:pt idx="26">
                  <c:v>17</c:v>
                </c:pt>
                <c:pt idx="27">
                  <c:v>9</c:v>
                </c:pt>
                <c:pt idx="28">
                  <c:v>17</c:v>
                </c:pt>
                <c:pt idx="29">
                  <c:v>17</c:v>
                </c:pt>
                <c:pt idx="30">
                  <c:v>20</c:v>
                </c:pt>
                <c:pt idx="31">
                  <c:v>10</c:v>
                </c:pt>
                <c:pt idx="32">
                  <c:v>20</c:v>
                </c:pt>
                <c:pt idx="33">
                  <c:v>4</c:v>
                </c:pt>
                <c:pt idx="34">
                  <c:v>15</c:v>
                </c:pt>
                <c:pt idx="35">
                  <c:v>6</c:v>
                </c:pt>
                <c:pt idx="36">
                  <c:v>3</c:v>
                </c:pt>
                <c:pt idx="37">
                  <c:v>5</c:v>
                </c:pt>
                <c:pt idx="38">
                  <c:v>12</c:v>
                </c:pt>
                <c:pt idx="39">
                  <c:v>4</c:v>
                </c:pt>
                <c:pt idx="40">
                  <c:v>4</c:v>
                </c:pt>
                <c:pt idx="41">
                  <c:v>6</c:v>
                </c:pt>
                <c:pt idx="42">
                  <c:v>4</c:v>
                </c:pt>
                <c:pt idx="43">
                  <c:v>11</c:v>
                </c:pt>
                <c:pt idx="44">
                  <c:v>10</c:v>
                </c:pt>
                <c:pt idx="45">
                  <c:v>5</c:v>
                </c:pt>
                <c:pt idx="46">
                  <c:v>8</c:v>
                </c:pt>
                <c:pt idx="47">
                  <c:v>18</c:v>
                </c:pt>
                <c:pt idx="48">
                  <c:v>6</c:v>
                </c:pt>
                <c:pt idx="49">
                  <c:v>7</c:v>
                </c:pt>
                <c:pt idx="50">
                  <c:v>10</c:v>
                </c:pt>
                <c:pt idx="51">
                  <c:v>17</c:v>
                </c:pt>
                <c:pt idx="52">
                  <c:v>21</c:v>
                </c:pt>
                <c:pt idx="53">
                  <c:v>3</c:v>
                </c:pt>
                <c:pt idx="54">
                  <c:v>10</c:v>
                </c:pt>
                <c:pt idx="55">
                  <c:v>2</c:v>
                </c:pt>
                <c:pt idx="56">
                  <c:v>2</c:v>
                </c:pt>
                <c:pt idx="57">
                  <c:v>0</c:v>
                </c:pt>
                <c:pt idx="58">
                  <c:v>9</c:v>
                </c:pt>
                <c:pt idx="59">
                  <c:v>14</c:v>
                </c:pt>
                <c:pt idx="6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6A-474C-94E5-D6629013F59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溢价率&gt;50%</c:v>
                </c:pt>
              </c:strCache>
            </c:strRef>
          </c:tx>
          <c:spPr>
            <a:solidFill>
              <a:srgbClr val="C00000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Sheet1!$A$2:$A$62</c:f>
              <c:numCache>
                <c:formatCode>General</c:formatCode>
                <c:ptCount val="6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1</c:v>
                </c:pt>
                <c:pt idx="53">
                  <c:v>2</c:v>
                </c:pt>
                <c:pt idx="54">
                  <c:v>3</c:v>
                </c:pt>
                <c:pt idx="55">
                  <c:v>4</c:v>
                </c:pt>
                <c:pt idx="56">
                  <c:v>5</c:v>
                </c:pt>
                <c:pt idx="57">
                  <c:v>6</c:v>
                </c:pt>
                <c:pt idx="58">
                  <c:v>7</c:v>
                </c:pt>
                <c:pt idx="59">
                  <c:v>8</c:v>
                </c:pt>
                <c:pt idx="60">
                  <c:v>9</c:v>
                </c:pt>
              </c:numCache>
            </c:numRef>
          </c:cat>
          <c:val>
            <c:numRef>
              <c:f>Sheet1!$D$2:$D$62</c:f>
              <c:numCache>
                <c:formatCode>General</c:formatCode>
                <c:ptCount val="6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6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5</c:v>
                </c:pt>
                <c:pt idx="10">
                  <c:v>2</c:v>
                </c:pt>
                <c:pt idx="11">
                  <c:v>10</c:v>
                </c:pt>
                <c:pt idx="12">
                  <c:v>12</c:v>
                </c:pt>
                <c:pt idx="13">
                  <c:v>5</c:v>
                </c:pt>
                <c:pt idx="14">
                  <c:v>16</c:v>
                </c:pt>
                <c:pt idx="15">
                  <c:v>22</c:v>
                </c:pt>
                <c:pt idx="16">
                  <c:v>14</c:v>
                </c:pt>
                <c:pt idx="17">
                  <c:v>6</c:v>
                </c:pt>
                <c:pt idx="18">
                  <c:v>10</c:v>
                </c:pt>
                <c:pt idx="19">
                  <c:v>11</c:v>
                </c:pt>
                <c:pt idx="20">
                  <c:v>12</c:v>
                </c:pt>
                <c:pt idx="21">
                  <c:v>12</c:v>
                </c:pt>
                <c:pt idx="22">
                  <c:v>7</c:v>
                </c:pt>
                <c:pt idx="23">
                  <c:v>12</c:v>
                </c:pt>
                <c:pt idx="24">
                  <c:v>4</c:v>
                </c:pt>
                <c:pt idx="25">
                  <c:v>5</c:v>
                </c:pt>
                <c:pt idx="26">
                  <c:v>6</c:v>
                </c:pt>
                <c:pt idx="27">
                  <c:v>2</c:v>
                </c:pt>
                <c:pt idx="28">
                  <c:v>6</c:v>
                </c:pt>
                <c:pt idx="29">
                  <c:v>5</c:v>
                </c:pt>
                <c:pt idx="30">
                  <c:v>7</c:v>
                </c:pt>
                <c:pt idx="31">
                  <c:v>1</c:v>
                </c:pt>
                <c:pt idx="32">
                  <c:v>0</c:v>
                </c:pt>
                <c:pt idx="33">
                  <c:v>6</c:v>
                </c:pt>
                <c:pt idx="34">
                  <c:v>6</c:v>
                </c:pt>
                <c:pt idx="35">
                  <c:v>1</c:v>
                </c:pt>
                <c:pt idx="36">
                  <c:v>2</c:v>
                </c:pt>
                <c:pt idx="37">
                  <c:v>0</c:v>
                </c:pt>
                <c:pt idx="38">
                  <c:v>0</c:v>
                </c:pt>
                <c:pt idx="39">
                  <c:v>2</c:v>
                </c:pt>
                <c:pt idx="40">
                  <c:v>1</c:v>
                </c:pt>
                <c:pt idx="41">
                  <c:v>2</c:v>
                </c:pt>
                <c:pt idx="42">
                  <c:v>3</c:v>
                </c:pt>
                <c:pt idx="43">
                  <c:v>4</c:v>
                </c:pt>
                <c:pt idx="44">
                  <c:v>1</c:v>
                </c:pt>
                <c:pt idx="45">
                  <c:v>1</c:v>
                </c:pt>
                <c:pt idx="46">
                  <c:v>2</c:v>
                </c:pt>
                <c:pt idx="47">
                  <c:v>2</c:v>
                </c:pt>
                <c:pt idx="48">
                  <c:v>1</c:v>
                </c:pt>
                <c:pt idx="49">
                  <c:v>0</c:v>
                </c:pt>
                <c:pt idx="50">
                  <c:v>6</c:v>
                </c:pt>
                <c:pt idx="51">
                  <c:v>6</c:v>
                </c:pt>
                <c:pt idx="52">
                  <c:v>1</c:v>
                </c:pt>
                <c:pt idx="53">
                  <c:v>4</c:v>
                </c:pt>
                <c:pt idx="54">
                  <c:v>2</c:v>
                </c:pt>
                <c:pt idx="55">
                  <c:v>0</c:v>
                </c:pt>
                <c:pt idx="56">
                  <c:v>2</c:v>
                </c:pt>
                <c:pt idx="57">
                  <c:v>0</c:v>
                </c:pt>
                <c:pt idx="58">
                  <c:v>2</c:v>
                </c:pt>
                <c:pt idx="59">
                  <c:v>0</c:v>
                </c:pt>
                <c:pt idx="6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6A-474C-94E5-D6629013F59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819221056"/>
        <c:axId val="819221448"/>
      </c:barChart>
      <c:catAx>
        <c:axId val="819221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144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8192214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vert="horz"/>
          <a:lstStyle/>
          <a:p>
            <a:pPr>
              <a:defRPr/>
            </a:pPr>
            <a:endParaRPr lang="zh-CN"/>
          </a:p>
        </c:txPr>
      </c:legendEntry>
      <c:legendEntry>
        <c:idx val="1"/>
        <c:txPr>
          <a:bodyPr rot="0" vert="horz"/>
          <a:lstStyle/>
          <a:p>
            <a:pPr>
              <a:defRPr/>
            </a:pPr>
            <a:endParaRPr lang="zh-CN"/>
          </a:p>
        </c:txPr>
      </c:legendEntry>
      <c:legendEntry>
        <c:idx val="2"/>
        <c:txPr>
          <a:bodyPr rot="0" vert="horz"/>
          <a:lstStyle/>
          <a:p>
            <a:pPr>
              <a:defRPr/>
            </a:pPr>
            <a:endParaRPr lang="zh-CN"/>
          </a:p>
        </c:txPr>
      </c:legendEntry>
      <c:layout>
        <c:manualLayout>
          <c:xMode val="edge"/>
          <c:yMode val="edge"/>
          <c:x val="0.30694998349164931"/>
          <c:y val="7.1547184420167775E-2"/>
          <c:w val="0.41844123126106936"/>
          <c:h val="8.4815205499080198E-2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0048864197841914"/>
          <c:y val="9.1529882344462257E-2"/>
          <c:w val="0.86751377673638663"/>
          <c:h val="0.77137435479475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溢价率&lt;10%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  <c:pt idx="12">
                  <c:v>1月</c:v>
                </c:pt>
                <c:pt idx="13">
                  <c:v>2月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23</c:v>
                </c:pt>
                <c:pt idx="1">
                  <c:v>16</c:v>
                </c:pt>
                <c:pt idx="2">
                  <c:v>20</c:v>
                </c:pt>
                <c:pt idx="3">
                  <c:v>21</c:v>
                </c:pt>
                <c:pt idx="4">
                  <c:v>31</c:v>
                </c:pt>
                <c:pt idx="5">
                  <c:v>47</c:v>
                </c:pt>
                <c:pt idx="6">
                  <c:v>32</c:v>
                </c:pt>
                <c:pt idx="7">
                  <c:v>27</c:v>
                </c:pt>
                <c:pt idx="8">
                  <c:v>33</c:v>
                </c:pt>
                <c:pt idx="9">
                  <c:v>20</c:v>
                </c:pt>
                <c:pt idx="10">
                  <c:v>16</c:v>
                </c:pt>
                <c:pt idx="11">
                  <c:v>28</c:v>
                </c:pt>
                <c:pt idx="12">
                  <c:v>17</c:v>
                </c:pt>
                <c:pt idx="1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F2-445C-B51E-F2C040F460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溢价率10-50%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9"/>
              <c:layout>
                <c:manualLayout>
                  <c:x val="-6.6340076732483598E-3"/>
                  <c:y val="-6.329727290095887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41F-4AD4-BC6A-BA89A149FA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  <c:pt idx="12">
                  <c:v>1月</c:v>
                </c:pt>
                <c:pt idx="13">
                  <c:v>2月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10</c:v>
                </c:pt>
                <c:pt idx="1">
                  <c:v>4</c:v>
                </c:pt>
                <c:pt idx="2">
                  <c:v>17</c:v>
                </c:pt>
                <c:pt idx="3">
                  <c:v>24</c:v>
                </c:pt>
                <c:pt idx="4">
                  <c:v>19</c:v>
                </c:pt>
                <c:pt idx="5">
                  <c:v>26</c:v>
                </c:pt>
                <c:pt idx="6">
                  <c:v>9</c:v>
                </c:pt>
                <c:pt idx="7">
                  <c:v>7</c:v>
                </c:pt>
                <c:pt idx="8">
                  <c:v>9</c:v>
                </c:pt>
                <c:pt idx="9">
                  <c:v>4</c:v>
                </c:pt>
                <c:pt idx="10">
                  <c:v>8</c:v>
                </c:pt>
                <c:pt idx="11">
                  <c:v>9</c:v>
                </c:pt>
                <c:pt idx="12">
                  <c:v>6</c:v>
                </c:pt>
                <c:pt idx="1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F2-445C-B51E-F2C040F460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溢价率&gt;50%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Sheet1!$A$2:$A$15</c:f>
              <c:strCache>
                <c:ptCount val="14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  <c:pt idx="12">
                  <c:v>1月</c:v>
                </c:pt>
                <c:pt idx="13">
                  <c:v>2月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16</c:v>
                </c:pt>
                <c:pt idx="4">
                  <c:v>17</c:v>
                </c:pt>
                <c:pt idx="5">
                  <c:v>15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0</c:v>
                </c:pt>
                <c:pt idx="11">
                  <c:v>1</c:v>
                </c:pt>
                <c:pt idx="12">
                  <c:v>3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F2-445C-B51E-F2C040F4606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19224584"/>
        <c:axId val="819223408"/>
      </c:barChart>
      <c:catAx>
        <c:axId val="819224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" lastClr="FFFFFF">
                <a:lumMod val="65000"/>
              </a:sys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3408"/>
        <c:crosses val="autoZero"/>
        <c:auto val="1"/>
        <c:lblAlgn val="ctr"/>
        <c:lblOffset val="100"/>
        <c:noMultiLvlLbl val="0"/>
      </c:catAx>
      <c:valAx>
        <c:axId val="8192234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TOP30-50</a:t>
                </a:r>
                <a:endParaRPr lang="zh-CN" sz="1200"/>
              </a:p>
            </c:rich>
          </c:tx>
          <c:layout>
            <c:manualLayout>
              <c:xMode val="edge"/>
              <c:yMode val="edge"/>
              <c:x val="1.3107061088863177E-2"/>
              <c:y val="0.3117658533486145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ysClr val="windowText" lastClr="000000">
                <a:lumMod val="25000"/>
                <a:lumOff val="75000"/>
              </a:sysClr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458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9.0367674485109045E-2"/>
          <c:y val="0.17096102539281541"/>
          <c:w val="0.89326245005703742"/>
          <c:h val="0.727144916714870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溢价率&lt;10%</c:v>
                </c:pt>
              </c:strCache>
            </c:strRef>
          </c:tx>
          <c:spPr>
            <a:solidFill>
              <a:schemeClr val="accent1">
                <a:alpha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Sheet1!$A$2:$A$59</c:f>
              <c:numCache>
                <c:formatCode>General</c:formatCode>
                <c:ptCount val="5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1</c:v>
                </c:pt>
                <c:pt idx="52">
                  <c:v>2</c:v>
                </c:pt>
                <c:pt idx="53">
                  <c:v>3</c:v>
                </c:pt>
                <c:pt idx="54">
                  <c:v>4</c:v>
                </c:pt>
                <c:pt idx="55">
                  <c:v>7</c:v>
                </c:pt>
                <c:pt idx="56">
                  <c:v>8</c:v>
                </c:pt>
                <c:pt idx="57">
                  <c:v>9</c:v>
                </c:pt>
              </c:numCache>
            </c:numRef>
          </c:cat>
          <c:val>
            <c:numRef>
              <c:f>Sheet1!$B$2:$B$59</c:f>
              <c:numCache>
                <c:formatCode>General</c:formatCode>
                <c:ptCount val="5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18</c:v>
                </c:pt>
                <c:pt idx="5">
                  <c:v>3</c:v>
                </c:pt>
                <c:pt idx="6">
                  <c:v>2</c:v>
                </c:pt>
                <c:pt idx="7">
                  <c:v>8</c:v>
                </c:pt>
                <c:pt idx="8">
                  <c:v>7</c:v>
                </c:pt>
                <c:pt idx="9">
                  <c:v>2</c:v>
                </c:pt>
                <c:pt idx="10">
                  <c:v>4</c:v>
                </c:pt>
                <c:pt idx="11">
                  <c:v>6</c:v>
                </c:pt>
                <c:pt idx="12">
                  <c:v>3</c:v>
                </c:pt>
                <c:pt idx="13">
                  <c:v>8</c:v>
                </c:pt>
                <c:pt idx="14">
                  <c:v>2</c:v>
                </c:pt>
                <c:pt idx="15">
                  <c:v>4</c:v>
                </c:pt>
                <c:pt idx="16">
                  <c:v>6</c:v>
                </c:pt>
                <c:pt idx="17">
                  <c:v>5</c:v>
                </c:pt>
                <c:pt idx="18">
                  <c:v>4</c:v>
                </c:pt>
                <c:pt idx="19">
                  <c:v>12</c:v>
                </c:pt>
                <c:pt idx="20">
                  <c:v>12</c:v>
                </c:pt>
                <c:pt idx="21">
                  <c:v>5</c:v>
                </c:pt>
                <c:pt idx="22">
                  <c:v>6</c:v>
                </c:pt>
                <c:pt idx="23">
                  <c:v>11</c:v>
                </c:pt>
                <c:pt idx="24">
                  <c:v>21</c:v>
                </c:pt>
                <c:pt idx="25">
                  <c:v>10</c:v>
                </c:pt>
                <c:pt idx="26">
                  <c:v>3</c:v>
                </c:pt>
                <c:pt idx="27">
                  <c:v>1</c:v>
                </c:pt>
                <c:pt idx="28">
                  <c:v>7</c:v>
                </c:pt>
                <c:pt idx="29">
                  <c:v>13</c:v>
                </c:pt>
                <c:pt idx="30">
                  <c:v>3</c:v>
                </c:pt>
                <c:pt idx="31">
                  <c:v>4</c:v>
                </c:pt>
                <c:pt idx="32">
                  <c:v>11</c:v>
                </c:pt>
                <c:pt idx="33">
                  <c:v>7</c:v>
                </c:pt>
                <c:pt idx="34">
                  <c:v>4</c:v>
                </c:pt>
                <c:pt idx="35">
                  <c:v>8</c:v>
                </c:pt>
                <c:pt idx="36">
                  <c:v>9</c:v>
                </c:pt>
                <c:pt idx="37">
                  <c:v>10</c:v>
                </c:pt>
                <c:pt idx="38">
                  <c:v>2</c:v>
                </c:pt>
                <c:pt idx="39">
                  <c:v>7</c:v>
                </c:pt>
                <c:pt idx="40">
                  <c:v>5</c:v>
                </c:pt>
                <c:pt idx="41">
                  <c:v>6</c:v>
                </c:pt>
                <c:pt idx="42">
                  <c:v>3</c:v>
                </c:pt>
                <c:pt idx="43">
                  <c:v>2</c:v>
                </c:pt>
                <c:pt idx="44">
                  <c:v>3</c:v>
                </c:pt>
                <c:pt idx="45">
                  <c:v>6</c:v>
                </c:pt>
                <c:pt idx="46">
                  <c:v>4</c:v>
                </c:pt>
                <c:pt idx="47">
                  <c:v>3</c:v>
                </c:pt>
                <c:pt idx="48">
                  <c:v>8</c:v>
                </c:pt>
                <c:pt idx="49">
                  <c:v>3</c:v>
                </c:pt>
                <c:pt idx="50">
                  <c:v>7</c:v>
                </c:pt>
                <c:pt idx="51">
                  <c:v>14</c:v>
                </c:pt>
                <c:pt idx="52">
                  <c:v>1</c:v>
                </c:pt>
                <c:pt idx="53">
                  <c:v>3</c:v>
                </c:pt>
                <c:pt idx="54">
                  <c:v>6</c:v>
                </c:pt>
                <c:pt idx="55">
                  <c:v>6</c:v>
                </c:pt>
                <c:pt idx="56">
                  <c:v>7</c:v>
                </c:pt>
                <c:pt idx="5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96-440C-A8D3-DBFE0BFDE1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溢价率10-50%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A96-440C-A8D3-DBFE0BFDE1A7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A96-440C-A8D3-DBFE0BFDE1A7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A96-440C-A8D3-DBFE0BFDE1A7}"/>
                </c:ext>
              </c:extLst>
            </c:dLbl>
            <c:dLbl>
              <c:idx val="3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A96-440C-A8D3-DBFE0BFDE1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Sheet1!$A$2:$A$59</c:f>
              <c:numCache>
                <c:formatCode>General</c:formatCode>
                <c:ptCount val="5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1</c:v>
                </c:pt>
                <c:pt idx="52">
                  <c:v>2</c:v>
                </c:pt>
                <c:pt idx="53">
                  <c:v>3</c:v>
                </c:pt>
                <c:pt idx="54">
                  <c:v>4</c:v>
                </c:pt>
                <c:pt idx="55">
                  <c:v>7</c:v>
                </c:pt>
                <c:pt idx="56">
                  <c:v>8</c:v>
                </c:pt>
                <c:pt idx="57">
                  <c:v>9</c:v>
                </c:pt>
              </c:numCache>
            </c:numRef>
          </c:cat>
          <c:val>
            <c:numRef>
              <c:f>Sheet1!$C$2:$C$59</c:f>
              <c:numCache>
                <c:formatCode>General</c:formatCode>
                <c:ptCount val="58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  <c:pt idx="4">
                  <c:v>5</c:v>
                </c:pt>
                <c:pt idx="5">
                  <c:v>0</c:v>
                </c:pt>
                <c:pt idx="6">
                  <c:v>3</c:v>
                </c:pt>
                <c:pt idx="7">
                  <c:v>1</c:v>
                </c:pt>
                <c:pt idx="8">
                  <c:v>0</c:v>
                </c:pt>
                <c:pt idx="9">
                  <c:v>2</c:v>
                </c:pt>
                <c:pt idx="10">
                  <c:v>5</c:v>
                </c:pt>
                <c:pt idx="11">
                  <c:v>10</c:v>
                </c:pt>
                <c:pt idx="12">
                  <c:v>4</c:v>
                </c:pt>
                <c:pt idx="13">
                  <c:v>3</c:v>
                </c:pt>
                <c:pt idx="14">
                  <c:v>6</c:v>
                </c:pt>
                <c:pt idx="15">
                  <c:v>4</c:v>
                </c:pt>
                <c:pt idx="16">
                  <c:v>7</c:v>
                </c:pt>
                <c:pt idx="17">
                  <c:v>4</c:v>
                </c:pt>
                <c:pt idx="18">
                  <c:v>2</c:v>
                </c:pt>
                <c:pt idx="19">
                  <c:v>11</c:v>
                </c:pt>
                <c:pt idx="20">
                  <c:v>3</c:v>
                </c:pt>
                <c:pt idx="21">
                  <c:v>4</c:v>
                </c:pt>
                <c:pt idx="22">
                  <c:v>11</c:v>
                </c:pt>
                <c:pt idx="23">
                  <c:v>3</c:v>
                </c:pt>
                <c:pt idx="24">
                  <c:v>7</c:v>
                </c:pt>
                <c:pt idx="25">
                  <c:v>2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7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3</c:v>
                </c:pt>
                <c:pt idx="34">
                  <c:v>3</c:v>
                </c:pt>
                <c:pt idx="35">
                  <c:v>0</c:v>
                </c:pt>
                <c:pt idx="36">
                  <c:v>3</c:v>
                </c:pt>
                <c:pt idx="37">
                  <c:v>3</c:v>
                </c:pt>
                <c:pt idx="38">
                  <c:v>0</c:v>
                </c:pt>
                <c:pt idx="39">
                  <c:v>1</c:v>
                </c:pt>
                <c:pt idx="40">
                  <c:v>2</c:v>
                </c:pt>
                <c:pt idx="41">
                  <c:v>1</c:v>
                </c:pt>
                <c:pt idx="42">
                  <c:v>0</c:v>
                </c:pt>
                <c:pt idx="43">
                  <c:v>2</c:v>
                </c:pt>
                <c:pt idx="44">
                  <c:v>2</c:v>
                </c:pt>
                <c:pt idx="45">
                  <c:v>4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  <c:pt idx="49">
                  <c:v>1</c:v>
                </c:pt>
                <c:pt idx="50">
                  <c:v>6</c:v>
                </c:pt>
                <c:pt idx="51">
                  <c:v>3</c:v>
                </c:pt>
                <c:pt idx="52">
                  <c:v>2</c:v>
                </c:pt>
                <c:pt idx="53">
                  <c:v>2</c:v>
                </c:pt>
                <c:pt idx="54">
                  <c:v>0</c:v>
                </c:pt>
                <c:pt idx="55">
                  <c:v>2</c:v>
                </c:pt>
                <c:pt idx="56">
                  <c:v>1</c:v>
                </c:pt>
                <c:pt idx="5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A96-440C-A8D3-DBFE0BFDE1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溢价率&gt;50%</c:v>
                </c:pt>
              </c:strCache>
            </c:strRef>
          </c:tx>
          <c:spPr>
            <a:solidFill>
              <a:srgbClr val="C00000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Sheet1!$A$2:$A$59</c:f>
              <c:numCache>
                <c:formatCode>General</c:formatCode>
                <c:ptCount val="5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1</c:v>
                </c:pt>
                <c:pt idx="52">
                  <c:v>2</c:v>
                </c:pt>
                <c:pt idx="53">
                  <c:v>3</c:v>
                </c:pt>
                <c:pt idx="54">
                  <c:v>4</c:v>
                </c:pt>
                <c:pt idx="55">
                  <c:v>7</c:v>
                </c:pt>
                <c:pt idx="56">
                  <c:v>8</c:v>
                </c:pt>
                <c:pt idx="57">
                  <c:v>9</c:v>
                </c:pt>
              </c:numCache>
            </c:numRef>
          </c:cat>
          <c:val>
            <c:numRef>
              <c:f>Sheet1!$D$2:$D$59</c:f>
              <c:numCache>
                <c:formatCode>General</c:formatCode>
                <c:ptCount val="58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1</c:v>
                </c:pt>
                <c:pt idx="14">
                  <c:v>1</c:v>
                </c:pt>
                <c:pt idx="15">
                  <c:v>10</c:v>
                </c:pt>
                <c:pt idx="16">
                  <c:v>2</c:v>
                </c:pt>
                <c:pt idx="17">
                  <c:v>8</c:v>
                </c:pt>
                <c:pt idx="18">
                  <c:v>3</c:v>
                </c:pt>
                <c:pt idx="19">
                  <c:v>5</c:v>
                </c:pt>
                <c:pt idx="20">
                  <c:v>1</c:v>
                </c:pt>
                <c:pt idx="21">
                  <c:v>4</c:v>
                </c:pt>
                <c:pt idx="22">
                  <c:v>3</c:v>
                </c:pt>
                <c:pt idx="23">
                  <c:v>2</c:v>
                </c:pt>
                <c:pt idx="24">
                  <c:v>5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3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1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A96-440C-A8D3-DBFE0BFDE1A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819225760"/>
        <c:axId val="819226152"/>
      </c:barChart>
      <c:catAx>
        <c:axId val="819225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vert="horz"/>
          <a:lstStyle/>
          <a:p>
            <a:pPr>
              <a:defRPr sz="800"/>
            </a:pPr>
            <a:endParaRPr lang="zh-CN"/>
          </a:p>
        </c:txPr>
        <c:crossAx val="819226152"/>
        <c:crosses val="autoZero"/>
        <c:auto val="1"/>
        <c:lblAlgn val="ctr"/>
        <c:lblOffset val="100"/>
        <c:noMultiLvlLbl val="0"/>
      </c:catAx>
      <c:valAx>
        <c:axId val="819226152"/>
        <c:scaling>
          <c:orientation val="minMax"/>
          <c:max val="35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TOP30-50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1.2636605687841126E-2"/>
              <c:y val="0.2985987321299979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vert="horz"/>
          <a:lstStyle/>
          <a:p>
            <a:pPr>
              <a:defRPr sz="1000"/>
            </a:pPr>
            <a:endParaRPr lang="zh-CN"/>
          </a:p>
        </c:txPr>
        <c:crossAx val="819225760"/>
        <c:crosses val="autoZero"/>
        <c:crossBetween val="between"/>
        <c:majorUnit val="7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6143184768298289"/>
          <c:y val="9.4299038340161331E-2"/>
          <c:w val="0.49936848012466095"/>
          <c:h val="9.872397895364983E-2"/>
        </c:manualLayout>
      </c:layout>
      <c:overlay val="0"/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2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TOP50</a:t>
            </a:r>
            <a:r>
              <a:rPr lang="zh-CN"/>
              <a:t>房企当周融资情况</a:t>
            </a:r>
          </a:p>
        </c:rich>
      </c:tx>
      <c:layout>
        <c:manualLayout>
          <c:xMode val="edge"/>
          <c:yMode val="edge"/>
          <c:x val="0.33302204624247"/>
          <c:y val="2.993127825648183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9.028050348181807E-2"/>
          <c:y val="0.22179298311262566"/>
          <c:w val="0.88473888465591399"/>
          <c:h val="0.541101295441729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金额(亿元)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万科</c:v>
                </c:pt>
                <c:pt idx="1">
                  <c:v>中南建设</c:v>
                </c:pt>
                <c:pt idx="2">
                  <c:v>富力地产</c:v>
                </c:pt>
                <c:pt idx="3">
                  <c:v>招商蛇口</c:v>
                </c:pt>
                <c:pt idx="4">
                  <c:v>滨江集团</c:v>
                </c:pt>
                <c:pt idx="5">
                  <c:v>阳光城集团</c:v>
                </c:pt>
                <c:pt idx="6">
                  <c:v>首创置业</c:v>
                </c:pt>
                <c:pt idx="7">
                  <c:v>首开股份</c:v>
                </c:pt>
                <c:pt idx="8">
                  <c:v>龙湖集团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120</c:v>
                </c:pt>
                <c:pt idx="1">
                  <c:v>31.5</c:v>
                </c:pt>
                <c:pt idx="2">
                  <c:v>28.01</c:v>
                </c:pt>
                <c:pt idx="3">
                  <c:v>15</c:v>
                </c:pt>
                <c:pt idx="4">
                  <c:v>28</c:v>
                </c:pt>
                <c:pt idx="5">
                  <c:v>6</c:v>
                </c:pt>
                <c:pt idx="6">
                  <c:v>50</c:v>
                </c:pt>
                <c:pt idx="7">
                  <c:v>7.67</c:v>
                </c:pt>
                <c:pt idx="8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DB-4DB3-B46E-6CA8B93FFE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19226544"/>
        <c:axId val="819228112"/>
      </c:barChart>
      <c:catAx>
        <c:axId val="81922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8112"/>
        <c:crosses val="autoZero"/>
        <c:auto val="1"/>
        <c:lblAlgn val="ctr"/>
        <c:lblOffset val="100"/>
        <c:noMultiLvlLbl val="0"/>
      </c:catAx>
      <c:valAx>
        <c:axId val="81922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6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1075303876986913"/>
          <c:y val="0.12331686641670515"/>
          <c:w val="0.17849375139206744"/>
          <c:h val="6.1369725996823513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 algn="ctr" rtl="0">
              <a:defRPr/>
            </a:pPr>
            <a:r>
              <a:rPr lang="en-US"/>
              <a:t>TOP50房企融资走势</a:t>
            </a:r>
          </a:p>
        </c:rich>
      </c:tx>
      <c:layout>
        <c:manualLayout>
          <c:xMode val="edge"/>
          <c:yMode val="edge"/>
          <c:x val="0.3635573145924737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6.6251385478111935E-2"/>
          <c:y val="0.2013024685691914"/>
          <c:w val="0.92830967027559053"/>
          <c:h val="0.590886016377339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金额(亿元)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Sheet1!$A$2:$A$160</c:f>
              <c:numCache>
                <c:formatCode>General</c:formatCode>
                <c:ptCount val="159"/>
                <c:pt idx="0">
                  <c:v>201701</c:v>
                </c:pt>
                <c:pt idx="1">
                  <c:v>201702</c:v>
                </c:pt>
                <c:pt idx="2">
                  <c:v>201703</c:v>
                </c:pt>
                <c:pt idx="3">
                  <c:v>201704</c:v>
                </c:pt>
                <c:pt idx="4">
                  <c:v>201706</c:v>
                </c:pt>
                <c:pt idx="5">
                  <c:v>201707</c:v>
                </c:pt>
                <c:pt idx="6">
                  <c:v>201708</c:v>
                </c:pt>
                <c:pt idx="7">
                  <c:v>201709</c:v>
                </c:pt>
                <c:pt idx="8">
                  <c:v>201710</c:v>
                </c:pt>
                <c:pt idx="9">
                  <c:v>201711</c:v>
                </c:pt>
                <c:pt idx="10">
                  <c:v>201712</c:v>
                </c:pt>
                <c:pt idx="11">
                  <c:v>201713</c:v>
                </c:pt>
                <c:pt idx="12">
                  <c:v>201714</c:v>
                </c:pt>
                <c:pt idx="13">
                  <c:v>201715</c:v>
                </c:pt>
                <c:pt idx="14">
                  <c:v>201716</c:v>
                </c:pt>
                <c:pt idx="15">
                  <c:v>201717</c:v>
                </c:pt>
                <c:pt idx="16">
                  <c:v>201718</c:v>
                </c:pt>
                <c:pt idx="17">
                  <c:v>201719</c:v>
                </c:pt>
                <c:pt idx="18">
                  <c:v>201720</c:v>
                </c:pt>
                <c:pt idx="19">
                  <c:v>201721</c:v>
                </c:pt>
                <c:pt idx="20">
                  <c:v>201722</c:v>
                </c:pt>
                <c:pt idx="21">
                  <c:v>201723</c:v>
                </c:pt>
                <c:pt idx="22">
                  <c:v>201724</c:v>
                </c:pt>
                <c:pt idx="23">
                  <c:v>201725</c:v>
                </c:pt>
                <c:pt idx="24">
                  <c:v>201726</c:v>
                </c:pt>
                <c:pt idx="25">
                  <c:v>201727</c:v>
                </c:pt>
                <c:pt idx="26">
                  <c:v>201728</c:v>
                </c:pt>
                <c:pt idx="27">
                  <c:v>201729</c:v>
                </c:pt>
                <c:pt idx="28">
                  <c:v>201730</c:v>
                </c:pt>
                <c:pt idx="29">
                  <c:v>201731</c:v>
                </c:pt>
                <c:pt idx="30">
                  <c:v>201732</c:v>
                </c:pt>
                <c:pt idx="31">
                  <c:v>201733</c:v>
                </c:pt>
                <c:pt idx="32">
                  <c:v>201734</c:v>
                </c:pt>
                <c:pt idx="33">
                  <c:v>201735</c:v>
                </c:pt>
                <c:pt idx="34">
                  <c:v>201736</c:v>
                </c:pt>
                <c:pt idx="35">
                  <c:v>201737</c:v>
                </c:pt>
                <c:pt idx="36">
                  <c:v>201738</c:v>
                </c:pt>
                <c:pt idx="37">
                  <c:v>201739</c:v>
                </c:pt>
                <c:pt idx="38">
                  <c:v>201741</c:v>
                </c:pt>
                <c:pt idx="39">
                  <c:v>201742</c:v>
                </c:pt>
                <c:pt idx="40">
                  <c:v>201743</c:v>
                </c:pt>
                <c:pt idx="41">
                  <c:v>201744</c:v>
                </c:pt>
                <c:pt idx="42">
                  <c:v>201745</c:v>
                </c:pt>
                <c:pt idx="43">
                  <c:v>201746</c:v>
                </c:pt>
                <c:pt idx="44">
                  <c:v>201747</c:v>
                </c:pt>
                <c:pt idx="45">
                  <c:v>201748</c:v>
                </c:pt>
                <c:pt idx="46">
                  <c:v>201749</c:v>
                </c:pt>
                <c:pt idx="47">
                  <c:v>201750</c:v>
                </c:pt>
                <c:pt idx="48">
                  <c:v>201751</c:v>
                </c:pt>
                <c:pt idx="49">
                  <c:v>201752</c:v>
                </c:pt>
                <c:pt idx="50">
                  <c:v>201801</c:v>
                </c:pt>
                <c:pt idx="51">
                  <c:v>201802</c:v>
                </c:pt>
                <c:pt idx="52">
                  <c:v>201803</c:v>
                </c:pt>
                <c:pt idx="53">
                  <c:v>201804</c:v>
                </c:pt>
                <c:pt idx="54">
                  <c:v>201805</c:v>
                </c:pt>
                <c:pt idx="55">
                  <c:v>201806</c:v>
                </c:pt>
                <c:pt idx="56">
                  <c:v>201808</c:v>
                </c:pt>
                <c:pt idx="57">
                  <c:v>201809</c:v>
                </c:pt>
                <c:pt idx="58">
                  <c:v>201810</c:v>
                </c:pt>
                <c:pt idx="59">
                  <c:v>201811</c:v>
                </c:pt>
                <c:pt idx="60">
                  <c:v>201812</c:v>
                </c:pt>
                <c:pt idx="61">
                  <c:v>201813</c:v>
                </c:pt>
                <c:pt idx="62">
                  <c:v>201814</c:v>
                </c:pt>
                <c:pt idx="63">
                  <c:v>201815</c:v>
                </c:pt>
                <c:pt idx="64">
                  <c:v>201816</c:v>
                </c:pt>
                <c:pt idx="65">
                  <c:v>201817</c:v>
                </c:pt>
                <c:pt idx="66">
                  <c:v>201818</c:v>
                </c:pt>
                <c:pt idx="67">
                  <c:v>201819</c:v>
                </c:pt>
                <c:pt idx="68">
                  <c:v>201820</c:v>
                </c:pt>
                <c:pt idx="69">
                  <c:v>201821</c:v>
                </c:pt>
                <c:pt idx="70">
                  <c:v>201822</c:v>
                </c:pt>
                <c:pt idx="71">
                  <c:v>201823</c:v>
                </c:pt>
                <c:pt idx="72">
                  <c:v>201824</c:v>
                </c:pt>
                <c:pt idx="73">
                  <c:v>201825</c:v>
                </c:pt>
                <c:pt idx="74">
                  <c:v>201826</c:v>
                </c:pt>
                <c:pt idx="75">
                  <c:v>201827</c:v>
                </c:pt>
                <c:pt idx="76">
                  <c:v>201828</c:v>
                </c:pt>
                <c:pt idx="77">
                  <c:v>201829</c:v>
                </c:pt>
                <c:pt idx="78">
                  <c:v>201830</c:v>
                </c:pt>
                <c:pt idx="79">
                  <c:v>201831</c:v>
                </c:pt>
                <c:pt idx="80">
                  <c:v>201832</c:v>
                </c:pt>
                <c:pt idx="81">
                  <c:v>201833</c:v>
                </c:pt>
                <c:pt idx="82">
                  <c:v>201834</c:v>
                </c:pt>
                <c:pt idx="83">
                  <c:v>201835</c:v>
                </c:pt>
                <c:pt idx="84">
                  <c:v>201836</c:v>
                </c:pt>
                <c:pt idx="85">
                  <c:v>201837</c:v>
                </c:pt>
                <c:pt idx="86">
                  <c:v>201838</c:v>
                </c:pt>
                <c:pt idx="87">
                  <c:v>201839</c:v>
                </c:pt>
                <c:pt idx="88">
                  <c:v>201841</c:v>
                </c:pt>
                <c:pt idx="89">
                  <c:v>201842</c:v>
                </c:pt>
                <c:pt idx="90">
                  <c:v>201843</c:v>
                </c:pt>
                <c:pt idx="91">
                  <c:v>201844</c:v>
                </c:pt>
                <c:pt idx="92">
                  <c:v>201845</c:v>
                </c:pt>
                <c:pt idx="93">
                  <c:v>201846</c:v>
                </c:pt>
                <c:pt idx="94">
                  <c:v>201847</c:v>
                </c:pt>
                <c:pt idx="95">
                  <c:v>201848</c:v>
                </c:pt>
                <c:pt idx="96">
                  <c:v>201849</c:v>
                </c:pt>
                <c:pt idx="97">
                  <c:v>201850</c:v>
                </c:pt>
                <c:pt idx="98">
                  <c:v>201851</c:v>
                </c:pt>
                <c:pt idx="99">
                  <c:v>201852</c:v>
                </c:pt>
                <c:pt idx="100">
                  <c:v>201901</c:v>
                </c:pt>
                <c:pt idx="101">
                  <c:v>201902</c:v>
                </c:pt>
                <c:pt idx="102">
                  <c:v>201903</c:v>
                </c:pt>
                <c:pt idx="103">
                  <c:v>201904</c:v>
                </c:pt>
                <c:pt idx="104">
                  <c:v>201905</c:v>
                </c:pt>
                <c:pt idx="105">
                  <c:v>201907</c:v>
                </c:pt>
                <c:pt idx="106">
                  <c:v>201908</c:v>
                </c:pt>
                <c:pt idx="107">
                  <c:v>201909</c:v>
                </c:pt>
                <c:pt idx="108">
                  <c:v>201910</c:v>
                </c:pt>
                <c:pt idx="109">
                  <c:v>201911</c:v>
                </c:pt>
                <c:pt idx="110">
                  <c:v>201912</c:v>
                </c:pt>
                <c:pt idx="111">
                  <c:v>201913</c:v>
                </c:pt>
                <c:pt idx="112">
                  <c:v>201914</c:v>
                </c:pt>
                <c:pt idx="113">
                  <c:v>201915</c:v>
                </c:pt>
                <c:pt idx="114">
                  <c:v>201916</c:v>
                </c:pt>
                <c:pt idx="115">
                  <c:v>201917</c:v>
                </c:pt>
                <c:pt idx="116">
                  <c:v>201918</c:v>
                </c:pt>
                <c:pt idx="117">
                  <c:v>201919</c:v>
                </c:pt>
                <c:pt idx="118">
                  <c:v>201920</c:v>
                </c:pt>
                <c:pt idx="119">
                  <c:v>201921</c:v>
                </c:pt>
                <c:pt idx="120">
                  <c:v>201922</c:v>
                </c:pt>
                <c:pt idx="121">
                  <c:v>201923</c:v>
                </c:pt>
                <c:pt idx="122">
                  <c:v>201924</c:v>
                </c:pt>
                <c:pt idx="123">
                  <c:v>201925</c:v>
                </c:pt>
                <c:pt idx="124">
                  <c:v>201926</c:v>
                </c:pt>
                <c:pt idx="125">
                  <c:v>201927</c:v>
                </c:pt>
                <c:pt idx="126">
                  <c:v>201928</c:v>
                </c:pt>
                <c:pt idx="127">
                  <c:v>201929</c:v>
                </c:pt>
                <c:pt idx="128">
                  <c:v>201930</c:v>
                </c:pt>
                <c:pt idx="129">
                  <c:v>201931</c:v>
                </c:pt>
                <c:pt idx="130">
                  <c:v>201932</c:v>
                </c:pt>
                <c:pt idx="131">
                  <c:v>201933</c:v>
                </c:pt>
                <c:pt idx="132">
                  <c:v>201934</c:v>
                </c:pt>
                <c:pt idx="133">
                  <c:v>201935</c:v>
                </c:pt>
                <c:pt idx="134">
                  <c:v>201936</c:v>
                </c:pt>
                <c:pt idx="135">
                  <c:v>201937</c:v>
                </c:pt>
                <c:pt idx="136">
                  <c:v>201938</c:v>
                </c:pt>
                <c:pt idx="137">
                  <c:v>201939</c:v>
                </c:pt>
                <c:pt idx="138">
                  <c:v>201940</c:v>
                </c:pt>
                <c:pt idx="139">
                  <c:v>201941</c:v>
                </c:pt>
                <c:pt idx="140">
                  <c:v>201942</c:v>
                </c:pt>
                <c:pt idx="141">
                  <c:v>201943</c:v>
                </c:pt>
                <c:pt idx="142">
                  <c:v>201944</c:v>
                </c:pt>
                <c:pt idx="143">
                  <c:v>201945</c:v>
                </c:pt>
                <c:pt idx="144">
                  <c:v>201946</c:v>
                </c:pt>
                <c:pt idx="145">
                  <c:v>201947</c:v>
                </c:pt>
                <c:pt idx="146">
                  <c:v>201948</c:v>
                </c:pt>
                <c:pt idx="147">
                  <c:v>201949</c:v>
                </c:pt>
                <c:pt idx="148">
                  <c:v>201950</c:v>
                </c:pt>
                <c:pt idx="149">
                  <c:v>201951</c:v>
                </c:pt>
                <c:pt idx="150">
                  <c:v>201952</c:v>
                </c:pt>
                <c:pt idx="151">
                  <c:v>202001</c:v>
                </c:pt>
                <c:pt idx="152">
                  <c:v>202002</c:v>
                </c:pt>
                <c:pt idx="153">
                  <c:v>202003</c:v>
                </c:pt>
                <c:pt idx="154">
                  <c:v>202004</c:v>
                </c:pt>
                <c:pt idx="155">
                  <c:v>202006</c:v>
                </c:pt>
                <c:pt idx="156">
                  <c:v>202007</c:v>
                </c:pt>
                <c:pt idx="157">
                  <c:v>202008</c:v>
                </c:pt>
                <c:pt idx="158">
                  <c:v>202009</c:v>
                </c:pt>
              </c:numCache>
            </c:numRef>
          </c:cat>
          <c:val>
            <c:numRef>
              <c:f>Sheet1!$B$2:$B$160</c:f>
              <c:numCache>
                <c:formatCode>General</c:formatCode>
                <c:ptCount val="159"/>
                <c:pt idx="0">
                  <c:v>26.91</c:v>
                </c:pt>
                <c:pt idx="1">
                  <c:v>613.21</c:v>
                </c:pt>
                <c:pt idx="2">
                  <c:v>74.87</c:v>
                </c:pt>
                <c:pt idx="3">
                  <c:v>194.3</c:v>
                </c:pt>
                <c:pt idx="4">
                  <c:v>117.04</c:v>
                </c:pt>
                <c:pt idx="5">
                  <c:v>187.01</c:v>
                </c:pt>
                <c:pt idx="6">
                  <c:v>588.89</c:v>
                </c:pt>
                <c:pt idx="7">
                  <c:v>283.97000000000003</c:v>
                </c:pt>
                <c:pt idx="8">
                  <c:v>222.48</c:v>
                </c:pt>
                <c:pt idx="9">
                  <c:v>248.94</c:v>
                </c:pt>
                <c:pt idx="10">
                  <c:v>146.24</c:v>
                </c:pt>
                <c:pt idx="11">
                  <c:v>413.19</c:v>
                </c:pt>
                <c:pt idx="12">
                  <c:v>77.36</c:v>
                </c:pt>
                <c:pt idx="13">
                  <c:v>103.19</c:v>
                </c:pt>
                <c:pt idx="14">
                  <c:v>148.49</c:v>
                </c:pt>
                <c:pt idx="15">
                  <c:v>138.5</c:v>
                </c:pt>
                <c:pt idx="16">
                  <c:v>90</c:v>
                </c:pt>
                <c:pt idx="17">
                  <c:v>134</c:v>
                </c:pt>
                <c:pt idx="18">
                  <c:v>144.01</c:v>
                </c:pt>
                <c:pt idx="19">
                  <c:v>213.39</c:v>
                </c:pt>
                <c:pt idx="20">
                  <c:v>147.33000000000001</c:v>
                </c:pt>
                <c:pt idx="21">
                  <c:v>515</c:v>
                </c:pt>
                <c:pt idx="22">
                  <c:v>238.08</c:v>
                </c:pt>
                <c:pt idx="23">
                  <c:v>466.95</c:v>
                </c:pt>
                <c:pt idx="24">
                  <c:v>55.6</c:v>
                </c:pt>
                <c:pt idx="25">
                  <c:v>63.19</c:v>
                </c:pt>
                <c:pt idx="26">
                  <c:v>260.11</c:v>
                </c:pt>
                <c:pt idx="27">
                  <c:v>162.30000000000001</c:v>
                </c:pt>
                <c:pt idx="28">
                  <c:v>267.07</c:v>
                </c:pt>
                <c:pt idx="29">
                  <c:v>312.5</c:v>
                </c:pt>
                <c:pt idx="30">
                  <c:v>92.17</c:v>
                </c:pt>
                <c:pt idx="31">
                  <c:v>161.08000000000001</c:v>
                </c:pt>
                <c:pt idx="32">
                  <c:v>37.29</c:v>
                </c:pt>
                <c:pt idx="33">
                  <c:v>199.76</c:v>
                </c:pt>
                <c:pt idx="34">
                  <c:v>123.11</c:v>
                </c:pt>
                <c:pt idx="35">
                  <c:v>81.859999999999985</c:v>
                </c:pt>
                <c:pt idx="36">
                  <c:v>221.02</c:v>
                </c:pt>
                <c:pt idx="37">
                  <c:v>454.11</c:v>
                </c:pt>
                <c:pt idx="38">
                  <c:v>115.2</c:v>
                </c:pt>
                <c:pt idx="39">
                  <c:v>334.82</c:v>
                </c:pt>
                <c:pt idx="40">
                  <c:v>341.59</c:v>
                </c:pt>
                <c:pt idx="41">
                  <c:v>156.99</c:v>
                </c:pt>
                <c:pt idx="42">
                  <c:v>359</c:v>
                </c:pt>
                <c:pt idx="43">
                  <c:v>310.72000000000003</c:v>
                </c:pt>
                <c:pt idx="44">
                  <c:v>441.44</c:v>
                </c:pt>
                <c:pt idx="45">
                  <c:v>116.55</c:v>
                </c:pt>
                <c:pt idx="46">
                  <c:v>292.68</c:v>
                </c:pt>
                <c:pt idx="47">
                  <c:v>117.16</c:v>
                </c:pt>
                <c:pt idx="48">
                  <c:v>179.82</c:v>
                </c:pt>
                <c:pt idx="49">
                  <c:v>186.69</c:v>
                </c:pt>
                <c:pt idx="50">
                  <c:v>36.89</c:v>
                </c:pt>
                <c:pt idx="51">
                  <c:v>311.99</c:v>
                </c:pt>
                <c:pt idx="52">
                  <c:v>430.46</c:v>
                </c:pt>
                <c:pt idx="53">
                  <c:v>307.58</c:v>
                </c:pt>
                <c:pt idx="54">
                  <c:v>822.50999999999988</c:v>
                </c:pt>
                <c:pt idx="55">
                  <c:v>245.39</c:v>
                </c:pt>
                <c:pt idx="56">
                  <c:v>100</c:v>
                </c:pt>
                <c:pt idx="57">
                  <c:v>258.73</c:v>
                </c:pt>
                <c:pt idx="58">
                  <c:v>487.92</c:v>
                </c:pt>
                <c:pt idx="59">
                  <c:v>168.9</c:v>
                </c:pt>
                <c:pt idx="60">
                  <c:v>204.83</c:v>
                </c:pt>
                <c:pt idx="61">
                  <c:v>211.03</c:v>
                </c:pt>
                <c:pt idx="62">
                  <c:v>409.13999999999987</c:v>
                </c:pt>
                <c:pt idx="63">
                  <c:v>309.14</c:v>
                </c:pt>
                <c:pt idx="64">
                  <c:v>214.23</c:v>
                </c:pt>
                <c:pt idx="65">
                  <c:v>195.53</c:v>
                </c:pt>
                <c:pt idx="66">
                  <c:v>285.27999999999997</c:v>
                </c:pt>
                <c:pt idx="67">
                  <c:v>329.66</c:v>
                </c:pt>
                <c:pt idx="68">
                  <c:v>436.55</c:v>
                </c:pt>
                <c:pt idx="69">
                  <c:v>488.22</c:v>
                </c:pt>
                <c:pt idx="70">
                  <c:v>225.74</c:v>
                </c:pt>
                <c:pt idx="71">
                  <c:v>137.74</c:v>
                </c:pt>
                <c:pt idx="72">
                  <c:v>207.13</c:v>
                </c:pt>
                <c:pt idx="73">
                  <c:v>198.68</c:v>
                </c:pt>
                <c:pt idx="74">
                  <c:v>283.92</c:v>
                </c:pt>
                <c:pt idx="75">
                  <c:v>223.55</c:v>
                </c:pt>
                <c:pt idx="76">
                  <c:v>201.84</c:v>
                </c:pt>
                <c:pt idx="77">
                  <c:v>206.43</c:v>
                </c:pt>
                <c:pt idx="78">
                  <c:v>289.08999999999997</c:v>
                </c:pt>
                <c:pt idx="79">
                  <c:v>266.5</c:v>
                </c:pt>
                <c:pt idx="80">
                  <c:v>68.900000000000006</c:v>
                </c:pt>
                <c:pt idx="81">
                  <c:v>390.07</c:v>
                </c:pt>
                <c:pt idx="82">
                  <c:v>383.49</c:v>
                </c:pt>
                <c:pt idx="83">
                  <c:v>161.19999999999999</c:v>
                </c:pt>
                <c:pt idx="84">
                  <c:v>304.95</c:v>
                </c:pt>
                <c:pt idx="85">
                  <c:v>267.16000000000003</c:v>
                </c:pt>
                <c:pt idx="86">
                  <c:v>277.23</c:v>
                </c:pt>
                <c:pt idx="87">
                  <c:v>216.04</c:v>
                </c:pt>
                <c:pt idx="88">
                  <c:v>200.21</c:v>
                </c:pt>
                <c:pt idx="89">
                  <c:v>117.44</c:v>
                </c:pt>
                <c:pt idx="90">
                  <c:v>147.91999999999999</c:v>
                </c:pt>
                <c:pt idx="91">
                  <c:v>170.55</c:v>
                </c:pt>
                <c:pt idx="92">
                  <c:v>46.04</c:v>
                </c:pt>
                <c:pt idx="93">
                  <c:v>326.2</c:v>
                </c:pt>
                <c:pt idx="94">
                  <c:v>167.37</c:v>
                </c:pt>
                <c:pt idx="95">
                  <c:v>322.17</c:v>
                </c:pt>
                <c:pt idx="96">
                  <c:v>390.07</c:v>
                </c:pt>
                <c:pt idx="97">
                  <c:v>293.66000000000003</c:v>
                </c:pt>
                <c:pt idx="98">
                  <c:v>336.03</c:v>
                </c:pt>
                <c:pt idx="99">
                  <c:v>109.38</c:v>
                </c:pt>
                <c:pt idx="100">
                  <c:v>106.69</c:v>
                </c:pt>
                <c:pt idx="101">
                  <c:v>151.02000000000001</c:v>
                </c:pt>
                <c:pt idx="102">
                  <c:v>263.70999999999998</c:v>
                </c:pt>
                <c:pt idx="103">
                  <c:v>377.6</c:v>
                </c:pt>
                <c:pt idx="104">
                  <c:v>432.54</c:v>
                </c:pt>
                <c:pt idx="105">
                  <c:v>203.44</c:v>
                </c:pt>
                <c:pt idx="106">
                  <c:v>204.46</c:v>
                </c:pt>
                <c:pt idx="107">
                  <c:v>187.65</c:v>
                </c:pt>
                <c:pt idx="108">
                  <c:v>276.64999999999998</c:v>
                </c:pt>
                <c:pt idx="109">
                  <c:v>29.97</c:v>
                </c:pt>
                <c:pt idx="110">
                  <c:v>368.72</c:v>
                </c:pt>
                <c:pt idx="111">
                  <c:v>146.91999999999999</c:v>
                </c:pt>
                <c:pt idx="112">
                  <c:v>160.01</c:v>
                </c:pt>
                <c:pt idx="113">
                  <c:v>241.57</c:v>
                </c:pt>
                <c:pt idx="114">
                  <c:v>102.83</c:v>
                </c:pt>
                <c:pt idx="115">
                  <c:v>138.44999999999999</c:v>
                </c:pt>
                <c:pt idx="116">
                  <c:v>38.24</c:v>
                </c:pt>
                <c:pt idx="117">
                  <c:v>76.84</c:v>
                </c:pt>
                <c:pt idx="118">
                  <c:v>20</c:v>
                </c:pt>
                <c:pt idx="119">
                  <c:v>163.38999999999999</c:v>
                </c:pt>
                <c:pt idx="120">
                  <c:v>233</c:v>
                </c:pt>
                <c:pt idx="121">
                  <c:v>164.12</c:v>
                </c:pt>
                <c:pt idx="122">
                  <c:v>129.83000000000001</c:v>
                </c:pt>
                <c:pt idx="123">
                  <c:v>75.510000000000005</c:v>
                </c:pt>
                <c:pt idx="124">
                  <c:v>290.10000000000002</c:v>
                </c:pt>
                <c:pt idx="125">
                  <c:v>141.28</c:v>
                </c:pt>
                <c:pt idx="126">
                  <c:v>232.19</c:v>
                </c:pt>
                <c:pt idx="127">
                  <c:v>253.44</c:v>
                </c:pt>
                <c:pt idx="128">
                  <c:v>78.72</c:v>
                </c:pt>
                <c:pt idx="129">
                  <c:v>260.06</c:v>
                </c:pt>
                <c:pt idx="130">
                  <c:v>208.28</c:v>
                </c:pt>
                <c:pt idx="131">
                  <c:v>21.25</c:v>
                </c:pt>
                <c:pt idx="132">
                  <c:v>115.48</c:v>
                </c:pt>
                <c:pt idx="133">
                  <c:v>36.380000000000003</c:v>
                </c:pt>
                <c:pt idx="134">
                  <c:v>233.48</c:v>
                </c:pt>
                <c:pt idx="135">
                  <c:v>125.79</c:v>
                </c:pt>
                <c:pt idx="136">
                  <c:v>50.47</c:v>
                </c:pt>
                <c:pt idx="137">
                  <c:v>148.01</c:v>
                </c:pt>
                <c:pt idx="138">
                  <c:v>21.87</c:v>
                </c:pt>
                <c:pt idx="139">
                  <c:v>48.45</c:v>
                </c:pt>
                <c:pt idx="140">
                  <c:v>59.27</c:v>
                </c:pt>
                <c:pt idx="141">
                  <c:v>86.199999999999989</c:v>
                </c:pt>
                <c:pt idx="142">
                  <c:v>195.23</c:v>
                </c:pt>
                <c:pt idx="143">
                  <c:v>145.99</c:v>
                </c:pt>
                <c:pt idx="144">
                  <c:v>71.930000000000007</c:v>
                </c:pt>
                <c:pt idx="145">
                  <c:v>88.08</c:v>
                </c:pt>
                <c:pt idx="146">
                  <c:v>247.84</c:v>
                </c:pt>
                <c:pt idx="147">
                  <c:v>93.219999999999985</c:v>
                </c:pt>
                <c:pt idx="148">
                  <c:v>151.36000000000001</c:v>
                </c:pt>
                <c:pt idx="149">
                  <c:v>166.12</c:v>
                </c:pt>
                <c:pt idx="150">
                  <c:v>90.81</c:v>
                </c:pt>
                <c:pt idx="151">
                  <c:v>208.64</c:v>
                </c:pt>
                <c:pt idx="152">
                  <c:v>501.82</c:v>
                </c:pt>
                <c:pt idx="153">
                  <c:v>251.11</c:v>
                </c:pt>
                <c:pt idx="154">
                  <c:v>308.51</c:v>
                </c:pt>
                <c:pt idx="155">
                  <c:v>20.93</c:v>
                </c:pt>
                <c:pt idx="156">
                  <c:v>45.36</c:v>
                </c:pt>
                <c:pt idx="157">
                  <c:v>71.53</c:v>
                </c:pt>
                <c:pt idx="158">
                  <c:v>316.17999999999989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82-451C-B52F-64E794DBA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9228896"/>
        <c:axId val="819229288"/>
      </c:barChart>
      <c:catAx>
        <c:axId val="81922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9288"/>
        <c:crosses val="autoZero"/>
        <c:auto val="1"/>
        <c:lblAlgn val="ctr"/>
        <c:lblOffset val="100"/>
        <c:noMultiLvlLbl val="0"/>
      </c:catAx>
      <c:valAx>
        <c:axId val="819229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81922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1057095197552085"/>
          <c:y val="9.8879186315940532E-2"/>
          <c:w val="0.1832032274404285"/>
          <c:h val="6.9805022742359918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AE59DFF-6230-4897-8407-666800E058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202519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2423989-0C38-4C4C-9848-570C97581C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890736"/>
            <a:ext cx="9144000" cy="100647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 b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缔造生活品位  成就城市梦想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7BDB47-9AEC-4E08-817E-18757362B62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43819"/>
            <a:ext cx="9144000" cy="1655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世茂集团二零二零年度模板</a:t>
            </a:r>
          </a:p>
        </p:txBody>
      </p:sp>
    </p:spTree>
    <p:extLst>
      <p:ext uri="{BB962C8B-B14F-4D97-AF65-F5344CB8AC3E}">
        <p14:creationId xmlns:p14="http://schemas.microsoft.com/office/powerpoint/2010/main" val="282151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5C0D7D1-CA21-4F86-9343-AE8A84FD7C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0" y="0"/>
            <a:ext cx="1218985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400B8C7-F0D5-4333-8D76-265694BB9B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2750" y="2693547"/>
            <a:ext cx="9340949" cy="86036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3600" b="0" baseline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章节页：此处添加标题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55C9A-F2D4-4A9A-ABF5-656C10A3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42A359-8744-41A0-B121-DEA3D9CDDAFC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9B1C3-7BAD-4CB9-88CB-38C23E14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CA08F-02D4-4A6C-A4EA-D2B2B116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23567E-E7C9-445E-AC70-B539E754F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6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5BA36E3-2241-41CA-920F-0FC36C0EC8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2" y="0"/>
            <a:ext cx="12187057" cy="6857998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3B430A7A-B219-48E6-B177-18EA7D5A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80" y="462028"/>
            <a:ext cx="5314426" cy="66920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F6D3EBF-16AE-494E-A13F-72083A946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168" y="1563459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4113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7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5BA36E3-2241-41CA-920F-0FC36C0EC8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2" y="0"/>
            <a:ext cx="12187057" cy="6857998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C53979F0-EEE4-40BE-A012-55488EFD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80" y="462028"/>
            <a:ext cx="5314426" cy="66920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E3D183A7-91D0-4FA6-A26E-D7F792C9A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168" y="1563459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86565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2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5BA36E3-2241-41CA-920F-0FC36C0EC8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9" y="0"/>
            <a:ext cx="1218985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3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AE59DFF-6230-4897-8407-666800E058F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202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3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464690"/>
            <a:ext cx="9144000" cy="662893"/>
          </a:xfrm>
        </p:spPr>
        <p:txBody>
          <a:bodyPr/>
          <a:lstStyle/>
          <a:p>
            <a:pPr>
              <a:defRPr sz="4000" b="1">
                <a:latin typeface="微软雅黑"/>
              </a:defRPr>
            </a:pPr>
            <a:r>
              <a:rPr lang="zh-CN" altLang="en-US" sz="4000" dirty="0">
                <a:latin typeface="微软雅黑"/>
              </a:rPr>
              <a:t>世 茂 投 研 周 报</a:t>
            </a:r>
            <a:endParaRPr sz="4000" dirty="0">
              <a:latin typeface="微软雅黑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36687"/>
            <a:ext cx="9144000" cy="662893"/>
          </a:xfrm>
        </p:spPr>
        <p:txBody>
          <a:bodyPr/>
          <a:lstStyle/>
          <a:p>
            <a:r>
              <a:rPr lang="zh-CN" altLang="en-US" dirty="0"/>
              <a:t>集团用户服务中心城市研究院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38D98C-C2C6-4F95-97DA-5E680143F9A3}"/>
              </a:ext>
            </a:extLst>
          </p:cNvPr>
          <p:cNvSpPr txBox="1"/>
          <p:nvPr/>
        </p:nvSpPr>
        <p:spPr>
          <a:xfrm>
            <a:off x="5068227" y="2127583"/>
            <a:ext cx="1851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4">
                    <a:lumMod val="50000"/>
                  </a:schemeClr>
                </a:solidFill>
                <a:latin typeface="微软雅黑"/>
                <a:ea typeface="微软雅黑" panose="020B0503020204020204" pitchFamily="34" charset="-122"/>
                <a:cs typeface="+mj-cs"/>
              </a:rPr>
              <a:t>第</a:t>
            </a:r>
            <a:r>
              <a:rPr lang="en-US" altLang="zh-CN" sz="4000" dirty="0">
                <a:solidFill>
                  <a:schemeClr val="accent4">
                    <a:lumMod val="50000"/>
                  </a:schemeClr>
                </a:solidFill>
                <a:latin typeface="微软雅黑"/>
                <a:ea typeface="微软雅黑" panose="020B0503020204020204" pitchFamily="34" charset="-122"/>
                <a:cs typeface="+mj-cs"/>
              </a:rPr>
              <a:t>10</a:t>
            </a:r>
            <a:r>
              <a:rPr lang="zh-CN" altLang="en-US" sz="4000" dirty="0">
                <a:solidFill>
                  <a:schemeClr val="accent4">
                    <a:lumMod val="50000"/>
                  </a:schemeClr>
                </a:solidFill>
                <a:latin typeface="微软雅黑"/>
                <a:ea typeface="微软雅黑" panose="020B0503020204020204" pitchFamily="34" charset="-122"/>
                <a:cs typeface="+mj-cs"/>
              </a:rPr>
              <a:t>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0580A6-D16A-4D0E-A03C-D0B9AB02584B}"/>
              </a:ext>
            </a:extLst>
          </p:cNvPr>
          <p:cNvSpPr txBox="1"/>
          <p:nvPr/>
        </p:nvSpPr>
        <p:spPr>
          <a:xfrm>
            <a:off x="4095284" y="3930473"/>
            <a:ext cx="37969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2020.3.2-2020.3.8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365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策略建议</a:t>
            </a:r>
          </a:p>
        </p:txBody>
      </p:sp>
      <p:sp>
        <p:nvSpPr>
          <p:cNvPr id="8" name="矩形 7"/>
          <p:cNvSpPr/>
          <p:nvPr/>
        </p:nvSpPr>
        <p:spPr>
          <a:xfrm>
            <a:off x="6589627" y="1409739"/>
            <a:ext cx="51322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未来一月供地情况（截止日期为</a:t>
            </a: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月</a:t>
            </a: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日</a:t>
            </a: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-4.2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日）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1629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标杆房企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148081" y="1471096"/>
            <a:ext cx="2838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上周标杆房企拿地布局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02" y="1803042"/>
            <a:ext cx="5263643" cy="49391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478" y="5849766"/>
            <a:ext cx="1242409" cy="77762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22064" y="1054928"/>
            <a:ext cx="11268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拿地热度持续回升，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TOP30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房企溢价拿地比例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51%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，集中在东部沿海和中西部核心城市溢价取地。</a:t>
            </a:r>
          </a:p>
        </p:txBody>
      </p:sp>
      <p:sp>
        <p:nvSpPr>
          <p:cNvPr id="5" name="TextBox 20"/>
          <p:cNvSpPr txBox="1"/>
          <p:nvPr/>
        </p:nvSpPr>
        <p:spPr>
          <a:xfrm>
            <a:off x="0" y="6604084"/>
            <a:ext cx="5148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土地数据来源：中指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327793" y="1468950"/>
            <a:ext cx="2838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上周标杆房企拿地溢价率结构</a:t>
            </a:r>
          </a:p>
        </p:txBody>
      </p:sp>
    </p:spTree>
    <p:extLst>
      <p:ext uri="{BB962C8B-B14F-4D97-AF65-F5344CB8AC3E}">
        <p14:creationId xmlns:p14="http://schemas.microsoft.com/office/powerpoint/2010/main" val="271137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土地市场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38882A96-CAF6-4F37-BC46-22D32D667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403910"/>
              </p:ext>
            </p:extLst>
          </p:nvPr>
        </p:nvGraphicFramePr>
        <p:xfrm>
          <a:off x="6473371" y="2917370"/>
          <a:ext cx="5718628" cy="3940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D0C4834D-B0E8-472C-A51B-A7798F3398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2409146"/>
              </p:ext>
            </p:extLst>
          </p:nvPr>
        </p:nvGraphicFramePr>
        <p:xfrm>
          <a:off x="107857" y="2813538"/>
          <a:ext cx="5917023" cy="393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03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标杆房企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41633DA3-DB05-4995-A344-98FEC6F433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7935296"/>
              </p:ext>
            </p:extLst>
          </p:nvPr>
        </p:nvGraphicFramePr>
        <p:xfrm>
          <a:off x="1252025" y="4517755"/>
          <a:ext cx="9334409" cy="2217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E7A7B04-6282-4F56-9D0A-170BA59B14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7011990"/>
              </p:ext>
            </p:extLst>
          </p:nvPr>
        </p:nvGraphicFramePr>
        <p:xfrm>
          <a:off x="1661375" y="1996225"/>
          <a:ext cx="8822028" cy="2760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27">
            <a:extLst>
              <a:ext uri="{FF2B5EF4-FFF2-40B4-BE49-F238E27FC236}">
                <a16:creationId xmlns:a16="http://schemas.microsoft.com/office/drawing/2014/main" id="{F55A745F-1BAB-4FB8-B147-AC1A57422C34}"/>
              </a:ext>
            </a:extLst>
          </p:cNvPr>
          <p:cNvSpPr txBox="1"/>
          <p:nvPr/>
        </p:nvSpPr>
        <p:spPr>
          <a:xfrm>
            <a:off x="4364959" y="1676325"/>
            <a:ext cx="3063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TOP30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房企拿地数量及溢价率走势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24A4D9-472A-42DE-A183-BD2ABF3C1AC0}"/>
              </a:ext>
            </a:extLst>
          </p:cNvPr>
          <p:cNvSpPr/>
          <p:nvPr/>
        </p:nvSpPr>
        <p:spPr>
          <a:xfrm>
            <a:off x="369439" y="2793962"/>
            <a:ext cx="984571" cy="33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周度走势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5E825B-12F2-4D0C-B9F9-60DFC36900E7}"/>
              </a:ext>
            </a:extLst>
          </p:cNvPr>
          <p:cNvSpPr/>
          <p:nvPr/>
        </p:nvSpPr>
        <p:spPr>
          <a:xfrm>
            <a:off x="397918" y="5366078"/>
            <a:ext cx="984571" cy="390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月度走势</a:t>
            </a:r>
          </a:p>
        </p:txBody>
      </p:sp>
    </p:spTree>
    <p:extLst>
      <p:ext uri="{BB962C8B-B14F-4D97-AF65-F5344CB8AC3E}">
        <p14:creationId xmlns:p14="http://schemas.microsoft.com/office/powerpoint/2010/main" val="211962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标杆房企</a:t>
            </a:r>
          </a:p>
        </p:txBody>
      </p:sp>
      <p:sp>
        <p:nvSpPr>
          <p:cNvPr id="4" name="TextBox 27">
            <a:extLst>
              <a:ext uri="{FF2B5EF4-FFF2-40B4-BE49-F238E27FC236}">
                <a16:creationId xmlns:a16="http://schemas.microsoft.com/office/drawing/2014/main" id="{F55A745F-1BAB-4FB8-B147-AC1A57422C34}"/>
              </a:ext>
            </a:extLst>
          </p:cNvPr>
          <p:cNvSpPr txBox="1"/>
          <p:nvPr/>
        </p:nvSpPr>
        <p:spPr>
          <a:xfrm>
            <a:off x="4133445" y="1754298"/>
            <a:ext cx="40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TOP30-50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房企拿地数量及溢价率走势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CC89030C-1A26-48E4-AC06-E66C6C05E0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9621337"/>
              </p:ext>
            </p:extLst>
          </p:nvPr>
        </p:nvGraphicFramePr>
        <p:xfrm>
          <a:off x="1659988" y="4741544"/>
          <a:ext cx="9566030" cy="2014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A841CC76-81EC-4473-AC1A-C0668E38CA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052371"/>
              </p:ext>
            </p:extLst>
          </p:nvPr>
        </p:nvGraphicFramePr>
        <p:xfrm>
          <a:off x="1751526" y="1993328"/>
          <a:ext cx="9234153" cy="2692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5324A4D9-472A-42DE-A183-BD2ABF3C1AC0}"/>
              </a:ext>
            </a:extLst>
          </p:cNvPr>
          <p:cNvSpPr/>
          <p:nvPr/>
        </p:nvSpPr>
        <p:spPr>
          <a:xfrm>
            <a:off x="369439" y="2793962"/>
            <a:ext cx="984571" cy="33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周度走势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5E825B-12F2-4D0C-B9F9-60DFC36900E7}"/>
              </a:ext>
            </a:extLst>
          </p:cNvPr>
          <p:cNvSpPr/>
          <p:nvPr/>
        </p:nvSpPr>
        <p:spPr>
          <a:xfrm>
            <a:off x="397918" y="5366078"/>
            <a:ext cx="984571" cy="390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月度走势</a:t>
            </a:r>
          </a:p>
        </p:txBody>
      </p:sp>
    </p:spTree>
    <p:extLst>
      <p:ext uri="{BB962C8B-B14F-4D97-AF65-F5344CB8AC3E}">
        <p14:creationId xmlns:p14="http://schemas.microsoft.com/office/powerpoint/2010/main" val="198320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房企融资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7499C1B2-3D82-4E06-B5BB-5B96C7D85C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110919"/>
              </p:ext>
            </p:extLst>
          </p:nvPr>
        </p:nvGraphicFramePr>
        <p:xfrm>
          <a:off x="6333499" y="2498501"/>
          <a:ext cx="5592337" cy="3853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2D707717-0FAA-4E2C-89C7-48AEE15C34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392017"/>
              </p:ext>
            </p:extLst>
          </p:nvPr>
        </p:nvGraphicFramePr>
        <p:xfrm>
          <a:off x="250377" y="2498501"/>
          <a:ext cx="5845623" cy="3943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361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标杆房企</a:t>
            </a:r>
          </a:p>
        </p:txBody>
      </p:sp>
    </p:spTree>
    <p:extLst>
      <p:ext uri="{BB962C8B-B14F-4D97-AF65-F5344CB8AC3E}">
        <p14:creationId xmlns:p14="http://schemas.microsoft.com/office/powerpoint/2010/main" val="99499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3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172</Words>
  <Application>Microsoft Office PowerPoint</Application>
  <PresentationFormat>宽屏</PresentationFormat>
  <Paragraphs>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微软雅黑</vt:lpstr>
      <vt:lpstr>Arial</vt:lpstr>
      <vt:lpstr>Office 主题​​</vt:lpstr>
      <vt:lpstr>世 茂 投 研 周 报</vt:lpstr>
      <vt:lpstr>策略建议</vt:lpstr>
      <vt:lpstr>标杆房企</vt:lpstr>
      <vt:lpstr>土地市场</vt:lpstr>
      <vt:lpstr>标杆房企</vt:lpstr>
      <vt:lpstr>标杆房企</vt:lpstr>
      <vt:lpstr>房企融资</vt:lpstr>
      <vt:lpstr>标杆房企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徐施婧</dc:creator>
  <cp:lastModifiedBy>李 乾坤</cp:lastModifiedBy>
  <cp:revision>48</cp:revision>
  <dcterms:created xsi:type="dcterms:W3CDTF">2020-02-11T03:05:38Z</dcterms:created>
  <dcterms:modified xsi:type="dcterms:W3CDTF">2020-03-10T06:13:30Z</dcterms:modified>
</cp:coreProperties>
</file>