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9066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200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6993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0387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10/18/2023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8673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3893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3913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3992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84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40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10/18/2023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350320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90000" y="395289"/>
            <a:ext cx="4075200" cy="2226688"/>
          </a:xfrm>
        </p:spPr>
        <p:txBody>
          <a:bodyPr>
            <a:normAutofit fontScale="90000"/>
          </a:bodyPr>
          <a:lstStyle/>
          <a:p>
            <a:pPr>
              <a:lnSpc>
                <a:spcPct val="90000"/>
              </a:lnSpc>
            </a:pPr>
            <a:r>
              <a:rPr lang="en-US" sz="3700" dirty="0"/>
              <a:t>Start building machine learning IBM cloud Watson studio </a:t>
            </a:r>
            <a:br>
              <a:rPr lang="en-IN" sz="3700" dirty="0"/>
            </a:br>
            <a:endParaRPr lang="en-US" sz="3700" dirty="0"/>
          </a:p>
        </p:txBody>
      </p:sp>
      <p:grpSp>
        <p:nvGrpSpPr>
          <p:cNvPr id="11" name="Group 1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6"/>
              <a:ext cx="1080000" cy="1080000"/>
              <a:chOff x="6879023" y="2912636"/>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6"/>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6"/>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3" name="Picture 2">
            <a:extLst>
              <a:ext uri="{FF2B5EF4-FFF2-40B4-BE49-F238E27FC236}">
                <a16:creationId xmlns:a16="http://schemas.microsoft.com/office/drawing/2014/main" id="{7B62C9DE-7A64-DC51-D587-5CE2D05FC350}"/>
              </a:ext>
            </a:extLst>
          </p:cNvPr>
          <p:cNvPicPr>
            <a:picLocks noChangeAspect="1"/>
          </p:cNvPicPr>
          <p:nvPr/>
        </p:nvPicPr>
        <p:blipFill rotWithShape="1">
          <a:blip r:embed="rId2"/>
          <a:srcRect l="37078" r="6" b="6"/>
          <a:stretch/>
        </p:blipFill>
        <p:spPr>
          <a:xfrm>
            <a:off x="6080462" y="6306"/>
            <a:ext cx="6111538" cy="6858000"/>
          </a:xfrm>
          <a:prstGeom prst="rect">
            <a:avLst/>
          </a:prstGeom>
        </p:spPr>
      </p:pic>
    </p:spTree>
    <p:extLst>
      <p:ext uri="{BB962C8B-B14F-4D97-AF65-F5344CB8AC3E}">
        <p14:creationId xmlns:p14="http://schemas.microsoft.com/office/powerpoint/2010/main" val="301633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3D8BE-65FD-F136-3581-3617B8CE1ADD}"/>
              </a:ext>
            </a:extLst>
          </p:cNvPr>
          <p:cNvSpPr>
            <a:spLocks noGrp="1"/>
          </p:cNvSpPr>
          <p:nvPr>
            <p:ph idx="1"/>
          </p:nvPr>
        </p:nvSpPr>
        <p:spPr/>
        <p:txBody>
          <a:bodyPr>
            <a:normAutofit fontScale="85000" lnSpcReduction="20000"/>
          </a:bodyPr>
          <a:lstStyle/>
          <a:p>
            <a:r>
              <a:rPr lang="en-IN" b="1" dirty="0"/>
              <a:t># Perform data wrangling, e.g., handling missing values and encoding categorical variables
# Example:
# data = </a:t>
            </a:r>
            <a:r>
              <a:rPr lang="en-IN" b="1" dirty="0" err="1"/>
              <a:t>data.dropna</a:t>
            </a:r>
            <a:r>
              <a:rPr lang="en-IN" b="1" dirty="0"/>
              <a:t>()
# data = </a:t>
            </a:r>
            <a:r>
              <a:rPr lang="en-IN" b="1" dirty="0" err="1"/>
              <a:t>pd.get_dummies</a:t>
            </a:r>
            <a:r>
              <a:rPr lang="en-IN" b="1" dirty="0"/>
              <a:t>(data, columns=[‘</a:t>
            </a:r>
            <a:r>
              <a:rPr lang="en-IN" b="1" dirty="0" err="1"/>
              <a:t>categorical_column</a:t>
            </a:r>
            <a:r>
              <a:rPr lang="en-IN" b="1" dirty="0"/>
              <a:t>’])
# Split the data into features and target
X = </a:t>
            </a:r>
            <a:r>
              <a:rPr lang="en-IN" b="1" dirty="0" err="1"/>
              <a:t>data.drop</a:t>
            </a:r>
            <a:r>
              <a:rPr lang="en-IN" b="1" dirty="0"/>
              <a:t>(‘</a:t>
            </a:r>
            <a:r>
              <a:rPr lang="en-IN" b="1" dirty="0" err="1"/>
              <a:t>target_column</a:t>
            </a:r>
            <a:r>
              <a:rPr lang="en-IN" b="1" dirty="0"/>
              <a:t>’, axis=1)
y = data[‘</a:t>
            </a:r>
            <a:r>
              <a:rPr lang="en-IN" b="1" dirty="0" err="1"/>
              <a:t>target_column</a:t>
            </a:r>
            <a:r>
              <a:rPr lang="en-IN" b="1" dirty="0"/>
              <a:t>’]</a:t>
            </a:r>
            <a:endParaRPr lang="en-US" b="1" dirty="0"/>
          </a:p>
        </p:txBody>
      </p:sp>
    </p:spTree>
    <p:extLst>
      <p:ext uri="{BB962C8B-B14F-4D97-AF65-F5344CB8AC3E}">
        <p14:creationId xmlns:p14="http://schemas.microsoft.com/office/powerpoint/2010/main" val="185662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9B3A0-9CC9-45B1-379B-AFCB61BE88DE}"/>
              </a:ext>
            </a:extLst>
          </p:cNvPr>
          <p:cNvSpPr>
            <a:spLocks noGrp="1"/>
          </p:cNvSpPr>
          <p:nvPr>
            <p:ph idx="1"/>
          </p:nvPr>
        </p:nvSpPr>
        <p:spPr>
          <a:xfrm>
            <a:off x="1259504" y="1313482"/>
            <a:ext cx="9358220" cy="3580592"/>
          </a:xfrm>
        </p:spPr>
        <p:txBody>
          <a:bodyPr>
            <a:noAutofit/>
          </a:bodyPr>
          <a:lstStyle/>
          <a:p>
            <a:r>
              <a:rPr lang="en-IN" sz="1400" b="1" i="0" dirty="0">
                <a:solidFill>
                  <a:schemeClr val="tx1"/>
                </a:solidFill>
                <a:effectLst/>
                <a:latin typeface="Söhne Mono"/>
              </a:rPr>
              <a:t># Build a simple neural network model </a:t>
            </a:r>
          </a:p>
          <a:p>
            <a:r>
              <a:rPr lang="en-IN" sz="1400" b="1" i="0" dirty="0">
                <a:solidFill>
                  <a:schemeClr val="tx1"/>
                </a:solidFill>
                <a:effectLst/>
                <a:latin typeface="Söhne Mono"/>
              </a:rPr>
              <a:t>using </a:t>
            </a:r>
            <a:r>
              <a:rPr lang="en-IN" sz="1400" b="1" i="0" dirty="0" err="1">
                <a:solidFill>
                  <a:schemeClr val="tx1"/>
                </a:solidFill>
                <a:effectLst/>
                <a:latin typeface="Söhne Mono"/>
              </a:rPr>
              <a:t>TensorFlow</a:t>
            </a:r>
            <a:r>
              <a:rPr lang="en-IN" sz="1400" b="1" i="0" dirty="0">
                <a:solidFill>
                  <a:schemeClr val="tx1"/>
                </a:solidFill>
                <a:effectLst/>
                <a:latin typeface="Söhne Mono"/>
              </a:rPr>
              <a:t>/</a:t>
            </a:r>
            <a:r>
              <a:rPr lang="en-IN" sz="1400" b="1" i="0" dirty="0" err="1">
                <a:solidFill>
                  <a:schemeClr val="tx1"/>
                </a:solidFill>
                <a:effectLst/>
                <a:latin typeface="Söhne Mono"/>
              </a:rPr>
              <a:t>Keras</a:t>
            </a:r>
            <a:r>
              <a:rPr lang="en-IN" sz="1400" b="1" i="0" dirty="0">
                <a:solidFill>
                  <a:schemeClr val="tx1"/>
                </a:solidFill>
                <a:effectLst/>
                <a:latin typeface="Söhne Mono"/>
              </a:rPr>
              <a:t> model = </a:t>
            </a:r>
            <a:r>
              <a:rPr lang="en-IN" sz="1400" b="1" i="0" dirty="0" err="1">
                <a:solidFill>
                  <a:schemeClr val="tx1"/>
                </a:solidFill>
                <a:effectLst/>
                <a:latin typeface="Söhne Mono"/>
              </a:rPr>
              <a:t>keras.Sequential</a:t>
            </a:r>
            <a:r>
              <a:rPr lang="en-IN" sz="1400" b="1" i="0" dirty="0">
                <a:solidFill>
                  <a:schemeClr val="tx1"/>
                </a:solidFill>
                <a:effectLst/>
                <a:latin typeface="Söhne Mono"/>
              </a:rPr>
              <a:t>([ layers</a:t>
            </a:r>
          </a:p>
          <a:p>
            <a:r>
              <a:rPr lang="en-IN" sz="1400" b="1" i="0" dirty="0">
                <a:solidFill>
                  <a:schemeClr val="tx1"/>
                </a:solidFill>
                <a:effectLst/>
                <a:latin typeface="Söhne Mono"/>
              </a:rPr>
              <a:t>Input(shape=(</a:t>
            </a:r>
            <a:r>
              <a:rPr lang="en-IN" sz="1400" b="1" i="0" dirty="0" err="1">
                <a:solidFill>
                  <a:schemeClr val="tx1"/>
                </a:solidFill>
                <a:effectLst/>
                <a:latin typeface="Söhne Mono"/>
              </a:rPr>
              <a:t>X_train.shape</a:t>
            </a:r>
            <a:r>
              <a:rPr lang="en-IN" sz="1400" b="1" i="0" dirty="0">
                <a:solidFill>
                  <a:schemeClr val="tx1"/>
                </a:solidFill>
                <a:effectLst/>
                <a:latin typeface="Söhne Mono"/>
              </a:rPr>
              <a:t>[1],)), </a:t>
            </a:r>
            <a:r>
              <a:rPr lang="en-IN" sz="1400" b="1" i="0" dirty="0" err="1">
                <a:solidFill>
                  <a:schemeClr val="tx1"/>
                </a:solidFill>
                <a:effectLst/>
                <a:latin typeface="Söhne Mono"/>
              </a:rPr>
              <a:t>layers.Dense</a:t>
            </a:r>
            <a:r>
              <a:rPr lang="en-IN" sz="1400" b="1" i="0" dirty="0">
                <a:solidFill>
                  <a:schemeClr val="tx1"/>
                </a:solidFill>
                <a:effectLst/>
                <a:latin typeface="Söhne Mono"/>
              </a:rPr>
              <a:t>(64, activation='</a:t>
            </a:r>
            <a:r>
              <a:rPr lang="en-IN" sz="1400" b="1" i="0" dirty="0" err="1">
                <a:solidFill>
                  <a:schemeClr val="tx1"/>
                </a:solidFill>
                <a:effectLst/>
                <a:latin typeface="Söhne Mono"/>
              </a:rPr>
              <a:t>relu</a:t>
            </a:r>
            <a:r>
              <a:rPr lang="en-IN" sz="1400" b="1" i="0" dirty="0">
                <a:solidFill>
                  <a:schemeClr val="tx1"/>
                </a:solidFill>
                <a:effectLst/>
                <a:latin typeface="Söhne Mono"/>
              </a:rPr>
              <a:t>'), layers</a:t>
            </a:r>
          </a:p>
          <a:p>
            <a:r>
              <a:rPr lang="en-IN" sz="1400" b="1" i="0" dirty="0">
                <a:solidFill>
                  <a:schemeClr val="tx1"/>
                </a:solidFill>
                <a:effectLst/>
                <a:latin typeface="Söhne Mono"/>
              </a:rPr>
              <a:t>Dense(32, activation='</a:t>
            </a:r>
            <a:r>
              <a:rPr lang="en-IN" sz="1400" b="1" i="0" dirty="0" err="1">
                <a:solidFill>
                  <a:schemeClr val="tx1"/>
                </a:solidFill>
                <a:effectLst/>
                <a:latin typeface="Söhne Mono"/>
              </a:rPr>
              <a:t>relu</a:t>
            </a:r>
            <a:r>
              <a:rPr lang="en-IN" sz="1400" b="1" i="0" dirty="0">
                <a:solidFill>
                  <a:schemeClr val="tx1"/>
                </a:solidFill>
                <a:effectLst/>
                <a:latin typeface="Söhne Mono"/>
              </a:rPr>
              <a:t>'), </a:t>
            </a:r>
            <a:r>
              <a:rPr lang="en-IN" sz="1400" b="1" i="0" dirty="0" err="1">
                <a:solidFill>
                  <a:schemeClr val="tx1"/>
                </a:solidFill>
                <a:effectLst/>
                <a:latin typeface="Söhne Mono"/>
              </a:rPr>
              <a:t>layers.Dense</a:t>
            </a:r>
            <a:r>
              <a:rPr lang="en-IN" sz="1400" b="1" i="0" dirty="0">
                <a:solidFill>
                  <a:schemeClr val="tx1"/>
                </a:solidFill>
                <a:effectLst/>
                <a:latin typeface="Söhne Mono"/>
              </a:rPr>
              <a:t>(1, activation='sigmoid') ])</a:t>
            </a:r>
          </a:p>
          <a:p>
            <a:r>
              <a:rPr lang="en-IN" sz="1400" b="1" i="0" dirty="0">
                <a:solidFill>
                  <a:schemeClr val="tx1"/>
                </a:solidFill>
                <a:effectLst/>
                <a:latin typeface="Söhne Mono"/>
              </a:rPr>
              <a:t> # Compile the model </a:t>
            </a:r>
            <a:r>
              <a:rPr lang="en-IN" sz="1400" b="1" i="0" dirty="0" err="1">
                <a:solidFill>
                  <a:schemeClr val="tx1"/>
                </a:solidFill>
                <a:effectLst/>
                <a:latin typeface="Söhne Mono"/>
              </a:rPr>
              <a:t>model</a:t>
            </a:r>
            <a:endParaRPr lang="en-IN" sz="1400" b="1" i="0" dirty="0">
              <a:solidFill>
                <a:schemeClr val="tx1"/>
              </a:solidFill>
              <a:effectLst/>
              <a:latin typeface="Söhne Mono"/>
            </a:endParaRPr>
          </a:p>
          <a:p>
            <a:r>
              <a:rPr lang="en-IN" sz="1400" b="1" i="0" dirty="0">
                <a:solidFill>
                  <a:schemeClr val="tx1"/>
                </a:solidFill>
                <a:effectLst/>
                <a:latin typeface="Söhne Mono"/>
              </a:rPr>
              <a:t>compile(optimizer='</a:t>
            </a:r>
            <a:r>
              <a:rPr lang="en-IN" sz="1400" b="1" i="0" dirty="0" err="1">
                <a:solidFill>
                  <a:schemeClr val="tx1"/>
                </a:solidFill>
                <a:effectLst/>
                <a:latin typeface="Söhne Mono"/>
              </a:rPr>
              <a:t>adam</a:t>
            </a:r>
            <a:r>
              <a:rPr lang="en-IN" sz="1400" b="1" i="0" dirty="0">
                <a:solidFill>
                  <a:schemeClr val="tx1"/>
                </a:solidFill>
                <a:effectLst/>
                <a:latin typeface="Söhne Mono"/>
              </a:rPr>
              <a:t>', loss='</a:t>
            </a:r>
            <a:r>
              <a:rPr lang="en-IN" sz="1400" b="1" i="0" dirty="0" err="1">
                <a:solidFill>
                  <a:schemeClr val="tx1"/>
                </a:solidFill>
                <a:effectLst/>
                <a:latin typeface="Söhne Mono"/>
              </a:rPr>
              <a:t>binary_crossentropy</a:t>
            </a:r>
            <a:r>
              <a:rPr lang="en-IN" sz="1400" b="1" i="0" dirty="0">
                <a:solidFill>
                  <a:schemeClr val="tx1"/>
                </a:solidFill>
                <a:effectLst/>
                <a:latin typeface="Söhne Mono"/>
              </a:rPr>
              <a:t>', metrics=['accuracy’])</a:t>
            </a:r>
          </a:p>
          <a:p>
            <a:r>
              <a:rPr lang="en-IN" sz="1400" b="1" i="0" dirty="0">
                <a:solidFill>
                  <a:schemeClr val="tx1"/>
                </a:solidFill>
                <a:effectLst/>
                <a:latin typeface="Söhne Mono"/>
              </a:rPr>
              <a:t> # Train the model </a:t>
            </a:r>
            <a:r>
              <a:rPr lang="en-IN" sz="1400" b="1" i="0" dirty="0" err="1">
                <a:solidFill>
                  <a:schemeClr val="tx1"/>
                </a:solidFill>
                <a:effectLst/>
                <a:latin typeface="Söhne Mono"/>
              </a:rPr>
              <a:t>model</a:t>
            </a:r>
            <a:endParaRPr lang="en-IN" sz="1400" b="1" i="0" dirty="0">
              <a:solidFill>
                <a:schemeClr val="tx1"/>
              </a:solidFill>
              <a:effectLst/>
              <a:latin typeface="Söhne Mono"/>
            </a:endParaRPr>
          </a:p>
          <a:p>
            <a:r>
              <a:rPr lang="en-IN" sz="1400" b="1" i="0" dirty="0">
                <a:solidFill>
                  <a:schemeClr val="tx1"/>
                </a:solidFill>
                <a:effectLst/>
                <a:latin typeface="Söhne Mono"/>
              </a:rPr>
              <a:t>fit(</a:t>
            </a:r>
            <a:r>
              <a:rPr lang="en-IN" sz="1400" b="1" i="0" dirty="0" err="1">
                <a:solidFill>
                  <a:schemeClr val="tx1"/>
                </a:solidFill>
                <a:effectLst/>
                <a:latin typeface="Söhne Mono"/>
              </a:rPr>
              <a:t>X_train</a:t>
            </a:r>
            <a:r>
              <a:rPr lang="en-IN" sz="1400" b="1" i="0" dirty="0">
                <a:solidFill>
                  <a:schemeClr val="tx1"/>
                </a:solidFill>
                <a:effectLst/>
                <a:latin typeface="Söhne Mono"/>
              </a:rPr>
              <a:t>, </a:t>
            </a:r>
            <a:r>
              <a:rPr lang="en-IN" sz="1400" b="1" i="0" dirty="0" err="1">
                <a:solidFill>
                  <a:schemeClr val="tx1"/>
                </a:solidFill>
                <a:effectLst/>
                <a:latin typeface="Söhne Mono"/>
              </a:rPr>
              <a:t>y_train</a:t>
            </a:r>
            <a:r>
              <a:rPr lang="en-IN" sz="1400" b="1" i="0" dirty="0">
                <a:solidFill>
                  <a:schemeClr val="tx1"/>
                </a:solidFill>
                <a:effectLst/>
                <a:latin typeface="Söhne Mono"/>
              </a:rPr>
              <a:t>, epochs=10, </a:t>
            </a:r>
            <a:r>
              <a:rPr lang="en-IN" sz="1400" b="1" i="0" dirty="0" err="1">
                <a:solidFill>
                  <a:schemeClr val="tx1"/>
                </a:solidFill>
                <a:effectLst/>
                <a:latin typeface="Söhne Mono"/>
              </a:rPr>
              <a:t>batch_size</a:t>
            </a:r>
            <a:r>
              <a:rPr lang="en-IN" sz="1400" b="1" i="0" dirty="0">
                <a:solidFill>
                  <a:schemeClr val="tx1"/>
                </a:solidFill>
                <a:effectLst/>
                <a:latin typeface="Söhne Mono"/>
              </a:rPr>
              <a:t>=32, </a:t>
            </a:r>
            <a:r>
              <a:rPr lang="en-IN" sz="1400" b="1" i="0" dirty="0" err="1">
                <a:solidFill>
                  <a:schemeClr val="tx1"/>
                </a:solidFill>
                <a:effectLst/>
                <a:latin typeface="Söhne Mono"/>
              </a:rPr>
              <a:t>validation_split</a:t>
            </a:r>
            <a:r>
              <a:rPr lang="en-IN" sz="1400" b="1" i="0" dirty="0">
                <a:solidFill>
                  <a:schemeClr val="tx1"/>
                </a:solidFill>
                <a:effectLst/>
                <a:latin typeface="Söhne Mono"/>
              </a:rPr>
              <a:t>=0.2)</a:t>
            </a:r>
          </a:p>
          <a:p>
            <a:r>
              <a:rPr lang="en-IN" sz="1400" b="1" i="0" dirty="0">
                <a:solidFill>
                  <a:schemeClr val="tx1"/>
                </a:solidFill>
                <a:effectLst/>
                <a:latin typeface="Söhne Mono"/>
              </a:rPr>
              <a:t> # Evaluate the model on the test set loss, accuracy = </a:t>
            </a:r>
            <a:r>
              <a:rPr lang="en-IN" sz="1400" b="1" i="0" dirty="0" err="1">
                <a:solidFill>
                  <a:schemeClr val="tx1"/>
                </a:solidFill>
                <a:effectLst/>
                <a:latin typeface="Söhne Mono"/>
              </a:rPr>
              <a:t>model.evaluate</a:t>
            </a:r>
            <a:r>
              <a:rPr lang="en-IN" sz="1400" b="1" i="0" dirty="0">
                <a:solidFill>
                  <a:schemeClr val="tx1"/>
                </a:solidFill>
                <a:effectLst/>
                <a:latin typeface="Söhne Mono"/>
              </a:rPr>
              <a:t>(</a:t>
            </a:r>
            <a:r>
              <a:rPr lang="en-IN" sz="1400" b="1" i="0" dirty="0" err="1">
                <a:solidFill>
                  <a:schemeClr val="tx1"/>
                </a:solidFill>
                <a:effectLst/>
                <a:latin typeface="Söhne Mono"/>
              </a:rPr>
              <a:t>X_test</a:t>
            </a:r>
            <a:r>
              <a:rPr lang="en-IN" sz="1400" b="1" i="0" dirty="0">
                <a:solidFill>
                  <a:schemeClr val="tx1"/>
                </a:solidFill>
                <a:effectLst/>
                <a:latin typeface="Söhne Mono"/>
              </a:rPr>
              <a:t>, </a:t>
            </a:r>
            <a:r>
              <a:rPr lang="en-IN" sz="1400" b="1" i="0" dirty="0" err="1">
                <a:solidFill>
                  <a:schemeClr val="tx1"/>
                </a:solidFill>
                <a:effectLst/>
                <a:latin typeface="Söhne Mono"/>
              </a:rPr>
              <a:t>y_test</a:t>
            </a:r>
            <a:r>
              <a:rPr lang="en-IN" sz="1400" b="1" i="0" dirty="0">
                <a:solidFill>
                  <a:schemeClr val="tx1"/>
                </a:solidFill>
                <a:effectLst/>
                <a:latin typeface="Söhne Mono"/>
              </a:rPr>
              <a:t>) print(</a:t>
            </a:r>
            <a:r>
              <a:rPr lang="en-IN" sz="1400" b="1" i="0" dirty="0" err="1">
                <a:solidFill>
                  <a:schemeClr val="tx1"/>
                </a:solidFill>
                <a:effectLst/>
                <a:latin typeface="Söhne Mono"/>
              </a:rPr>
              <a:t>f'Test</a:t>
            </a:r>
            <a:r>
              <a:rPr lang="en-IN" sz="1400" b="1" i="0" dirty="0">
                <a:solidFill>
                  <a:schemeClr val="tx1"/>
                </a:solidFill>
                <a:effectLst/>
                <a:latin typeface="Söhne Mono"/>
              </a:rPr>
              <a:t> loss: {loss}, Test accuracy: {accuracy}')</a:t>
            </a:r>
            <a:endParaRPr lang="en-US" sz="1400" b="1" dirty="0">
              <a:solidFill>
                <a:schemeClr val="tx1"/>
              </a:solidFill>
            </a:endParaRPr>
          </a:p>
        </p:txBody>
      </p:sp>
    </p:spTree>
    <p:extLst>
      <p:ext uri="{BB962C8B-B14F-4D97-AF65-F5344CB8AC3E}">
        <p14:creationId xmlns:p14="http://schemas.microsoft.com/office/powerpoint/2010/main" val="212090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5BE5-4939-F227-D0E8-4617EEDDFFCD}"/>
              </a:ext>
            </a:extLst>
          </p:cNvPr>
          <p:cNvSpPr>
            <a:spLocks noGrp="1"/>
          </p:cNvSpPr>
          <p:nvPr>
            <p:ph type="title"/>
          </p:nvPr>
        </p:nvSpPr>
        <p:spPr/>
        <p:txBody>
          <a:bodyPr/>
          <a:lstStyle/>
          <a:p>
            <a:r>
              <a:rPr lang="en-IN" b="1" dirty="0">
                <a:latin typeface="Amasis MT Pro Black" panose="02040A04050005020304" pitchFamily="18" charset="0"/>
              </a:rPr>
              <a:t>CONCLUSION</a:t>
            </a:r>
            <a:r>
              <a:rPr lang="en-IN" dirty="0"/>
              <a:t> </a:t>
            </a:r>
            <a:endParaRPr lang="en-US" dirty="0"/>
          </a:p>
        </p:txBody>
      </p:sp>
      <p:pic>
        <p:nvPicPr>
          <p:cNvPr id="4" name="Picture 3">
            <a:extLst>
              <a:ext uri="{FF2B5EF4-FFF2-40B4-BE49-F238E27FC236}">
                <a16:creationId xmlns:a16="http://schemas.microsoft.com/office/drawing/2014/main" id="{E49678C0-0EFB-79E9-8179-8ADA3026F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511" y="719666"/>
            <a:ext cx="3757800" cy="5418667"/>
          </a:xfrm>
          <a:prstGeom prst="rect">
            <a:avLst/>
          </a:prstGeom>
        </p:spPr>
      </p:pic>
      <p:sp>
        <p:nvSpPr>
          <p:cNvPr id="6" name="Content Placeholder 5">
            <a:extLst>
              <a:ext uri="{FF2B5EF4-FFF2-40B4-BE49-F238E27FC236}">
                <a16:creationId xmlns:a16="http://schemas.microsoft.com/office/drawing/2014/main" id="{FDCE7AF0-9B62-777A-D1E9-2D465D83944D}"/>
              </a:ext>
            </a:extLst>
          </p:cNvPr>
          <p:cNvSpPr>
            <a:spLocks noGrp="1"/>
          </p:cNvSpPr>
          <p:nvPr>
            <p:ph idx="1"/>
          </p:nvPr>
        </p:nvSpPr>
        <p:spPr>
          <a:xfrm>
            <a:off x="0" y="1673694"/>
            <a:ext cx="7779005" cy="4698730"/>
          </a:xfrm>
        </p:spPr>
        <p:txBody>
          <a:bodyPr/>
          <a:lstStyle/>
          <a:p>
            <a:r>
              <a:rPr lang="en-IN" b="0" i="0">
                <a:solidFill>
                  <a:srgbClr val="000000"/>
                </a:solidFill>
                <a:effectLst/>
                <a:latin typeface="Montserrat" pitchFamily="2" charset="0"/>
              </a:rPr>
              <a:t>In conclusion, IBM Watson Studio empowers us to unlock the potential of machine learning. With its comprehensive tools and intuitive interface, we can easily explore, develop, deploy, and monitor advanced models. By leveraging Watson Studio's capabilities, we can turn data into actionable insights and drive innovation in various industries. Start your journey with Watson Studio today and unleash the power of machine learning!</a:t>
            </a:r>
            <a:endParaRPr lang="en-US"/>
          </a:p>
        </p:txBody>
      </p:sp>
    </p:spTree>
    <p:extLst>
      <p:ext uri="{BB962C8B-B14F-4D97-AF65-F5344CB8AC3E}">
        <p14:creationId xmlns:p14="http://schemas.microsoft.com/office/powerpoint/2010/main" val="285268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65487-A019-88DC-890E-FAC4A2BD3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51" y="9079"/>
            <a:ext cx="12918913" cy="7044144"/>
          </a:xfrm>
          <a:prstGeom prst="rect">
            <a:avLst/>
          </a:prstGeom>
        </p:spPr>
      </p:pic>
    </p:spTree>
    <p:extLst>
      <p:ext uri="{BB962C8B-B14F-4D97-AF65-F5344CB8AC3E}">
        <p14:creationId xmlns:p14="http://schemas.microsoft.com/office/powerpoint/2010/main" val="68844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ACAB-311A-B9C6-3B6D-6A489C40A34A}"/>
              </a:ext>
            </a:extLst>
          </p:cNvPr>
          <p:cNvSpPr>
            <a:spLocks noGrp="1"/>
          </p:cNvSpPr>
          <p:nvPr>
            <p:ph type="title"/>
          </p:nvPr>
        </p:nvSpPr>
        <p:spPr>
          <a:xfrm>
            <a:off x="989400" y="665182"/>
            <a:ext cx="10903918" cy="1188087"/>
          </a:xfrm>
        </p:spPr>
        <p:txBody>
          <a:bodyPr/>
          <a:lstStyle/>
          <a:p>
            <a:r>
              <a:rPr lang="en-IN" b="1" dirty="0">
                <a:latin typeface="Amasis MT Pro Black" panose="02000000000000000000" pitchFamily="2" charset="0"/>
                <a:ea typeface="Amasis MT Pro Black" panose="02000000000000000000" pitchFamily="2" charset="0"/>
              </a:rPr>
              <a:t>INTRODUCTION</a:t>
            </a:r>
            <a:r>
              <a:rPr lang="en-IN" dirty="0"/>
              <a:t> </a:t>
            </a:r>
            <a:endParaRPr lang="en-US" dirty="0"/>
          </a:p>
        </p:txBody>
      </p:sp>
      <p:sp>
        <p:nvSpPr>
          <p:cNvPr id="6" name="Content Placeholder 5">
            <a:extLst>
              <a:ext uri="{FF2B5EF4-FFF2-40B4-BE49-F238E27FC236}">
                <a16:creationId xmlns:a16="http://schemas.microsoft.com/office/drawing/2014/main" id="{6AD798D5-0956-AC90-FE3B-05C816E127E9}"/>
              </a:ext>
            </a:extLst>
          </p:cNvPr>
          <p:cNvSpPr>
            <a:spLocks noGrp="1"/>
          </p:cNvSpPr>
          <p:nvPr>
            <p:ph idx="1"/>
          </p:nvPr>
        </p:nvSpPr>
        <p:spPr>
          <a:xfrm>
            <a:off x="1345426" y="2079293"/>
            <a:ext cx="9722632" cy="4003445"/>
          </a:xfrm>
        </p:spPr>
        <p:txBody>
          <a:bodyPr/>
          <a:lstStyle/>
          <a:p>
            <a:r>
              <a:rPr lang="en-US" dirty="0"/>
              <a:t>Welcome to the world of Machine Learning! In this presentation, we will explore how to build powerful models using IBM Watson Studio. Discover the key steps and techniques to get started on your machine learning journey.</a:t>
            </a:r>
          </a:p>
        </p:txBody>
      </p:sp>
    </p:spTree>
    <p:extLst>
      <p:ext uri="{BB962C8B-B14F-4D97-AF65-F5344CB8AC3E}">
        <p14:creationId xmlns:p14="http://schemas.microsoft.com/office/powerpoint/2010/main" val="246141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005428D-9E74-FDC2-3E01-38197DAD3FC5}"/>
              </a:ext>
            </a:extLst>
          </p:cNvPr>
          <p:cNvSpPr>
            <a:spLocks noGrp="1"/>
          </p:cNvSpPr>
          <p:nvPr>
            <p:ph type="title"/>
          </p:nvPr>
        </p:nvSpPr>
        <p:spPr/>
        <p:txBody>
          <a:bodyPr/>
          <a:lstStyle/>
          <a:p>
            <a:r>
              <a:rPr lang="en-US"/>
              <a:t>What is Machine Learning?</a:t>
            </a:r>
          </a:p>
        </p:txBody>
      </p:sp>
      <p:sp>
        <p:nvSpPr>
          <p:cNvPr id="10" name="Content Placeholder 9">
            <a:extLst>
              <a:ext uri="{FF2B5EF4-FFF2-40B4-BE49-F238E27FC236}">
                <a16:creationId xmlns:a16="http://schemas.microsoft.com/office/drawing/2014/main" id="{838732AE-EAD3-F10D-D7C8-8274645A46A9}"/>
              </a:ext>
            </a:extLst>
          </p:cNvPr>
          <p:cNvSpPr>
            <a:spLocks noGrp="1"/>
          </p:cNvSpPr>
          <p:nvPr>
            <p:ph idx="1"/>
          </p:nvPr>
        </p:nvSpPr>
        <p:spPr/>
        <p:txBody>
          <a:bodyPr/>
          <a:lstStyle/>
          <a:p>
            <a:r>
              <a:rPr lang="en-US"/>
              <a:t>Before we dive into IBM Watson Studio, let's understand the basics of machine learning. It is a subset of artificial intelligence that enables systems to learn from data and make predictions or decisions without being explicitly programmed. By leveraging algorithms and statistical models, machine learning empowers us to extract valuable insights from complex datasets.</a:t>
            </a:r>
          </a:p>
        </p:txBody>
      </p:sp>
    </p:spTree>
    <p:extLst>
      <p:ext uri="{BB962C8B-B14F-4D97-AF65-F5344CB8AC3E}">
        <p14:creationId xmlns:p14="http://schemas.microsoft.com/office/powerpoint/2010/main" val="210927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76819B0-F80A-5295-0C71-338AE49A5AEB}"/>
              </a:ext>
            </a:extLst>
          </p:cNvPr>
          <p:cNvSpPr>
            <a:spLocks noGrp="1"/>
          </p:cNvSpPr>
          <p:nvPr>
            <p:ph idx="1"/>
          </p:nvPr>
        </p:nvSpPr>
        <p:spPr/>
        <p:txBody>
          <a:bodyPr/>
          <a:lstStyle/>
          <a:p>
            <a:r>
              <a:rPr lang="en-US" dirty="0"/>
              <a:t>IBM Watson Studio is a powerful cloud-based platform that simplifies the process of building and deploying machine learning models. With its intuitive interface and comprehensive tools, Watson Studio enables data scientists and developers to collaborate, experiment, and scale their AI projects with ease. It provides a seamless environment for data exploration, model development, and deployment.</a:t>
            </a:r>
          </a:p>
        </p:txBody>
      </p:sp>
      <p:sp>
        <p:nvSpPr>
          <p:cNvPr id="8" name="Title 7">
            <a:extLst>
              <a:ext uri="{FF2B5EF4-FFF2-40B4-BE49-F238E27FC236}">
                <a16:creationId xmlns:a16="http://schemas.microsoft.com/office/drawing/2014/main" id="{8A2CA4AF-C372-3AF3-8E74-8D621849054E}"/>
              </a:ext>
            </a:extLst>
          </p:cNvPr>
          <p:cNvSpPr>
            <a:spLocks noGrp="1"/>
          </p:cNvSpPr>
          <p:nvPr>
            <p:ph type="title"/>
          </p:nvPr>
        </p:nvSpPr>
        <p:spPr/>
        <p:txBody>
          <a:bodyPr/>
          <a:lstStyle/>
          <a:p>
            <a:r>
              <a:rPr lang="en-US" dirty="0"/>
              <a:t>Introducing IBM Watson </a:t>
            </a:r>
            <a:r>
              <a:rPr lang="en-IN" dirty="0"/>
              <a:t>Studio</a:t>
            </a:r>
            <a:endParaRPr lang="en-US" dirty="0"/>
          </a:p>
        </p:txBody>
      </p:sp>
    </p:spTree>
    <p:extLst>
      <p:ext uri="{BB962C8B-B14F-4D97-AF65-F5344CB8AC3E}">
        <p14:creationId xmlns:p14="http://schemas.microsoft.com/office/powerpoint/2010/main" val="343060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0A6CD18-E163-AA16-EBEF-C17937CA9283}"/>
              </a:ext>
            </a:extLst>
          </p:cNvPr>
          <p:cNvSpPr>
            <a:spLocks noGrp="1"/>
          </p:cNvSpPr>
          <p:nvPr>
            <p:ph idx="1"/>
          </p:nvPr>
        </p:nvSpPr>
        <p:spPr/>
        <p:txBody>
          <a:bodyPr/>
          <a:lstStyle/>
          <a:p>
            <a:r>
              <a:rPr lang="en-US"/>
              <a:t>IBM Watson Studio is a powerful cloud-based platform that simplifies the process of building and deploying machine learning models. With its intuitive interface and comprehensive tools, Watson Studio enables data scientists and developers to collaborate, experiment, and scale their AI projects with ease. It provides a seamless environment for data exploration, model development, and deployment.</a:t>
            </a:r>
          </a:p>
        </p:txBody>
      </p:sp>
      <p:sp>
        <p:nvSpPr>
          <p:cNvPr id="8" name="Title 7">
            <a:extLst>
              <a:ext uri="{FF2B5EF4-FFF2-40B4-BE49-F238E27FC236}">
                <a16:creationId xmlns:a16="http://schemas.microsoft.com/office/drawing/2014/main" id="{AD5B9242-07F4-F3B7-540E-5145B022682D}"/>
              </a:ext>
            </a:extLst>
          </p:cNvPr>
          <p:cNvSpPr>
            <a:spLocks noGrp="1"/>
          </p:cNvSpPr>
          <p:nvPr>
            <p:ph type="title"/>
          </p:nvPr>
        </p:nvSpPr>
        <p:spPr/>
        <p:txBody>
          <a:bodyPr/>
          <a:lstStyle/>
          <a:p>
            <a:r>
              <a:rPr lang="en-US"/>
              <a:t>Introducing IBM Watson StudioIntroducing IBM Watson Studio</a:t>
            </a:r>
          </a:p>
        </p:txBody>
      </p:sp>
    </p:spTree>
    <p:extLst>
      <p:ext uri="{BB962C8B-B14F-4D97-AF65-F5344CB8AC3E}">
        <p14:creationId xmlns:p14="http://schemas.microsoft.com/office/powerpoint/2010/main" val="218495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DB757D7-98B2-26EF-7DC1-521C9AC24CE7}"/>
              </a:ext>
            </a:extLst>
          </p:cNvPr>
          <p:cNvSpPr>
            <a:spLocks noGrp="1"/>
          </p:cNvSpPr>
          <p:nvPr>
            <p:ph idx="1"/>
          </p:nvPr>
        </p:nvSpPr>
        <p:spPr>
          <a:xfrm>
            <a:off x="1102699" y="1785746"/>
            <a:ext cx="10213200" cy="4549984"/>
          </a:xfrm>
        </p:spPr>
        <p:txBody>
          <a:bodyPr/>
          <a:lstStyle/>
          <a:p>
            <a:r>
              <a:rPr lang="en-US" dirty="0"/>
              <a:t>High-quality data is the foundation of successful machine learning models. In this phase, we focus on data preparation and exploration. Watson Studio offers a range of tools to clean, transform, and visualize data. By understanding the characteristics and relationships within the data, we can make informed decisions on feature selection and engineering.</a:t>
            </a:r>
          </a:p>
        </p:txBody>
      </p:sp>
      <p:sp>
        <p:nvSpPr>
          <p:cNvPr id="8" name="Title 7">
            <a:extLst>
              <a:ext uri="{FF2B5EF4-FFF2-40B4-BE49-F238E27FC236}">
                <a16:creationId xmlns:a16="http://schemas.microsoft.com/office/drawing/2014/main" id="{4183D490-587F-30A7-A77D-3993FB11F145}"/>
              </a:ext>
            </a:extLst>
          </p:cNvPr>
          <p:cNvSpPr>
            <a:spLocks noGrp="1"/>
          </p:cNvSpPr>
          <p:nvPr>
            <p:ph type="title"/>
          </p:nvPr>
        </p:nvSpPr>
        <p:spPr/>
        <p:txBody>
          <a:bodyPr/>
          <a:lstStyle/>
          <a:p>
            <a:r>
              <a:rPr lang="en-US"/>
              <a:t>Data Preparation and Exploration</a:t>
            </a:r>
          </a:p>
        </p:txBody>
      </p:sp>
    </p:spTree>
    <p:extLst>
      <p:ext uri="{BB962C8B-B14F-4D97-AF65-F5344CB8AC3E}">
        <p14:creationId xmlns:p14="http://schemas.microsoft.com/office/powerpoint/2010/main" val="376221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8D84FF7-E3C6-719D-97A2-0DD88FC8564C}"/>
              </a:ext>
            </a:extLst>
          </p:cNvPr>
          <p:cNvSpPr>
            <a:spLocks noGrp="1"/>
          </p:cNvSpPr>
          <p:nvPr>
            <p:ph idx="1"/>
          </p:nvPr>
        </p:nvSpPr>
        <p:spPr/>
        <p:txBody>
          <a:bodyPr/>
          <a:lstStyle/>
          <a:p>
            <a:r>
              <a:rPr lang="en-US"/>
              <a:t>Once the data is ready, we move on to model development and training. Watson Studio provides a wide array of pre-built algorithms and frameworks, as well as the flexibility to create custom models. Through iterative training and optimization, we can fine-tune the models to achieve high accuracy and performance.</a:t>
            </a:r>
          </a:p>
        </p:txBody>
      </p:sp>
      <p:sp>
        <p:nvSpPr>
          <p:cNvPr id="8" name="Title 7">
            <a:extLst>
              <a:ext uri="{FF2B5EF4-FFF2-40B4-BE49-F238E27FC236}">
                <a16:creationId xmlns:a16="http://schemas.microsoft.com/office/drawing/2014/main" id="{7E63ACBF-7599-B0A0-BDE7-8900D146C593}"/>
              </a:ext>
            </a:extLst>
          </p:cNvPr>
          <p:cNvSpPr>
            <a:spLocks noGrp="1"/>
          </p:cNvSpPr>
          <p:nvPr>
            <p:ph type="title"/>
          </p:nvPr>
        </p:nvSpPr>
        <p:spPr/>
        <p:txBody>
          <a:bodyPr/>
          <a:lstStyle/>
          <a:p>
            <a:r>
              <a:rPr lang="en-US"/>
              <a:t>Model Development and Training</a:t>
            </a:r>
          </a:p>
        </p:txBody>
      </p:sp>
    </p:spTree>
    <p:extLst>
      <p:ext uri="{BB962C8B-B14F-4D97-AF65-F5344CB8AC3E}">
        <p14:creationId xmlns:p14="http://schemas.microsoft.com/office/powerpoint/2010/main" val="428899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AA19F32-DECE-4FCC-54D7-440084A3FE68}"/>
              </a:ext>
            </a:extLst>
          </p:cNvPr>
          <p:cNvSpPr>
            <a:spLocks noGrp="1"/>
          </p:cNvSpPr>
          <p:nvPr>
            <p:ph type="title"/>
          </p:nvPr>
        </p:nvSpPr>
        <p:spPr>
          <a:xfrm>
            <a:off x="989401" y="831716"/>
            <a:ext cx="9994162" cy="1443275"/>
          </a:xfrm>
        </p:spPr>
        <p:txBody>
          <a:bodyPr/>
          <a:lstStyle/>
          <a:p>
            <a:r>
              <a:rPr lang="en-US"/>
              <a:t>Model Deployment and Monitoring</a:t>
            </a:r>
          </a:p>
        </p:txBody>
      </p:sp>
      <p:sp>
        <p:nvSpPr>
          <p:cNvPr id="10" name="TextBox 9">
            <a:extLst>
              <a:ext uri="{FF2B5EF4-FFF2-40B4-BE49-F238E27FC236}">
                <a16:creationId xmlns:a16="http://schemas.microsoft.com/office/drawing/2014/main" id="{2733D71F-4ABE-BAFE-2A5E-C2273E5A9A26}"/>
              </a:ext>
            </a:extLst>
          </p:cNvPr>
          <p:cNvSpPr txBox="1"/>
          <p:nvPr/>
        </p:nvSpPr>
        <p:spPr>
          <a:xfrm>
            <a:off x="1969214" y="2568538"/>
            <a:ext cx="5320545" cy="2308324"/>
          </a:xfrm>
          <a:prstGeom prst="rect">
            <a:avLst/>
          </a:prstGeom>
          <a:noFill/>
        </p:spPr>
        <p:txBody>
          <a:bodyPr wrap="square">
            <a:spAutoFit/>
          </a:bodyPr>
          <a:lstStyle/>
          <a:p>
            <a:r>
              <a:rPr lang="en-US" dirty="0"/>
              <a:t>Deploying a machine learning model into production is a crucial step. Watson Studio allows us to easily deploy models as RESTful APIs or batch jobs for real-time or batch predictions. Additionally, it provides monitoring capabilities to track model performance and detect any anomalies, ensuring the models remain accurate and reliable over time.</a:t>
            </a:r>
          </a:p>
        </p:txBody>
      </p:sp>
    </p:spTree>
    <p:extLst>
      <p:ext uri="{BB962C8B-B14F-4D97-AF65-F5344CB8AC3E}">
        <p14:creationId xmlns:p14="http://schemas.microsoft.com/office/powerpoint/2010/main" val="95173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D591-81CA-6B4C-3885-2D4EAA9E681E}"/>
              </a:ext>
            </a:extLst>
          </p:cNvPr>
          <p:cNvSpPr>
            <a:spLocks noGrp="1"/>
          </p:cNvSpPr>
          <p:nvPr>
            <p:ph type="title"/>
          </p:nvPr>
        </p:nvSpPr>
        <p:spPr/>
        <p:txBody>
          <a:bodyPr/>
          <a:lstStyle/>
          <a:p>
            <a:r>
              <a:rPr lang="en-IN" b="1" dirty="0">
                <a:latin typeface="Amasis MT Pro Black" panose="02040A04050005020304" pitchFamily="18" charset="0"/>
              </a:rPr>
              <a:t>CODING</a:t>
            </a:r>
            <a:r>
              <a:rPr lang="en-IN" dirty="0"/>
              <a:t> </a:t>
            </a:r>
            <a:endParaRPr lang="en-US" dirty="0"/>
          </a:p>
        </p:txBody>
      </p:sp>
      <p:sp>
        <p:nvSpPr>
          <p:cNvPr id="3" name="Content Placeholder 2">
            <a:extLst>
              <a:ext uri="{FF2B5EF4-FFF2-40B4-BE49-F238E27FC236}">
                <a16:creationId xmlns:a16="http://schemas.microsoft.com/office/drawing/2014/main" id="{04FB3C16-BB27-4213-572C-84A8079D1B63}"/>
              </a:ext>
            </a:extLst>
          </p:cNvPr>
          <p:cNvSpPr>
            <a:spLocks noGrp="1"/>
          </p:cNvSpPr>
          <p:nvPr>
            <p:ph idx="1"/>
          </p:nvPr>
        </p:nvSpPr>
        <p:spPr>
          <a:xfrm>
            <a:off x="989400" y="1685925"/>
            <a:ext cx="6927483" cy="4040191"/>
          </a:xfrm>
        </p:spPr>
        <p:txBody>
          <a:bodyPr>
            <a:normAutofit fontScale="92500" lnSpcReduction="20000"/>
          </a:bodyPr>
          <a:lstStyle/>
          <a:p>
            <a:r>
              <a:rPr lang="en-IN" b="1" i="0" dirty="0">
                <a:solidFill>
                  <a:schemeClr val="tx1"/>
                </a:solidFill>
                <a:effectLst/>
                <a:latin typeface="Montserrat" pitchFamily="2" charset="0"/>
              </a:rPr>
              <a:t>import pandas as </a:t>
            </a:r>
            <a:r>
              <a:rPr lang="en-IN" b="1" i="0" dirty="0" err="1">
                <a:solidFill>
                  <a:schemeClr val="tx1"/>
                </a:solidFill>
                <a:effectLst/>
                <a:latin typeface="Montserrat" pitchFamily="2" charset="0"/>
              </a:rPr>
              <a:t>pd</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tensorflow</a:t>
            </a:r>
            <a:r>
              <a:rPr lang="en-IN" b="1" i="0" dirty="0">
                <a:solidFill>
                  <a:schemeClr val="tx1"/>
                </a:solidFill>
                <a:effectLst/>
                <a:latin typeface="Montserrat" pitchFamily="2" charset="0"/>
              </a:rPr>
              <a:t> as </a:t>
            </a:r>
            <a:r>
              <a:rPr lang="en-IN" b="1" i="0" dirty="0" err="1">
                <a:solidFill>
                  <a:schemeClr val="tx1"/>
                </a:solidFill>
                <a:effectLst/>
                <a:latin typeface="Montserrat" pitchFamily="2" charset="0"/>
              </a:rPr>
              <a:t>tf</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sklearn</a:t>
            </a:r>
            <a:endParaRPr lang="en-IN" b="1" i="0" dirty="0">
              <a:solidFill>
                <a:schemeClr val="tx1"/>
              </a:solidFill>
              <a:effectLst/>
              <a:latin typeface="Montserrat" pitchFamily="2" charset="0"/>
            </a:endParaRPr>
          </a:p>
          <a:p>
            <a:r>
              <a:rPr lang="en-IN" b="1" i="0" dirty="0" err="1">
                <a:solidFill>
                  <a:schemeClr val="tx1"/>
                </a:solidFill>
                <a:effectLst/>
                <a:latin typeface="Montserrat" pitchFamily="2" charset="0"/>
              </a:rPr>
              <a:t>model_selection</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train_test_split</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sklearn</a:t>
            </a:r>
            <a:endParaRPr lang="en-IN" b="1" i="0" dirty="0">
              <a:solidFill>
                <a:schemeClr val="tx1"/>
              </a:solidFill>
              <a:effectLst/>
              <a:latin typeface="Montserrat" pitchFamily="2" charset="0"/>
            </a:endParaRPr>
          </a:p>
          <a:p>
            <a:r>
              <a:rPr lang="en-IN" b="1" i="0" dirty="0" err="1">
                <a:solidFill>
                  <a:schemeClr val="tx1"/>
                </a:solidFill>
                <a:effectLst/>
                <a:latin typeface="Montserrat" pitchFamily="2" charset="0"/>
              </a:rPr>
              <a:t>preprocessing</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StandardScaler</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tensorflow</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keras</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tensorflow.keras</a:t>
            </a:r>
            <a:r>
              <a:rPr lang="en-IN" b="1" i="0" dirty="0">
                <a:solidFill>
                  <a:schemeClr val="tx1"/>
                </a:solidFill>
                <a:effectLst/>
                <a:latin typeface="Montserrat" pitchFamily="2" charset="0"/>
              </a:rPr>
              <a:t> import layers </a:t>
            </a:r>
          </a:p>
          <a:p>
            <a:r>
              <a:rPr lang="en-IN" b="1" i="0" dirty="0">
                <a:solidFill>
                  <a:schemeClr val="tx1"/>
                </a:solidFill>
                <a:effectLst/>
                <a:latin typeface="Montserrat" pitchFamily="2" charset="0"/>
              </a:rPr>
              <a:t># Load the dataset using Pandas data = </a:t>
            </a:r>
            <a:r>
              <a:rPr lang="en-IN" b="1" i="0" dirty="0" err="1">
                <a:solidFill>
                  <a:schemeClr val="tx1"/>
                </a:solidFill>
                <a:effectLst/>
                <a:latin typeface="Montserrat" pitchFamily="2" charset="0"/>
              </a:rPr>
              <a:t>pd.read_csv</a:t>
            </a:r>
            <a:r>
              <a:rPr lang="en-IN" b="1" i="0" dirty="0">
                <a:solidFill>
                  <a:schemeClr val="tx1"/>
                </a:solidFill>
                <a:effectLst/>
                <a:latin typeface="Montserrat" pitchFamily="2" charset="0"/>
              </a:rPr>
              <a:t>('</a:t>
            </a:r>
            <a:r>
              <a:rPr lang="en-IN" b="1" i="0" dirty="0" err="1">
                <a:solidFill>
                  <a:schemeClr val="tx1"/>
                </a:solidFill>
                <a:effectLst/>
                <a:latin typeface="Montserrat" pitchFamily="2" charset="0"/>
              </a:rPr>
              <a:t>your_dataset.csv</a:t>
            </a:r>
            <a:r>
              <a:rPr lang="en-IN" b="1" i="0" dirty="0">
                <a:solidFill>
                  <a:schemeClr val="tx1"/>
                </a:solidFill>
                <a:effectLst/>
                <a:latin typeface="Montserrat" pitchFamily="2" charset="0"/>
              </a:rPr>
              <a:t>')</a:t>
            </a:r>
            <a:endParaRPr lang="en-US" b="1" dirty="0">
              <a:solidFill>
                <a:schemeClr val="tx1"/>
              </a:solidFill>
              <a:latin typeface="Montserrat" pitchFamily="2" charset="0"/>
            </a:endParaRPr>
          </a:p>
        </p:txBody>
      </p:sp>
    </p:spTree>
    <p:extLst>
      <p:ext uri="{BB962C8B-B14F-4D97-AF65-F5344CB8AC3E}">
        <p14:creationId xmlns:p14="http://schemas.microsoft.com/office/powerpoint/2010/main" val="2988703194"/>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A1E2F"/>
      </a:dk2>
      <a:lt2>
        <a:srgbClr val="F0F3F2"/>
      </a:lt2>
      <a:accent1>
        <a:srgbClr val="C34D87"/>
      </a:accent1>
      <a:accent2>
        <a:srgbClr val="B13BA7"/>
      </a:accent2>
      <a:accent3>
        <a:srgbClr val="9C4DC3"/>
      </a:accent3>
      <a:accent4>
        <a:srgbClr val="593BB1"/>
      </a:accent4>
      <a:accent5>
        <a:srgbClr val="4D60C3"/>
      </a:accent5>
      <a:accent6>
        <a:srgbClr val="3B7FB1"/>
      </a:accent6>
      <a:hlink>
        <a:srgbClr val="5E5EC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FrostyVTI</vt:lpstr>
      <vt:lpstr>Start building machine learning IBM cloud Watson studio  </vt:lpstr>
      <vt:lpstr>INTRODUCTION </vt:lpstr>
      <vt:lpstr>What is Machine Learning?</vt:lpstr>
      <vt:lpstr>Introducing IBM Watson Studio</vt:lpstr>
      <vt:lpstr>Introducing IBM Watson StudioIntroducing IBM Watson Studio</vt:lpstr>
      <vt:lpstr>Data Preparation and Exploration</vt:lpstr>
      <vt:lpstr>Model Development and Training</vt:lpstr>
      <vt:lpstr>Model Deployment and Monitoring</vt:lpstr>
      <vt:lpstr>CODING </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with Data wrangling techniques</dc:title>
  <dc:creator>ajiriya123456@gmail.com</dc:creator>
  <cp:lastModifiedBy>rrajapriya1310@gmail.com</cp:lastModifiedBy>
  <cp:revision>3</cp:revision>
  <dcterms:created xsi:type="dcterms:W3CDTF">2023-10-18T08:44:00Z</dcterms:created>
  <dcterms:modified xsi:type="dcterms:W3CDTF">2023-10-18T18:24:14Z</dcterms:modified>
</cp:coreProperties>
</file>