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67" r:id="rId14"/>
    <p:sldId id="268" r:id="rId15"/>
    <p:sldId id="269" r:id="rId16"/>
    <p:sldId id="279" r:id="rId17"/>
    <p:sldId id="280" r:id="rId18"/>
    <p:sldId id="281" r:id="rId19"/>
    <p:sldId id="270" r:id="rId20"/>
    <p:sldId id="271" r:id="rId21"/>
    <p:sldId id="272" r:id="rId22"/>
    <p:sldId id="273" r:id="rId23"/>
    <p:sldId id="282" r:id="rId24"/>
    <p:sldId id="274" r:id="rId25"/>
    <p:sldId id="275"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78" autoAdjust="0"/>
  </p:normalViewPr>
  <p:slideViewPr>
    <p:cSldViewPr snapToGrid="0">
      <p:cViewPr varScale="1">
        <p:scale>
          <a:sx n="69" d="100"/>
          <a:sy n="69" d="100"/>
        </p:scale>
        <p:origin x="7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4899217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8" name="Group 18"/>
          <p:cNvGrpSpPr/>
          <p:nvPr/>
        </p:nvGrpSpPr>
        <p:grpSpPr>
          <a:xfrm>
            <a:off x="546100" y="-4763"/>
            <a:ext cx="5014912" cy="6862763"/>
            <a:chOff x="2928938" y="-4763"/>
            <a:chExt cx="5014912" cy="6862763"/>
          </a:xfrm>
        </p:grpSpPr>
        <p:sp>
          <p:nvSpPr>
            <p:cNvPr id="1048687"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88"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89"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90"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91"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92"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1048694"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95"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96" name="Footer Placeholder 4"/>
          <p:cNvSpPr>
            <a:spLocks noGrp="1"/>
          </p:cNvSpPr>
          <p:nvPr>
            <p:ph type="ftr" sz="quarter" idx="11"/>
          </p:nvPr>
        </p:nvSpPr>
        <p:spPr>
          <a:xfrm>
            <a:off x="5332412" y="5883275"/>
            <a:ext cx="4324044" cy="365125"/>
          </a:xfrm>
        </p:spPr>
        <p:txBody>
          <a:bodyPr/>
          <a:lstStyle/>
          <a:p>
            <a:endParaRPr lang="en-IN"/>
          </a:p>
        </p:txBody>
      </p:sp>
      <p:sp>
        <p:nvSpPr>
          <p:cNvPr id="1048697"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1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104871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1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715" name="Date Placeholder 4"/>
          <p:cNvSpPr>
            <a:spLocks noGrp="1"/>
          </p:cNvSpPr>
          <p:nvPr>
            <p:ph type="dt" sz="half" idx="10"/>
          </p:nvPr>
        </p:nvSpPr>
        <p:spPr/>
        <p:txBody>
          <a:bodyPr/>
          <a:lstStyle/>
          <a:p>
            <a:fld id="{72969CB8-BD2D-4C12-8EDD-B1CDDD93A6C5}" type="datetimeFigureOut">
              <a:rPr lang="en-IN" smtClean="0"/>
              <a:t>18-12-20</a:t>
            </a:fld>
            <a:endParaRPr lang="en-IN"/>
          </a:p>
        </p:txBody>
      </p:sp>
      <p:sp>
        <p:nvSpPr>
          <p:cNvPr id="1048716" name="Footer Placeholder 5"/>
          <p:cNvSpPr>
            <a:spLocks noGrp="1"/>
          </p:cNvSpPr>
          <p:nvPr>
            <p:ph type="ftr" sz="quarter" idx="11"/>
          </p:nvPr>
        </p:nvSpPr>
        <p:spPr/>
        <p:txBody>
          <a:bodyPr/>
          <a:lstStyle/>
          <a:p>
            <a:endParaRPr lang="en-IN"/>
          </a:p>
        </p:txBody>
      </p:sp>
      <p:sp>
        <p:nvSpPr>
          <p:cNvPr id="1048717" name="Slide Number Placeholder 6"/>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60"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1048661"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62"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63" name="Footer Placeholder 4"/>
          <p:cNvSpPr>
            <a:spLocks noGrp="1"/>
          </p:cNvSpPr>
          <p:nvPr>
            <p:ph type="ftr" sz="quarter" idx="11"/>
          </p:nvPr>
        </p:nvSpPr>
        <p:spPr/>
        <p:txBody>
          <a:bodyPr/>
          <a:lstStyle/>
          <a:p>
            <a:endParaRPr lang="en-IN"/>
          </a:p>
        </p:txBody>
      </p:sp>
      <p:sp>
        <p:nvSpPr>
          <p:cNvPr id="1048664"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2"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53"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4"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55"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56"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7"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58" name="Footer Placeholder 4"/>
          <p:cNvSpPr>
            <a:spLocks noGrp="1"/>
          </p:cNvSpPr>
          <p:nvPr>
            <p:ph type="ftr" sz="quarter" idx="11"/>
          </p:nvPr>
        </p:nvSpPr>
        <p:spPr/>
        <p:txBody>
          <a:bodyPr/>
          <a:lstStyle/>
          <a:p>
            <a:endParaRPr lang="en-IN"/>
          </a:p>
        </p:txBody>
      </p:sp>
      <p:sp>
        <p:nvSpPr>
          <p:cNvPr id="1048659"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65"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1048666"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67"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68" name="Footer Placeholder 4"/>
          <p:cNvSpPr>
            <a:spLocks noGrp="1"/>
          </p:cNvSpPr>
          <p:nvPr>
            <p:ph type="ftr" sz="quarter" idx="11"/>
          </p:nvPr>
        </p:nvSpPr>
        <p:spPr/>
        <p:txBody>
          <a:bodyPr/>
          <a:lstStyle/>
          <a:p>
            <a:endParaRPr lang="en-IN"/>
          </a:p>
        </p:txBody>
      </p:sp>
      <p:sp>
        <p:nvSpPr>
          <p:cNvPr id="1048669"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0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0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06"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707"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1048708"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09"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710" name="Footer Placeholder 4"/>
          <p:cNvSpPr>
            <a:spLocks noGrp="1"/>
          </p:cNvSpPr>
          <p:nvPr>
            <p:ph type="ftr" sz="quarter" idx="11"/>
          </p:nvPr>
        </p:nvSpPr>
        <p:spPr/>
        <p:txBody>
          <a:bodyPr/>
          <a:lstStyle/>
          <a:p>
            <a:endParaRPr lang="en-IN"/>
          </a:p>
        </p:txBody>
      </p:sp>
      <p:sp>
        <p:nvSpPr>
          <p:cNvPr id="1048711"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28"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29"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1048630"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31"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lvl1pPr algn="ctr"/>
          </a:lstStyle>
          <a:p>
            <a:r>
              <a:rPr lang="en-US"/>
              <a:t>Click to edit Master title style</a:t>
            </a:r>
            <a:endParaRPr lang="en-US" dirty="0"/>
          </a:p>
        </p:txBody>
      </p:sp>
      <p:sp>
        <p:nvSpPr>
          <p:cNvPr id="1048648"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50" name="Footer Placeholder 4"/>
          <p:cNvSpPr>
            <a:spLocks noGrp="1"/>
          </p:cNvSpPr>
          <p:nvPr>
            <p:ph type="ftr" sz="quarter" idx="11"/>
          </p:nvPr>
        </p:nvSpPr>
        <p:spPr/>
        <p:txBody>
          <a:bodyPr/>
          <a:lstStyle/>
          <a:p>
            <a:endParaRPr lang="en-IN"/>
          </a:p>
        </p:txBody>
      </p:sp>
      <p:sp>
        <p:nvSpPr>
          <p:cNvPr id="1048651"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4"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1048635"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US" dirty="0"/>
          </a:p>
        </p:txBody>
      </p:sp>
      <p:sp>
        <p:nvSpPr>
          <p:cNvPr id="1048594"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5"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596" name="Footer Placeholder 4"/>
          <p:cNvSpPr>
            <a:spLocks noGrp="1"/>
          </p:cNvSpPr>
          <p:nvPr>
            <p:ph type="ftr" sz="quarter" idx="11"/>
          </p:nvPr>
        </p:nvSpPr>
        <p:spPr/>
        <p:txBody>
          <a:bodyPr/>
          <a:lstStyle/>
          <a:p>
            <a:endParaRPr lang="en-IN"/>
          </a:p>
        </p:txBody>
      </p:sp>
      <p:sp>
        <p:nvSpPr>
          <p:cNvPr id="1048597" name="Slide Number Placeholder 5"/>
          <p:cNvSpPr>
            <a:spLocks noGrp="1"/>
          </p:cNvSpPr>
          <p:nvPr>
            <p:ph type="sldNum" sz="quarter" idx="12"/>
          </p:nvPr>
        </p:nvSpPr>
        <p:spPr>
          <a:xfrm>
            <a:off x="10951856" y="5867131"/>
            <a:ext cx="551167" cy="365125"/>
          </a:xfrm>
        </p:spPr>
        <p:txBody>
          <a:bodyPr/>
          <a:lstStyle/>
          <a:p>
            <a:fld id="{5D13E169-B6BE-4370-956F-F4238F149B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0"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1048671"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lstStyle/>
          <a:p>
            <a:fld id="{72969CB8-BD2D-4C12-8EDD-B1CDDD93A6C5}" type="datetimeFigureOut">
              <a:rPr lang="en-IN" smtClean="0"/>
              <a:t>18-12-20</a:t>
            </a:fld>
            <a:endParaRPr lang="en-IN"/>
          </a:p>
        </p:txBody>
      </p:sp>
      <p:sp>
        <p:nvSpPr>
          <p:cNvPr id="1048673" name="Footer Placeholder 4"/>
          <p:cNvSpPr>
            <a:spLocks noGrp="1"/>
          </p:cNvSpPr>
          <p:nvPr>
            <p:ph type="ftr" sz="quarter" idx="11"/>
          </p:nvPr>
        </p:nvSpPr>
        <p:spPr/>
        <p:txBody>
          <a:bodyPr/>
          <a:lstStyle/>
          <a:p>
            <a:endParaRPr lang="en-IN"/>
          </a:p>
        </p:txBody>
      </p:sp>
      <p:sp>
        <p:nvSpPr>
          <p:cNvPr id="1048674" name="Slide Number Placeholder 5"/>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1"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1048682"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Date Placeholder 4"/>
          <p:cNvSpPr>
            <a:spLocks noGrp="1"/>
          </p:cNvSpPr>
          <p:nvPr>
            <p:ph type="dt" sz="half" idx="10"/>
          </p:nvPr>
        </p:nvSpPr>
        <p:spPr/>
        <p:txBody>
          <a:bodyPr/>
          <a:lstStyle/>
          <a:p>
            <a:fld id="{72969CB8-BD2D-4C12-8EDD-B1CDDD93A6C5}" type="datetimeFigureOut">
              <a:rPr lang="en-IN" smtClean="0"/>
              <a:t>18-12-20</a:t>
            </a:fld>
            <a:endParaRPr lang="en-IN"/>
          </a:p>
        </p:txBody>
      </p:sp>
      <p:sp>
        <p:nvSpPr>
          <p:cNvPr id="1048685" name="Footer Placeholder 5"/>
          <p:cNvSpPr>
            <a:spLocks noGrp="1"/>
          </p:cNvSpPr>
          <p:nvPr>
            <p:ph type="ftr" sz="quarter" idx="11"/>
          </p:nvPr>
        </p:nvSpPr>
        <p:spPr/>
        <p:txBody>
          <a:bodyPr/>
          <a:lstStyle/>
          <a:p>
            <a:endParaRPr lang="en-IN"/>
          </a:p>
        </p:txBody>
      </p:sp>
      <p:sp>
        <p:nvSpPr>
          <p:cNvPr id="1048686" name="Slide Number Placeholder 6"/>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US" dirty="0"/>
          </a:p>
        </p:txBody>
      </p:sp>
      <p:sp>
        <p:nvSpPr>
          <p:cNvPr id="1048640"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1"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3"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Date Placeholder 6"/>
          <p:cNvSpPr>
            <a:spLocks noGrp="1"/>
          </p:cNvSpPr>
          <p:nvPr>
            <p:ph type="dt" sz="half" idx="10"/>
          </p:nvPr>
        </p:nvSpPr>
        <p:spPr/>
        <p:txBody>
          <a:bodyPr/>
          <a:lstStyle/>
          <a:p>
            <a:fld id="{72969CB8-BD2D-4C12-8EDD-B1CDDD93A6C5}" type="datetimeFigureOut">
              <a:rPr lang="en-IN" smtClean="0"/>
              <a:t>18-12-20</a:t>
            </a:fld>
            <a:endParaRPr lang="en-IN"/>
          </a:p>
        </p:txBody>
      </p:sp>
      <p:sp>
        <p:nvSpPr>
          <p:cNvPr id="1048645" name="Footer Placeholder 7"/>
          <p:cNvSpPr>
            <a:spLocks noGrp="1"/>
          </p:cNvSpPr>
          <p:nvPr>
            <p:ph type="ftr" sz="quarter" idx="11"/>
          </p:nvPr>
        </p:nvSpPr>
        <p:spPr/>
        <p:txBody>
          <a:bodyPr/>
          <a:lstStyle/>
          <a:p>
            <a:endParaRPr lang="en-IN"/>
          </a:p>
        </p:txBody>
      </p:sp>
      <p:sp>
        <p:nvSpPr>
          <p:cNvPr id="1048646" name="Slide Number Placeholder 8"/>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US" dirty="0"/>
          </a:p>
        </p:txBody>
      </p:sp>
      <p:sp>
        <p:nvSpPr>
          <p:cNvPr id="1048624" name="Date Placeholder 2"/>
          <p:cNvSpPr>
            <a:spLocks noGrp="1"/>
          </p:cNvSpPr>
          <p:nvPr>
            <p:ph type="dt" sz="half" idx="10"/>
          </p:nvPr>
        </p:nvSpPr>
        <p:spPr/>
        <p:txBody>
          <a:bodyPr/>
          <a:lstStyle/>
          <a:p>
            <a:fld id="{72969CB8-BD2D-4C12-8EDD-B1CDDD93A6C5}" type="datetimeFigureOut">
              <a:rPr lang="en-IN" smtClean="0"/>
              <a:t>18-12-20</a:t>
            </a:fld>
            <a:endParaRPr lang="en-IN"/>
          </a:p>
        </p:txBody>
      </p:sp>
      <p:sp>
        <p:nvSpPr>
          <p:cNvPr id="1048625" name="Footer Placeholder 3"/>
          <p:cNvSpPr>
            <a:spLocks noGrp="1"/>
          </p:cNvSpPr>
          <p:nvPr>
            <p:ph type="ftr" sz="quarter" idx="11"/>
          </p:nvPr>
        </p:nvSpPr>
        <p:spPr/>
        <p:txBody>
          <a:bodyPr/>
          <a:lstStyle/>
          <a:p>
            <a:endParaRPr lang="en-IN"/>
          </a:p>
        </p:txBody>
      </p:sp>
      <p:sp>
        <p:nvSpPr>
          <p:cNvPr id="1048626" name="Slide Number Placeholder 4"/>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7" name="Date Placeholder 1"/>
          <p:cNvSpPr>
            <a:spLocks noGrp="1"/>
          </p:cNvSpPr>
          <p:nvPr>
            <p:ph type="dt" sz="half" idx="10"/>
          </p:nvPr>
        </p:nvSpPr>
        <p:spPr/>
        <p:txBody>
          <a:bodyPr/>
          <a:lstStyle/>
          <a:p>
            <a:fld id="{72969CB8-BD2D-4C12-8EDD-B1CDDD93A6C5}" type="datetimeFigureOut">
              <a:rPr lang="en-IN" smtClean="0"/>
              <a:t>18-12-20</a:t>
            </a:fld>
            <a:endParaRPr lang="en-IN"/>
          </a:p>
        </p:txBody>
      </p:sp>
      <p:sp>
        <p:nvSpPr>
          <p:cNvPr id="1048588" name="Footer Placeholder 2"/>
          <p:cNvSpPr>
            <a:spLocks noGrp="1"/>
          </p:cNvSpPr>
          <p:nvPr>
            <p:ph type="ftr" sz="quarter" idx="11"/>
          </p:nvPr>
        </p:nvSpPr>
        <p:spPr/>
        <p:txBody>
          <a:bodyPr/>
          <a:lstStyle/>
          <a:p>
            <a:endParaRPr lang="en-IN"/>
          </a:p>
        </p:txBody>
      </p:sp>
      <p:sp>
        <p:nvSpPr>
          <p:cNvPr id="1048589" name="Slide Number Placeholder 3"/>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5"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1048676"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78" name="Date Placeholder 4"/>
          <p:cNvSpPr>
            <a:spLocks noGrp="1"/>
          </p:cNvSpPr>
          <p:nvPr>
            <p:ph type="dt" sz="half" idx="10"/>
          </p:nvPr>
        </p:nvSpPr>
        <p:spPr/>
        <p:txBody>
          <a:bodyPr/>
          <a:lstStyle/>
          <a:p>
            <a:fld id="{72969CB8-BD2D-4C12-8EDD-B1CDDD93A6C5}" type="datetimeFigureOut">
              <a:rPr lang="en-IN" smtClean="0"/>
              <a:t>18-12-20</a:t>
            </a:fld>
            <a:endParaRPr lang="en-IN"/>
          </a:p>
        </p:txBody>
      </p:sp>
      <p:sp>
        <p:nvSpPr>
          <p:cNvPr id="1048679" name="Footer Placeholder 5"/>
          <p:cNvSpPr>
            <a:spLocks noGrp="1"/>
          </p:cNvSpPr>
          <p:nvPr>
            <p:ph type="ftr" sz="quarter" idx="11"/>
          </p:nvPr>
        </p:nvSpPr>
        <p:spPr/>
        <p:txBody>
          <a:bodyPr/>
          <a:lstStyle/>
          <a:p>
            <a:endParaRPr lang="en-IN"/>
          </a:p>
        </p:txBody>
      </p:sp>
      <p:sp>
        <p:nvSpPr>
          <p:cNvPr id="1048680" name="Slide Number Placeholder 6"/>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048699"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0"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701" name="Date Placeholder 4"/>
          <p:cNvSpPr>
            <a:spLocks noGrp="1"/>
          </p:cNvSpPr>
          <p:nvPr>
            <p:ph type="dt" sz="half" idx="10"/>
          </p:nvPr>
        </p:nvSpPr>
        <p:spPr/>
        <p:txBody>
          <a:bodyPr/>
          <a:lstStyle/>
          <a:p>
            <a:fld id="{72969CB8-BD2D-4C12-8EDD-B1CDDD93A6C5}" type="datetimeFigureOut">
              <a:rPr lang="en-IN" smtClean="0"/>
              <a:t>18-12-20</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5D13E169-B6BE-4370-956F-F4238F149BB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8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969CB8-BD2D-4C12-8EDD-B1CDDD93A6C5}" type="datetimeFigureOut">
              <a:rPr lang="en-IN" smtClean="0"/>
              <a:t>18-12-20</a:t>
            </a:fld>
            <a:endParaRPr lang="en-IN"/>
          </a:p>
        </p:txBody>
      </p:sp>
      <p:sp>
        <p:nvSpPr>
          <p:cNvPr id="104858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13E169-B6BE-4370-956F-F4238F149B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4"/>
          <p:cNvSpPr/>
          <p:nvPr/>
        </p:nvSpPr>
        <p:spPr>
          <a:xfrm>
            <a:off x="225514" y="2114489"/>
            <a:ext cx="11681534" cy="4678204"/>
          </a:xfrm>
          <a:prstGeom prst="rect">
            <a:avLst/>
          </a:prstGeom>
        </p:spPr>
        <p:txBody>
          <a:bodyPr wrap="square">
            <a:spAutoFit/>
          </a:bodyPr>
          <a:lstStyle/>
          <a:p>
            <a:pPr algn="ctr"/>
            <a:endParaRPr lang="en-IN" b="1" i="1" u="sng" dirty="0" smtClean="0"/>
          </a:p>
          <a:p>
            <a:pPr algn="ctr"/>
            <a:r>
              <a:rPr lang="en-IN" sz="2800" b="1" i="1" u="sng" dirty="0" smtClean="0"/>
              <a:t>Mine </a:t>
            </a:r>
            <a:r>
              <a:rPr lang="en-IN" sz="2800" b="1" i="1" u="sng" dirty="0"/>
              <a:t>D</a:t>
            </a:r>
            <a:r>
              <a:rPr lang="en-IN" sz="2800" b="1" i="1" u="sng" dirty="0" smtClean="0"/>
              <a:t>etection </a:t>
            </a:r>
            <a:r>
              <a:rPr lang="en-IN" sz="2800" b="1" i="1" u="sng" dirty="0"/>
              <a:t>R</a:t>
            </a:r>
            <a:r>
              <a:rPr lang="en-IN" sz="2800" b="1" i="1" u="sng" dirty="0" smtClean="0"/>
              <a:t>obot</a:t>
            </a:r>
            <a:endParaRPr lang="en-IN" sz="2800" u="sng" dirty="0">
              <a:latin typeface="Times New Roman" panose="02020603050405020304" pitchFamily="18" charset="0"/>
              <a:ea typeface="Times New Roman" panose="02020603050405020304" pitchFamily="18" charset="0"/>
            </a:endParaRPr>
          </a:p>
          <a:p>
            <a:pPr marR="228600">
              <a:lnSpc>
                <a:spcPct val="150000"/>
              </a:lnSpc>
              <a:spcAft>
                <a:spcPts val="0"/>
              </a:spcAft>
            </a:pPr>
            <a:r>
              <a:rPr lang="en-US" sz="2400"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Project ID</a:t>
            </a:r>
            <a:r>
              <a:rPr lang="en-US" sz="2400" b="1" dirty="0" smtClean="0">
                <a:effectLst/>
                <a:latin typeface="Times New Roman" panose="02020603050405020304" pitchFamily="18" charset="0"/>
                <a:ea typeface="Times New Roman" panose="02020603050405020304" pitchFamily="18" charset="0"/>
              </a:rPr>
              <a:t>:- 37</a:t>
            </a:r>
            <a:endParaRPr lang="en-US" b="1" dirty="0">
              <a:latin typeface="Times New Roman" panose="02020603050405020304" pitchFamily="18" charset="0"/>
              <a:ea typeface="Times New Roman" panose="02020603050405020304" pitchFamily="18" charset="0"/>
            </a:endParaRPr>
          </a:p>
          <a:p>
            <a:pPr algn="just">
              <a:lnSpc>
                <a:spcPct val="150000"/>
              </a:lnSpc>
              <a:spcAft>
                <a:spcPts val="0"/>
              </a:spcAft>
              <a:tabLst>
                <a:tab pos="762000" algn="l"/>
                <a:tab pos="2743200" algn="ctr"/>
              </a:tabLst>
            </a:pPr>
            <a:r>
              <a:rPr lang="en-US" b="1" dirty="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Project Group Members:</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US" b="1" dirty="0">
                <a:latin typeface="Times New Roman" panose="02020603050405020304" pitchFamily="18" charset="0"/>
                <a:ea typeface="Times New Roman" panose="02020603050405020304" pitchFamily="18" charset="0"/>
              </a:rPr>
              <a:t>     		1</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Darshit</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Rai</a:t>
            </a:r>
            <a:r>
              <a:rPr lang="en-US" b="1" dirty="0" smtClean="0">
                <a:latin typeface="Times New Roman" panose="02020603050405020304" pitchFamily="18" charset="0"/>
                <a:ea typeface="Times New Roman" panose="02020603050405020304" pitchFamily="18" charset="0"/>
              </a:rPr>
              <a:t> (17u481, 422013)</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US" b="1" dirty="0">
                <a:latin typeface="Times New Roman" panose="02020603050405020304" pitchFamily="18" charset="0"/>
                <a:ea typeface="Times New Roman" panose="02020603050405020304" pitchFamily="18" charset="0"/>
              </a:rPr>
              <a:t>                2</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Harjyot</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Sethi</a:t>
            </a:r>
            <a:r>
              <a:rPr lang="en-US" b="1" dirty="0" smtClean="0">
                <a:latin typeface="Times New Roman" panose="02020603050405020304" pitchFamily="18" charset="0"/>
                <a:ea typeface="Times New Roman" panose="02020603050405020304" pitchFamily="18" charset="0"/>
              </a:rPr>
              <a:t> (17u629, 422019 )</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US" b="1" dirty="0">
                <a:latin typeface="Times New Roman" panose="02020603050405020304" pitchFamily="18" charset="0"/>
                <a:ea typeface="Times New Roman" panose="02020603050405020304" pitchFamily="18" charset="0"/>
              </a:rPr>
              <a:t>                3</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Jigar</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Sonigara</a:t>
            </a:r>
            <a:r>
              <a:rPr lang="en-US" b="1" dirty="0" smtClean="0">
                <a:latin typeface="Times New Roman" panose="02020603050405020304" pitchFamily="18" charset="0"/>
                <a:ea typeface="Times New Roman" panose="02020603050405020304" pitchFamily="18" charset="0"/>
              </a:rPr>
              <a:t> (17u624, 422021)</a:t>
            </a:r>
          </a:p>
          <a:p>
            <a:pPr>
              <a:lnSpc>
                <a:spcPct val="150000"/>
              </a:lnSpc>
              <a:spcAft>
                <a:spcPts val="0"/>
              </a:spcAft>
            </a:pPr>
            <a:r>
              <a:rPr lang="en-US" b="1" dirty="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rPr>
              <a:t>               4) Mustafa </a:t>
            </a:r>
            <a:r>
              <a:rPr lang="en-US" b="1" dirty="0" err="1" smtClean="0">
                <a:latin typeface="Times New Roman" panose="02020603050405020304" pitchFamily="18" charset="0"/>
                <a:ea typeface="Times New Roman" panose="02020603050405020304" pitchFamily="18" charset="0"/>
              </a:rPr>
              <a:t>Jwadwala</a:t>
            </a:r>
            <a:r>
              <a:rPr lang="en-US" b="1" dirty="0" smtClean="0">
                <a:latin typeface="Times New Roman" panose="02020603050405020304" pitchFamily="18" charset="0"/>
                <a:ea typeface="Times New Roman" panose="02020603050405020304" pitchFamily="18" charset="0"/>
              </a:rPr>
              <a:t> (17u577</a:t>
            </a:r>
            <a:r>
              <a:rPr lang="en-US" b="1" smtClean="0">
                <a:latin typeface="Times New Roman" panose="02020603050405020304" pitchFamily="18" charset="0"/>
                <a:ea typeface="Times New Roman" panose="02020603050405020304" pitchFamily="18" charset="0"/>
              </a:rPr>
              <a:t>, 421037</a:t>
            </a:r>
            <a:r>
              <a:rPr lang="en-US" b="1" dirty="0" smtClean="0">
                <a:latin typeface="Times New Roman" panose="02020603050405020304" pitchFamily="18" charset="0"/>
                <a:ea typeface="Times New Roman" panose="02020603050405020304" pitchFamily="18" charset="0"/>
              </a:rPr>
              <a:t>)     </a:t>
            </a:r>
          </a:p>
          <a:p>
            <a:pPr>
              <a:lnSpc>
                <a:spcPct val="150000"/>
              </a:lnSpc>
              <a:spcAft>
                <a:spcPts val="0"/>
              </a:spcAft>
            </a:pPr>
            <a:r>
              <a:rPr lang="en-US" b="1" dirty="0" smtClean="0">
                <a:latin typeface="Times New Roman" panose="02020603050405020304" pitchFamily="18" charset="0"/>
                <a:ea typeface="Times New Roman" panose="02020603050405020304" pitchFamily="18" charset="0"/>
              </a:rPr>
              <a:t> </a:t>
            </a:r>
            <a:endParaRPr lang="en-US" b="1" dirty="0">
              <a:latin typeface="Times New Roman" panose="02020603050405020304" pitchFamily="18" charset="0"/>
              <a:ea typeface="Times New Roman" panose="02020603050405020304" pitchFamily="18" charset="0"/>
            </a:endParaRPr>
          </a:p>
          <a:p>
            <a:pPr>
              <a:lnSpc>
                <a:spcPct val="150000"/>
              </a:lnSpc>
            </a:pPr>
            <a:r>
              <a:rPr lang="en-US" b="1" dirty="0" smtClean="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Project Guide </a:t>
            </a:r>
            <a:r>
              <a:rPr lang="en-US" dirty="0" smtClean="0"/>
              <a:t>: </a:t>
            </a:r>
            <a:r>
              <a:rPr lang="en-US" b="1" dirty="0" smtClean="0">
                <a:latin typeface="Times New Roman" panose="02020603050405020304" pitchFamily="18" charset="0"/>
                <a:cs typeface="Times New Roman" panose="02020603050405020304" pitchFamily="18" charset="0"/>
              </a:rPr>
              <a:t>Prof. </a:t>
            </a:r>
            <a:r>
              <a:rPr lang="en-US" b="1" dirty="0" err="1" smtClean="0">
                <a:latin typeface="Times New Roman" panose="02020603050405020304" pitchFamily="18" charset="0"/>
                <a:cs typeface="Times New Roman" panose="02020603050405020304" pitchFamily="18" charset="0"/>
              </a:rPr>
              <a:t>Yogesh</a:t>
            </a:r>
            <a:r>
              <a:rPr lang="en-US" b="1" dirty="0" smtClean="0">
                <a:latin typeface="Times New Roman" panose="02020603050405020304" pitchFamily="18" charset="0"/>
                <a:cs typeface="Times New Roman" panose="02020603050405020304" pitchFamily="18" charset="0"/>
              </a:rPr>
              <a:t> Sharma</a:t>
            </a:r>
          </a:p>
          <a:p>
            <a:pPr>
              <a:lnSpc>
                <a:spcPct val="150000"/>
              </a:lnSpc>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2"/>
          <p:cNvSpPr>
            <a:spLocks noGrp="1"/>
          </p:cNvSpPr>
          <p:nvPr>
            <p:ph idx="1"/>
          </p:nvPr>
        </p:nvSpPr>
        <p:spPr>
          <a:xfrm>
            <a:off x="1484310" y="758283"/>
            <a:ext cx="10018713" cy="5032917"/>
          </a:xfrm>
        </p:spPr>
        <p:txBody>
          <a:bodyPr/>
          <a:lstStyle/>
          <a:p>
            <a:pPr lvl="0"/>
            <a:r>
              <a:rPr lang="en-IN" sz="1800" dirty="0"/>
              <a:t>It can have many uses in practical fields from teenager’s robots to robots working in industries. </a:t>
            </a:r>
            <a:endParaRPr lang="en-US" sz="1800" dirty="0"/>
          </a:p>
          <a:p>
            <a:pPr lvl="0"/>
            <a:r>
              <a:rPr lang="en-IN" sz="1800" dirty="0"/>
              <a:t>It is helpful in wars as a part of spying. </a:t>
            </a:r>
            <a:endParaRPr lang="en-US" sz="1800" dirty="0"/>
          </a:p>
          <a:p>
            <a:pPr lvl="0"/>
            <a:r>
              <a:rPr lang="en-IN" sz="1800" dirty="0"/>
              <a:t>The proposed robot can be further improved in terms of decision taking capabilities by employing varied types of sensors and thus could be used in big industries for different applications.</a:t>
            </a:r>
            <a:endParaRPr lang="en-US" sz="18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2"/>
          <p:cNvGraphicFramePr>
            <a:graphicFrameLocks noGrp="1"/>
          </p:cNvGraphicFramePr>
          <p:nvPr>
            <p:extLst>
              <p:ext uri="{D42A27DB-BD31-4B8C-83A1-F6EECF244321}">
                <p14:modId xmlns:p14="http://schemas.microsoft.com/office/powerpoint/2010/main" val="4212675143"/>
              </p:ext>
            </p:extLst>
          </p:nvPr>
        </p:nvGraphicFramePr>
        <p:xfrm>
          <a:off x="432069" y="761619"/>
          <a:ext cx="11678415" cy="5875158"/>
        </p:xfrm>
        <a:graphic>
          <a:graphicData uri="http://schemas.openxmlformats.org/drawingml/2006/table">
            <a:tbl>
              <a:tblPr>
                <a:tableStyleId>{5C22544A-7EE6-4342-B048-85BDC9FD1C3A}</a:tableStyleId>
              </a:tblPr>
              <a:tblGrid>
                <a:gridCol w="798247"/>
                <a:gridCol w="1822878"/>
                <a:gridCol w="2547546"/>
                <a:gridCol w="2145776"/>
                <a:gridCol w="4363968"/>
              </a:tblGrid>
              <a:tr h="373263">
                <a:tc>
                  <a:txBody>
                    <a:bodyPr/>
                    <a:lstStyle/>
                    <a:p>
                      <a:pPr algn="ctr">
                        <a:spcAft>
                          <a:spcPts val="0"/>
                        </a:spcAft>
                      </a:pPr>
                      <a:r>
                        <a:rPr lang="en-US" sz="1100" dirty="0" err="1">
                          <a:effectLst/>
                          <a:latin typeface="Times New Roman" panose="02020603050405020304" pitchFamily="18" charset="0"/>
                          <a:cs typeface="Times New Roman" panose="02020603050405020304" pitchFamily="18" charset="0"/>
                        </a:rPr>
                        <a:t>Sr.No</a:t>
                      </a: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r>
                        <a:rPr lang="en-US" sz="1100" dirty="0">
                          <a:effectLst/>
                          <a:latin typeface="Times New Roman" panose="02020603050405020304" pitchFamily="18" charset="0"/>
                          <a:cs typeface="Times New Roman" panose="02020603050405020304" pitchFamily="18" charset="0"/>
                        </a:rPr>
                        <a:t>Title of the</a:t>
                      </a:r>
                      <a:endParaRPr lang="en-IN" sz="1100" dirty="0">
                        <a:effectLst/>
                        <a:latin typeface="Times New Roman" panose="02020603050405020304" pitchFamily="18" charset="0"/>
                        <a:cs typeface="Times New Roman" panose="02020603050405020304" pitchFamily="18" charset="0"/>
                      </a:endParaRPr>
                    </a:p>
                    <a:p>
                      <a:pPr algn="ctr">
                        <a:spcAft>
                          <a:spcPts val="0"/>
                        </a:spcAft>
                      </a:pPr>
                      <a:r>
                        <a:rPr lang="en-US" sz="1100" dirty="0">
                          <a:effectLst/>
                          <a:latin typeface="Times New Roman" panose="02020603050405020304" pitchFamily="18" charset="0"/>
                          <a:cs typeface="Times New Roman" panose="02020603050405020304" pitchFamily="18" charset="0"/>
                        </a:rPr>
                        <a:t>Paper/Article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r>
                        <a:rPr lang="en-US" sz="1100" dirty="0">
                          <a:effectLst/>
                          <a:latin typeface="Times New Roman" panose="02020603050405020304" pitchFamily="18" charset="0"/>
                          <a:cs typeface="Times New Roman" panose="02020603050405020304" pitchFamily="18" charset="0"/>
                        </a:rPr>
                        <a:t>Author / Year of</a:t>
                      </a:r>
                      <a:endParaRPr lang="en-IN" sz="1100" dirty="0">
                        <a:effectLst/>
                        <a:latin typeface="Times New Roman" panose="02020603050405020304" pitchFamily="18" charset="0"/>
                        <a:cs typeface="Times New Roman" panose="02020603050405020304" pitchFamily="18" charset="0"/>
                      </a:endParaRPr>
                    </a:p>
                    <a:p>
                      <a:pPr algn="ctr">
                        <a:spcAft>
                          <a:spcPts val="0"/>
                        </a:spcAft>
                      </a:pPr>
                      <a:r>
                        <a:rPr lang="en-US" sz="1100" dirty="0">
                          <a:effectLst/>
                          <a:latin typeface="Times New Roman" panose="02020603050405020304" pitchFamily="18" charset="0"/>
                          <a:cs typeface="Times New Roman" panose="02020603050405020304" pitchFamily="18" charset="0"/>
                        </a:rPr>
                        <a:t>Publication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r>
                        <a:rPr lang="en-US" sz="1100">
                          <a:effectLst/>
                          <a:latin typeface="Times New Roman" panose="02020603050405020304" pitchFamily="18" charset="0"/>
                          <a:cs typeface="Times New Roman" panose="02020603050405020304" pitchFamily="18" charset="0"/>
                        </a:rPr>
                        <a:t>Methodology</a:t>
                      </a:r>
                      <a:endParaRPr lang="en-IN" sz="1100">
                        <a:effectLst/>
                        <a:latin typeface="Times New Roman" panose="02020603050405020304" pitchFamily="18" charset="0"/>
                        <a:cs typeface="Times New Roman" panose="02020603050405020304" pitchFamily="18" charset="0"/>
                      </a:endParaRPr>
                    </a:p>
                    <a:p>
                      <a:pPr algn="ctr">
                        <a:spcAft>
                          <a:spcPts val="0"/>
                        </a:spcAft>
                      </a:pPr>
                      <a:r>
                        <a:rPr lang="en-US" sz="1100">
                          <a:effectLst/>
                          <a:latin typeface="Times New Roman" panose="02020603050405020304" pitchFamily="18" charset="0"/>
                          <a:cs typeface="Times New Roman" panose="02020603050405020304" pitchFamily="18" charset="0"/>
                        </a:rPr>
                        <a:t>Used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r>
                        <a:rPr lang="en-US" sz="1100">
                          <a:effectLst/>
                          <a:latin typeface="Times New Roman" panose="02020603050405020304" pitchFamily="18" charset="0"/>
                          <a:cs typeface="Times New Roman" panose="02020603050405020304" pitchFamily="18" charset="0"/>
                        </a:rPr>
                        <a:t>Conclusion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r>
              <a:tr h="2337920">
                <a:tc>
                  <a:txBody>
                    <a:bodyPr/>
                    <a:lstStyle/>
                    <a:p>
                      <a:pPr algn="ctr">
                        <a:spcAft>
                          <a:spcPts val="0"/>
                        </a:spcAft>
                      </a:pPr>
                      <a:r>
                        <a:rPr lang="en-US"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r>
                        <a:rPr lang="en-US" sz="1800" dirty="0">
                          <a:effectLst/>
                          <a:latin typeface="+mn-lt"/>
                          <a:cs typeface="Times New Roman" panose="02020603050405020304" pitchFamily="18" charset="0"/>
                        </a:rPr>
                        <a:t> </a:t>
                      </a:r>
                      <a:r>
                        <a:rPr lang="en-US" sz="1800" kern="1200" dirty="0" smtClean="0">
                          <a:solidFill>
                            <a:schemeClr val="dk1"/>
                          </a:solidFill>
                          <a:effectLst/>
                          <a:latin typeface="+mn-lt"/>
                          <a:ea typeface="+mn-ea"/>
                          <a:cs typeface="+mn-cs"/>
                        </a:rPr>
                        <a:t>War Field Spying Robot with Wireless Camera</a:t>
                      </a:r>
                      <a:endParaRPr lang="en-IN" sz="1800" dirty="0">
                        <a:effectLst/>
                        <a:latin typeface="+mn-lt"/>
                        <a:cs typeface="Times New Roman" panose="02020603050405020304" pitchFamily="18" charset="0"/>
                      </a:endParaRPr>
                    </a:p>
                  </a:txBody>
                  <a:tcPr marL="25964" marR="25964" marT="25964" marB="25964"/>
                </a:tc>
                <a:tc>
                  <a:txBody>
                    <a:bodyPr/>
                    <a:lstStyle/>
                    <a:p>
                      <a:pPr marL="0" marR="0">
                        <a:spcBef>
                          <a:spcPts val="0"/>
                        </a:spcBef>
                        <a:spcAft>
                          <a:spcPts val="0"/>
                        </a:spcAft>
                      </a:pPr>
                      <a:r>
                        <a:rPr lang="en-US" sz="1800" dirty="0">
                          <a:effectLst/>
                          <a:latin typeface="+mn-lt"/>
                          <a:ea typeface="SimSun" panose="02010600030101010101" pitchFamily="2" charset="-122"/>
                        </a:rPr>
                        <a:t>Priyanka Yadav, Leena </a:t>
                      </a:r>
                      <a:r>
                        <a:rPr lang="en-US" sz="1800" dirty="0" err="1">
                          <a:effectLst/>
                          <a:latin typeface="+mn-lt"/>
                          <a:ea typeface="SimSun" panose="02010600030101010101" pitchFamily="2" charset="-122"/>
                        </a:rPr>
                        <a:t>Chaudhari</a:t>
                      </a:r>
                      <a:r>
                        <a:rPr lang="en-US" sz="1800" dirty="0">
                          <a:effectLst/>
                          <a:latin typeface="+mn-lt"/>
                          <a:ea typeface="SimSun" panose="02010600030101010101" pitchFamily="2" charset="-122"/>
                        </a:rPr>
                        <a:t>, Swati </a:t>
                      </a:r>
                      <a:r>
                        <a:rPr lang="en-US" sz="1800" dirty="0" err="1">
                          <a:effectLst/>
                          <a:latin typeface="+mn-lt"/>
                          <a:ea typeface="SimSun" panose="02010600030101010101" pitchFamily="2" charset="-122"/>
                        </a:rPr>
                        <a:t>Gawhale</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BharatiVidyapeeth</a:t>
                      </a:r>
                      <a:r>
                        <a:rPr lang="en-US" sz="1800" dirty="0">
                          <a:effectLst/>
                          <a:latin typeface="+mn-lt"/>
                          <a:ea typeface="SimSun" panose="02010600030101010101" pitchFamily="2" charset="-122"/>
                        </a:rPr>
                        <a:t> College of Engineering, </a:t>
                      </a:r>
                      <a:r>
                        <a:rPr lang="en-US" sz="1800" dirty="0" err="1">
                          <a:effectLst/>
                          <a:latin typeface="+mn-lt"/>
                          <a:ea typeface="SimSun" panose="02010600030101010101" pitchFamily="2" charset="-122"/>
                        </a:rPr>
                        <a:t>Lavale</a:t>
                      </a:r>
                      <a:r>
                        <a:rPr lang="en-US" sz="1800" dirty="0">
                          <a:effectLst/>
                          <a:latin typeface="+mn-lt"/>
                          <a:ea typeface="SimSun" panose="02010600030101010101" pitchFamily="2" charset="-122"/>
                        </a:rPr>
                        <a:t>, </a:t>
                      </a:r>
                      <a:r>
                        <a:rPr lang="en-US" sz="1800" dirty="0" smtClean="0">
                          <a:effectLst/>
                          <a:latin typeface="+mn-lt"/>
                          <a:ea typeface="SimSun" panose="02010600030101010101" pitchFamily="2" charset="-122"/>
                        </a:rPr>
                        <a:t>India </a:t>
                      </a:r>
                      <a:r>
                        <a:rPr lang="en-IN" sz="1800" kern="1200" dirty="0" smtClean="0">
                          <a:solidFill>
                            <a:schemeClr val="dk1"/>
                          </a:solidFill>
                          <a:effectLst/>
                          <a:latin typeface="+mn-lt"/>
                          <a:ea typeface="+mn-ea"/>
                          <a:cs typeface="+mn-cs"/>
                        </a:rPr>
                        <a:t>2017</a:t>
                      </a:r>
                      <a:endParaRPr lang="en-US" sz="1800" dirty="0">
                        <a:effectLst/>
                        <a:latin typeface="+mn-lt"/>
                        <a:ea typeface="SimSun" panose="02010600030101010101" pitchFamily="2" charset="-122"/>
                      </a:endParaRPr>
                    </a:p>
                  </a:txBody>
                  <a:tcPr marL="68580" marR="68580" marT="0" marB="0"/>
                </a:tc>
                <a:tc>
                  <a:txBody>
                    <a:bodyPr/>
                    <a:lstStyle/>
                    <a:p>
                      <a:pPr marL="0" marR="0">
                        <a:spcBef>
                          <a:spcPts val="0"/>
                        </a:spcBef>
                        <a:spcAft>
                          <a:spcPts val="0"/>
                        </a:spcAft>
                      </a:pPr>
                      <a:r>
                        <a:rPr lang="en-US" sz="1800" dirty="0">
                          <a:effectLst/>
                          <a:latin typeface="+mn-lt"/>
                          <a:ea typeface="SimSun" panose="02010600030101010101" pitchFamily="2" charset="-122"/>
                        </a:rPr>
                        <a:t>Using night vision camera and monitoring using RFID.</a:t>
                      </a:r>
                    </a:p>
                  </a:txBody>
                  <a:tcPr marL="68580" marR="68580" marT="0" marB="0"/>
                </a:tc>
                <a:tc>
                  <a:txBody>
                    <a:bodyPr/>
                    <a:lstStyle/>
                    <a:p>
                      <a:pPr algn="ctr">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r>
                        <a:rPr lang="en-US" sz="1800" kern="1200" dirty="0" smtClean="0">
                          <a:solidFill>
                            <a:schemeClr val="dk1"/>
                          </a:solidFill>
                          <a:effectLst/>
                          <a:latin typeface="+mn-lt"/>
                          <a:ea typeface="+mn-ea"/>
                          <a:cs typeface="+mn-cs"/>
                        </a:rPr>
                        <a:t>Currently Wireless controlled Omni-directional monitoring robot with video</a:t>
                      </a:r>
                    </a:p>
                    <a:p>
                      <a:r>
                        <a:rPr lang="en-US" sz="1800" kern="1200" dirty="0" smtClean="0">
                          <a:solidFill>
                            <a:schemeClr val="dk1"/>
                          </a:solidFill>
                          <a:effectLst/>
                          <a:latin typeface="+mn-lt"/>
                          <a:ea typeface="+mn-ea"/>
                          <a:cs typeface="+mn-cs"/>
                        </a:rPr>
                        <a:t>support that can monitor using webcam.</a:t>
                      </a:r>
                    </a:p>
                    <a:p>
                      <a:r>
                        <a:rPr lang="en-US" sz="1800" kern="1200" dirty="0" smtClean="0">
                          <a:solidFill>
                            <a:schemeClr val="dk1"/>
                          </a:solidFill>
                          <a:effectLst/>
                          <a:latin typeface="+mn-lt"/>
                          <a:ea typeface="+mn-ea"/>
                          <a:cs typeface="+mn-cs"/>
                        </a:rPr>
                        <a:t>As per the present scenario, human dependencies on technology and future trends robots are going to be used as a perfect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replacement for human being in all aspects of life.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r>
              <a:tr h="2430022">
                <a:tc>
                  <a:txBody>
                    <a:bodyPr/>
                    <a:lstStyle/>
                    <a:p>
                      <a:pPr algn="ctr">
                        <a:spcAft>
                          <a:spcPts val="0"/>
                        </a:spcAft>
                      </a:pPr>
                      <a:r>
                        <a:rPr lang="en-US"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marL="0" marR="0">
                        <a:spcBef>
                          <a:spcPts val="0"/>
                        </a:spcBef>
                        <a:spcAft>
                          <a:spcPts val="0"/>
                        </a:spcAft>
                      </a:pPr>
                      <a:r>
                        <a:rPr lang="en-US" sz="1800" dirty="0">
                          <a:effectLst/>
                          <a:latin typeface="+mn-lt"/>
                          <a:ea typeface="SimSun" panose="02010600030101010101" pitchFamily="2" charset="-122"/>
                        </a:rPr>
                        <a:t>Arduino Controlled War Field Spy Robot using</a:t>
                      </a:r>
                    </a:p>
                    <a:p>
                      <a:pPr marL="0" marR="0">
                        <a:spcBef>
                          <a:spcPts val="0"/>
                        </a:spcBef>
                        <a:spcAft>
                          <a:spcPts val="0"/>
                        </a:spcAft>
                      </a:pPr>
                      <a:r>
                        <a:rPr lang="en-US" sz="1800" dirty="0">
                          <a:effectLst/>
                          <a:latin typeface="+mn-lt"/>
                          <a:ea typeface="SimSun" panose="02010600030101010101" pitchFamily="2" charset="-122"/>
                        </a:rPr>
                        <a:t>Night Vision Wireless Camera and Android</a:t>
                      </a:r>
                    </a:p>
                    <a:p>
                      <a:pPr marL="0" marR="0">
                        <a:spcBef>
                          <a:spcPts val="0"/>
                        </a:spcBef>
                        <a:spcAft>
                          <a:spcPts val="0"/>
                        </a:spcAft>
                      </a:pPr>
                      <a:r>
                        <a:rPr lang="en-US" sz="1800" dirty="0">
                          <a:effectLst/>
                          <a:latin typeface="+mn-lt"/>
                          <a:ea typeface="SimSun" panose="02010600030101010101" pitchFamily="2" charset="-122"/>
                        </a:rPr>
                        <a:t>Application</a:t>
                      </a:r>
                    </a:p>
                  </a:txBody>
                  <a:tcPr marL="68580" marR="68580" marT="0" marB="0"/>
                </a:tc>
                <a:tc>
                  <a:txBody>
                    <a:bodyPr/>
                    <a:lstStyle/>
                    <a:p>
                      <a:pPr algn="ctr">
                        <a:spcAft>
                          <a:spcPts val="0"/>
                        </a:spcAft>
                      </a:pPr>
                      <a:r>
                        <a:rPr lang="en-US" sz="1800" kern="1200" dirty="0" err="1" smtClean="0">
                          <a:solidFill>
                            <a:schemeClr val="dk1"/>
                          </a:solidFill>
                          <a:effectLst/>
                          <a:latin typeface="+mn-lt"/>
                          <a:ea typeface="+mn-ea"/>
                          <a:cs typeface="+mn-cs"/>
                        </a:rPr>
                        <a:t>Jignesh</a:t>
                      </a:r>
                      <a:r>
                        <a:rPr lang="en-US" sz="1800" kern="1200" dirty="0" smtClean="0">
                          <a:solidFill>
                            <a:schemeClr val="dk1"/>
                          </a:solidFill>
                          <a:effectLst/>
                          <a:latin typeface="+mn-lt"/>
                          <a:ea typeface="+mn-ea"/>
                          <a:cs typeface="+mn-cs"/>
                        </a:rPr>
                        <a:t> Patoliya1, </a:t>
                      </a:r>
                      <a:r>
                        <a:rPr lang="en-US" sz="1800" kern="1200" dirty="0" err="1" smtClean="0">
                          <a:solidFill>
                            <a:schemeClr val="dk1"/>
                          </a:solidFill>
                          <a:effectLst/>
                          <a:latin typeface="+mn-lt"/>
                          <a:ea typeface="+mn-ea"/>
                          <a:cs typeface="+mn-cs"/>
                        </a:rPr>
                        <a:t>Haard</a:t>
                      </a:r>
                      <a:r>
                        <a:rPr lang="en-US" sz="1800" kern="1200" dirty="0" smtClean="0">
                          <a:solidFill>
                            <a:schemeClr val="dk1"/>
                          </a:solidFill>
                          <a:effectLst/>
                          <a:latin typeface="+mn-lt"/>
                          <a:ea typeface="+mn-ea"/>
                          <a:cs typeface="+mn-cs"/>
                        </a:rPr>
                        <a:t> Mehta2, Hitesh Patel, V. T. Patel </a:t>
                      </a:r>
                      <a:r>
                        <a:rPr lang="en-US" sz="1800" kern="1200" dirty="0" err="1" smtClean="0">
                          <a:solidFill>
                            <a:schemeClr val="dk1"/>
                          </a:solidFill>
                          <a:effectLst/>
                          <a:latin typeface="+mn-lt"/>
                          <a:ea typeface="+mn-ea"/>
                          <a:cs typeface="+mn-cs"/>
                        </a:rPr>
                        <a:t>Charotar</a:t>
                      </a:r>
                      <a:r>
                        <a:rPr lang="en-US" sz="1800" kern="1200" dirty="0" smtClean="0">
                          <a:solidFill>
                            <a:schemeClr val="dk1"/>
                          </a:solidFill>
                          <a:effectLst/>
                          <a:latin typeface="+mn-lt"/>
                          <a:ea typeface="+mn-ea"/>
                          <a:cs typeface="+mn-cs"/>
                        </a:rPr>
                        <a:t> University of Science and Technology, </a:t>
                      </a:r>
                      <a:r>
                        <a:rPr lang="en-US" sz="1800" kern="1200" dirty="0" err="1" smtClean="0">
                          <a:solidFill>
                            <a:schemeClr val="dk1"/>
                          </a:solidFill>
                          <a:effectLst/>
                          <a:latin typeface="+mn-lt"/>
                          <a:ea typeface="+mn-ea"/>
                          <a:cs typeface="+mn-cs"/>
                        </a:rPr>
                        <a:t>Changa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Anand</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Gujarat,India</a:t>
                      </a:r>
                      <a:r>
                        <a:rPr lang="en-US" sz="1800" kern="1200" dirty="0" smtClean="0">
                          <a:solidFill>
                            <a:schemeClr val="dk1"/>
                          </a:solidFill>
                          <a:effectLst/>
                          <a:latin typeface="+mn-lt"/>
                          <a:ea typeface="+mn-ea"/>
                          <a:cs typeface="+mn-cs"/>
                        </a:rPr>
                        <a:t> 2015</a:t>
                      </a:r>
                      <a:endParaRPr lang="en-IN" sz="1800" dirty="0">
                        <a:effectLst/>
                        <a:latin typeface="+mn-lt"/>
                        <a:cs typeface="Times New Roman" panose="02020603050405020304" pitchFamily="18" charset="0"/>
                      </a:endParaRPr>
                    </a:p>
                  </a:txBody>
                  <a:tcPr marL="25964" marR="25964" marT="25964" marB="25964"/>
                </a:tc>
                <a:tc>
                  <a:txBody>
                    <a:bodyPr/>
                    <a:lstStyle/>
                    <a:p>
                      <a:r>
                        <a:rPr lang="en-US" sz="1800" kern="1200" dirty="0" smtClean="0">
                          <a:solidFill>
                            <a:schemeClr val="dk1"/>
                          </a:solidFill>
                          <a:effectLst/>
                          <a:latin typeface="+mn-lt"/>
                          <a:ea typeface="+mn-ea"/>
                          <a:cs typeface="+mn-cs"/>
                        </a:rPr>
                        <a:t>Architecture of </a:t>
                      </a:r>
                      <a:r>
                        <a:rPr lang="en-US" sz="1800" kern="1200" dirty="0" err="1" smtClean="0">
                          <a:solidFill>
                            <a:schemeClr val="dk1"/>
                          </a:solidFill>
                          <a:effectLst/>
                          <a:latin typeface="+mn-lt"/>
                          <a:ea typeface="+mn-ea"/>
                          <a:cs typeface="+mn-cs"/>
                        </a:rPr>
                        <a:t>bluetooth</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module HC-05 along with L293D motor driver IC.</a:t>
                      </a:r>
                      <a:r>
                        <a:rPr lang="en-US" sz="1800" dirty="0" smtClean="0">
                          <a:effectLst/>
                          <a:latin typeface="+mn-lt"/>
                          <a:cs typeface="Times New Roman" panose="02020603050405020304" pitchFamily="18" charset="0"/>
                        </a:rPr>
                        <a:t>.</a:t>
                      </a:r>
                      <a:endParaRPr lang="en-IN" sz="1800" dirty="0">
                        <a:effectLst/>
                        <a:latin typeface="+mn-lt"/>
                        <a:ea typeface="Times New Roman" panose="02020603050405020304" pitchFamily="18" charset="0"/>
                        <a:cs typeface="Times New Roman" panose="02020603050405020304" pitchFamily="18" charset="0"/>
                      </a:endParaRPr>
                    </a:p>
                  </a:txBody>
                  <a:tcPr marL="25964" marR="25964" marT="25964" marB="25964"/>
                </a:tc>
                <a:tc>
                  <a:txBody>
                    <a:bodyPr/>
                    <a:lstStyle/>
                    <a:p>
                      <a:r>
                        <a:rPr lang="en-US" sz="1800" kern="1200" dirty="0" smtClean="0">
                          <a:solidFill>
                            <a:schemeClr val="dk1"/>
                          </a:solidFill>
                          <a:effectLst/>
                          <a:latin typeface="+mn-lt"/>
                          <a:ea typeface="+mn-ea"/>
                          <a:cs typeface="+mn-cs"/>
                        </a:rPr>
                        <a:t>The model of robot can be described to build</a:t>
                      </a:r>
                    </a:p>
                    <a:p>
                      <a:r>
                        <a:rPr lang="en-US" sz="1800" kern="1200" dirty="0" smtClean="0">
                          <a:solidFill>
                            <a:schemeClr val="dk1"/>
                          </a:solidFill>
                          <a:effectLst/>
                          <a:latin typeface="+mn-lt"/>
                          <a:ea typeface="+mn-ea"/>
                          <a:cs typeface="+mn-cs"/>
                        </a:rPr>
                        <a:t>a robot using night vision wireless camera run by android</a:t>
                      </a:r>
                    </a:p>
                    <a:p>
                      <a:r>
                        <a:rPr lang="en-US" sz="1800" kern="1200" dirty="0" smtClean="0">
                          <a:solidFill>
                            <a:schemeClr val="dk1"/>
                          </a:solidFill>
                          <a:effectLst/>
                          <a:latin typeface="+mn-lt"/>
                          <a:ea typeface="+mn-ea"/>
                          <a:cs typeface="+mn-cs"/>
                        </a:rPr>
                        <a:t>application and the people can learn about developing android</a:t>
                      </a:r>
                    </a:p>
                    <a:p>
                      <a:r>
                        <a:rPr lang="en-US" sz="1800" kern="1200" dirty="0" smtClean="0">
                          <a:solidFill>
                            <a:schemeClr val="dk1"/>
                          </a:solidFill>
                          <a:effectLst/>
                          <a:latin typeface="+mn-lt"/>
                          <a:ea typeface="+mn-ea"/>
                          <a:cs typeface="+mn-cs"/>
                        </a:rPr>
                        <a:t>application in order to control the robot through wireless</a:t>
                      </a:r>
                    </a:p>
                    <a:p>
                      <a:r>
                        <a:rPr lang="en-US" sz="1800" kern="1200" dirty="0" smtClean="0">
                          <a:solidFill>
                            <a:schemeClr val="dk1"/>
                          </a:solidFill>
                          <a:effectLst/>
                          <a:latin typeface="+mn-lt"/>
                          <a:ea typeface="+mn-ea"/>
                          <a:cs typeface="+mn-cs"/>
                        </a:rPr>
                        <a:t>application using the platform of MIT app inventor.</a:t>
                      </a:r>
                      <a:endParaRPr lang="en-IN" sz="1800" dirty="0">
                        <a:effectLst/>
                        <a:latin typeface="+mn-lt"/>
                        <a:ea typeface="Times New Roman" panose="02020603050405020304" pitchFamily="18" charset="0"/>
                        <a:cs typeface="Times New Roman" panose="02020603050405020304" pitchFamily="18" charset="0"/>
                      </a:endParaRPr>
                    </a:p>
                  </a:txBody>
                  <a:tcPr marL="25964" marR="25964" marT="25964" marB="25964"/>
                </a:tc>
              </a:tr>
              <a:tr h="553014">
                <a:tc>
                  <a:txBody>
                    <a:bodyPr/>
                    <a:lstStyle/>
                    <a:p>
                      <a:pPr algn="ctr">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c>
                  <a:txBody>
                    <a:bodyPr/>
                    <a:lstStyle/>
                    <a:p>
                      <a:pPr algn="ctr">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64" marR="25964" marT="25964" marB="25964"/>
                </a:tc>
              </a:tr>
            </a:tbl>
          </a:graphicData>
        </a:graphic>
      </p:graphicFrame>
      <p:sp>
        <p:nvSpPr>
          <p:cNvPr id="1048605" name="Rectangle 3"/>
          <p:cNvSpPr/>
          <p:nvPr/>
        </p:nvSpPr>
        <p:spPr>
          <a:xfrm>
            <a:off x="1280570" y="403479"/>
            <a:ext cx="2418080" cy="358140"/>
          </a:xfrm>
          <a:prstGeom prst="rect">
            <a:avLst/>
          </a:prstGeom>
        </p:spPr>
        <p:txBody>
          <a:bodyPr wrap="none">
            <a:spAutoFit/>
          </a:bodyPr>
          <a:lstStyle/>
          <a:p>
            <a:r>
              <a:rPr lang="en-US" b="1" u="sng" dirty="0">
                <a:latin typeface="Times New Roman" panose="02020603050405020304" pitchFamily="18" charset="0"/>
                <a:ea typeface="Times New Roman" panose="02020603050405020304" pitchFamily="18" charset="0"/>
              </a:rPr>
              <a:t>LITERATURE </a:t>
            </a:r>
            <a:r>
              <a:rPr lang="en-US" b="1" u="sng" dirty="0" smtClean="0">
                <a:latin typeface="Times New Roman" panose="02020603050405020304" pitchFamily="18" charset="0"/>
                <a:ea typeface="Times New Roman" panose="02020603050405020304" pitchFamily="18" charset="0"/>
              </a:rPr>
              <a:t>SURVEY: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1"/>
          <p:cNvGraphicFramePr>
            <a:graphicFrameLocks noGrp="1"/>
          </p:cNvGraphicFramePr>
          <p:nvPr/>
        </p:nvGraphicFramePr>
        <p:xfrm>
          <a:off x="378780" y="99361"/>
          <a:ext cx="11434439" cy="6620093"/>
        </p:xfrm>
        <a:graphic>
          <a:graphicData uri="http://schemas.openxmlformats.org/drawingml/2006/table">
            <a:tbl>
              <a:tblPr>
                <a:tableStyleId>{5C22544A-7EE6-4342-B048-85BDC9FD1C3A}</a:tableStyleId>
              </a:tblPr>
              <a:tblGrid>
                <a:gridCol w="763339"/>
                <a:gridCol w="1905881"/>
                <a:gridCol w="2380565"/>
                <a:gridCol w="2951955"/>
                <a:gridCol w="3432699"/>
              </a:tblGrid>
              <a:tr h="1755841">
                <a:tc>
                  <a:txBody>
                    <a:bodyPr/>
                    <a:lstStyle/>
                    <a:p>
                      <a:pPr algn="ctr">
                        <a:spcAft>
                          <a:spcPts val="0"/>
                        </a:spcAft>
                      </a:pPr>
                      <a:r>
                        <a:rPr lang="en-US" sz="1200" dirty="0">
                          <a:effectLst/>
                        </a:rPr>
                        <a:t>4</a:t>
                      </a:r>
                      <a:endParaRPr lang="en-IN" sz="1200" dirty="0">
                        <a:effectLst/>
                        <a:latin typeface="Times New Roman" panose="02020603050405020304" pitchFamily="18" charset="0"/>
                        <a:ea typeface="Times New Roman" panose="02020603050405020304" pitchFamily="18" charset="0"/>
                      </a:endParaRPr>
                    </a:p>
                  </a:txBody>
                  <a:tcPr marL="29290" marR="29290" marT="29290" marB="29290"/>
                </a:tc>
                <a:tc>
                  <a:txBody>
                    <a:bodyPr/>
                    <a:lstStyle/>
                    <a:p>
                      <a:pPr algn="ctr">
                        <a:spcAft>
                          <a:spcPts val="0"/>
                        </a:spcAft>
                      </a:pPr>
                      <a:r>
                        <a:rPr lang="en-US" sz="1800" kern="1200" dirty="0" smtClean="0">
                          <a:solidFill>
                            <a:schemeClr val="dk1"/>
                          </a:solidFill>
                          <a:effectLst/>
                          <a:latin typeface="+mn-lt"/>
                          <a:ea typeface="+mn-ea"/>
                          <a:cs typeface="+mn-cs"/>
                        </a:rPr>
                        <a:t>Smart Spy Robot</a:t>
                      </a:r>
                      <a:endParaRPr lang="en-IN" sz="1800" dirty="0">
                        <a:effectLst/>
                        <a:latin typeface="+mn-lt"/>
                        <a:ea typeface="Times New Roman" panose="02020603050405020304" pitchFamily="18" charset="0"/>
                      </a:endParaRPr>
                    </a:p>
                  </a:txBody>
                  <a:tcPr marL="29290" marR="29290" marT="29290" marB="29290"/>
                </a:tc>
                <a:tc>
                  <a:txBody>
                    <a:bodyPr/>
                    <a:lstStyle/>
                    <a:p>
                      <a:r>
                        <a:rPr lang="en-US" sz="1800" kern="1200" dirty="0" smtClean="0">
                          <a:solidFill>
                            <a:schemeClr val="dk1"/>
                          </a:solidFill>
                          <a:effectLst/>
                          <a:latin typeface="+mn-lt"/>
                          <a:ea typeface="+mn-ea"/>
                          <a:cs typeface="+mn-cs"/>
                        </a:rPr>
                        <a:t>Ankit Yadav, </a:t>
                      </a:r>
                      <a:r>
                        <a:rPr lang="en-US" sz="1800" kern="1200" dirty="0" err="1" smtClean="0">
                          <a:solidFill>
                            <a:schemeClr val="dk1"/>
                          </a:solidFill>
                          <a:effectLst/>
                          <a:latin typeface="+mn-lt"/>
                          <a:ea typeface="+mn-ea"/>
                          <a:cs typeface="+mn-cs"/>
                        </a:rPr>
                        <a:t>Anshul</a:t>
                      </a:r>
                      <a:r>
                        <a:rPr lang="en-US" sz="1800" kern="1200" dirty="0" smtClean="0">
                          <a:solidFill>
                            <a:schemeClr val="dk1"/>
                          </a:solidFill>
                          <a:effectLst/>
                          <a:latin typeface="+mn-lt"/>
                          <a:ea typeface="+mn-ea"/>
                          <a:cs typeface="+mn-cs"/>
                        </a:rPr>
                        <a:t> Tiwari , </a:t>
                      </a:r>
                      <a:r>
                        <a:rPr lang="en-US" sz="1800" kern="1200" dirty="0" err="1" smtClean="0">
                          <a:solidFill>
                            <a:schemeClr val="dk1"/>
                          </a:solidFill>
                          <a:effectLst/>
                          <a:latin typeface="+mn-lt"/>
                          <a:ea typeface="+mn-ea"/>
                          <a:cs typeface="+mn-cs"/>
                        </a:rPr>
                        <a:t>Divya</a:t>
                      </a:r>
                      <a:r>
                        <a:rPr lang="en-US" sz="1800" kern="1200" dirty="0" smtClean="0">
                          <a:solidFill>
                            <a:schemeClr val="dk1"/>
                          </a:solidFill>
                          <a:effectLst/>
                          <a:latin typeface="+mn-lt"/>
                          <a:ea typeface="+mn-ea"/>
                          <a:cs typeface="+mn-cs"/>
                        </a:rPr>
                        <a:t> Sharma, </a:t>
                      </a:r>
                      <a:r>
                        <a:rPr lang="en-US" sz="1800" kern="1200" dirty="0" err="1" smtClean="0">
                          <a:solidFill>
                            <a:schemeClr val="dk1"/>
                          </a:solidFill>
                          <a:effectLst/>
                          <a:latin typeface="+mn-lt"/>
                          <a:ea typeface="+mn-ea"/>
                          <a:cs typeface="+mn-cs"/>
                        </a:rPr>
                        <a:t>Ratnesh</a:t>
                      </a:r>
                      <a:r>
                        <a:rPr lang="en-US" sz="1800" kern="1200" dirty="0" smtClean="0">
                          <a:solidFill>
                            <a:schemeClr val="dk1"/>
                          </a:solidFill>
                          <a:effectLst/>
                          <a:latin typeface="+mn-lt"/>
                          <a:ea typeface="+mn-ea"/>
                          <a:cs typeface="+mn-cs"/>
                        </a:rPr>
                        <a:t> Srivastava, </a:t>
                      </a:r>
                      <a:r>
                        <a:rPr lang="en-US" sz="1800" kern="1200" dirty="0" err="1" smtClean="0">
                          <a:solidFill>
                            <a:schemeClr val="dk1"/>
                          </a:solidFill>
                          <a:effectLst/>
                          <a:latin typeface="+mn-lt"/>
                          <a:ea typeface="+mn-ea"/>
                          <a:cs typeface="+mn-cs"/>
                        </a:rPr>
                        <a:t>Sachin</a:t>
                      </a:r>
                      <a:r>
                        <a:rPr lang="en-US" sz="1800" kern="1200" dirty="0" smtClean="0">
                          <a:solidFill>
                            <a:schemeClr val="dk1"/>
                          </a:solidFill>
                          <a:effectLst/>
                          <a:latin typeface="+mn-lt"/>
                          <a:ea typeface="+mn-ea"/>
                          <a:cs typeface="+mn-cs"/>
                        </a:rPr>
                        <a:t> Kumar, </a:t>
                      </a:r>
                    </a:p>
                    <a:p>
                      <a:r>
                        <a:rPr lang="en-US" sz="1800" kern="1200" dirty="0" smtClean="0">
                          <a:solidFill>
                            <a:schemeClr val="dk1"/>
                          </a:solidFill>
                          <a:effectLst/>
                          <a:latin typeface="+mn-lt"/>
                          <a:ea typeface="+mn-ea"/>
                          <a:cs typeface="+mn-cs"/>
                        </a:rPr>
                        <a:t>IMS Engineering College, Ghaziabad 2016</a:t>
                      </a:r>
                      <a:endParaRPr lang="en-IN" sz="1800" dirty="0">
                        <a:effectLst/>
                        <a:latin typeface="+mn-lt"/>
                        <a:ea typeface="Times New Roman" panose="02020603050405020304" pitchFamily="18" charset="0"/>
                      </a:endParaRPr>
                    </a:p>
                  </a:txBody>
                  <a:tcPr marL="29290" marR="29290" marT="29290" marB="29290"/>
                </a:tc>
                <a:tc>
                  <a:txBody>
                    <a:bodyPr/>
                    <a:lstStyle/>
                    <a:p>
                      <a:pPr marL="0" marR="0">
                        <a:spcBef>
                          <a:spcPts val="0"/>
                        </a:spcBef>
                        <a:spcAft>
                          <a:spcPts val="0"/>
                        </a:spcAft>
                      </a:pPr>
                      <a:r>
                        <a:rPr lang="en-US" sz="1800" dirty="0">
                          <a:effectLst/>
                          <a:latin typeface="+mn-lt"/>
                          <a:ea typeface="SimSun" panose="02010600030101010101" pitchFamily="2" charset="-122"/>
                        </a:rPr>
                        <a:t>Architecture of </a:t>
                      </a:r>
                      <a:r>
                        <a:rPr lang="en-US" sz="1800" dirty="0" err="1">
                          <a:effectLst/>
                          <a:latin typeface="+mn-lt"/>
                          <a:ea typeface="SimSun" panose="02010600030101010101" pitchFamily="2" charset="-122"/>
                        </a:rPr>
                        <a:t>bluetooth</a:t>
                      </a:r>
                      <a:endParaRPr lang="en-US" sz="1800" dirty="0">
                        <a:effectLst/>
                        <a:latin typeface="+mn-lt"/>
                        <a:ea typeface="SimSun" panose="02010600030101010101" pitchFamily="2" charset="-122"/>
                      </a:endParaRPr>
                    </a:p>
                    <a:p>
                      <a:pPr marL="0" marR="0">
                        <a:spcBef>
                          <a:spcPts val="0"/>
                        </a:spcBef>
                        <a:spcAft>
                          <a:spcPts val="0"/>
                        </a:spcAft>
                      </a:pPr>
                      <a:r>
                        <a:rPr lang="en-US" sz="1800" dirty="0">
                          <a:effectLst/>
                          <a:latin typeface="+mn-lt"/>
                          <a:ea typeface="SimSun" panose="02010600030101010101" pitchFamily="2" charset="-122"/>
                        </a:rPr>
                        <a:t>module HC-05 and RFID technology</a:t>
                      </a:r>
                    </a:p>
                  </a:txBody>
                  <a:tcPr marL="68580" marR="68580" marT="0" marB="0"/>
                </a:tc>
                <a:tc>
                  <a:txBody>
                    <a:bodyPr/>
                    <a:lstStyle/>
                    <a:p>
                      <a:pPr algn="ctr">
                        <a:spcAft>
                          <a:spcPts val="0"/>
                        </a:spcAft>
                      </a:pPr>
                      <a:r>
                        <a:rPr lang="en-IN" sz="1800" kern="1200" dirty="0" smtClean="0">
                          <a:solidFill>
                            <a:schemeClr val="dk1"/>
                          </a:solidFill>
                          <a:effectLst/>
                          <a:latin typeface="+mn-lt"/>
                          <a:ea typeface="+mn-ea"/>
                          <a:cs typeface="+mn-cs"/>
                        </a:rPr>
                        <a:t>The robot will move depending on the motor direction. With the help of the camera we are able to view the things that are happening in the surrounding area where the robot is hidden.</a:t>
                      </a:r>
                      <a:endParaRPr lang="en-IN" sz="1800" dirty="0">
                        <a:effectLst/>
                        <a:latin typeface="+mn-lt"/>
                        <a:ea typeface="Times New Roman" panose="02020603050405020304" pitchFamily="18" charset="0"/>
                      </a:endParaRPr>
                    </a:p>
                  </a:txBody>
                  <a:tcPr marL="29290" marR="29290" marT="29290" marB="29290"/>
                </a:tc>
              </a:tr>
              <a:tr h="1695497">
                <a:tc>
                  <a:txBody>
                    <a:bodyPr/>
                    <a:lstStyle/>
                    <a:p>
                      <a:pPr algn="ctr">
                        <a:spcAft>
                          <a:spcPts val="0"/>
                        </a:spcAft>
                      </a:pPr>
                      <a:r>
                        <a:rPr lang="en-US" sz="1200">
                          <a:effectLst/>
                        </a:rPr>
                        <a:t>5</a:t>
                      </a:r>
                      <a:endParaRPr lang="en-IN" sz="1200">
                        <a:effectLst/>
                        <a:latin typeface="Times New Roman" panose="02020603050405020304" pitchFamily="18" charset="0"/>
                        <a:ea typeface="Times New Roman" panose="02020603050405020304" pitchFamily="18" charset="0"/>
                      </a:endParaRPr>
                    </a:p>
                  </a:txBody>
                  <a:tcPr marL="29290" marR="29290" marT="29290" marB="29290"/>
                </a:tc>
                <a:tc>
                  <a:txBody>
                    <a:bodyPr/>
                    <a:lstStyle/>
                    <a:p>
                      <a:pPr algn="ctr">
                        <a:spcAft>
                          <a:spcPts val="0"/>
                        </a:spcAft>
                      </a:pPr>
                      <a:r>
                        <a:rPr lang="en-US" sz="1800" kern="1200" dirty="0" smtClean="0">
                          <a:solidFill>
                            <a:schemeClr val="dk1"/>
                          </a:solidFill>
                          <a:effectLst/>
                          <a:latin typeface="+mn-lt"/>
                          <a:ea typeface="+mn-ea"/>
                          <a:cs typeface="+mn-cs"/>
                        </a:rPr>
                        <a:t>Military Spying and Bomb Disposal Robot Using IOT</a:t>
                      </a:r>
                      <a:endParaRPr lang="en-IN" sz="1800" dirty="0">
                        <a:effectLst/>
                        <a:latin typeface="+mn-lt"/>
                        <a:ea typeface="Times New Roman" panose="02020603050405020304" pitchFamily="18" charset="0"/>
                      </a:endParaRPr>
                    </a:p>
                  </a:txBody>
                  <a:tcPr marL="29290" marR="29290" marT="29290" marB="29290"/>
                </a:tc>
                <a:tc>
                  <a:txBody>
                    <a:bodyPr/>
                    <a:lstStyle/>
                    <a:p>
                      <a:r>
                        <a:rPr lang="en-US" sz="1800" kern="1200" dirty="0" err="1" smtClean="0">
                          <a:solidFill>
                            <a:schemeClr val="dk1"/>
                          </a:solidFill>
                          <a:effectLst/>
                          <a:latin typeface="+mn-lt"/>
                          <a:ea typeface="+mn-ea"/>
                          <a:cs typeface="+mn-cs"/>
                        </a:rPr>
                        <a:t>Chaitrali</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Jadhav</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Shamli</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Gibile</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Snehal</a:t>
                      </a:r>
                      <a:r>
                        <a:rPr lang="en-US" sz="1800" kern="1200" dirty="0" smtClean="0">
                          <a:solidFill>
                            <a:schemeClr val="dk1"/>
                          </a:solidFill>
                          <a:effectLst/>
                          <a:latin typeface="+mn-lt"/>
                          <a:ea typeface="+mn-ea"/>
                          <a:cs typeface="+mn-cs"/>
                        </a:rPr>
                        <a:t> Gaikwad, </a:t>
                      </a:r>
                      <a:r>
                        <a:rPr lang="en-US" sz="1800" kern="1200" dirty="0" err="1" smtClean="0">
                          <a:solidFill>
                            <a:schemeClr val="dk1"/>
                          </a:solidFill>
                          <a:effectLst/>
                          <a:latin typeface="+mn-lt"/>
                          <a:ea typeface="+mn-ea"/>
                          <a:cs typeface="+mn-cs"/>
                        </a:rPr>
                        <a:t>Neelum</a:t>
                      </a:r>
                      <a:r>
                        <a:rPr lang="en-US" sz="1800" kern="1200" dirty="0" smtClean="0">
                          <a:solidFill>
                            <a:schemeClr val="dk1"/>
                          </a:solidFill>
                          <a:effectLst/>
                          <a:latin typeface="+mn-lt"/>
                          <a:ea typeface="+mn-ea"/>
                          <a:cs typeface="+mn-cs"/>
                        </a:rPr>
                        <a:t> Dave </a:t>
                      </a:r>
                    </a:p>
                    <a:p>
                      <a:r>
                        <a:rPr lang="en-US" sz="1800" kern="1200" dirty="0" smtClean="0">
                          <a:solidFill>
                            <a:schemeClr val="dk1"/>
                          </a:solidFill>
                          <a:effectLst/>
                          <a:latin typeface="+mn-lt"/>
                          <a:ea typeface="+mn-ea"/>
                          <a:cs typeface="+mn-cs"/>
                        </a:rPr>
                        <a:t>DIT, </a:t>
                      </a:r>
                      <a:r>
                        <a:rPr lang="en-US" sz="1800" kern="1200" dirty="0" err="1" smtClean="0">
                          <a:solidFill>
                            <a:schemeClr val="dk1"/>
                          </a:solidFill>
                          <a:effectLst/>
                          <a:latin typeface="+mn-lt"/>
                          <a:ea typeface="+mn-ea"/>
                          <a:cs typeface="+mn-cs"/>
                        </a:rPr>
                        <a:t>Pimpri</a:t>
                      </a:r>
                      <a:r>
                        <a:rPr lang="en-US" sz="1800" kern="1200" dirty="0" smtClean="0">
                          <a:solidFill>
                            <a:schemeClr val="dk1"/>
                          </a:solidFill>
                          <a:effectLst/>
                          <a:latin typeface="+mn-lt"/>
                          <a:ea typeface="+mn-ea"/>
                          <a:cs typeface="+mn-cs"/>
                        </a:rPr>
                        <a:t> 2018</a:t>
                      </a:r>
                      <a:endParaRPr lang="en-US" sz="1800" kern="1200" dirty="0">
                        <a:solidFill>
                          <a:schemeClr val="dk1"/>
                        </a:solidFill>
                        <a:effectLst/>
                        <a:latin typeface="+mn-lt"/>
                        <a:ea typeface="+mn-ea"/>
                        <a:cs typeface="+mn-cs"/>
                      </a:endParaRPr>
                    </a:p>
                  </a:txBody>
                  <a:tcPr marL="29290" marR="29290" marT="29290" marB="29290"/>
                </a:tc>
                <a:tc>
                  <a:txBody>
                    <a:bodyPr/>
                    <a:lstStyle/>
                    <a:p>
                      <a:pPr algn="ctr">
                        <a:spcAft>
                          <a:spcPts val="0"/>
                        </a:spcAft>
                      </a:pPr>
                      <a:r>
                        <a:rPr lang="en-US" sz="1800" dirty="0">
                          <a:effectLst/>
                          <a:latin typeface="+mn-lt"/>
                        </a:rPr>
                        <a:t> </a:t>
                      </a:r>
                      <a:r>
                        <a:rPr lang="en-US" sz="1800" kern="1200" dirty="0" smtClean="0">
                          <a:solidFill>
                            <a:schemeClr val="dk1"/>
                          </a:solidFill>
                          <a:effectLst/>
                          <a:latin typeface="+mn-lt"/>
                          <a:ea typeface="+mn-ea"/>
                          <a:cs typeface="+mn-cs"/>
                        </a:rPr>
                        <a:t>Android phone will connect to the server using TCP/IP link. </a:t>
                      </a:r>
                      <a:endParaRPr lang="en-IN" sz="1800" dirty="0">
                        <a:effectLst/>
                        <a:latin typeface="+mn-lt"/>
                        <a:ea typeface="Times New Roman" panose="02020603050405020304" pitchFamily="18" charset="0"/>
                      </a:endParaRPr>
                    </a:p>
                  </a:txBody>
                  <a:tcPr marL="29290" marR="29290" marT="29290" marB="29290"/>
                </a:tc>
                <a:tc>
                  <a:txBody>
                    <a:bodyPr/>
                    <a:lstStyle/>
                    <a:p>
                      <a:pPr marL="0" marR="0">
                        <a:spcBef>
                          <a:spcPts val="0"/>
                        </a:spcBef>
                        <a:spcAft>
                          <a:spcPts val="0"/>
                        </a:spcAft>
                      </a:pPr>
                      <a:r>
                        <a:rPr lang="en-IN" sz="1800" dirty="0">
                          <a:effectLst/>
                          <a:latin typeface="+mn-lt"/>
                          <a:ea typeface="SimSun" panose="02010600030101010101" pitchFamily="2" charset="-122"/>
                        </a:rPr>
                        <a:t>Due to the less and rare technology available for bomb disposal operation the demand for wireless technology used for military spying and bomb disposal purpose is very beneficial.</a:t>
                      </a:r>
                      <a:endParaRPr lang="en-US" sz="1800" dirty="0">
                        <a:effectLst/>
                        <a:latin typeface="+mn-lt"/>
                        <a:ea typeface="SimSun" panose="02010600030101010101" pitchFamily="2" charset="-122"/>
                      </a:endParaRPr>
                    </a:p>
                  </a:txBody>
                  <a:tcPr marL="68580" marR="68580" marT="0" marB="0"/>
                </a:tc>
              </a:tr>
              <a:tr h="3168755">
                <a:tc>
                  <a:txBody>
                    <a:bodyPr/>
                    <a:lstStyle/>
                    <a:p>
                      <a:pPr algn="ctr">
                        <a:spcAft>
                          <a:spcPts val="0"/>
                        </a:spcAft>
                      </a:pPr>
                      <a:r>
                        <a:rPr lang="en-US" sz="1200">
                          <a:effectLst/>
                        </a:rPr>
                        <a:t>6</a:t>
                      </a:r>
                      <a:endParaRPr lang="en-IN" sz="1200">
                        <a:effectLst/>
                        <a:latin typeface="Times New Roman" panose="02020603050405020304" pitchFamily="18" charset="0"/>
                        <a:ea typeface="Times New Roman" panose="02020603050405020304" pitchFamily="18" charset="0"/>
                      </a:endParaRPr>
                    </a:p>
                  </a:txBody>
                  <a:tcPr marL="29290" marR="29290" marT="29290" marB="29290"/>
                </a:tc>
                <a:tc>
                  <a:txBody>
                    <a:bodyPr/>
                    <a:lstStyle/>
                    <a:p>
                      <a:pPr algn="ctr">
                        <a:spcAft>
                          <a:spcPts val="0"/>
                        </a:spcAft>
                      </a:pPr>
                      <a:r>
                        <a:rPr lang="en-US" sz="1800" kern="1200" dirty="0" smtClean="0">
                          <a:solidFill>
                            <a:schemeClr val="dk1"/>
                          </a:solidFill>
                          <a:effectLst/>
                          <a:latin typeface="+mn-lt"/>
                          <a:ea typeface="+mn-ea"/>
                          <a:cs typeface="+mn-cs"/>
                        </a:rPr>
                        <a:t>Multi Purpose Military Service Robot</a:t>
                      </a:r>
                      <a:endParaRPr lang="en-IN" sz="1800" dirty="0">
                        <a:effectLst/>
                        <a:latin typeface="+mn-lt"/>
                        <a:ea typeface="Times New Roman" panose="02020603050405020304" pitchFamily="18" charset="0"/>
                      </a:endParaRPr>
                    </a:p>
                  </a:txBody>
                  <a:tcPr marL="29290" marR="29290" marT="29290" marB="29290"/>
                </a:tc>
                <a:tc>
                  <a:txBody>
                    <a:bodyPr/>
                    <a:lstStyle/>
                    <a:p>
                      <a:pPr marL="0" marR="0">
                        <a:spcBef>
                          <a:spcPts val="0"/>
                        </a:spcBef>
                        <a:spcAft>
                          <a:spcPts val="0"/>
                        </a:spcAft>
                      </a:pPr>
                      <a:r>
                        <a:rPr lang="en-US" sz="1800" dirty="0">
                          <a:effectLst/>
                          <a:latin typeface="+mn-lt"/>
                          <a:ea typeface="SimSun" panose="02010600030101010101" pitchFamily="2" charset="-122"/>
                        </a:rPr>
                        <a:t>E </a:t>
                      </a:r>
                      <a:r>
                        <a:rPr lang="en-US" sz="1800" dirty="0" err="1">
                          <a:effectLst/>
                          <a:latin typeface="+mn-lt"/>
                          <a:ea typeface="SimSun" panose="02010600030101010101" pitchFamily="2" charset="-122"/>
                        </a:rPr>
                        <a:t>Amareswar</a:t>
                      </a:r>
                      <a:r>
                        <a:rPr lang="en-US" sz="1800" dirty="0">
                          <a:effectLst/>
                          <a:latin typeface="+mn-lt"/>
                          <a:ea typeface="SimSun" panose="02010600030101010101" pitchFamily="2" charset="-122"/>
                        </a:rPr>
                        <a:t>, G Shiva Sai Kumar Goud, K R </a:t>
                      </a:r>
                      <a:r>
                        <a:rPr lang="en-US" sz="1800" dirty="0" err="1">
                          <a:effectLst/>
                          <a:latin typeface="+mn-lt"/>
                          <a:ea typeface="SimSun" panose="02010600030101010101" pitchFamily="2" charset="-122"/>
                        </a:rPr>
                        <a:t>Maheshwari</a:t>
                      </a:r>
                      <a:r>
                        <a:rPr lang="en-US" sz="1800" dirty="0">
                          <a:effectLst/>
                          <a:latin typeface="+mn-lt"/>
                          <a:ea typeface="SimSun" panose="02010600030101010101" pitchFamily="2" charset="-122"/>
                        </a:rPr>
                        <a:t>, E </a:t>
                      </a:r>
                      <a:r>
                        <a:rPr lang="en-US" sz="1800" dirty="0" err="1">
                          <a:effectLst/>
                          <a:latin typeface="+mn-lt"/>
                          <a:ea typeface="SimSun" panose="02010600030101010101" pitchFamily="2" charset="-122"/>
                        </a:rPr>
                        <a:t>Akhil</a:t>
                      </a:r>
                      <a:r>
                        <a:rPr lang="en-US" sz="1800" dirty="0">
                          <a:effectLst/>
                          <a:latin typeface="+mn-lt"/>
                          <a:ea typeface="SimSun" panose="02010600030101010101" pitchFamily="2" charset="-122"/>
                        </a:rPr>
                        <a:t>, S </a:t>
                      </a:r>
                      <a:r>
                        <a:rPr lang="en-US" sz="1800" dirty="0" err="1">
                          <a:effectLst/>
                          <a:latin typeface="+mn-lt"/>
                          <a:ea typeface="SimSun" panose="02010600030101010101" pitchFamily="2" charset="-122"/>
                        </a:rPr>
                        <a:t>Aashraya</a:t>
                      </a:r>
                      <a:r>
                        <a:rPr lang="en-US" sz="1800" dirty="0">
                          <a:effectLst/>
                          <a:latin typeface="+mn-lt"/>
                          <a:ea typeface="SimSun" panose="02010600030101010101" pitchFamily="2" charset="-122"/>
                        </a:rPr>
                        <a:t>, T Naveen,</a:t>
                      </a:r>
                    </a:p>
                    <a:p>
                      <a:pPr marL="0" marR="0">
                        <a:spcBef>
                          <a:spcPts val="0"/>
                        </a:spcBef>
                        <a:spcAft>
                          <a:spcPts val="0"/>
                        </a:spcAft>
                      </a:pPr>
                      <a:r>
                        <a:rPr lang="en-US" sz="1800" dirty="0">
                          <a:effectLst/>
                          <a:latin typeface="+mn-lt"/>
                          <a:ea typeface="SimSun" panose="02010600030101010101" pitchFamily="2" charset="-122"/>
                        </a:rPr>
                        <a:t>MLR Institute of Technology</a:t>
                      </a:r>
                    </a:p>
                    <a:p>
                      <a:pPr marL="0" marR="0">
                        <a:spcBef>
                          <a:spcPts val="0"/>
                        </a:spcBef>
                        <a:spcAft>
                          <a:spcPts val="0"/>
                        </a:spcAft>
                      </a:pPr>
                      <a:r>
                        <a:rPr lang="en-US" sz="1800" dirty="0">
                          <a:effectLst/>
                          <a:latin typeface="+mn-lt"/>
                          <a:ea typeface="SimSun" panose="02010600030101010101" pitchFamily="2" charset="-122"/>
                        </a:rPr>
                        <a:t>Hyderabad, </a:t>
                      </a:r>
                      <a:r>
                        <a:rPr lang="en-US" sz="1800" dirty="0" smtClean="0">
                          <a:effectLst/>
                          <a:latin typeface="+mn-lt"/>
                          <a:ea typeface="SimSun" panose="02010600030101010101" pitchFamily="2" charset="-122"/>
                        </a:rPr>
                        <a:t>India 2017</a:t>
                      </a:r>
                      <a:endParaRPr lang="en-US" sz="1800" dirty="0">
                        <a:effectLst/>
                        <a:latin typeface="+mn-lt"/>
                        <a:ea typeface="SimSun" panose="02010600030101010101" pitchFamily="2" charset="-122"/>
                      </a:endParaRPr>
                    </a:p>
                  </a:txBody>
                  <a:tcPr marL="68580" marR="68580" marT="0" marB="0"/>
                </a:tc>
                <a:tc>
                  <a:txBody>
                    <a:bodyPr/>
                    <a:lstStyle/>
                    <a:p>
                      <a:r>
                        <a:rPr lang="en-US" sz="1800" kern="1200" dirty="0" smtClean="0">
                          <a:solidFill>
                            <a:schemeClr val="dk1"/>
                          </a:solidFill>
                          <a:effectLst/>
                          <a:latin typeface="+mn-lt"/>
                          <a:ea typeface="+mn-ea"/>
                          <a:cs typeface="+mn-cs"/>
                        </a:rPr>
                        <a:t>An Android smart phone will act as remote controlled device</a:t>
                      </a:r>
                    </a:p>
                    <a:p>
                      <a:r>
                        <a:rPr lang="en-US" sz="1800" kern="1200" dirty="0" smtClean="0">
                          <a:solidFill>
                            <a:schemeClr val="dk1"/>
                          </a:solidFill>
                          <a:effectLst/>
                          <a:latin typeface="+mn-lt"/>
                          <a:ea typeface="+mn-ea"/>
                          <a:cs typeface="+mn-cs"/>
                        </a:rPr>
                        <a:t>for movement of the robot. An Android application will be</a:t>
                      </a:r>
                    </a:p>
                    <a:p>
                      <a:r>
                        <a:rPr lang="en-US" sz="1800" kern="1200" dirty="0" smtClean="0">
                          <a:solidFill>
                            <a:schemeClr val="dk1"/>
                          </a:solidFill>
                          <a:effectLst/>
                          <a:latin typeface="+mn-lt"/>
                          <a:ea typeface="+mn-ea"/>
                          <a:cs typeface="+mn-cs"/>
                        </a:rPr>
                        <a:t>developed for the same. The application will support only</a:t>
                      </a:r>
                    </a:p>
                    <a:p>
                      <a:r>
                        <a:rPr lang="en-US" sz="1800" kern="1200" dirty="0" smtClean="0">
                          <a:solidFill>
                            <a:schemeClr val="dk1"/>
                          </a:solidFill>
                          <a:effectLst/>
                          <a:latin typeface="+mn-lt"/>
                          <a:ea typeface="+mn-ea"/>
                          <a:cs typeface="+mn-cs"/>
                        </a:rPr>
                        <a:t>the2.2 and above versions of Android Operating System.</a:t>
                      </a:r>
                      <a:r>
                        <a:rPr lang="en-US" sz="1800" dirty="0" smtClean="0">
                          <a:effectLst/>
                          <a:latin typeface="+mn-lt"/>
                        </a:rPr>
                        <a:t>. </a:t>
                      </a:r>
                      <a:endParaRPr lang="en-IN" sz="1800" dirty="0">
                        <a:effectLst/>
                        <a:latin typeface="+mn-lt"/>
                        <a:ea typeface="Times New Roman" panose="02020603050405020304" pitchFamily="18" charset="0"/>
                      </a:endParaRPr>
                    </a:p>
                  </a:txBody>
                  <a:tcPr marL="29290" marR="29290" marT="29290" marB="29290"/>
                </a:tc>
                <a:tc>
                  <a:txBody>
                    <a:bodyPr/>
                    <a:lstStyle/>
                    <a:p>
                      <a:r>
                        <a:rPr lang="en-US" sz="1800" kern="1200" dirty="0" smtClean="0">
                          <a:solidFill>
                            <a:schemeClr val="dk1"/>
                          </a:solidFill>
                          <a:effectLst/>
                          <a:latin typeface="+mn-lt"/>
                          <a:ea typeface="+mn-ea"/>
                          <a:cs typeface="+mn-cs"/>
                        </a:rPr>
                        <a:t>This program uses Bluetooth connection to communicate</a:t>
                      </a:r>
                    </a:p>
                    <a:p>
                      <a:r>
                        <a:rPr lang="en-US" sz="1800" kern="1200" dirty="0" smtClean="0">
                          <a:solidFill>
                            <a:schemeClr val="dk1"/>
                          </a:solidFill>
                          <a:effectLst/>
                          <a:latin typeface="+mn-lt"/>
                          <a:ea typeface="+mn-ea"/>
                          <a:cs typeface="+mn-cs"/>
                        </a:rPr>
                        <a:t>with robot. It has proven to allow for meaningful two-way</a:t>
                      </a:r>
                    </a:p>
                    <a:p>
                      <a:r>
                        <a:rPr lang="en-US" sz="1800" kern="1200" dirty="0" smtClean="0">
                          <a:solidFill>
                            <a:schemeClr val="dk1"/>
                          </a:solidFill>
                          <a:effectLst/>
                          <a:latin typeface="+mn-lt"/>
                          <a:ea typeface="+mn-ea"/>
                          <a:cs typeface="+mn-cs"/>
                        </a:rPr>
                        <a:t>communication between the Android phone and the robot The</a:t>
                      </a:r>
                    </a:p>
                    <a:p>
                      <a:r>
                        <a:rPr lang="en-US" sz="1800" kern="1200" dirty="0" smtClean="0">
                          <a:solidFill>
                            <a:schemeClr val="dk1"/>
                          </a:solidFill>
                          <a:effectLst/>
                          <a:latin typeface="+mn-lt"/>
                          <a:ea typeface="+mn-ea"/>
                          <a:cs typeface="+mn-cs"/>
                        </a:rPr>
                        <a:t>Multi-Purpose Military Service Robot has been designed in</a:t>
                      </a:r>
                    </a:p>
                    <a:p>
                      <a:r>
                        <a:rPr lang="en-US" sz="1800" kern="1200" dirty="0" smtClean="0">
                          <a:solidFill>
                            <a:schemeClr val="dk1"/>
                          </a:solidFill>
                          <a:effectLst/>
                          <a:latin typeface="+mn-lt"/>
                          <a:ea typeface="+mn-ea"/>
                          <a:cs typeface="+mn-cs"/>
                        </a:rPr>
                        <a:t>such a way that it can fulfill the needs of the military, the</a:t>
                      </a:r>
                    </a:p>
                    <a:p>
                      <a:r>
                        <a:rPr lang="en-US" sz="1800" kern="1200" dirty="0" smtClean="0">
                          <a:solidFill>
                            <a:schemeClr val="dk1"/>
                          </a:solidFill>
                          <a:effectLst/>
                          <a:latin typeface="+mn-lt"/>
                          <a:ea typeface="+mn-ea"/>
                          <a:cs typeface="+mn-cs"/>
                        </a:rPr>
                        <a:t>police and armed forces. </a:t>
                      </a:r>
                      <a:endParaRPr lang="en-IN" sz="1800" dirty="0">
                        <a:effectLst/>
                        <a:latin typeface="+mn-lt"/>
                        <a:ea typeface="Times New Roman" panose="02020603050405020304" pitchFamily="18" charset="0"/>
                      </a:endParaRPr>
                    </a:p>
                  </a:txBody>
                  <a:tcPr marL="29290" marR="29290" marT="29290" marB="2929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Rectangle 1"/>
          <p:cNvSpPr/>
          <p:nvPr/>
        </p:nvSpPr>
        <p:spPr>
          <a:xfrm>
            <a:off x="1646920" y="487398"/>
            <a:ext cx="1998980" cy="358140"/>
          </a:xfrm>
          <a:prstGeom prst="rect">
            <a:avLst/>
          </a:prstGeom>
        </p:spPr>
        <p:txBody>
          <a:bodyPr wrap="none">
            <a:spAutoFit/>
          </a:bodyPr>
          <a:lstStyle/>
          <a:p>
            <a:pPr>
              <a:lnSpc>
                <a:spcPct val="150000"/>
              </a:lnSpc>
              <a:spcAft>
                <a:spcPts val="0"/>
              </a:spcAft>
            </a:pPr>
            <a:r>
              <a:rPr lang="en-US" b="1" u="sng" dirty="0">
                <a:latin typeface="Times New Roman" panose="02020603050405020304" pitchFamily="18" charset="0"/>
                <a:ea typeface="Times New Roman" panose="02020603050405020304" pitchFamily="18" charset="0"/>
              </a:rPr>
              <a:t>BLOCK DIAGRAM: </a:t>
            </a:r>
            <a:endParaRPr lang="en-IN" sz="1600" dirty="0">
              <a:effectLst/>
              <a:latin typeface="Times New Roman" panose="02020603050405020304" pitchFamily="18" charset="0"/>
              <a:ea typeface="Times New Roman" panose="02020603050405020304" pitchFamily="18" charset="0"/>
            </a:endParaRPr>
          </a:p>
        </p:txBody>
      </p:sp>
      <p:sp>
        <p:nvSpPr>
          <p:cNvPr id="1048607" name="Rectangle 3"/>
          <p:cNvSpPr/>
          <p:nvPr/>
        </p:nvSpPr>
        <p:spPr>
          <a:xfrm>
            <a:off x="4560964" y="6215244"/>
            <a:ext cx="3294379" cy="358140"/>
          </a:xfrm>
          <a:prstGeom prst="rect">
            <a:avLst/>
          </a:prstGeom>
        </p:spPr>
        <p:txBody>
          <a:bodyPr wrap="none">
            <a:spAutoFit/>
          </a:bodyPr>
          <a:lstStyle/>
          <a:p>
            <a:pPr algn="ctr">
              <a:lnSpc>
                <a:spcPct val="150000"/>
              </a:lnSpc>
              <a:spcAft>
                <a:spcPts val="0"/>
              </a:spcAft>
            </a:pPr>
            <a:r>
              <a:rPr lang="en-US" i="1" u="sng" dirty="0">
                <a:latin typeface="Times New Roman" panose="02020603050405020304" pitchFamily="18" charset="0"/>
                <a:ea typeface="Times New Roman" panose="02020603050405020304" pitchFamily="18" charset="0"/>
              </a:rPr>
              <a:t>Fig.1.Block diagram of system </a:t>
            </a:r>
            <a:endParaRPr lang="en-IN" dirty="0">
              <a:latin typeface="Times New Roman" panose="02020603050405020304" pitchFamily="18" charset="0"/>
              <a:ea typeface="Times New Roman" panose="02020603050405020304" pitchFamily="18" charset="0"/>
            </a:endParaRPr>
          </a:p>
        </p:txBody>
      </p:sp>
      <p:pic>
        <p:nvPicPr>
          <p:cNvPr id="2097153" name="Picture 4"/>
          <p:cNvPicPr>
            <a:picLocks/>
          </p:cNvPicPr>
          <p:nvPr/>
        </p:nvPicPr>
        <p:blipFill>
          <a:blip r:embed="rId2" cstate="print"/>
          <a:srcRect/>
          <a:stretch>
            <a:fillRect/>
          </a:stretch>
        </p:blipFill>
        <p:spPr>
          <a:xfrm>
            <a:off x="1646920" y="1325880"/>
            <a:ext cx="9348740" cy="47091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1855433" y="2003112"/>
            <a:ext cx="9392575" cy="4062651"/>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dirty="0"/>
              <a:t>PIC16F877A: The microcontroller controls all the system. It is used to interface various sensors, LCD, </a:t>
            </a:r>
            <a:r>
              <a:rPr lang="en-US" dirty="0" smtClean="0"/>
              <a:t>Wi-</a:t>
            </a:r>
            <a:r>
              <a:rPr lang="en-US" dirty="0" err="1" smtClean="0"/>
              <a:t>Fi,etc</a:t>
            </a:r>
            <a:r>
              <a:rPr lang="en-US" dirty="0" smtClean="0"/>
              <a:t>.</a:t>
            </a:r>
          </a:p>
          <a:p>
            <a:pPr marL="285750" indent="-285750" algn="just">
              <a:lnSpc>
                <a:spcPct val="150000"/>
              </a:lnSpc>
              <a:buFont typeface="Arial" panose="020B0604020202020204" pitchFamily="34" charset="0"/>
              <a:buChar char="•"/>
            </a:pPr>
            <a:r>
              <a:rPr lang="en-US" dirty="0"/>
              <a:t>POWER SUPPLY: It is used to supply power to the system.</a:t>
            </a:r>
          </a:p>
          <a:p>
            <a:pPr marL="285750" lvl="0" indent="-285750" algn="just">
              <a:lnSpc>
                <a:spcPct val="150000"/>
              </a:lnSpc>
              <a:buFont typeface="Arial" panose="020B0604020202020204" pitchFamily="34" charset="0"/>
              <a:buChar char="•"/>
            </a:pPr>
            <a:r>
              <a:rPr lang="en-US" dirty="0" smtClean="0"/>
              <a:t>METAL DETECTOR: It is use to detect metal object and send message to the controller. It is specially used for bomb </a:t>
            </a:r>
            <a:r>
              <a:rPr lang="en-US" dirty="0" smtClean="0"/>
              <a:t>detection.</a:t>
            </a:r>
            <a:endParaRPr lang="en-US" dirty="0" smtClean="0"/>
          </a:p>
          <a:p>
            <a:pPr marL="285750" lvl="0" indent="-285750" algn="just">
              <a:lnSpc>
                <a:spcPct val="150000"/>
              </a:lnSpc>
              <a:buFont typeface="Arial" panose="020B0604020202020204" pitchFamily="34" charset="0"/>
              <a:buChar char="•"/>
            </a:pPr>
            <a:r>
              <a:rPr lang="en-US" dirty="0" smtClean="0"/>
              <a:t>WI-FI,BLUETOOTH,GPS: These are used as a medium between controller and servers.</a:t>
            </a:r>
          </a:p>
          <a:p>
            <a:pPr marL="285750" lvl="0" indent="-285750" algn="just">
              <a:lnSpc>
                <a:spcPct val="150000"/>
              </a:lnSpc>
              <a:buFont typeface="Arial" panose="020B0604020202020204" pitchFamily="34" charset="0"/>
              <a:buChar char="•"/>
            </a:pPr>
            <a:r>
              <a:rPr lang="en-US" dirty="0" smtClean="0"/>
              <a:t> SERVER,APP: These are used to controller the motion of the robot and also used to check the detail given by the detectors and camera.</a:t>
            </a:r>
            <a:endParaRPr lang="en-US" dirty="0"/>
          </a:p>
          <a:p>
            <a:pPr marL="285750" indent="-285750" algn="just">
              <a:lnSpc>
                <a:spcPct val="150000"/>
              </a:lnSpc>
              <a:spcAft>
                <a:spcPts val="0"/>
              </a:spcAft>
              <a:buFont typeface="Arial" panose="020B0604020202020204" pitchFamily="34" charset="0"/>
              <a:buChar char="•"/>
            </a:pPr>
            <a:endParaRPr lang="en-IN" sz="2800" b="1" u="sng" dirty="0">
              <a:solidFill>
                <a:srgbClr val="FF0000"/>
              </a:solidFill>
              <a:latin typeface="Times New Roman" panose="02020603050405020304" pitchFamily="18" charset="0"/>
              <a:ea typeface="Times New Roman" panose="02020603050405020304" pitchFamily="18" charset="0"/>
            </a:endParaRPr>
          </a:p>
        </p:txBody>
      </p:sp>
      <p:sp>
        <p:nvSpPr>
          <p:cNvPr id="1048609" name="Rectangle 3"/>
          <p:cNvSpPr/>
          <p:nvPr/>
        </p:nvSpPr>
        <p:spPr>
          <a:xfrm>
            <a:off x="1580225" y="1030251"/>
            <a:ext cx="3942081" cy="396240"/>
          </a:xfrm>
          <a:prstGeom prst="rect">
            <a:avLst/>
          </a:prstGeom>
        </p:spPr>
        <p:txBody>
          <a:bodyPr wrap="none">
            <a:spAutoFit/>
          </a:bodyPr>
          <a:lstStyle/>
          <a:p>
            <a:pPr>
              <a:lnSpc>
                <a:spcPct val="150000"/>
              </a:lnSpc>
              <a:spcAft>
                <a:spcPts val="0"/>
              </a:spcAft>
            </a:pPr>
            <a:r>
              <a:rPr lang="en-US" sz="2000" b="1" u="sng" dirty="0">
                <a:latin typeface="Times New Roman" panose="02020603050405020304" pitchFamily="18" charset="0"/>
                <a:ea typeface="Times New Roman" panose="02020603050405020304" pitchFamily="18" charset="0"/>
              </a:rPr>
              <a:t>BLOCK DIAGRAM EXPLANATION: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idx="1"/>
          </p:nvPr>
        </p:nvSpPr>
        <p:spPr>
          <a:xfrm>
            <a:off x="1484310" y="817419"/>
            <a:ext cx="10018713" cy="4973782"/>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HARDWARE SPECIFICATION</a:t>
            </a:r>
            <a:r>
              <a:rPr lang="en-US" sz="2000" b="1" u="sng" dirty="0" smtClean="0">
                <a:latin typeface="Times New Roman" panose="02020603050405020304" pitchFamily="18" charset="0"/>
                <a:cs typeface="Times New Roman" panose="02020603050405020304" pitchFamily="18" charset="0"/>
              </a:rPr>
              <a:t>:</a:t>
            </a:r>
          </a:p>
          <a:p>
            <a:pPr lvl="0"/>
            <a:r>
              <a:rPr lang="en-US" sz="2000" dirty="0"/>
              <a:t>Android smart phone</a:t>
            </a:r>
          </a:p>
          <a:p>
            <a:pPr lvl="0"/>
            <a:r>
              <a:rPr lang="en-US" sz="2000" dirty="0"/>
              <a:t>Bluetooth module</a:t>
            </a:r>
          </a:p>
          <a:p>
            <a:pPr marL="0" indent="0">
              <a:buNone/>
            </a:pPr>
            <a:r>
              <a:rPr lang="en-US" sz="2000" dirty="0" smtClean="0"/>
              <a:t>The </a:t>
            </a:r>
            <a:r>
              <a:rPr lang="en-US" sz="2000" dirty="0" err="1"/>
              <a:t>bluetooth</a:t>
            </a:r>
            <a:r>
              <a:rPr lang="en-US" sz="2000" dirty="0"/>
              <a:t> module HC-05 consists of six pins. The six pins Key,5V,GND,Tx,Rx,Status. </a:t>
            </a:r>
            <a:r>
              <a:rPr lang="en-US" sz="2000" dirty="0" smtClean="0"/>
              <a:t>The </a:t>
            </a:r>
            <a:r>
              <a:rPr lang="en-US" sz="2000" dirty="0" err="1"/>
              <a:t>bluetooth</a:t>
            </a:r>
            <a:r>
              <a:rPr lang="en-US" sz="2000" dirty="0"/>
              <a:t> module has two </a:t>
            </a:r>
            <a:r>
              <a:rPr lang="en-US" sz="2000" dirty="0" smtClean="0"/>
              <a:t>devices.1) master </a:t>
            </a:r>
            <a:r>
              <a:rPr lang="en-US" sz="2000" dirty="0"/>
              <a:t>device </a:t>
            </a:r>
            <a:r>
              <a:rPr lang="en-US" sz="2000" dirty="0" smtClean="0"/>
              <a:t>2) slave </a:t>
            </a:r>
            <a:r>
              <a:rPr lang="en-US" sz="2000" dirty="0"/>
              <a:t>device</a:t>
            </a:r>
            <a:r>
              <a:rPr lang="en-US" sz="2000" dirty="0" smtClean="0"/>
              <a:t>.</a:t>
            </a:r>
          </a:p>
          <a:p>
            <a:pPr lvl="0"/>
            <a:r>
              <a:rPr lang="en-US" sz="2000" dirty="0"/>
              <a:t>DC power supply</a:t>
            </a:r>
          </a:p>
          <a:p>
            <a:pPr marL="0" indent="0">
              <a:buNone/>
            </a:pPr>
            <a:r>
              <a:rPr lang="en-US" sz="2000" dirty="0"/>
              <a:t>12V and 5V dc supply will be used</a:t>
            </a:r>
            <a:r>
              <a:rPr lang="en-US" sz="2000" dirty="0" smtClean="0"/>
              <a:t>.</a:t>
            </a:r>
          </a:p>
          <a:p>
            <a:pPr lvl="0"/>
            <a:r>
              <a:rPr lang="en-US" sz="2000" dirty="0"/>
              <a:t>Motor Driver</a:t>
            </a:r>
          </a:p>
          <a:p>
            <a:r>
              <a:rPr lang="en-US" sz="2000" dirty="0" smtClean="0"/>
              <a:t>The </a:t>
            </a:r>
            <a:r>
              <a:rPr lang="en-US" sz="2000" dirty="0"/>
              <a:t>L293 and L293D are quadruple high-current half-H drivers. The L293D is designed to provide bidirectional drive currents of up to 600-mA at voltages from 4.5V to36V. The L293D IC has sixteen pins. There are four input pins and four ground pins. Two motors are connected between the four output pins</a:t>
            </a:r>
            <a:r>
              <a:rPr lang="en-US" sz="2000" dirty="0" smtClean="0"/>
              <a:t>.</a:t>
            </a:r>
            <a:endParaRPr lang="en-US" sz="2000" dirty="0"/>
          </a:p>
          <a:p>
            <a:endParaRPr lang="en-US" sz="2000" dirty="0"/>
          </a:p>
          <a:p>
            <a:endParaRPr lang="en-US" sz="2000" dirty="0" smtClean="0"/>
          </a:p>
          <a:p>
            <a:pPr marL="0" lvl="0" indent="0">
              <a:buNone/>
            </a:pPr>
            <a:endParaRPr lang="en-US" sz="2000" dirty="0"/>
          </a:p>
          <a:p>
            <a:pPr marL="0" indent="0">
              <a:buNone/>
            </a:pPr>
            <a:endParaRPr lang="en-US"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5673" y="678873"/>
            <a:ext cx="7398327" cy="1477328"/>
          </a:xfrm>
          <a:prstGeom prst="rect">
            <a:avLst/>
          </a:prstGeom>
        </p:spPr>
        <p:txBody>
          <a:bodyPr wrap="square">
            <a:spAutoFit/>
          </a:bodyPr>
          <a:lstStyle/>
          <a:p>
            <a:pPr marL="285750" indent="-285750">
              <a:buFont typeface="Arial" pitchFamily="34" charset="0"/>
              <a:buChar char="•"/>
            </a:pPr>
            <a:r>
              <a:rPr lang="en-US" dirty="0" smtClean="0"/>
              <a:t>Microcontroller:</a:t>
            </a:r>
            <a:endParaRPr lang="en-US" dirty="0"/>
          </a:p>
          <a:p>
            <a:r>
              <a:rPr lang="en-IN" dirty="0"/>
              <a:t>One PIC16F877A microcontroller is used to operate the  function of the </a:t>
            </a:r>
            <a:r>
              <a:rPr lang="en-IN" dirty="0" err="1"/>
              <a:t>robots.The</a:t>
            </a:r>
            <a:r>
              <a:rPr lang="en-IN" dirty="0"/>
              <a:t> microcontroller controls all the system</a:t>
            </a:r>
            <a:r>
              <a:rPr lang="en-IN" dirty="0" smtClean="0"/>
              <a:t>.</a:t>
            </a:r>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14308148"/>
              </p:ext>
            </p:extLst>
          </p:nvPr>
        </p:nvGraphicFramePr>
        <p:xfrm>
          <a:off x="2919889" y="1714239"/>
          <a:ext cx="5623560" cy="2425065"/>
        </p:xfrm>
        <a:graphic>
          <a:graphicData uri="http://schemas.openxmlformats.org/drawingml/2006/table">
            <a:tbl>
              <a:tblPr firstRow="1" firstCol="1" bandRow="1">
                <a:tableStyleId>{5C22544A-7EE6-4342-B048-85BDC9FD1C3A}</a:tableStyleId>
              </a:tblPr>
              <a:tblGrid>
                <a:gridCol w="1954530"/>
                <a:gridCol w="3669030"/>
              </a:tblGrid>
              <a:tr h="0">
                <a:tc>
                  <a:txBody>
                    <a:bodyPr/>
                    <a:lstStyle/>
                    <a:p>
                      <a:pPr marL="0" marR="0" algn="ctr">
                        <a:lnSpc>
                          <a:spcPct val="150000"/>
                        </a:lnSpc>
                        <a:spcBef>
                          <a:spcPts val="0"/>
                        </a:spcBef>
                        <a:spcAft>
                          <a:spcPts val="0"/>
                        </a:spcAft>
                      </a:pPr>
                      <a:r>
                        <a:rPr lang="en-IN" sz="1100">
                          <a:effectLst/>
                        </a:rPr>
                        <a:t>PARAMETERS</a:t>
                      </a:r>
                      <a:endParaRPr lang="en-US" sz="1100">
                        <a:effectLst/>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IN" sz="1100">
                          <a:effectLst/>
                        </a:rPr>
                        <a:t>VALUES</a:t>
                      </a:r>
                      <a:endParaRPr lang="en-US" sz="1100">
                        <a:effectLst/>
                        <a:latin typeface="Times New Roman"/>
                        <a:ea typeface="Times New Roman"/>
                      </a:endParaRPr>
                    </a:p>
                  </a:txBody>
                  <a:tcPr marL="68580" marR="68580" marT="0" marB="0"/>
                </a:tc>
              </a:tr>
              <a:tr h="262255">
                <a:tc>
                  <a:txBody>
                    <a:bodyPr/>
                    <a:lstStyle/>
                    <a:p>
                      <a:pPr marL="0" marR="0">
                        <a:lnSpc>
                          <a:spcPct val="150000"/>
                        </a:lnSpc>
                        <a:spcBef>
                          <a:spcPts val="0"/>
                        </a:spcBef>
                        <a:spcAft>
                          <a:spcPts val="0"/>
                        </a:spcAft>
                      </a:pPr>
                      <a:r>
                        <a:rPr lang="en-IN" sz="1100">
                          <a:effectLst/>
                        </a:rPr>
                        <a:t>Operating speed</a:t>
                      </a:r>
                      <a:endParaRPr lang="en-US" sz="1100">
                        <a:effectLst/>
                        <a:latin typeface="Times New Roman"/>
                        <a:ea typeface="Times New Roman"/>
                      </a:endParaRPr>
                    </a:p>
                  </a:txBody>
                  <a:tcPr marL="68580" marR="68580" marT="0" marB="0"/>
                </a:tc>
                <a:tc>
                  <a:txBody>
                    <a:bodyPr/>
                    <a:lstStyle/>
                    <a:p>
                      <a:pPr marL="0" marR="0">
                        <a:spcBef>
                          <a:spcPts val="0"/>
                        </a:spcBef>
                        <a:spcAft>
                          <a:spcPts val="0"/>
                        </a:spcAft>
                      </a:pPr>
                      <a:r>
                        <a:rPr lang="en-IN" sz="1100" dirty="0">
                          <a:effectLst/>
                        </a:rPr>
                        <a:t>DC – 20 MHz clock input</a:t>
                      </a:r>
                      <a:endParaRPr lang="en-US" sz="1100" dirty="0">
                        <a:effectLst/>
                      </a:endParaRPr>
                    </a:p>
                    <a:p>
                      <a:pPr marL="0" marR="0">
                        <a:lnSpc>
                          <a:spcPct val="150000"/>
                        </a:lnSpc>
                        <a:spcBef>
                          <a:spcPts val="0"/>
                        </a:spcBef>
                        <a:spcAft>
                          <a:spcPts val="0"/>
                        </a:spcAft>
                      </a:pPr>
                      <a:r>
                        <a:rPr lang="en-IN" sz="1100" dirty="0">
                          <a:effectLst/>
                        </a:rPr>
                        <a:t>DC – 200 ns instruction cycle</a:t>
                      </a:r>
                      <a:endParaRPr lang="en-US" sz="1100" dirty="0">
                        <a:effectLst/>
                        <a:latin typeface="Times New Roman"/>
                        <a:ea typeface="Times New Roman"/>
                      </a:endParaRPr>
                    </a:p>
                  </a:txBody>
                  <a:tcPr marL="68580" marR="68580" marT="0" marB="0"/>
                </a:tc>
              </a:tr>
              <a:tr h="279400">
                <a:tc>
                  <a:txBody>
                    <a:bodyPr/>
                    <a:lstStyle/>
                    <a:p>
                      <a:pPr marL="0" marR="0">
                        <a:lnSpc>
                          <a:spcPct val="150000"/>
                        </a:lnSpc>
                        <a:spcBef>
                          <a:spcPts val="0"/>
                        </a:spcBef>
                        <a:spcAft>
                          <a:spcPts val="0"/>
                        </a:spcAft>
                      </a:pPr>
                      <a:r>
                        <a:rPr lang="en-IN" sz="1100">
                          <a:effectLst/>
                        </a:rPr>
                        <a:t>Flash Program Memory</a:t>
                      </a:r>
                      <a:endParaRPr lang="en-US" sz="1100">
                        <a:effectLst/>
                        <a:latin typeface="Times New Roman"/>
                        <a:ea typeface="Times New Roman"/>
                      </a:endParaRPr>
                    </a:p>
                  </a:txBody>
                  <a:tcPr marL="68580" marR="68580" marT="0" marB="0"/>
                </a:tc>
                <a:tc>
                  <a:txBody>
                    <a:bodyPr/>
                    <a:lstStyle/>
                    <a:p>
                      <a:pPr marL="0" marR="0">
                        <a:lnSpc>
                          <a:spcPct val="150000"/>
                        </a:lnSpc>
                        <a:spcBef>
                          <a:spcPts val="0"/>
                        </a:spcBef>
                        <a:spcAft>
                          <a:spcPts val="0"/>
                        </a:spcAft>
                      </a:pPr>
                      <a:r>
                        <a:rPr lang="en-IN" sz="1100">
                          <a:effectLst/>
                        </a:rPr>
                        <a:t>Upto 8K x 14 words</a:t>
                      </a:r>
                      <a:endParaRPr lang="en-US" sz="1100">
                        <a:effectLst/>
                        <a:latin typeface="Times New Roman"/>
                        <a:ea typeface="Times New Roman"/>
                      </a:endParaRPr>
                    </a:p>
                  </a:txBody>
                  <a:tcPr marL="68580" marR="68580" marT="0" marB="0"/>
                </a:tc>
              </a:tr>
              <a:tr h="273685">
                <a:tc>
                  <a:txBody>
                    <a:bodyPr/>
                    <a:lstStyle/>
                    <a:p>
                      <a:pPr marL="0" marR="0">
                        <a:lnSpc>
                          <a:spcPct val="150000"/>
                        </a:lnSpc>
                        <a:spcBef>
                          <a:spcPts val="0"/>
                        </a:spcBef>
                        <a:spcAft>
                          <a:spcPts val="0"/>
                        </a:spcAft>
                      </a:pPr>
                      <a:r>
                        <a:rPr lang="en-IN" sz="1100">
                          <a:effectLst/>
                        </a:rPr>
                        <a:t>Data Memory (RAM)</a:t>
                      </a:r>
                      <a:endParaRPr lang="en-US" sz="1100">
                        <a:effectLst/>
                        <a:latin typeface="Times New Roman"/>
                        <a:ea typeface="Times New Roman"/>
                      </a:endParaRPr>
                    </a:p>
                  </a:txBody>
                  <a:tcPr marL="68580" marR="68580" marT="0" marB="0"/>
                </a:tc>
                <a:tc>
                  <a:txBody>
                    <a:bodyPr/>
                    <a:lstStyle/>
                    <a:p>
                      <a:pPr marL="0" marR="0">
                        <a:lnSpc>
                          <a:spcPct val="150000"/>
                        </a:lnSpc>
                        <a:spcBef>
                          <a:spcPts val="0"/>
                        </a:spcBef>
                        <a:spcAft>
                          <a:spcPts val="0"/>
                        </a:spcAft>
                      </a:pPr>
                      <a:r>
                        <a:rPr lang="en-IN" sz="1100">
                          <a:effectLst/>
                        </a:rPr>
                        <a:t>Upto  368 x 8 bytes</a:t>
                      </a:r>
                      <a:endParaRPr lang="en-US" sz="1100">
                        <a:effectLst/>
                        <a:latin typeface="Times New Roman"/>
                        <a:ea typeface="Times New Roman"/>
                      </a:endParaRPr>
                    </a:p>
                  </a:txBody>
                  <a:tcPr marL="68580" marR="68580" marT="0" marB="0"/>
                </a:tc>
              </a:tr>
              <a:tr h="279400">
                <a:tc>
                  <a:txBody>
                    <a:bodyPr/>
                    <a:lstStyle/>
                    <a:p>
                      <a:pPr marL="0" marR="0">
                        <a:lnSpc>
                          <a:spcPct val="150000"/>
                        </a:lnSpc>
                        <a:spcBef>
                          <a:spcPts val="0"/>
                        </a:spcBef>
                        <a:spcAft>
                          <a:spcPts val="0"/>
                        </a:spcAft>
                      </a:pPr>
                      <a:r>
                        <a:rPr lang="en-IN" sz="1100">
                          <a:effectLst/>
                        </a:rPr>
                        <a:t>EEPROM Data Memory</a:t>
                      </a:r>
                      <a:endParaRPr lang="en-US" sz="1100">
                        <a:effectLst/>
                        <a:latin typeface="Times New Roman"/>
                        <a:ea typeface="Times New Roman"/>
                      </a:endParaRPr>
                    </a:p>
                  </a:txBody>
                  <a:tcPr marL="68580" marR="68580" marT="0" marB="0"/>
                </a:tc>
                <a:tc>
                  <a:txBody>
                    <a:bodyPr/>
                    <a:lstStyle/>
                    <a:p>
                      <a:pPr marL="0" marR="0">
                        <a:lnSpc>
                          <a:spcPct val="150000"/>
                        </a:lnSpc>
                        <a:spcBef>
                          <a:spcPts val="0"/>
                        </a:spcBef>
                        <a:spcAft>
                          <a:spcPts val="0"/>
                        </a:spcAft>
                      </a:pPr>
                      <a:r>
                        <a:rPr lang="en-IN" sz="1100">
                          <a:effectLst/>
                        </a:rPr>
                        <a:t> Upto  256 x 8 bytes</a:t>
                      </a:r>
                      <a:endParaRPr lang="en-US" sz="1100">
                        <a:effectLst/>
                        <a:latin typeface="Times New Roman"/>
                        <a:ea typeface="Times New Roman"/>
                      </a:endParaRPr>
                    </a:p>
                  </a:txBody>
                  <a:tcPr marL="68580" marR="68580" marT="0" marB="0"/>
                </a:tc>
              </a:tr>
              <a:tr h="0">
                <a:tc>
                  <a:txBody>
                    <a:bodyPr/>
                    <a:lstStyle/>
                    <a:p>
                      <a:pPr marL="0" marR="0">
                        <a:lnSpc>
                          <a:spcPct val="150000"/>
                        </a:lnSpc>
                        <a:spcBef>
                          <a:spcPts val="0"/>
                        </a:spcBef>
                        <a:spcAft>
                          <a:spcPts val="0"/>
                        </a:spcAft>
                      </a:pPr>
                      <a:r>
                        <a:rPr lang="en-IN" sz="1100">
                          <a:effectLst/>
                        </a:rPr>
                        <a:t>Timer0</a:t>
                      </a:r>
                      <a:endParaRPr lang="en-US" sz="1100">
                        <a:effectLst/>
                        <a:latin typeface="Times New Roman"/>
                        <a:ea typeface="Times New Roman"/>
                      </a:endParaRPr>
                    </a:p>
                  </a:txBody>
                  <a:tcPr marL="68580" marR="68580" marT="0" marB="0"/>
                </a:tc>
                <a:tc>
                  <a:txBody>
                    <a:bodyPr/>
                    <a:lstStyle/>
                    <a:p>
                      <a:pPr marL="0" marR="0">
                        <a:lnSpc>
                          <a:spcPct val="150000"/>
                        </a:lnSpc>
                        <a:spcBef>
                          <a:spcPts val="0"/>
                        </a:spcBef>
                        <a:spcAft>
                          <a:spcPts val="0"/>
                        </a:spcAft>
                      </a:pPr>
                      <a:r>
                        <a:rPr lang="en-IN" sz="1100">
                          <a:effectLst/>
                        </a:rPr>
                        <a:t>8-bit timer/counter with 8-bit prescaler</a:t>
                      </a:r>
                      <a:endParaRPr lang="en-US" sz="1100">
                        <a:effectLst/>
                        <a:latin typeface="Times New Roman"/>
                        <a:ea typeface="Times New Roman"/>
                      </a:endParaRPr>
                    </a:p>
                  </a:txBody>
                  <a:tcPr marL="68580" marR="68580" marT="0" marB="0"/>
                </a:tc>
              </a:tr>
              <a:tr h="0">
                <a:tc>
                  <a:txBody>
                    <a:bodyPr/>
                    <a:lstStyle/>
                    <a:p>
                      <a:pPr marL="0" marR="0">
                        <a:lnSpc>
                          <a:spcPct val="150000"/>
                        </a:lnSpc>
                        <a:spcBef>
                          <a:spcPts val="0"/>
                        </a:spcBef>
                        <a:spcAft>
                          <a:spcPts val="0"/>
                        </a:spcAft>
                      </a:pPr>
                      <a:r>
                        <a:rPr lang="en-IN" sz="1100">
                          <a:effectLst/>
                        </a:rPr>
                        <a:t>Timer1</a:t>
                      </a:r>
                      <a:endParaRPr lang="en-US" sz="1100">
                        <a:effectLst/>
                        <a:latin typeface="Times New Roman"/>
                        <a:ea typeface="Times New Roman"/>
                      </a:endParaRPr>
                    </a:p>
                  </a:txBody>
                  <a:tcPr marL="68580" marR="68580" marT="0" marB="0"/>
                </a:tc>
                <a:tc>
                  <a:txBody>
                    <a:bodyPr/>
                    <a:lstStyle/>
                    <a:p>
                      <a:pPr marL="0" marR="0">
                        <a:spcBef>
                          <a:spcPts val="0"/>
                        </a:spcBef>
                        <a:spcAft>
                          <a:spcPts val="0"/>
                        </a:spcAft>
                      </a:pPr>
                      <a:r>
                        <a:rPr lang="en-IN" sz="1100">
                          <a:effectLst/>
                        </a:rPr>
                        <a:t>16-bit timer/counter with prescaler, can be incremented during Sleep via external crystal/clock</a:t>
                      </a:r>
                      <a:endParaRPr lang="en-US" sz="1100">
                        <a:effectLst/>
                        <a:latin typeface="Times New Roman"/>
                        <a:ea typeface="Times New Roman"/>
                      </a:endParaRPr>
                    </a:p>
                  </a:txBody>
                  <a:tcPr marL="68580" marR="68580" marT="0" marB="0"/>
                </a:tc>
              </a:tr>
              <a:tr h="0">
                <a:tc>
                  <a:txBody>
                    <a:bodyPr/>
                    <a:lstStyle/>
                    <a:p>
                      <a:pPr marL="0" marR="0">
                        <a:lnSpc>
                          <a:spcPct val="150000"/>
                        </a:lnSpc>
                        <a:spcBef>
                          <a:spcPts val="0"/>
                        </a:spcBef>
                        <a:spcAft>
                          <a:spcPts val="0"/>
                        </a:spcAft>
                      </a:pPr>
                      <a:r>
                        <a:rPr lang="en-IN" sz="1100">
                          <a:effectLst/>
                        </a:rPr>
                        <a:t>Timer2</a:t>
                      </a:r>
                      <a:endParaRPr lang="en-US" sz="1100">
                        <a:effectLst/>
                        <a:latin typeface="Times New Roman"/>
                        <a:ea typeface="Times New Roman"/>
                      </a:endParaRPr>
                    </a:p>
                  </a:txBody>
                  <a:tcPr marL="68580" marR="68580" marT="0" marB="0"/>
                </a:tc>
                <a:tc>
                  <a:txBody>
                    <a:bodyPr/>
                    <a:lstStyle/>
                    <a:p>
                      <a:pPr marL="0" marR="0">
                        <a:spcBef>
                          <a:spcPts val="0"/>
                        </a:spcBef>
                        <a:spcAft>
                          <a:spcPts val="0"/>
                        </a:spcAft>
                      </a:pPr>
                      <a:r>
                        <a:rPr lang="en-IN" sz="1100" dirty="0">
                          <a:effectLst/>
                        </a:rPr>
                        <a:t>8-bit timer/counter with 8-bit period register, </a:t>
                      </a:r>
                      <a:r>
                        <a:rPr lang="en-IN" sz="1100" dirty="0" err="1">
                          <a:effectLst/>
                        </a:rPr>
                        <a:t>prescaler</a:t>
                      </a:r>
                      <a:r>
                        <a:rPr lang="en-IN" sz="1100" dirty="0">
                          <a:effectLst/>
                        </a:rPr>
                        <a:t> and </a:t>
                      </a:r>
                      <a:r>
                        <a:rPr lang="en-IN" sz="1100" dirty="0" err="1">
                          <a:effectLst/>
                        </a:rPr>
                        <a:t>postscaler</a:t>
                      </a:r>
                      <a:endParaRPr lang="en-US" sz="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9477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6292" y="1468582"/>
            <a:ext cx="10020587" cy="5084618"/>
          </a:xfrm>
        </p:spPr>
        <p:txBody>
          <a:bodyPr>
            <a:normAutofit/>
          </a:bodyPr>
          <a:lstStyle/>
          <a:p>
            <a:pPr lvl="0"/>
            <a:r>
              <a:rPr lang="en-US" sz="2000" dirty="0"/>
              <a:t>DC motors</a:t>
            </a:r>
          </a:p>
          <a:p>
            <a:pPr marL="0" indent="0">
              <a:buNone/>
            </a:pPr>
            <a:r>
              <a:rPr lang="en-IN" sz="2000" dirty="0" smtClean="0"/>
              <a:t>	The </a:t>
            </a:r>
            <a:r>
              <a:rPr lang="en-IN" sz="2000" dirty="0"/>
              <a:t>speed of step execution controls the rate of motor rotation. A 1.8° step motor executing steps at a speed of 200 steps per second will rotate at exactly 1 revolution per second. Stepper motors can be very accurately controlled in terms of how far and how fast they will rotate. The number of steps the motor executes is equal to the number of pulse commands it is given. A step motor will rotate a distance and at a rate that is proportional to the number and frequency of its pulse commands</a:t>
            </a:r>
            <a:r>
              <a:rPr lang="en-IN" sz="2000" dirty="0" smtClean="0"/>
              <a:t>.</a:t>
            </a:r>
          </a:p>
          <a:p>
            <a:endParaRPr lang="en-US" sz="2000" dirty="0"/>
          </a:p>
          <a:p>
            <a:endParaRPr lang="en-US" dirty="0"/>
          </a:p>
        </p:txBody>
      </p:sp>
    </p:spTree>
    <p:extLst>
      <p:ext uri="{BB962C8B-B14F-4D97-AF65-F5344CB8AC3E}">
        <p14:creationId xmlns:p14="http://schemas.microsoft.com/office/powerpoint/2010/main" val="345689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128" y="1260764"/>
            <a:ext cx="10048296" cy="5112327"/>
          </a:xfrm>
        </p:spPr>
        <p:txBody>
          <a:bodyPr>
            <a:normAutofit lnSpcReduction="10000"/>
          </a:bodyPr>
          <a:lstStyle/>
          <a:p>
            <a:pPr lvl="0"/>
            <a:r>
              <a:rPr lang="en-US" sz="2000" dirty="0"/>
              <a:t>Metal Detector</a:t>
            </a:r>
          </a:p>
          <a:p>
            <a:pPr marL="0" lvl="0" indent="0">
              <a:buNone/>
            </a:pPr>
            <a:r>
              <a:rPr lang="en-US" sz="2000" dirty="0"/>
              <a:t>Fully automatic self adjusting circuit. </a:t>
            </a:r>
          </a:p>
          <a:p>
            <a:pPr marL="0" lvl="0" indent="0">
              <a:buNone/>
            </a:pPr>
            <a:r>
              <a:rPr lang="en-US" sz="2000" dirty="0"/>
              <a:t>Effectively detects minute quantities of gold, silver, platinum, brass, copper, mild &amp; stainless steel. </a:t>
            </a:r>
          </a:p>
          <a:p>
            <a:pPr marL="0" lvl="0" indent="0">
              <a:buNone/>
            </a:pPr>
            <a:r>
              <a:rPr lang="en-US" sz="2000" dirty="0"/>
              <a:t>Ultra-high sensitivity and stability. </a:t>
            </a:r>
          </a:p>
          <a:p>
            <a:pPr marL="0" lvl="0" indent="0">
              <a:buNone/>
            </a:pPr>
            <a:r>
              <a:rPr lang="en-US" sz="2000" dirty="0" smtClean="0"/>
              <a:t>Large scanning area. </a:t>
            </a:r>
          </a:p>
          <a:p>
            <a:pPr marL="0" lvl="0" indent="0">
              <a:buNone/>
            </a:pPr>
            <a:r>
              <a:rPr lang="en-US" sz="2000" dirty="0" smtClean="0"/>
              <a:t>Very </a:t>
            </a:r>
            <a:r>
              <a:rPr lang="en-US" sz="2000" dirty="0"/>
              <a:t>quick &amp; clear response to metal objects. </a:t>
            </a:r>
          </a:p>
          <a:p>
            <a:pPr marL="0" lvl="0" indent="0">
              <a:buNone/>
            </a:pPr>
            <a:r>
              <a:rPr lang="en-US" sz="2000" dirty="0"/>
              <a:t>Visual indications for Power ON, Metal detection, Battery Low &amp; Battery charging ON. </a:t>
            </a:r>
            <a:endParaRPr lang="en-US" sz="2000" dirty="0" smtClean="0"/>
          </a:p>
          <a:p>
            <a:pPr lvl="0"/>
            <a:r>
              <a:rPr lang="en-US" sz="2000" dirty="0"/>
              <a:t>Smoke Detector</a:t>
            </a:r>
          </a:p>
          <a:p>
            <a:pPr marL="0" lvl="0" indent="0">
              <a:buNone/>
            </a:pPr>
            <a:r>
              <a:rPr lang="en-IN" sz="2000" dirty="0"/>
              <a:t>Height: 47mm(mounted in B401 base)</a:t>
            </a:r>
            <a:endParaRPr lang="en-US" sz="2000" dirty="0"/>
          </a:p>
          <a:p>
            <a:pPr marL="0" lvl="0" indent="0">
              <a:buNone/>
            </a:pPr>
            <a:r>
              <a:rPr lang="en-IN" sz="2000" dirty="0"/>
              <a:t>Diameter: 102mm</a:t>
            </a:r>
            <a:endParaRPr lang="en-US" sz="2000" dirty="0"/>
          </a:p>
          <a:p>
            <a:pPr marL="0" lvl="0" indent="0">
              <a:buNone/>
            </a:pPr>
            <a:r>
              <a:rPr lang="en-IN" sz="2000" dirty="0"/>
              <a:t>Weight: 105g</a:t>
            </a:r>
            <a:endParaRPr lang="en-US" sz="2000" dirty="0"/>
          </a:p>
          <a:p>
            <a:pPr marL="0" lvl="0" indent="0">
              <a:buNone/>
            </a:pPr>
            <a:endParaRPr lang="en-US" sz="1800" dirty="0" smtClean="0"/>
          </a:p>
          <a:p>
            <a:endParaRPr lang="en-US" sz="1800" dirty="0"/>
          </a:p>
          <a:p>
            <a:endParaRPr lang="en-US" dirty="0"/>
          </a:p>
        </p:txBody>
      </p:sp>
    </p:spTree>
    <p:extLst>
      <p:ext uri="{BB962C8B-B14F-4D97-AF65-F5344CB8AC3E}">
        <p14:creationId xmlns:p14="http://schemas.microsoft.com/office/powerpoint/2010/main" val="136719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1484310" y="775855"/>
            <a:ext cx="10018713" cy="5015345"/>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SOFTWARE SPECIFICATION:</a:t>
            </a:r>
          </a:p>
          <a:p>
            <a:pPr lvl="0"/>
            <a:r>
              <a:rPr lang="en-IN" sz="2000" dirty="0"/>
              <a:t>Programming software: MPLAB</a:t>
            </a:r>
            <a:endParaRPr lang="en-US" sz="2000" dirty="0"/>
          </a:p>
          <a:p>
            <a:pPr lvl="0"/>
            <a:r>
              <a:rPr lang="en-IN" sz="2000" dirty="0"/>
              <a:t>Simulation software: Proteus, </a:t>
            </a:r>
            <a:r>
              <a:rPr lang="en-IN" sz="2000" dirty="0" err="1" smtClean="0"/>
              <a:t>Multisim</a:t>
            </a:r>
            <a:endParaRPr lang="en-IN" sz="2000" dirty="0" smtClean="0"/>
          </a:p>
          <a:p>
            <a:r>
              <a:rPr lang="en-IN" sz="2000" dirty="0"/>
              <a:t>PCB designing software: Proteus, Express PCB</a:t>
            </a:r>
            <a:endParaRPr lang="en-US" sz="2000" dirty="0"/>
          </a:p>
          <a:p>
            <a:pPr lvl="0"/>
            <a:endParaRPr lang="en-US" sz="2000" dirty="0"/>
          </a:p>
          <a:p>
            <a:endParaRPr lang="en-US" sz="2000" b="1" u="sng"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2476871" y="380409"/>
            <a:ext cx="8004698" cy="3558540"/>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OUTLINE :</a:t>
            </a:r>
          </a:p>
          <a:p>
            <a:endParaRPr lang="en-US" dirty="0"/>
          </a:p>
          <a:p>
            <a:pPr marL="285750" indent="-285750">
              <a:lnSpc>
                <a:spcPct val="150000"/>
              </a:lnSpc>
              <a:buFont typeface="Wingdings" panose="05000000000000000000" pitchFamily="2" charset="2"/>
              <a:buChar char="Ø"/>
            </a:pPr>
            <a:r>
              <a:rPr lang="en-IN" dirty="0"/>
              <a:t>ABSTRACT</a:t>
            </a:r>
          </a:p>
          <a:p>
            <a:pPr marL="285750" indent="-285750">
              <a:lnSpc>
                <a:spcPct val="150000"/>
              </a:lnSpc>
              <a:buFont typeface="Wingdings" panose="05000000000000000000" pitchFamily="2" charset="2"/>
              <a:buChar char="Ø"/>
            </a:pPr>
            <a:r>
              <a:rPr lang="en-IN" dirty="0" smtClean="0"/>
              <a:t>INTRODUCTION</a:t>
            </a:r>
          </a:p>
          <a:p>
            <a:pPr marL="285750" indent="-285750">
              <a:lnSpc>
                <a:spcPct val="150000"/>
              </a:lnSpc>
              <a:buFont typeface="Wingdings" panose="05000000000000000000" pitchFamily="2" charset="2"/>
              <a:buChar char="Ø"/>
            </a:pPr>
            <a:r>
              <a:rPr lang="en-IN" dirty="0" smtClean="0"/>
              <a:t>PROBLEM STATEMENT</a:t>
            </a:r>
          </a:p>
          <a:p>
            <a:pPr marL="285750" indent="-285750">
              <a:lnSpc>
                <a:spcPct val="150000"/>
              </a:lnSpc>
              <a:buFont typeface="Wingdings" panose="05000000000000000000" pitchFamily="2" charset="2"/>
              <a:buChar char="Ø"/>
            </a:pPr>
            <a:r>
              <a:rPr lang="en-IN" dirty="0" smtClean="0"/>
              <a:t>NEED OF PROJECT</a:t>
            </a:r>
            <a:endParaRPr lang="en-IN" dirty="0"/>
          </a:p>
          <a:p>
            <a:pPr marL="285750" indent="-285750">
              <a:lnSpc>
                <a:spcPct val="150000"/>
              </a:lnSpc>
              <a:buFont typeface="Wingdings" panose="05000000000000000000" pitchFamily="2" charset="2"/>
              <a:buChar char="Ø"/>
            </a:pPr>
            <a:r>
              <a:rPr lang="en-IN" dirty="0" smtClean="0"/>
              <a:t>OBLECTIVE AND SCOPE OF PROJECT</a:t>
            </a:r>
          </a:p>
          <a:p>
            <a:pPr marL="285750" indent="-285750">
              <a:lnSpc>
                <a:spcPct val="150000"/>
              </a:lnSpc>
              <a:buFont typeface="Wingdings" panose="05000000000000000000" pitchFamily="2" charset="2"/>
              <a:buChar char="Ø"/>
            </a:pPr>
            <a:r>
              <a:rPr lang="en-IN" dirty="0" smtClean="0"/>
              <a:t>LITERATURE SURVEY</a:t>
            </a:r>
          </a:p>
          <a:p>
            <a:pPr>
              <a:lnSpc>
                <a:spcPct val="150000"/>
              </a:lnSpc>
              <a:buFont typeface="Wingdings" panose="05000000000000000000" pitchFamily="2" charset="2"/>
              <a:buChar char="Ø"/>
            </a:pPr>
            <a:r>
              <a:rPr lang="en-IN" dirty="0" smtClean="0"/>
              <a:t>  BLOCK DIAGRAM</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1355333" y="571161"/>
            <a:ext cx="1630680" cy="358140"/>
          </a:xfrm>
          <a:prstGeom prst="rect">
            <a:avLst/>
          </a:prstGeom>
        </p:spPr>
        <p:txBody>
          <a:bodyPr wrap="none">
            <a:spAutoFit/>
          </a:bodyPr>
          <a:lstStyle/>
          <a:p>
            <a:pPr>
              <a:lnSpc>
                <a:spcPct val="150000"/>
              </a:lnSpc>
              <a:spcAft>
                <a:spcPts val="0"/>
              </a:spcAft>
            </a:pPr>
            <a:r>
              <a:rPr lang="en-US" b="1" u="sng" dirty="0">
                <a:latin typeface="Times New Roman" panose="02020603050405020304" pitchFamily="18" charset="0"/>
                <a:ea typeface="Times New Roman" panose="02020603050405020304" pitchFamily="18" charset="0"/>
              </a:rPr>
              <a:t>FLOW CHART:</a:t>
            </a:r>
            <a:endParaRPr lang="en-IN" sz="1600" dirty="0">
              <a:effectLst/>
              <a:latin typeface="Times New Roman" panose="02020603050405020304" pitchFamily="18" charset="0"/>
              <a:ea typeface="Times New Roman" panose="02020603050405020304" pitchFamily="18" charset="0"/>
            </a:endParaRPr>
          </a:p>
        </p:txBody>
      </p:sp>
      <p:sp>
        <p:nvSpPr>
          <p:cNvPr id="1048613" name="Rectangle 6"/>
          <p:cNvSpPr/>
          <p:nvPr/>
        </p:nvSpPr>
        <p:spPr>
          <a:xfrm>
            <a:off x="4759576" y="6399926"/>
            <a:ext cx="3399003" cy="507831"/>
          </a:xfrm>
          <a:prstGeom prst="rect">
            <a:avLst/>
          </a:prstGeom>
        </p:spPr>
        <p:txBody>
          <a:bodyPr wrap="square">
            <a:spAutoFit/>
          </a:bodyPr>
          <a:lstStyle/>
          <a:p>
            <a:pPr algn="ctr">
              <a:lnSpc>
                <a:spcPct val="150000"/>
              </a:lnSpc>
              <a:spcAft>
                <a:spcPts val="0"/>
              </a:spcAft>
            </a:pPr>
            <a:r>
              <a:rPr lang="en-US" i="1" u="sng" dirty="0" smtClean="0">
                <a:latin typeface="Times New Roman" panose="02020603050405020304" pitchFamily="18" charset="0"/>
                <a:ea typeface="Times New Roman" panose="02020603050405020304" pitchFamily="18" charset="0"/>
              </a:rPr>
              <a:t>Fig.2. </a:t>
            </a:r>
            <a:r>
              <a:rPr lang="en-US" i="1" u="sng" dirty="0">
                <a:latin typeface="Times New Roman" panose="02020603050405020304" pitchFamily="18" charset="0"/>
                <a:ea typeface="Times New Roman" panose="02020603050405020304" pitchFamily="18" charset="0"/>
              </a:rPr>
              <a:t>Flow chart of system</a:t>
            </a:r>
            <a:endParaRPr lang="en-IN" dirty="0">
              <a:latin typeface="Times New Roman" panose="02020603050405020304" pitchFamily="18" charset="0"/>
              <a:ea typeface="Times New Roman" panose="02020603050405020304" pitchFamily="18" charset="0"/>
            </a:endParaRPr>
          </a:p>
        </p:txBody>
      </p:sp>
      <p:pic>
        <p:nvPicPr>
          <p:cNvPr id="2097154" name="Picture 7"/>
          <p:cNvPicPr>
            <a:picLocks/>
          </p:cNvPicPr>
          <p:nvPr/>
        </p:nvPicPr>
        <p:blipFill>
          <a:blip r:embed="rId2" cstate="print"/>
          <a:srcRect/>
          <a:stretch>
            <a:fillRect/>
          </a:stretch>
        </p:blipFill>
        <p:spPr>
          <a:xfrm>
            <a:off x="1551709" y="1454727"/>
            <a:ext cx="9601200" cy="4710546"/>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2"/>
          <p:cNvSpPr/>
          <p:nvPr/>
        </p:nvSpPr>
        <p:spPr>
          <a:xfrm>
            <a:off x="1597981" y="2189602"/>
            <a:ext cx="8549196" cy="4108817"/>
          </a:xfrm>
          <a:prstGeom prst="rect">
            <a:avLst/>
          </a:prstGeom>
        </p:spPr>
        <p:txBody>
          <a:bodyPr wrap="square">
            <a:spAutoFit/>
          </a:bodyPr>
          <a:lstStyle/>
          <a:p>
            <a:r>
              <a:rPr lang="en-IN" dirty="0" smtClean="0"/>
              <a:t>1)The </a:t>
            </a:r>
            <a:r>
              <a:rPr lang="en-IN" dirty="0"/>
              <a:t>robot is small in size so can be used for </a:t>
            </a:r>
            <a:r>
              <a:rPr lang="en-IN" dirty="0" smtClean="0"/>
              <a:t>detecting mines</a:t>
            </a:r>
            <a:r>
              <a:rPr lang="en-IN" dirty="0" smtClean="0"/>
              <a:t>. </a:t>
            </a:r>
            <a:endParaRPr lang="en-US" dirty="0"/>
          </a:p>
          <a:p>
            <a:r>
              <a:rPr lang="en-IN" dirty="0"/>
              <a:t>2)  This robot can be used in the borders for disposing hidden land mines. </a:t>
            </a:r>
            <a:endParaRPr lang="en-US" dirty="0"/>
          </a:p>
          <a:p>
            <a:r>
              <a:rPr lang="en-IN" dirty="0"/>
              <a:t>3) The robot can be used for surveillance or reconnaissance.</a:t>
            </a:r>
            <a:endParaRPr lang="en-US" dirty="0"/>
          </a:p>
          <a:p>
            <a:r>
              <a:rPr lang="en-US" dirty="0"/>
              <a:t>4) Military robots are autonomous or remote controlled devices or robots designed for </a:t>
            </a:r>
            <a:r>
              <a:rPr lang="en-US" dirty="0" smtClean="0"/>
              <a:t>       military </a:t>
            </a:r>
            <a:r>
              <a:rPr lang="en-US" dirty="0"/>
              <a:t>applications.</a:t>
            </a:r>
          </a:p>
          <a:p>
            <a:pPr marL="342900" indent="-342900">
              <a:buAutoNum type="arabicParenR" startAt="5"/>
            </a:pPr>
            <a:r>
              <a:rPr lang="en-US" dirty="0" smtClean="0"/>
              <a:t>Robots </a:t>
            </a:r>
            <a:r>
              <a:rPr lang="en-US" dirty="0"/>
              <a:t>could reduce the number of military personnel injured or killed in </a:t>
            </a:r>
            <a:r>
              <a:rPr lang="en-US" dirty="0" smtClean="0"/>
              <a:t>combat situations.</a:t>
            </a:r>
          </a:p>
          <a:p>
            <a:r>
              <a:rPr lang="en-US" dirty="0" smtClean="0"/>
              <a:t>6)It </a:t>
            </a:r>
            <a:r>
              <a:rPr lang="en-US" dirty="0"/>
              <a:t>can be use for search &amp; rescue type operations.</a:t>
            </a:r>
          </a:p>
          <a:p>
            <a:r>
              <a:rPr lang="en-US" i="1" dirty="0"/>
              <a:t>7)  </a:t>
            </a:r>
            <a:r>
              <a:rPr lang="en-US" dirty="0"/>
              <a:t>In bomb defusing.</a:t>
            </a:r>
          </a:p>
          <a:p>
            <a:r>
              <a:rPr lang="en-US" i="1" dirty="0"/>
              <a:t>8)  </a:t>
            </a:r>
            <a:r>
              <a:rPr lang="en-US" dirty="0"/>
              <a:t>It is also use this robot for animal tracking in forest.</a:t>
            </a:r>
          </a:p>
          <a:p>
            <a:r>
              <a:rPr lang="en-US" i="1" dirty="0"/>
              <a:t>9) </a:t>
            </a:r>
            <a:r>
              <a:rPr lang="en-US" dirty="0"/>
              <a:t>It can be use for pick up injured soldier from war station and dropping them in safe </a:t>
            </a:r>
            <a:r>
              <a:rPr lang="en-US" dirty="0" smtClean="0"/>
              <a:t>     place</a:t>
            </a:r>
            <a:r>
              <a:rPr lang="en-US" dirty="0"/>
              <a:t>. It can carry extra material like as bombs, missiles, blankets etc.</a:t>
            </a:r>
          </a:p>
          <a:p>
            <a:pPr marL="342900" indent="-342900">
              <a:buAutoNum type="arabicParenR" startAt="5"/>
            </a:pPr>
            <a:endParaRPr lang="en-US" dirty="0"/>
          </a:p>
          <a:p>
            <a:pPr marL="342900" lvl="0" indent="-342900" algn="just">
              <a:lnSpc>
                <a:spcPct val="150000"/>
              </a:lnSpc>
              <a:spcAft>
                <a:spcPts val="0"/>
              </a:spcAft>
              <a:buFont typeface="+mj-lt"/>
              <a:buAutoNum type="arabicPeriod"/>
            </a:pPr>
            <a:endParaRPr lang="en-IN" dirty="0">
              <a:latin typeface="Times New Roman" panose="02020603050405020304" pitchFamily="18" charset="0"/>
              <a:ea typeface="Times New Roman" panose="02020603050405020304" pitchFamily="18" charset="0"/>
            </a:endParaRPr>
          </a:p>
        </p:txBody>
      </p:sp>
      <p:sp>
        <p:nvSpPr>
          <p:cNvPr id="1048615" name="Rectangle 3"/>
          <p:cNvSpPr/>
          <p:nvPr/>
        </p:nvSpPr>
        <p:spPr>
          <a:xfrm>
            <a:off x="1275649" y="1433307"/>
            <a:ext cx="3878581" cy="358141"/>
          </a:xfrm>
          <a:prstGeom prst="rect">
            <a:avLst/>
          </a:prstGeom>
        </p:spPr>
        <p:txBody>
          <a:bodyPr wrap="none">
            <a:spAutoFit/>
          </a:bodyPr>
          <a:lstStyle/>
          <a:p>
            <a:pPr>
              <a:lnSpc>
                <a:spcPct val="150000"/>
              </a:lnSpc>
              <a:spcAft>
                <a:spcPts val="0"/>
              </a:spcAft>
            </a:pPr>
            <a:r>
              <a:rPr lang="en-US" b="1" u="sng" dirty="0" smtClean="0">
                <a:latin typeface="Times New Roman" panose="02020603050405020304" pitchFamily="18" charset="0"/>
                <a:ea typeface="Times New Roman" panose="02020603050405020304" pitchFamily="18" charset="0"/>
              </a:rPr>
              <a:t>ADVANTAGES AND APPLICATIONS </a:t>
            </a:r>
            <a:r>
              <a:rPr lang="en-US" b="1" u="sng"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a:xfrm>
            <a:off x="838200" y="692727"/>
            <a:ext cx="10664823" cy="5098473"/>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WORK DONE TILL DATE</a:t>
            </a:r>
            <a:r>
              <a:rPr lang="en-US" sz="2000" b="1" u="sng" dirty="0" smtClean="0">
                <a:latin typeface="Times New Roman" panose="02020603050405020304" pitchFamily="18" charset="0"/>
                <a:cs typeface="Times New Roman" panose="02020603050405020304" pitchFamily="18" charset="0"/>
              </a:rPr>
              <a:t>:</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38200" y="71022"/>
            <a:ext cx="10515600" cy="678697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IN" b="1" dirty="0" smtClean="0">
              <a:latin typeface="Times New Roman" panose="02020603050405020304" pitchFamily="18" charset="0"/>
              <a:cs typeface="Times New Roman" panose="02020603050405020304" pitchFamily="18" charset="0"/>
            </a:endParaRPr>
          </a:p>
          <a:p>
            <a:pPr marL="0" indent="0">
              <a:buFont typeface="Arial"/>
              <a:buNone/>
            </a:pPr>
            <a:endParaRPr lang="en-IN" sz="1400" dirty="0">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4483223" y="143346"/>
            <a:ext cx="3888420" cy="4438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Formation of Groups</a:t>
            </a:r>
          </a:p>
        </p:txBody>
      </p:sp>
      <p:sp>
        <p:nvSpPr>
          <p:cNvPr id="6" name="Rectangle: Rounded Corners 4"/>
          <p:cNvSpPr/>
          <p:nvPr/>
        </p:nvSpPr>
        <p:spPr>
          <a:xfrm>
            <a:off x="4483223" y="822121"/>
            <a:ext cx="3888420" cy="5201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Finalizing Domain and Title of Project</a:t>
            </a:r>
          </a:p>
        </p:txBody>
      </p:sp>
      <p:sp>
        <p:nvSpPr>
          <p:cNvPr id="7" name="Rectangle: Rounded Corners 5"/>
          <p:cNvSpPr/>
          <p:nvPr/>
        </p:nvSpPr>
        <p:spPr>
          <a:xfrm>
            <a:off x="4483224" y="1669409"/>
            <a:ext cx="3888420" cy="4438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Literature Survey </a:t>
            </a:r>
          </a:p>
        </p:txBody>
      </p:sp>
      <p:sp>
        <p:nvSpPr>
          <p:cNvPr id="8" name="Rectangle: Rounded Corners 6"/>
          <p:cNvSpPr/>
          <p:nvPr/>
        </p:nvSpPr>
        <p:spPr>
          <a:xfrm>
            <a:off x="4508390" y="2399251"/>
            <a:ext cx="3888420" cy="5201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Formation of Synopsis and checked by Project Guide</a:t>
            </a:r>
          </a:p>
        </p:txBody>
      </p:sp>
      <p:sp>
        <p:nvSpPr>
          <p:cNvPr id="9" name="Rectangle: Rounded Corners 7"/>
          <p:cNvSpPr/>
          <p:nvPr/>
        </p:nvSpPr>
        <p:spPr>
          <a:xfrm>
            <a:off x="4483223" y="3205328"/>
            <a:ext cx="3947713" cy="6543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Components Identification</a:t>
            </a:r>
          </a:p>
        </p:txBody>
      </p:sp>
      <p:sp>
        <p:nvSpPr>
          <p:cNvPr id="10" name="Rectangle: Rounded Corners 8"/>
          <p:cNvSpPr/>
          <p:nvPr/>
        </p:nvSpPr>
        <p:spPr>
          <a:xfrm>
            <a:off x="4508390" y="4168878"/>
            <a:ext cx="3947713" cy="545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Power Supply Simulation on </a:t>
            </a:r>
            <a:r>
              <a:rPr lang="en-IN" sz="1600" dirty="0" smtClean="0">
                <a:latin typeface="Times New Roman" panose="02020603050405020304" pitchFamily="18" charset="0"/>
                <a:cs typeface="Times New Roman" panose="02020603050405020304" pitchFamily="18" charset="0"/>
              </a:rPr>
              <a:t>Multisim </a:t>
            </a:r>
            <a:r>
              <a:rPr lang="en-IN" sz="1600" dirty="0">
                <a:latin typeface="Times New Roman" panose="02020603050405020304" pitchFamily="18" charset="0"/>
                <a:cs typeface="Times New Roman" panose="02020603050405020304" pitchFamily="18" charset="0"/>
              </a:rPr>
              <a:t>Software </a:t>
            </a:r>
          </a:p>
        </p:txBody>
      </p:sp>
      <p:sp>
        <p:nvSpPr>
          <p:cNvPr id="11" name="Rectangle: Rounded Corners 9"/>
          <p:cNvSpPr/>
          <p:nvPr/>
        </p:nvSpPr>
        <p:spPr>
          <a:xfrm>
            <a:off x="4508390" y="5086192"/>
            <a:ext cx="3947713" cy="7804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Study the Working Principle </a:t>
            </a:r>
            <a:r>
              <a:rPr lang="en-IN" sz="1600" dirty="0" smtClean="0">
                <a:latin typeface="Times New Roman" panose="02020603050405020304" pitchFamily="18" charset="0"/>
                <a:cs typeface="Times New Roman" panose="02020603050405020304" pitchFamily="18" charset="0"/>
              </a:rPr>
              <a:t>of Metal </a:t>
            </a:r>
            <a:r>
              <a:rPr lang="en-IN" sz="1600" dirty="0">
                <a:latin typeface="Times New Roman" panose="02020603050405020304" pitchFamily="18" charset="0"/>
                <a:cs typeface="Times New Roman" panose="02020603050405020304" pitchFamily="18" charset="0"/>
              </a:rPr>
              <a:t>Sensor, </a:t>
            </a:r>
            <a:r>
              <a:rPr lang="en-IN" sz="1600" dirty="0" smtClean="0">
                <a:latin typeface="Times New Roman" panose="02020603050405020304" pitchFamily="18" charset="0"/>
                <a:cs typeface="Times New Roman" panose="02020603050405020304" pitchFamily="18" charset="0"/>
              </a:rPr>
              <a:t>L293D driver IC </a:t>
            </a:r>
            <a:r>
              <a:rPr lang="en-IN" sz="1600" dirty="0">
                <a:latin typeface="Times New Roman" panose="02020603050405020304" pitchFamily="18" charset="0"/>
                <a:cs typeface="Times New Roman" panose="02020603050405020304" pitchFamily="18" charset="0"/>
              </a:rPr>
              <a:t>and PIC microcontroller</a:t>
            </a:r>
          </a:p>
        </p:txBody>
      </p:sp>
      <p:sp>
        <p:nvSpPr>
          <p:cNvPr id="12" name="Rectangle: Rounded Corners 10"/>
          <p:cNvSpPr/>
          <p:nvPr/>
        </p:nvSpPr>
        <p:spPr>
          <a:xfrm>
            <a:off x="4508390" y="6139294"/>
            <a:ext cx="3947713" cy="44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Working of Our Proposed System </a:t>
            </a:r>
          </a:p>
        </p:txBody>
      </p:sp>
      <p:cxnSp>
        <p:nvCxnSpPr>
          <p:cNvPr id="13" name="Straight Arrow Connector 12"/>
          <p:cNvCxnSpPr>
            <a:cxnSpLocks/>
          </p:cNvCxnSpPr>
          <p:nvPr/>
        </p:nvCxnSpPr>
        <p:spPr>
          <a:xfrm>
            <a:off x="6427433" y="587229"/>
            <a:ext cx="0" cy="234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4"/>
          <p:cNvCxnSpPr>
            <a:cxnSpLocks/>
          </p:cNvCxnSpPr>
          <p:nvPr/>
        </p:nvCxnSpPr>
        <p:spPr>
          <a:xfrm>
            <a:off x="6427433" y="1342239"/>
            <a:ext cx="1" cy="327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p:cNvCxnSpPr>
            <a:cxnSpLocks/>
          </p:cNvCxnSpPr>
          <p:nvPr/>
        </p:nvCxnSpPr>
        <p:spPr>
          <a:xfrm>
            <a:off x="6427434" y="2113292"/>
            <a:ext cx="25166" cy="285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8"/>
          <p:cNvCxnSpPr>
            <a:cxnSpLocks/>
          </p:cNvCxnSpPr>
          <p:nvPr/>
        </p:nvCxnSpPr>
        <p:spPr>
          <a:xfrm>
            <a:off x="6452600" y="2919369"/>
            <a:ext cx="4480" cy="285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38"/>
          <p:cNvCxnSpPr>
            <a:cxnSpLocks/>
          </p:cNvCxnSpPr>
          <p:nvPr/>
        </p:nvCxnSpPr>
        <p:spPr>
          <a:xfrm>
            <a:off x="6457080" y="3859670"/>
            <a:ext cx="25167" cy="309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33"/>
          <p:cNvCxnSpPr>
            <a:cxnSpLocks/>
          </p:cNvCxnSpPr>
          <p:nvPr/>
        </p:nvCxnSpPr>
        <p:spPr>
          <a:xfrm>
            <a:off x="6482247" y="4714163"/>
            <a:ext cx="0" cy="372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35"/>
          <p:cNvCxnSpPr>
            <a:cxnSpLocks/>
          </p:cNvCxnSpPr>
          <p:nvPr/>
        </p:nvCxnSpPr>
        <p:spPr>
          <a:xfrm>
            <a:off x="6482247" y="5866652"/>
            <a:ext cx="0" cy="272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4728" y="748145"/>
            <a:ext cx="10048296" cy="5043055"/>
          </a:xfrm>
        </p:spPr>
        <p:txBody>
          <a:bodyPr/>
          <a:lstStyle/>
          <a:p>
            <a:pPr marL="0" indent="0">
              <a:buNone/>
            </a:pPr>
            <a:r>
              <a:rPr lang="en-IN" b="1" dirty="0">
                <a:latin typeface="Times New Roman" panose="02020603050405020304" pitchFamily="18" charset="0"/>
                <a:cs typeface="Times New Roman" panose="02020603050405020304" pitchFamily="18" charset="0"/>
              </a:rPr>
              <a:t>Simulation Result of Power Supply :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2" descr="C:\Users\PRITI\Pictures\IMG-20190221-WA0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52596"/>
            <a:ext cx="9753599" cy="516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80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1"/>
          <p:cNvSpPr/>
          <p:nvPr/>
        </p:nvSpPr>
        <p:spPr>
          <a:xfrm>
            <a:off x="1671961" y="1680429"/>
            <a:ext cx="9274206" cy="4206240"/>
          </a:xfrm>
          <a:prstGeom prst="rect">
            <a:avLst/>
          </a:prstGeom>
        </p:spPr>
        <p:txBody>
          <a:bodyPr wrap="square">
            <a:spAutoFit/>
          </a:bodyPr>
          <a:lstStyle/>
          <a:p>
            <a:pPr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indent="457200" algn="just">
              <a:lnSpc>
                <a:spcPct val="150000"/>
              </a:lnSpc>
            </a:pPr>
            <a:r>
              <a:rPr lang="en-IN" dirty="0"/>
              <a:t>Smart phone is android which can develop effective remote control program. At the same time, this program uses Bluetooth connection to communicate with robot. It has proven to allow for meaningful two-way communication between the Android phone and the robot The Multi-Purpose Military Service Robot will be designing in such a way that it can </a:t>
            </a:r>
            <a:r>
              <a:rPr lang="en-IN" dirty="0" err="1"/>
              <a:t>fulfill</a:t>
            </a:r>
            <a:r>
              <a:rPr lang="en-IN" dirty="0"/>
              <a:t> the needs of the military, the police and armed forces. It has countless applications and can be used in different environments and scenarios. For instance, at one place it can be used by the armed forces, military purposes, while at another instance it can be used for spy purposes. </a:t>
            </a:r>
            <a:endParaRPr lang="en-US" dirty="0"/>
          </a:p>
          <a:p>
            <a:pPr indent="457200"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sp>
        <p:nvSpPr>
          <p:cNvPr id="1048618" name="Rectangle 2"/>
          <p:cNvSpPr/>
          <p:nvPr/>
        </p:nvSpPr>
        <p:spPr>
          <a:xfrm>
            <a:off x="1671961" y="1181766"/>
            <a:ext cx="2824480" cy="396240"/>
          </a:xfrm>
          <a:prstGeom prst="rect">
            <a:avLst/>
          </a:prstGeom>
        </p:spPr>
        <p:txBody>
          <a:bodyPr wrap="none">
            <a:spAutoFit/>
          </a:bodyPr>
          <a:lstStyle/>
          <a:p>
            <a:pPr algn="just">
              <a:lnSpc>
                <a:spcPct val="150000"/>
              </a:lnSpc>
              <a:spcAft>
                <a:spcPts val="0"/>
              </a:spcAft>
            </a:pPr>
            <a:r>
              <a:rPr lang="en-US" b="1" u="sng" dirty="0">
                <a:latin typeface="Times New Roman" panose="02020603050405020304" pitchFamily="18" charset="0"/>
                <a:ea typeface="Times New Roman" panose="02020603050405020304" pitchFamily="18" charset="0"/>
              </a:rPr>
              <a:t>EXPECTED CONCLUSION</a:t>
            </a:r>
            <a:r>
              <a:rPr lang="en-US" sz="2000" b="1" u="sng" dirty="0">
                <a:effectLst/>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1"/>
          <p:cNvSpPr/>
          <p:nvPr/>
        </p:nvSpPr>
        <p:spPr>
          <a:xfrm>
            <a:off x="1026851" y="259783"/>
            <a:ext cx="10425344" cy="5565140"/>
          </a:xfrm>
          <a:prstGeom prst="rect">
            <a:avLst/>
          </a:prstGeom>
        </p:spPr>
        <p:txBody>
          <a:bodyPr wrap="square">
            <a:spAutoFit/>
          </a:bodyPr>
          <a:lstStyle/>
          <a:p>
            <a:pPr>
              <a:lnSpc>
                <a:spcPct val="150000"/>
              </a:lnSpc>
              <a:spcAft>
                <a:spcPts val="0"/>
              </a:spcAft>
            </a:pPr>
            <a:endParaRPr lang="en-IN" dirty="0">
              <a:latin typeface="Times New Roman" panose="02020603050405020304" pitchFamily="18" charset="0"/>
              <a:ea typeface="Times New Roman" panose="02020603050405020304" pitchFamily="18" charset="0"/>
            </a:endParaRPr>
          </a:p>
          <a:p>
            <a:endParaRPr lang="en-US" dirty="0"/>
          </a:p>
          <a:p>
            <a:r>
              <a:rPr lang="en-IN" dirty="0"/>
              <a:t> </a:t>
            </a:r>
            <a:endParaRPr lang="en-US" dirty="0"/>
          </a:p>
          <a:p>
            <a:r>
              <a:rPr lang="en-IN" b="1" dirty="0"/>
              <a:t>[1] </a:t>
            </a:r>
            <a:r>
              <a:rPr lang="en-US" dirty="0"/>
              <a:t>War Field Spying Robot with Wireless Night Vision</a:t>
            </a:r>
          </a:p>
          <a:p>
            <a:r>
              <a:rPr lang="en-US" dirty="0"/>
              <a:t>Camera International Journal for Research in Applied Science &amp; Engineering Technology (IJRASET) ISSN: 2321-9653; IC Value: 45.98; SJ Impact Factor :6.887</a:t>
            </a:r>
          </a:p>
          <a:p>
            <a:r>
              <a:rPr lang="en-US" dirty="0"/>
              <a:t>Volume 5 Issue XII December 2017</a:t>
            </a:r>
          </a:p>
          <a:p>
            <a:r>
              <a:rPr lang="en-US" dirty="0"/>
              <a:t>Author: Priyanka Yadav, Leena </a:t>
            </a:r>
            <a:r>
              <a:rPr lang="en-US" dirty="0" err="1"/>
              <a:t>Chaudhari</a:t>
            </a:r>
            <a:r>
              <a:rPr lang="en-US" dirty="0"/>
              <a:t>, Swati </a:t>
            </a:r>
            <a:r>
              <a:rPr lang="en-US" dirty="0" err="1"/>
              <a:t>Gawhale</a:t>
            </a:r>
            <a:r>
              <a:rPr lang="en-US" dirty="0"/>
              <a:t> </a:t>
            </a:r>
            <a:r>
              <a:rPr lang="en-US" dirty="0" err="1"/>
              <a:t>BharatiVidyapeeth</a:t>
            </a:r>
            <a:r>
              <a:rPr lang="en-US" dirty="0"/>
              <a:t> College of Engineering, </a:t>
            </a:r>
            <a:r>
              <a:rPr lang="en-US" dirty="0" err="1"/>
              <a:t>Lavale</a:t>
            </a:r>
            <a:r>
              <a:rPr lang="en-US" dirty="0"/>
              <a:t>, India.</a:t>
            </a:r>
          </a:p>
          <a:p>
            <a:r>
              <a:rPr lang="en-US" dirty="0"/>
              <a:t> </a:t>
            </a:r>
          </a:p>
          <a:p>
            <a:r>
              <a:rPr lang="en-US" dirty="0"/>
              <a:t>[2] Arduino Controlled War Field Spy Robot using Night Vision Wireless Camera and Android Application Conference Paper · November 2015 DOI:10.1109/NUICONE.2015.7449624</a:t>
            </a:r>
          </a:p>
          <a:p>
            <a:r>
              <a:rPr lang="en-US" dirty="0"/>
              <a:t>Author: </a:t>
            </a:r>
            <a:r>
              <a:rPr lang="en-US" dirty="0" err="1"/>
              <a:t>Jignesh</a:t>
            </a:r>
            <a:r>
              <a:rPr lang="en-US" dirty="0"/>
              <a:t> Patoliya1, </a:t>
            </a:r>
            <a:r>
              <a:rPr lang="en-US" dirty="0" err="1"/>
              <a:t>Haard</a:t>
            </a:r>
            <a:r>
              <a:rPr lang="en-US" dirty="0"/>
              <a:t> Mehta2, Hitesh Patel, V. T. Patel </a:t>
            </a:r>
            <a:r>
              <a:rPr lang="en-US" dirty="0" err="1"/>
              <a:t>Charotar</a:t>
            </a:r>
            <a:r>
              <a:rPr lang="en-US" dirty="0"/>
              <a:t> University of Science and Technology, </a:t>
            </a:r>
            <a:r>
              <a:rPr lang="en-US" dirty="0" err="1"/>
              <a:t>Changa</a:t>
            </a:r>
            <a:r>
              <a:rPr lang="en-US" dirty="0"/>
              <a:t>, </a:t>
            </a:r>
            <a:r>
              <a:rPr lang="en-US" dirty="0" err="1"/>
              <a:t>Anand</a:t>
            </a:r>
            <a:r>
              <a:rPr lang="en-US" dirty="0"/>
              <a:t>, </a:t>
            </a:r>
            <a:r>
              <a:rPr lang="en-US" dirty="0" err="1"/>
              <a:t>Gujarat,India</a:t>
            </a:r>
            <a:r>
              <a:rPr lang="en-US" dirty="0"/>
              <a:t>.</a:t>
            </a:r>
          </a:p>
          <a:p>
            <a:r>
              <a:rPr lang="en-US" dirty="0"/>
              <a:t> </a:t>
            </a:r>
          </a:p>
          <a:p>
            <a:r>
              <a:rPr lang="en-US" dirty="0"/>
              <a:t>[3] Smart Spy Robot </a:t>
            </a:r>
            <a:r>
              <a:rPr lang="en-IN" dirty="0"/>
              <a:t>ISSN: 2278 – 7798 International Journal of Science, Engineering and Technology Research (IJSETR) Volume 5, Issue 4, April 2016 973 All Rights Reserved © 2016 IJSETR.</a:t>
            </a:r>
            <a:endParaRPr lang="en-US" dirty="0"/>
          </a:p>
          <a:p>
            <a:r>
              <a:rPr lang="en-IN" dirty="0"/>
              <a:t>Author: </a:t>
            </a:r>
            <a:r>
              <a:rPr lang="en-US" dirty="0"/>
              <a:t>Ankit Yadav, </a:t>
            </a:r>
            <a:r>
              <a:rPr lang="en-US" dirty="0" err="1"/>
              <a:t>Anshul</a:t>
            </a:r>
            <a:r>
              <a:rPr lang="en-US" dirty="0"/>
              <a:t> Tiwari , </a:t>
            </a:r>
            <a:r>
              <a:rPr lang="en-US" dirty="0" err="1"/>
              <a:t>Divya</a:t>
            </a:r>
            <a:r>
              <a:rPr lang="en-US" dirty="0"/>
              <a:t> Sharma, </a:t>
            </a:r>
            <a:r>
              <a:rPr lang="en-US" dirty="0" err="1"/>
              <a:t>Ratnesh</a:t>
            </a:r>
            <a:r>
              <a:rPr lang="en-US" dirty="0"/>
              <a:t> Srivastava, </a:t>
            </a:r>
            <a:r>
              <a:rPr lang="en-US" dirty="0" err="1"/>
              <a:t>Sachin</a:t>
            </a:r>
            <a:r>
              <a:rPr lang="en-US" dirty="0"/>
              <a:t> Kumar, </a:t>
            </a:r>
          </a:p>
          <a:p>
            <a:r>
              <a:rPr lang="en-US" dirty="0"/>
              <a:t>IMS Engineering College, Ghaziabad</a:t>
            </a:r>
          </a:p>
          <a:p>
            <a:pPr>
              <a:spcAft>
                <a:spcPts val="0"/>
              </a:spcAft>
            </a:pPr>
            <a:endParaRPr lang="en-IN" dirty="0">
              <a:latin typeface="Times New Roman" panose="02020603050405020304" pitchFamily="18" charset="0"/>
              <a:ea typeface="Times New Roman" panose="02020603050405020304" pitchFamily="18" charset="0"/>
            </a:endParaRPr>
          </a:p>
        </p:txBody>
      </p:sp>
      <p:sp>
        <p:nvSpPr>
          <p:cNvPr id="1048620" name="Rectangle 2"/>
          <p:cNvSpPr/>
          <p:nvPr/>
        </p:nvSpPr>
        <p:spPr>
          <a:xfrm>
            <a:off x="1398018" y="423601"/>
            <a:ext cx="1617980" cy="396241"/>
          </a:xfrm>
          <a:prstGeom prst="rect">
            <a:avLst/>
          </a:prstGeom>
        </p:spPr>
        <p:txBody>
          <a:bodyPr wrap="none">
            <a:spAutoFit/>
          </a:bodyPr>
          <a:lstStyle/>
          <a:p>
            <a:r>
              <a:rPr lang="en-US" b="1" u="sng" dirty="0">
                <a:latin typeface="Times New Roman" panose="02020603050405020304" pitchFamily="18" charset="0"/>
                <a:ea typeface="Times New Roman" panose="02020603050405020304" pitchFamily="18" charset="0"/>
              </a:rPr>
              <a:t>REFERENCES</a:t>
            </a:r>
            <a:r>
              <a:rPr lang="en-US" sz="2000" b="1" u="sng" dirty="0">
                <a:latin typeface="Times New Roman" panose="02020603050405020304" pitchFamily="18" charset="0"/>
                <a:ea typeface="Times New Roman" panose="02020603050405020304" pitchFamily="18" charset="0"/>
              </a:rPr>
              <a:t>:</a:t>
            </a:r>
            <a:r>
              <a:rPr lang="en-US" sz="2000" i="1" dirty="0">
                <a:latin typeface="Times New Roman" panose="02020603050405020304" pitchFamily="18" charset="0"/>
                <a:ea typeface="Times New Roman" panose="02020603050405020304" pitchFamily="18" charset="0"/>
              </a:rPr>
              <a:t>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ectangle 1"/>
          <p:cNvSpPr/>
          <p:nvPr/>
        </p:nvSpPr>
        <p:spPr>
          <a:xfrm>
            <a:off x="958788" y="1386933"/>
            <a:ext cx="10537795" cy="2898140"/>
          </a:xfrm>
          <a:prstGeom prst="rect">
            <a:avLst/>
          </a:prstGeom>
        </p:spPr>
        <p:txBody>
          <a:bodyPr wrap="square">
            <a:spAutoFit/>
          </a:bodyPr>
          <a:lstStyle/>
          <a:p>
            <a:r>
              <a:rPr lang="en-US" dirty="0"/>
              <a:t>[4] Military Spying and Bomb Disposal Robot Using IOT. International Research Journal of Engineering and Technology (IRJET) e-ISSN: 2395-0056 Volume: 05 Issue: 04 | Apr-2018 www.irjet.net p-ISSN: 2395-0072.</a:t>
            </a:r>
          </a:p>
          <a:p>
            <a:r>
              <a:rPr lang="en-IN" dirty="0"/>
              <a:t>Author:</a:t>
            </a:r>
            <a:r>
              <a:rPr lang="en-US" dirty="0"/>
              <a:t> </a:t>
            </a:r>
            <a:r>
              <a:rPr lang="en-US" dirty="0" err="1"/>
              <a:t>Chaitrali</a:t>
            </a:r>
            <a:r>
              <a:rPr lang="en-US" dirty="0"/>
              <a:t> </a:t>
            </a:r>
            <a:r>
              <a:rPr lang="en-US" dirty="0" err="1"/>
              <a:t>Jadhav</a:t>
            </a:r>
            <a:r>
              <a:rPr lang="en-US" dirty="0"/>
              <a:t>, </a:t>
            </a:r>
            <a:r>
              <a:rPr lang="en-US" dirty="0" err="1"/>
              <a:t>Shamli</a:t>
            </a:r>
            <a:r>
              <a:rPr lang="en-US" dirty="0"/>
              <a:t> </a:t>
            </a:r>
            <a:r>
              <a:rPr lang="en-US" dirty="0" err="1"/>
              <a:t>Gibile</a:t>
            </a:r>
            <a:r>
              <a:rPr lang="en-US" dirty="0"/>
              <a:t>, </a:t>
            </a:r>
            <a:r>
              <a:rPr lang="en-US" dirty="0" err="1"/>
              <a:t>Snehal</a:t>
            </a:r>
            <a:r>
              <a:rPr lang="en-US" dirty="0"/>
              <a:t> Gaikwad, </a:t>
            </a:r>
            <a:r>
              <a:rPr lang="en-US" dirty="0" err="1"/>
              <a:t>Neelum</a:t>
            </a:r>
            <a:r>
              <a:rPr lang="en-US" dirty="0"/>
              <a:t> Dave DIT, </a:t>
            </a:r>
            <a:r>
              <a:rPr lang="en-US" dirty="0" err="1"/>
              <a:t>Pimpri</a:t>
            </a:r>
            <a:r>
              <a:rPr lang="en-US" dirty="0"/>
              <a:t> </a:t>
            </a:r>
          </a:p>
          <a:p>
            <a:r>
              <a:rPr lang="en-US" dirty="0"/>
              <a:t> </a:t>
            </a:r>
          </a:p>
          <a:p>
            <a:r>
              <a:rPr lang="en-IN" dirty="0"/>
              <a:t>[5]</a:t>
            </a:r>
            <a:r>
              <a:rPr lang="en-IN" b="1" i="1" dirty="0"/>
              <a:t> </a:t>
            </a:r>
            <a:r>
              <a:rPr lang="en-US" dirty="0"/>
              <a:t>Multi Purpose Military Service Robot. International Conference on Electronics, Communication and Aerospace Technology ICECA 2017.</a:t>
            </a:r>
          </a:p>
          <a:p>
            <a:r>
              <a:rPr lang="en-US" dirty="0"/>
              <a:t>Author: E </a:t>
            </a:r>
            <a:r>
              <a:rPr lang="en-US" dirty="0" err="1"/>
              <a:t>Amareswar</a:t>
            </a:r>
            <a:r>
              <a:rPr lang="en-US" dirty="0"/>
              <a:t>, G Shiva Sai Kumar Goud, K R </a:t>
            </a:r>
            <a:r>
              <a:rPr lang="en-US" dirty="0" err="1"/>
              <a:t>Maheshwari</a:t>
            </a:r>
            <a:r>
              <a:rPr lang="en-US" dirty="0"/>
              <a:t>, E </a:t>
            </a:r>
            <a:r>
              <a:rPr lang="en-US" dirty="0" err="1"/>
              <a:t>Akhil</a:t>
            </a:r>
            <a:r>
              <a:rPr lang="en-US" dirty="0"/>
              <a:t>, S </a:t>
            </a:r>
            <a:r>
              <a:rPr lang="en-US" dirty="0" err="1"/>
              <a:t>Aashraya</a:t>
            </a:r>
            <a:r>
              <a:rPr lang="en-US" dirty="0"/>
              <a:t>, T Naveen, MLR Institute of Technology Hyderabad, India</a:t>
            </a:r>
          </a:p>
          <a:p>
            <a:pPr lvl="0"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sp>
        <p:nvSpPr>
          <p:cNvPr id="1048622" name="Rectangle 2"/>
          <p:cNvSpPr/>
          <p:nvPr/>
        </p:nvSpPr>
        <p:spPr>
          <a:xfrm>
            <a:off x="1255976" y="608677"/>
            <a:ext cx="1617980" cy="396240"/>
          </a:xfrm>
          <a:prstGeom prst="rect">
            <a:avLst/>
          </a:prstGeom>
        </p:spPr>
        <p:txBody>
          <a:bodyPr wrap="none">
            <a:spAutoFit/>
          </a:bodyPr>
          <a:lstStyle/>
          <a:p>
            <a:pPr>
              <a:lnSpc>
                <a:spcPct val="150000"/>
              </a:lnSpc>
              <a:spcAft>
                <a:spcPts val="0"/>
              </a:spcAft>
            </a:pPr>
            <a:r>
              <a:rPr lang="en-US" b="1" u="sng" dirty="0">
                <a:latin typeface="Times New Roman" panose="02020603050405020304" pitchFamily="18" charset="0"/>
                <a:ea typeface="Times New Roman" panose="02020603050405020304" pitchFamily="18" charset="0"/>
              </a:rPr>
              <a:t>REFERENCES</a:t>
            </a:r>
            <a:r>
              <a:rPr lang="en-US" sz="2000" b="1" u="sng"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1462009" y="2536902"/>
            <a:ext cx="10018713" cy="1752599"/>
          </a:xfrm>
        </p:spPr>
        <p:txBody>
          <a:bodyPr>
            <a:normAutofit/>
          </a:bodyPr>
          <a:lstStyle/>
          <a:p>
            <a:r>
              <a:rPr lang="en-US" sz="9600" dirty="0" smtClean="0">
                <a:solidFill>
                  <a:schemeClr val="accent1">
                    <a:lumMod val="75000"/>
                  </a:schemeClr>
                </a:solidFill>
                <a:latin typeface="Arial Rounded MT Bold" panose="020F0704030504030204" pitchFamily="34" charset="0"/>
              </a:rPr>
              <a:t>THANKYOU</a:t>
            </a:r>
            <a:endParaRPr lang="en-US" sz="9600" dirty="0">
              <a:solidFill>
                <a:schemeClr val="accent1">
                  <a:lumMod val="75000"/>
                </a:schemeClr>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Content Placeholder 2"/>
          <p:cNvSpPr>
            <a:spLocks noGrp="1"/>
          </p:cNvSpPr>
          <p:nvPr>
            <p:ph idx="1"/>
          </p:nvPr>
        </p:nvSpPr>
        <p:spPr>
          <a:xfrm>
            <a:off x="1484310" y="1092821"/>
            <a:ext cx="10018713" cy="4698380"/>
          </a:xfrm>
        </p:spPr>
        <p:txBody>
          <a:bodyPr>
            <a:normAutofit/>
          </a:bodyPr>
          <a:lstStyle/>
          <a:p>
            <a:pPr>
              <a:lnSpc>
                <a:spcPct val="150000"/>
              </a:lnSpc>
              <a:buFont typeface="Wingdings" panose="05000000000000000000" pitchFamily="2" charset="2"/>
              <a:buChar char="Ø"/>
            </a:pPr>
            <a:r>
              <a:rPr lang="en-IN" sz="1800" dirty="0" smtClean="0"/>
              <a:t>FLOW </a:t>
            </a:r>
            <a:r>
              <a:rPr lang="en-IN" sz="1800" dirty="0"/>
              <a:t>CHART</a:t>
            </a:r>
          </a:p>
          <a:p>
            <a:pPr>
              <a:lnSpc>
                <a:spcPct val="150000"/>
              </a:lnSpc>
              <a:buFont typeface="Wingdings" panose="05000000000000000000" pitchFamily="2" charset="2"/>
              <a:buChar char="Ø"/>
            </a:pPr>
            <a:r>
              <a:rPr lang="en-US" altLang="en" sz="1800" dirty="0"/>
              <a:t>METHODOLOGY </a:t>
            </a:r>
            <a:endParaRPr lang="zh-CN" altLang="en-US" dirty="0"/>
          </a:p>
          <a:p>
            <a:pPr>
              <a:lnSpc>
                <a:spcPct val="150000"/>
              </a:lnSpc>
              <a:buFont typeface="Wingdings" panose="05000000000000000000" pitchFamily="2" charset="2"/>
              <a:buChar char="Ø"/>
            </a:pPr>
            <a:r>
              <a:rPr lang="en-US" altLang="en" sz="1800" dirty="0"/>
              <a:t>HARDWARE AND SOFTWARE SPECIFICATIONS </a:t>
            </a:r>
            <a:endParaRPr lang="zh-CN" altLang="en-US" dirty="0"/>
          </a:p>
          <a:p>
            <a:pPr>
              <a:lnSpc>
                <a:spcPct val="150000"/>
              </a:lnSpc>
              <a:buFont typeface="Wingdings" panose="05000000000000000000" pitchFamily="2" charset="2"/>
              <a:buChar char="Ø"/>
            </a:pPr>
            <a:r>
              <a:rPr lang="en-IN" sz="1800" dirty="0"/>
              <a:t>CONTRIBUTION OF THE PROJECT</a:t>
            </a:r>
          </a:p>
          <a:p>
            <a:pPr>
              <a:lnSpc>
                <a:spcPct val="150000"/>
              </a:lnSpc>
              <a:buFont typeface="Wingdings" panose="05000000000000000000" pitchFamily="2" charset="2"/>
              <a:buChar char="Ø"/>
            </a:pPr>
            <a:r>
              <a:rPr lang="en-IN" sz="1800" dirty="0" smtClean="0"/>
              <a:t>APPLICATIONS</a:t>
            </a:r>
          </a:p>
          <a:p>
            <a:pPr>
              <a:lnSpc>
                <a:spcPct val="150000"/>
              </a:lnSpc>
              <a:buFont typeface="Wingdings" panose="05000000000000000000" pitchFamily="2" charset="2"/>
              <a:buChar char="Ø"/>
            </a:pPr>
            <a:r>
              <a:rPr lang="en-IN" sz="1800" dirty="0" smtClean="0"/>
              <a:t>WORK DONE TILL DATE</a:t>
            </a:r>
            <a:endParaRPr lang="en-IN" sz="1800" dirty="0"/>
          </a:p>
          <a:p>
            <a:pPr>
              <a:lnSpc>
                <a:spcPct val="150000"/>
              </a:lnSpc>
              <a:buFont typeface="Wingdings" panose="05000000000000000000" pitchFamily="2" charset="2"/>
              <a:buChar char="Ø"/>
            </a:pPr>
            <a:r>
              <a:rPr lang="en-IN" sz="1800" dirty="0"/>
              <a:t>EXPECTED CONCLUSIONS </a:t>
            </a:r>
          </a:p>
          <a:p>
            <a:pPr>
              <a:lnSpc>
                <a:spcPct val="150000"/>
              </a:lnSpc>
              <a:buFont typeface="Wingdings" panose="05000000000000000000" pitchFamily="2" charset="2"/>
              <a:buChar char="Ø"/>
            </a:pPr>
            <a:r>
              <a:rPr lang="en-IN" sz="1800" dirty="0"/>
              <a:t>REFERENCES</a:t>
            </a:r>
          </a:p>
          <a:p>
            <a:pPr marL="0" indent="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Rectangle 1"/>
          <p:cNvSpPr/>
          <p:nvPr/>
        </p:nvSpPr>
        <p:spPr>
          <a:xfrm>
            <a:off x="1781452" y="1124809"/>
            <a:ext cx="9581965" cy="5019040"/>
          </a:xfrm>
          <a:prstGeom prst="rect">
            <a:avLst/>
          </a:prstGeom>
        </p:spPr>
        <p:txBody>
          <a:bodyPr wrap="square">
            <a:spAutoFit/>
          </a:bodyPr>
          <a:lstStyle/>
          <a:p>
            <a:pPr algn="just">
              <a:lnSpc>
                <a:spcPct val="150000"/>
              </a:lnSpc>
              <a:spcAft>
                <a:spcPts val="0"/>
              </a:spcAft>
            </a:pPr>
            <a:r>
              <a:rPr lang="en-US" sz="2000" b="1" u="sng" dirty="0">
                <a:effectLst/>
                <a:latin typeface="Times New Roman" panose="02020603050405020304" pitchFamily="18" charset="0"/>
                <a:ea typeface="Times New Roman" panose="02020603050405020304" pitchFamily="18" charset="0"/>
              </a:rPr>
              <a:t>ABSTRACT:</a:t>
            </a: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US" dirty="0"/>
              <a:t>The intention of this system is to reduce human victims in terrorist attack such as 26/11 . So this problem can be overcome by designing the RF based spy robot which involves wireless camera, So that from this it will be easy to examine rivals when it required. </a:t>
            </a:r>
            <a:endParaRPr lang="en-US" dirty="0" smtClean="0"/>
          </a:p>
          <a:p>
            <a:pPr marL="342900" indent="-342900" algn="just">
              <a:lnSpc>
                <a:spcPct val="150000"/>
              </a:lnSpc>
              <a:buFont typeface="Arial" panose="020B0604020202020204" pitchFamily="34" charset="0"/>
              <a:buChar char="•"/>
            </a:pPr>
            <a:r>
              <a:rPr lang="en-US" dirty="0"/>
              <a:t>This robot can quietly enter into enemy area and sends us the information via wireless camera</a:t>
            </a:r>
            <a:r>
              <a:rPr lang="en-US" dirty="0" smtClean="0"/>
              <a:t>.</a:t>
            </a:r>
            <a:r>
              <a:rPr lang="en-US" dirty="0"/>
              <a:t> Mobile robotics play an increasingly important role in military matters, from patrol to dealing with potential explosives. “With suitable sensors and cameras to perform different missions, mobile robots are operated remotely for reconnaissance patrol and relay back video images to an </a:t>
            </a:r>
            <a:r>
              <a:rPr lang="en-US" dirty="0" smtClean="0"/>
              <a:t>operator.</a:t>
            </a:r>
          </a:p>
          <a:p>
            <a:pPr marL="342900" indent="-342900" algn="just">
              <a:lnSpc>
                <a:spcPct val="150000"/>
              </a:lnSpc>
              <a:buFont typeface="Arial" panose="020B0604020202020204" pitchFamily="34" charset="0"/>
              <a:buChar char="•"/>
            </a:pPr>
            <a:r>
              <a:rPr lang="en-US" dirty="0"/>
              <a:t>Here we will be designing a robot that can be controlled using an application running on an android phone.</a:t>
            </a:r>
            <a:r>
              <a:rPr lang="en-US" dirty="0" smtClean="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Rectangle 1"/>
          <p:cNvSpPr/>
          <p:nvPr/>
        </p:nvSpPr>
        <p:spPr>
          <a:xfrm>
            <a:off x="1766658" y="1118587"/>
            <a:ext cx="9064100" cy="5170646"/>
          </a:xfrm>
          <a:prstGeom prst="rect">
            <a:avLst/>
          </a:prstGeom>
        </p:spPr>
        <p:txBody>
          <a:bodyPr wrap="square">
            <a:spAutoFit/>
          </a:bodyPr>
          <a:lstStyle/>
          <a:p>
            <a:pPr algn="just">
              <a:lnSpc>
                <a:spcPct val="150000"/>
              </a:lnSpc>
              <a:spcAft>
                <a:spcPts val="0"/>
              </a:spcAft>
            </a:pPr>
            <a:r>
              <a:rPr lang="en-US" sz="2000" b="1" u="sng" dirty="0">
                <a:effectLst/>
                <a:latin typeface="Times New Roman" panose="02020603050405020304" pitchFamily="18" charset="0"/>
                <a:ea typeface="Times New Roman" panose="02020603050405020304" pitchFamily="18" charset="0"/>
              </a:rPr>
              <a:t>INTRODUCTION:</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p>
          <a:p>
            <a:pPr marL="285750" indent="-285750" algn="just">
              <a:lnSpc>
                <a:spcPct val="150000"/>
              </a:lnSpc>
              <a:spcAft>
                <a:spcPts val="0"/>
              </a:spcAft>
              <a:buFont typeface="Arial" panose="020B0604020202020204" pitchFamily="34" charset="0"/>
              <a:buChar char="•"/>
            </a:pPr>
            <a:r>
              <a:rPr lang="en-IN" dirty="0"/>
              <a:t>Now-a-days tracing and attacking enemies at different areas are very much difficult for the soldiers. There is always a chance for loss of lives of the soldiers during war and emergency </a:t>
            </a:r>
            <a:r>
              <a:rPr lang="en-IN" dirty="0" smtClean="0"/>
              <a:t>situations</a:t>
            </a:r>
          </a:p>
          <a:p>
            <a:pPr marL="285750" indent="-285750" algn="just">
              <a:lnSpc>
                <a:spcPct val="150000"/>
              </a:lnSpc>
              <a:spcAft>
                <a:spcPts val="0"/>
              </a:spcAft>
              <a:buFont typeface="Arial" panose="020B0604020202020204" pitchFamily="34" charset="0"/>
              <a:buChar char="•"/>
            </a:pPr>
            <a:r>
              <a:rPr lang="en-IN" dirty="0"/>
              <a:t>We are implementing a solution for the problem of replacing a soldier with a Robot Soldier completely controlled with a wireless network</a:t>
            </a:r>
            <a:r>
              <a:rPr lang="en-IN" dirty="0" smtClean="0"/>
              <a:t>.</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IN" dirty="0"/>
              <a:t>The whole system is controlled via android application</a:t>
            </a:r>
            <a:r>
              <a:rPr lang="en-IN" dirty="0" smtClean="0"/>
              <a:t>.</a:t>
            </a:r>
          </a:p>
          <a:p>
            <a:pPr marL="285750" indent="-285750" algn="just">
              <a:lnSpc>
                <a:spcPct val="150000"/>
              </a:lnSpc>
              <a:spcAft>
                <a:spcPts val="0"/>
              </a:spcAft>
              <a:buFont typeface="Arial" panose="020B0604020202020204" pitchFamily="34" charset="0"/>
              <a:buChar char="•"/>
            </a:pPr>
            <a:r>
              <a:rPr lang="en-IN" dirty="0"/>
              <a:t>The Wi-Fi device and microcontroller which will receive commands sends by the android application</a:t>
            </a:r>
            <a:r>
              <a:rPr lang="en-IN" dirty="0" smtClean="0"/>
              <a:t>.</a:t>
            </a:r>
          </a:p>
          <a:p>
            <a:pPr marL="285750" indent="-285750" algn="just">
              <a:lnSpc>
                <a:spcPct val="150000"/>
              </a:lnSpc>
              <a:spcAft>
                <a:spcPts val="0"/>
              </a:spcAft>
              <a:buFont typeface="Arial" panose="020B0604020202020204" pitchFamily="34" charset="0"/>
              <a:buChar char="•"/>
            </a:pPr>
            <a:r>
              <a:rPr lang="en-IN" dirty="0"/>
              <a:t>The system sends commands to the receiving circuit mounted on the vehicle through android application. </a:t>
            </a:r>
            <a:endParaRPr 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273" y="1136073"/>
            <a:ext cx="8201891" cy="3970318"/>
          </a:xfrm>
          <a:prstGeom prst="rect">
            <a:avLst/>
          </a:prstGeom>
        </p:spPr>
        <p:txBody>
          <a:bodyPr wrap="square">
            <a:spAutoFit/>
          </a:bodyPr>
          <a:lstStyle/>
          <a:p>
            <a:pPr marL="285750" indent="-285750">
              <a:buFont typeface="Arial" pitchFamily="34" charset="0"/>
              <a:buChar char="•"/>
            </a:pPr>
            <a:r>
              <a:rPr lang="en-IN" dirty="0"/>
              <a:t>The android application involves commands like forward, backward, right and left direction to control the robotic arm. </a:t>
            </a:r>
            <a:endParaRPr lang="en-IN" dirty="0" smtClean="0"/>
          </a:p>
          <a:p>
            <a:endParaRPr lang="en-IN" dirty="0" smtClean="0"/>
          </a:p>
          <a:p>
            <a:pPr marL="285750" indent="-285750">
              <a:buFont typeface="Arial" pitchFamily="34" charset="0"/>
              <a:buChar char="•"/>
            </a:pPr>
            <a:r>
              <a:rPr lang="en-IN" dirty="0"/>
              <a:t>Thus this application involves both Robotic arm and Robotic vehicle so that the system can not only be used to enter a high risk area but also to pick, move and place whichever objects it wants to</a:t>
            </a:r>
            <a:r>
              <a:rPr lang="en-IN" dirty="0" smtClean="0"/>
              <a:t>.</a:t>
            </a:r>
          </a:p>
          <a:p>
            <a:endParaRPr lang="en-IN" dirty="0" smtClean="0"/>
          </a:p>
          <a:p>
            <a:pPr marL="285750" indent="-285750">
              <a:buFont typeface="Arial" pitchFamily="34" charset="0"/>
              <a:buChar char="•"/>
            </a:pPr>
            <a:r>
              <a:rPr lang="en-IN" dirty="0"/>
              <a:t>Each and every movement of the vehicle will be recorded and can be viewed in a PC wirelessly. </a:t>
            </a:r>
            <a:endParaRPr lang="en-IN" dirty="0" smtClean="0"/>
          </a:p>
          <a:p>
            <a:endParaRPr lang="en-IN" dirty="0" smtClean="0"/>
          </a:p>
          <a:p>
            <a:pPr marL="285750" indent="-285750">
              <a:buFont typeface="Arial" pitchFamily="34" charset="0"/>
              <a:buChar char="•"/>
            </a:pPr>
            <a:r>
              <a:rPr lang="en-IN" dirty="0"/>
              <a:t>We can make use of advanced controller in controlling the operation of robot. It can have many uses in practical fields. </a:t>
            </a:r>
            <a:endParaRPr lang="en-IN" dirty="0" smtClean="0"/>
          </a:p>
          <a:p>
            <a:endParaRPr lang="en-IN" dirty="0" smtClean="0"/>
          </a:p>
          <a:p>
            <a:pPr marL="285750" indent="-285750">
              <a:buFont typeface="Arial" pitchFamily="34" charset="0"/>
              <a:buChar char="•"/>
            </a:pPr>
            <a:r>
              <a:rPr lang="en-IN" dirty="0"/>
              <a:t>This system can be helpful in wars as a part of spying. </a:t>
            </a:r>
            <a:endParaRPr lang="en-US" dirty="0"/>
          </a:p>
        </p:txBody>
      </p:sp>
    </p:spTree>
    <p:extLst>
      <p:ext uri="{BB962C8B-B14F-4D97-AF65-F5344CB8AC3E}">
        <p14:creationId xmlns:p14="http://schemas.microsoft.com/office/powerpoint/2010/main" val="2402817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a:xfrm>
            <a:off x="1484310" y="512957"/>
            <a:ext cx="10018713" cy="2765502"/>
          </a:xfrm>
        </p:spPr>
        <p:txBody>
          <a:bodyPr>
            <a:normAutofit/>
          </a:bodyPr>
          <a:lstStyle/>
          <a:p>
            <a:r>
              <a:rPr lang="en-US" sz="2000" b="1" u="sng" dirty="0" smtClean="0">
                <a:latin typeface="Times New Roman" panose="02020603050405020304" pitchFamily="18" charset="0"/>
                <a:cs typeface="Times New Roman" panose="02020603050405020304" pitchFamily="18" charset="0"/>
              </a:rPr>
              <a:t>PROBLEM STATEMENT:</a:t>
            </a:r>
          </a:p>
          <a:p>
            <a:pPr marL="0" indent="0">
              <a:buNone/>
            </a:pPr>
            <a:r>
              <a:rPr lang="en-IN" sz="2000" dirty="0">
                <a:latin typeface="Times New Roman" pitchFamily="18" charset="0"/>
                <a:cs typeface="Times New Roman" pitchFamily="18" charset="0"/>
              </a:rPr>
              <a:t>To design a </a:t>
            </a:r>
            <a:r>
              <a:rPr lang="en-IN" sz="2000" dirty="0" smtClean="0">
                <a:latin typeface="Times New Roman" pitchFamily="18" charset="0"/>
                <a:cs typeface="Times New Roman" pitchFamily="18" charset="0"/>
              </a:rPr>
              <a:t>mine detection robot </a:t>
            </a:r>
            <a:r>
              <a:rPr lang="en-IN" sz="2000" dirty="0">
                <a:latin typeface="Times New Roman" pitchFamily="18" charset="0"/>
                <a:cs typeface="Times New Roman" pitchFamily="18" charset="0"/>
              </a:rPr>
              <a:t>using different sensors for different controlling actions such as spying, bomb detection</a:t>
            </a:r>
            <a:r>
              <a:rPr lang="en-IN" sz="2000" dirty="0" smtClean="0">
                <a:latin typeface="Times New Roman" pitchFamily="18" charset="0"/>
                <a:cs typeface="Times New Roman" pitchFamily="18" charset="0"/>
              </a:rPr>
              <a:t>, etc</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b="1"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1484310" y="847493"/>
            <a:ext cx="10018713" cy="4057016"/>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NEED OF PROJECT:</a:t>
            </a:r>
          </a:p>
          <a:p>
            <a:r>
              <a:rPr lang="en-US" sz="1800" dirty="0"/>
              <a:t>The existing robots are whole operated with the help of remote control. This operation is sometimes tedious, less efficient and has no guarantee for its security. The existing system consists of trade-off between processing speed, insecure communication and </a:t>
            </a:r>
            <a:r>
              <a:rPr lang="en-US" sz="1800" dirty="0" smtClean="0"/>
              <a:t>cost.</a:t>
            </a:r>
          </a:p>
          <a:p>
            <a:r>
              <a:rPr lang="en-IN" sz="1800" dirty="0"/>
              <a:t>In this system bomb disposal missions provide arm or designers, disposal technicians and mission controllers with a number of challenges including high risks in it. </a:t>
            </a:r>
            <a:endParaRPr lang="en-US" sz="1800" dirty="0" smtClean="0"/>
          </a:p>
          <a:p>
            <a:pPr marL="0" indent="0">
              <a:buNone/>
            </a:pPr>
            <a:endParaRPr lang="en-US" sz="1800" dirty="0" smtClean="0"/>
          </a:p>
          <a:p>
            <a:r>
              <a:rPr lang="en-US" sz="1800" dirty="0"/>
              <a:t>With growing trends, controllers are developing tremendously. Hence we can make use of advanced controller in controlling the operation of robot.</a:t>
            </a:r>
            <a:endParaRPr lang="en-US" sz="18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1484310" y="446049"/>
            <a:ext cx="10018713" cy="5345152"/>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OBJECTIVE AND SCOPE OF THE PROJECT:</a:t>
            </a:r>
          </a:p>
          <a:p>
            <a:pPr marL="0" indent="0">
              <a:buNone/>
            </a:pPr>
            <a:endParaRPr lang="en-US" sz="2000" b="1" u="sng" dirty="0" smtClean="0">
              <a:latin typeface="Times New Roman" panose="02020603050405020304" pitchFamily="18" charset="0"/>
              <a:cs typeface="Times New Roman" panose="02020603050405020304" pitchFamily="18" charset="0"/>
            </a:endParaRPr>
          </a:p>
          <a:p>
            <a:pPr lvl="0"/>
            <a:r>
              <a:rPr lang="en-IN" sz="1800" dirty="0"/>
              <a:t>Military robots are autonomous or remote controlled devices or robots designed for military applications. </a:t>
            </a:r>
            <a:endParaRPr lang="en-US" sz="1800" dirty="0"/>
          </a:p>
          <a:p>
            <a:pPr lvl="0"/>
            <a:r>
              <a:rPr lang="en-IN" sz="1800" dirty="0"/>
              <a:t>Robots could reduce the number of military personnel injured or killed in combat situations.</a:t>
            </a:r>
            <a:endParaRPr lang="en-US" sz="1800" dirty="0"/>
          </a:p>
          <a:p>
            <a:pPr lvl="0"/>
            <a:r>
              <a:rPr lang="en-IN" sz="1800" dirty="0"/>
              <a:t> It can be built further to work as a HUMANOID.</a:t>
            </a:r>
            <a:endParaRPr lang="en-US" sz="1800" dirty="0"/>
          </a:p>
          <a:p>
            <a:pPr lvl="0"/>
            <a:r>
              <a:rPr lang="en-IN" sz="1800" dirty="0"/>
              <a:t> It can be use for search &amp; rescue type operations and also in bomb defusing. </a:t>
            </a:r>
            <a:endParaRPr lang="en-US" sz="1800" dirty="0"/>
          </a:p>
          <a:p>
            <a:pPr lvl="0"/>
            <a:r>
              <a:rPr lang="en-IN" sz="1800" dirty="0"/>
              <a:t>It is also use this robot for animal tracking in forest. </a:t>
            </a:r>
            <a:endParaRPr lang="en-US" sz="1800" dirty="0"/>
          </a:p>
          <a:p>
            <a:pPr lvl="0"/>
            <a:r>
              <a:rPr lang="en-IN" sz="2000" dirty="0"/>
              <a:t>It can be use for pick up injured soldier from war station and dropping them in safe place. </a:t>
            </a:r>
            <a:endParaRPr lang="en-US" sz="2000" dirty="0"/>
          </a:p>
          <a:p>
            <a:pPr lvl="0"/>
            <a:r>
              <a:rPr lang="en-IN" sz="2000" dirty="0"/>
              <a:t>It can carry extra material like as bombs, missiles, blankets etc. </a:t>
            </a:r>
            <a:endParaRPr lang="en-US" sz="2000" dirty="0"/>
          </a:p>
          <a:p>
            <a:pPr marL="0" indent="0">
              <a:buNone/>
            </a:pPr>
            <a:endParaRPr lang="en-US"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1719</Words>
  <Application>Microsoft Office PowerPoint</Application>
  <PresentationFormat>Widescreen</PresentationFormat>
  <Paragraphs>242</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SimSun</vt:lpstr>
      <vt:lpstr>Arial</vt:lpstr>
      <vt:lpstr>Arial Rounded MT Bold</vt:lpstr>
      <vt:lpstr>Calibri</vt:lpstr>
      <vt:lpstr>Corbel</vt:lpstr>
      <vt:lpstr>华文楷体</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anjitaranjit.98@gmail.com</dc:creator>
  <cp:lastModifiedBy>Windows User</cp:lastModifiedBy>
  <cp:revision>18</cp:revision>
  <dcterms:created xsi:type="dcterms:W3CDTF">2019-02-19T00:57:45Z</dcterms:created>
  <dcterms:modified xsi:type="dcterms:W3CDTF">2020-12-18T17:35:55Z</dcterms:modified>
</cp:coreProperties>
</file>