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8"/>
  </p:notesMasterIdLst>
  <p:sldIdLst>
    <p:sldId id="256" r:id="rId2"/>
    <p:sldId id="257" r:id="rId3"/>
    <p:sldId id="259" r:id="rId4"/>
    <p:sldId id="258" r:id="rId5"/>
    <p:sldId id="261" r:id="rId6"/>
    <p:sldId id="263" r:id="rId7"/>
    <p:sldId id="264" r:id="rId8"/>
    <p:sldId id="265" r:id="rId9"/>
    <p:sldId id="266" r:id="rId10"/>
    <p:sldId id="267" r:id="rId11"/>
    <p:sldId id="268" r:id="rId12"/>
    <p:sldId id="269" r:id="rId13"/>
    <p:sldId id="272" r:id="rId14"/>
    <p:sldId id="270" r:id="rId15"/>
    <p:sldId id="26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showGuides="1">
      <p:cViewPr varScale="1">
        <p:scale>
          <a:sx n="70" d="100"/>
          <a:sy n="70" d="100"/>
        </p:scale>
        <p:origin x="73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314D9-1A8C-444C-9B4B-A3FE89E27422}"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D0136-874A-4077-90BF-A27DA3C100D7}" type="slidenum">
              <a:rPr lang="en-IN" smtClean="0"/>
              <a:t>‹#›</a:t>
            </a:fld>
            <a:endParaRPr lang="en-IN"/>
          </a:p>
        </p:txBody>
      </p:sp>
    </p:spTree>
    <p:extLst>
      <p:ext uri="{BB962C8B-B14F-4D97-AF65-F5344CB8AC3E}">
        <p14:creationId xmlns:p14="http://schemas.microsoft.com/office/powerpoint/2010/main" val="1155019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3D0136-874A-4077-90BF-A27DA3C100D7}" type="slidenum">
              <a:rPr lang="en-IN" smtClean="0"/>
              <a:t>1</a:t>
            </a:fld>
            <a:endParaRPr lang="en-IN"/>
          </a:p>
        </p:txBody>
      </p:sp>
    </p:spTree>
    <p:extLst>
      <p:ext uri="{BB962C8B-B14F-4D97-AF65-F5344CB8AC3E}">
        <p14:creationId xmlns:p14="http://schemas.microsoft.com/office/powerpoint/2010/main" val="102156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3D0136-874A-4077-90BF-A27DA3C100D7}" type="slidenum">
              <a:rPr lang="en-IN" smtClean="0"/>
              <a:t>4</a:t>
            </a:fld>
            <a:endParaRPr lang="en-IN"/>
          </a:p>
        </p:txBody>
      </p:sp>
    </p:spTree>
    <p:extLst>
      <p:ext uri="{BB962C8B-B14F-4D97-AF65-F5344CB8AC3E}">
        <p14:creationId xmlns:p14="http://schemas.microsoft.com/office/powerpoint/2010/main" val="1692989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3D0136-874A-4077-90BF-A27DA3C100D7}" type="slidenum">
              <a:rPr lang="en-IN" smtClean="0"/>
              <a:t>6</a:t>
            </a:fld>
            <a:endParaRPr lang="en-IN"/>
          </a:p>
        </p:txBody>
      </p:sp>
    </p:spTree>
    <p:extLst>
      <p:ext uri="{BB962C8B-B14F-4D97-AF65-F5344CB8AC3E}">
        <p14:creationId xmlns:p14="http://schemas.microsoft.com/office/powerpoint/2010/main" val="390426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3/20/2024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41027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3/20/2024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9064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3/20/2024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9467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3/20/2024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8136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3/20/2024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4469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3/20/2024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3520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3/20/2024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165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3/20/2024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612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3/20/2024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3602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3/20/2024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4641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3/20/2024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1677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3/20/2024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31899897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3264@drexel.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mailto:sc4323@drexel.edu" TargetMode="External"/><Relationship Id="rId4" Type="http://schemas.openxmlformats.org/officeDocument/2006/relationships/hyperlink" Target="mailto:ago34@drexel.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1AD15-4932-56B7-2A1E-1547A9A5937C}"/>
              </a:ext>
            </a:extLst>
          </p:cNvPr>
          <p:cNvSpPr>
            <a:spLocks noGrp="1"/>
          </p:cNvSpPr>
          <p:nvPr>
            <p:ph type="ctrTitle"/>
          </p:nvPr>
        </p:nvSpPr>
        <p:spPr>
          <a:xfrm>
            <a:off x="1077364" y="720435"/>
            <a:ext cx="4591916" cy="2275983"/>
          </a:xfrm>
        </p:spPr>
        <p:txBody>
          <a:bodyPr vert="horz" lIns="91440" tIns="45720" rIns="91440" bIns="45720" rtlCol="0" anchor="b">
            <a:normAutofit/>
          </a:bodyPr>
          <a:lstStyle/>
          <a:p>
            <a:pPr>
              <a:lnSpc>
                <a:spcPct val="100000"/>
              </a:lnSpc>
            </a:pPr>
            <a:r>
              <a:rPr lang="en-US" sz="3600" b="1" kern="1200" dirty="0">
                <a:solidFill>
                  <a:schemeClr val="tx1"/>
                </a:solidFill>
                <a:effectLst/>
                <a:latin typeface="Times New Roman" panose="02020603050405020304" pitchFamily="18" charset="0"/>
                <a:cs typeface="Times New Roman" panose="02020603050405020304" pitchFamily="18" charset="0"/>
              </a:rPr>
              <a:t>DSCI-501-001</a:t>
            </a:r>
            <a:br>
              <a:rPr lang="en-US" sz="3600" b="1" kern="1200" dirty="0">
                <a:solidFill>
                  <a:schemeClr val="tx1"/>
                </a:solidFill>
                <a:effectLst/>
                <a:latin typeface="Times New Roman" panose="02020603050405020304" pitchFamily="18" charset="0"/>
                <a:cs typeface="Times New Roman" panose="02020603050405020304" pitchFamily="18" charset="0"/>
              </a:rPr>
            </a:br>
            <a:r>
              <a:rPr lang="en-US" sz="3600" b="1" kern="1200" dirty="0">
                <a:solidFill>
                  <a:schemeClr val="tx1"/>
                </a:solidFill>
                <a:effectLst/>
                <a:latin typeface="Times New Roman" panose="02020603050405020304" pitchFamily="18" charset="0"/>
                <a:cs typeface="Times New Roman" panose="02020603050405020304" pitchFamily="18" charset="0"/>
              </a:rPr>
              <a:t>Principal Component Analysis</a:t>
            </a:r>
          </a:p>
        </p:txBody>
      </p:sp>
      <p:sp>
        <p:nvSpPr>
          <p:cNvPr id="3" name="Subtitle 2">
            <a:extLst>
              <a:ext uri="{FF2B5EF4-FFF2-40B4-BE49-F238E27FC236}">
                <a16:creationId xmlns:a16="http://schemas.microsoft.com/office/drawing/2014/main" id="{BAA8C079-3557-BF4A-0921-EF6549896D88}"/>
              </a:ext>
            </a:extLst>
          </p:cNvPr>
          <p:cNvSpPr>
            <a:spLocks noGrp="1"/>
          </p:cNvSpPr>
          <p:nvPr>
            <p:ph type="subTitle" idx="1"/>
          </p:nvPr>
        </p:nvSpPr>
        <p:spPr>
          <a:xfrm>
            <a:off x="1003183" y="4107766"/>
            <a:ext cx="4455081" cy="2029799"/>
          </a:xfrm>
        </p:spPr>
        <p:txBody>
          <a:bodyPr vert="horz" lIns="91440" tIns="45720" rIns="91440" bIns="45720" rtlCol="0">
            <a:normAutofit/>
          </a:bodyPr>
          <a:lstStyle/>
          <a:p>
            <a:r>
              <a:rPr lang="en-US" dirty="0"/>
              <a:t>By</a:t>
            </a:r>
          </a:p>
          <a:p>
            <a:r>
              <a:rPr lang="en-US" dirty="0"/>
              <a:t>Darshit Rai (</a:t>
            </a:r>
            <a:r>
              <a:rPr lang="en-US" dirty="0">
                <a:hlinkClick r:id="rId3"/>
              </a:rPr>
              <a:t>dr3264@drexel.edu</a:t>
            </a:r>
            <a:r>
              <a:rPr lang="en-US" dirty="0"/>
              <a:t>)</a:t>
            </a:r>
          </a:p>
          <a:p>
            <a:r>
              <a:rPr lang="en-US" dirty="0"/>
              <a:t>Aman </a:t>
            </a:r>
            <a:r>
              <a:rPr lang="en-US" dirty="0" err="1"/>
              <a:t>Ostwal</a:t>
            </a:r>
            <a:r>
              <a:rPr lang="en-US" dirty="0"/>
              <a:t> (</a:t>
            </a:r>
            <a:r>
              <a:rPr lang="en-US" dirty="0">
                <a:hlinkClick r:id="rId4"/>
              </a:rPr>
              <a:t>ago34@drexel.edu</a:t>
            </a:r>
            <a:r>
              <a:rPr lang="en-US" dirty="0"/>
              <a:t>)</a:t>
            </a:r>
          </a:p>
          <a:p>
            <a:r>
              <a:rPr lang="en-US" dirty="0" err="1"/>
              <a:t>Sanskruti</a:t>
            </a:r>
            <a:r>
              <a:rPr lang="en-US" dirty="0"/>
              <a:t> </a:t>
            </a:r>
            <a:r>
              <a:rPr lang="en-US" dirty="0" err="1"/>
              <a:t>Chavanke</a:t>
            </a:r>
            <a:r>
              <a:rPr lang="en-US" dirty="0"/>
              <a:t> (</a:t>
            </a:r>
            <a:r>
              <a:rPr lang="en-US" dirty="0">
                <a:hlinkClick r:id="rId5"/>
              </a:rPr>
              <a:t>sc4323@drexel.edu</a:t>
            </a:r>
            <a:r>
              <a:rPr lang="en-US" dirty="0"/>
              <a:t>)</a:t>
            </a:r>
          </a:p>
          <a:p>
            <a:endParaRPr lang="en-US" dirty="0"/>
          </a:p>
          <a:p>
            <a:endParaRPr lang="en-US" dirty="0"/>
          </a:p>
          <a:p>
            <a:endParaRPr lang="en-US" dirty="0"/>
          </a:p>
        </p:txBody>
      </p:sp>
      <p:sp>
        <p:nvSpPr>
          <p:cNvPr id="22" name="Freeform: Shape 2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187541EB-3D7C-5833-67BD-DBD07C321C12}"/>
              </a:ext>
            </a:extLst>
          </p:cNvPr>
          <p:cNvPicPr>
            <a:picLocks noChangeAspect="1"/>
          </p:cNvPicPr>
          <p:nvPr/>
        </p:nvPicPr>
        <p:blipFill>
          <a:blip r:embed="rId6"/>
          <a:stretch>
            <a:fillRect/>
          </a:stretch>
        </p:blipFill>
        <p:spPr>
          <a:xfrm>
            <a:off x="6146464" y="2058188"/>
            <a:ext cx="4788861" cy="2741622"/>
          </a:xfrm>
          <a:prstGeom prst="rect">
            <a:avLst/>
          </a:prstGeom>
        </p:spPr>
      </p:pic>
    </p:spTree>
    <p:extLst>
      <p:ext uri="{BB962C8B-B14F-4D97-AF65-F5344CB8AC3E}">
        <p14:creationId xmlns:p14="http://schemas.microsoft.com/office/powerpoint/2010/main" val="184829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FFAD-8F78-94EC-9660-205B984426AE}"/>
              </a:ext>
            </a:extLst>
          </p:cNvPr>
          <p:cNvSpPr>
            <a:spLocks noGrp="1"/>
          </p:cNvSpPr>
          <p:nvPr>
            <p:ph type="title"/>
          </p:nvPr>
        </p:nvSpPr>
        <p:spPr>
          <a:xfrm>
            <a:off x="1077362" y="720434"/>
            <a:ext cx="9950103" cy="613066"/>
          </a:xfrm>
        </p:spPr>
        <p:txBody>
          <a:bodyPr>
            <a:normAutofit fontScale="90000"/>
          </a:bodyPr>
          <a:lstStyle/>
          <a:p>
            <a:r>
              <a:rPr lang="en-IN" dirty="0"/>
              <a:t>Understanding how PCA works for Diagonalization</a:t>
            </a:r>
          </a:p>
        </p:txBody>
      </p:sp>
      <p:sp>
        <p:nvSpPr>
          <p:cNvPr id="3" name="Content Placeholder 2">
            <a:extLst>
              <a:ext uri="{FF2B5EF4-FFF2-40B4-BE49-F238E27FC236}">
                <a16:creationId xmlns:a16="http://schemas.microsoft.com/office/drawing/2014/main" id="{26DCEDB0-13F0-3C36-05C0-03F92A6FA608}"/>
              </a:ext>
            </a:extLst>
          </p:cNvPr>
          <p:cNvSpPr>
            <a:spLocks noGrp="1"/>
          </p:cNvSpPr>
          <p:nvPr>
            <p:ph idx="1"/>
          </p:nvPr>
        </p:nvSpPr>
        <p:spPr>
          <a:xfrm>
            <a:off x="1077362" y="1333500"/>
            <a:ext cx="9950103" cy="4607330"/>
          </a:xfrm>
        </p:spPr>
        <p:txBody>
          <a:bodyPr>
            <a:normAutofit lnSpcReduction="10000"/>
          </a:bodyPr>
          <a:lstStyle/>
          <a:p>
            <a:r>
              <a:rPr lang="en-GB" dirty="0"/>
              <a:t>All basis vectors used for transformation are orthonormal. This means they are perpendicular to each other and have a unit length.</a:t>
            </a:r>
          </a:p>
          <a:p>
            <a:r>
              <a:rPr lang="en-GB" dirty="0"/>
              <a:t>Similarly, PCA acts like a rotation in higher dimensions. The orthonormal basis vectors become the new axes, along with the directions of maximum variance.</a:t>
            </a:r>
          </a:p>
          <a:p>
            <a:pPr marL="0" indent="0">
              <a:buNone/>
            </a:pPr>
            <a:r>
              <a:rPr lang="en-GB" u="sng" dirty="0"/>
              <a:t>Steps of PCA for Diagonalization</a:t>
            </a:r>
            <a:r>
              <a:rPr lang="en-GB" dirty="0"/>
              <a:t>:</a:t>
            </a:r>
          </a:p>
          <a:p>
            <a:pPr marL="0" indent="0">
              <a:buNone/>
            </a:pPr>
            <a:r>
              <a:rPr lang="en-GB" dirty="0"/>
              <a:t>1. We will start with the original data X.</a:t>
            </a:r>
          </a:p>
          <a:p>
            <a:pPr marL="0" indent="0">
              <a:buNone/>
            </a:pPr>
            <a:r>
              <a:rPr lang="en-GB" dirty="0"/>
              <a:t>2. Then we will find the direction in the data space that captures the most variance. This becomes the first principal component (p1).</a:t>
            </a:r>
          </a:p>
          <a:p>
            <a:pPr marL="0" indent="0">
              <a:buNone/>
            </a:pPr>
            <a:r>
              <a:rPr lang="en-GB" dirty="0"/>
              <a:t>3. Now, search for another direction with the highest variance, but constrain it to be perpendicular to p1. This becomes the second principal component (p2).</a:t>
            </a:r>
          </a:p>
          <a:p>
            <a:pPr marL="0" indent="0">
              <a:buNone/>
            </a:pPr>
            <a:r>
              <a:rPr lang="en-GB" dirty="0"/>
              <a:t>4. We will repeat step 3 until we have as many principal components (p's) as the original number of variables (m).</a:t>
            </a:r>
            <a:endParaRPr lang="en-IN" dirty="0"/>
          </a:p>
        </p:txBody>
      </p:sp>
    </p:spTree>
    <p:extLst>
      <p:ext uri="{BB962C8B-B14F-4D97-AF65-F5344CB8AC3E}">
        <p14:creationId xmlns:p14="http://schemas.microsoft.com/office/powerpoint/2010/main" val="419717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0BAE-C94D-A13C-AFEE-DC936CC98205}"/>
              </a:ext>
            </a:extLst>
          </p:cNvPr>
          <p:cNvSpPr>
            <a:spLocks noGrp="1"/>
          </p:cNvSpPr>
          <p:nvPr>
            <p:ph type="title"/>
          </p:nvPr>
        </p:nvSpPr>
        <p:spPr>
          <a:xfrm>
            <a:off x="1077362" y="720434"/>
            <a:ext cx="9950103" cy="638466"/>
          </a:xfrm>
        </p:spPr>
        <p:txBody>
          <a:bodyPr>
            <a:normAutofit/>
          </a:bodyPr>
          <a:lstStyle/>
          <a:p>
            <a:r>
              <a:rPr lang="en-GB" sz="2800" dirty="0"/>
              <a:t>Solving PCA Using Eigenvector Decomposition </a:t>
            </a:r>
            <a:endParaRPr lang="en-IN" sz="2800" dirty="0"/>
          </a:p>
        </p:txBody>
      </p:sp>
      <p:sp>
        <p:nvSpPr>
          <p:cNvPr id="3" name="Content Placeholder 2">
            <a:extLst>
              <a:ext uri="{FF2B5EF4-FFF2-40B4-BE49-F238E27FC236}">
                <a16:creationId xmlns:a16="http://schemas.microsoft.com/office/drawing/2014/main" id="{46A8B758-F25F-0626-F857-3348143B30FA}"/>
              </a:ext>
            </a:extLst>
          </p:cNvPr>
          <p:cNvSpPr>
            <a:spLocks noGrp="1"/>
          </p:cNvSpPr>
          <p:nvPr>
            <p:ph idx="1"/>
          </p:nvPr>
        </p:nvSpPr>
        <p:spPr>
          <a:xfrm>
            <a:off x="1077362" y="1358900"/>
            <a:ext cx="10037276" cy="4778666"/>
          </a:xfrm>
        </p:spPr>
        <p:txBody>
          <a:bodyPr>
            <a:normAutofit fontScale="92500" lnSpcReduction="10000"/>
          </a:bodyPr>
          <a:lstStyle/>
          <a:p>
            <a:r>
              <a:rPr lang="en-GB" sz="1600" dirty="0"/>
              <a:t>What we understand from the paper is that a transformation matrix P that transforms the data X into a new space Y where the covariance matrix Cy becomes diagonal. The rows of P represent the principal components, the new informative directions in the data.</a:t>
            </a:r>
          </a:p>
          <a:p>
            <a:pPr marL="0" indent="0">
              <a:buNone/>
            </a:pPr>
            <a:r>
              <a:rPr lang="en-GB" sz="1600" dirty="0"/>
              <a:t>Let’s get through the steps of eigenvalue decomposition:</a:t>
            </a:r>
          </a:p>
          <a:p>
            <a:pPr marL="342900" indent="-342900">
              <a:buFont typeface="+mj-lt"/>
              <a:buAutoNum type="arabicPeriod"/>
            </a:pPr>
            <a:r>
              <a:rPr lang="en-GB" sz="1600" dirty="0"/>
              <a:t>We start by expressing Cy in terms of the unknown transformation matrix P leading to Cy = </a:t>
            </a:r>
            <a:r>
              <a:rPr lang="en-GB" sz="1600" dirty="0" err="1"/>
              <a:t>PCxP^T</a:t>
            </a:r>
            <a:r>
              <a:rPr lang="en-GB" sz="1600" dirty="0"/>
              <a:t> and the original data X.</a:t>
            </a:r>
          </a:p>
          <a:p>
            <a:pPr marL="342900" indent="-342900">
              <a:buFont typeface="+mj-lt"/>
              <a:buAutoNum type="arabicPeriod"/>
            </a:pPr>
            <a:r>
              <a:rPr lang="en-GB" sz="1600" dirty="0"/>
              <a:t>The covariance matrix captures the average product of deviations from the mean, for each pair of variables. We will calculate the covariance between all possible pairs of variables in the original data matrix (X).</a:t>
            </a:r>
          </a:p>
          <a:p>
            <a:pPr marL="342900" indent="-342900">
              <a:buFont typeface="+mj-lt"/>
              <a:buAutoNum type="arabicPeriod"/>
            </a:pPr>
            <a:r>
              <a:rPr lang="en-GB" sz="1600" dirty="0"/>
              <a:t>Now, we can find a special set of eigenvectors and a diagonal matrix containing eigenvalues that represent </a:t>
            </a:r>
            <a:r>
              <a:rPr lang="en-GB" sz="1600" dirty="0" err="1"/>
              <a:t>Cx</a:t>
            </a:r>
            <a:r>
              <a:rPr lang="en-GB" sz="1600" dirty="0"/>
              <a:t> in a simpler form.</a:t>
            </a:r>
          </a:p>
          <a:p>
            <a:pPr marL="342900" indent="-342900">
              <a:buFont typeface="+mj-lt"/>
              <a:buAutoNum type="arabicPeriod"/>
            </a:pPr>
            <a:r>
              <a:rPr lang="en-GB" sz="1600" dirty="0"/>
              <a:t>We choose the transformation matrix P to have each row pi as an eigenvector of </a:t>
            </a:r>
            <a:r>
              <a:rPr lang="en-GB" sz="1600" dirty="0" err="1"/>
              <a:t>Cx</a:t>
            </a:r>
            <a:r>
              <a:rPr lang="en-GB" sz="1600" dirty="0"/>
              <a:t>.</a:t>
            </a:r>
          </a:p>
          <a:p>
            <a:pPr marL="342900" indent="-342900">
              <a:buFont typeface="+mj-lt"/>
              <a:buAutoNum type="arabicPeriod"/>
            </a:pPr>
            <a:r>
              <a:rPr lang="en-GB" sz="1600" dirty="0"/>
              <a:t>By substituting this choice of P to be a matrix where each row is an eigenvector of </a:t>
            </a:r>
            <a:r>
              <a:rPr lang="en-GB" sz="1600" dirty="0" err="1"/>
              <a:t>Cx</a:t>
            </a:r>
            <a:r>
              <a:rPr lang="en-GB" sz="1600" dirty="0"/>
              <a:t> = 1/</a:t>
            </a:r>
            <a:r>
              <a:rPr lang="en-GB" sz="1600" dirty="0" err="1"/>
              <a:t>nXX^T</a:t>
            </a:r>
            <a:r>
              <a:rPr lang="en-GB" sz="1600" dirty="0"/>
              <a:t>, we can demonstrate that Cy becomes a diagonal matrix D. This fulfils our goal of decorrelating the data in the transformed space Y.</a:t>
            </a:r>
          </a:p>
          <a:p>
            <a:pPr marL="342900" indent="-342900">
              <a:buFont typeface="+mj-lt"/>
              <a:buAutoNum type="arabicPeriod"/>
            </a:pPr>
            <a:r>
              <a:rPr lang="en-GB" sz="1600" dirty="0"/>
              <a:t>The </a:t>
            </a:r>
            <a:r>
              <a:rPr lang="en-GB" sz="1600" dirty="0" err="1"/>
              <a:t>i^th</a:t>
            </a:r>
            <a:r>
              <a:rPr lang="en-GB" sz="1600" dirty="0"/>
              <a:t> diagonal value of Cy is the variance of X along Pi .</a:t>
            </a:r>
          </a:p>
        </p:txBody>
      </p:sp>
    </p:spTree>
    <p:extLst>
      <p:ext uri="{BB962C8B-B14F-4D97-AF65-F5344CB8AC3E}">
        <p14:creationId xmlns:p14="http://schemas.microsoft.com/office/powerpoint/2010/main" val="180457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3644-8FA8-6283-DC6A-76231B2708C6}"/>
              </a:ext>
            </a:extLst>
          </p:cNvPr>
          <p:cNvSpPr>
            <a:spLocks noGrp="1"/>
          </p:cNvSpPr>
          <p:nvPr>
            <p:ph type="title"/>
          </p:nvPr>
        </p:nvSpPr>
        <p:spPr>
          <a:xfrm>
            <a:off x="1077362" y="720434"/>
            <a:ext cx="9950103" cy="536866"/>
          </a:xfrm>
        </p:spPr>
        <p:txBody>
          <a:bodyPr>
            <a:normAutofit fontScale="90000"/>
          </a:bodyPr>
          <a:lstStyle/>
          <a:p>
            <a:r>
              <a:rPr lang="en-IN" dirty="0"/>
              <a:t>PCA with Linear Algebra</a:t>
            </a:r>
          </a:p>
        </p:txBody>
      </p:sp>
      <p:sp>
        <p:nvSpPr>
          <p:cNvPr id="3" name="Content Placeholder 2">
            <a:extLst>
              <a:ext uri="{FF2B5EF4-FFF2-40B4-BE49-F238E27FC236}">
                <a16:creationId xmlns:a16="http://schemas.microsoft.com/office/drawing/2014/main" id="{F0CF8742-FE1A-27A5-CE60-9E34BCE3300B}"/>
              </a:ext>
            </a:extLst>
          </p:cNvPr>
          <p:cNvSpPr>
            <a:spLocks noGrp="1"/>
          </p:cNvSpPr>
          <p:nvPr>
            <p:ph idx="1"/>
          </p:nvPr>
        </p:nvSpPr>
        <p:spPr>
          <a:xfrm>
            <a:off x="1077362" y="1257300"/>
            <a:ext cx="9950103" cy="4880266"/>
          </a:xfrm>
        </p:spPr>
        <p:txBody>
          <a:bodyPr>
            <a:normAutofit fontScale="85000" lnSpcReduction="10000"/>
          </a:bodyPr>
          <a:lstStyle/>
          <a:p>
            <a:pPr marL="0" indent="0">
              <a:buNone/>
            </a:pPr>
            <a:r>
              <a:rPr lang="en-IN" dirty="0"/>
              <a:t>Let’s see how Linear Algebra and our course DSCI-501 has clarified and has been useful in implementing Principal Component Analysis(PCA).</a:t>
            </a:r>
          </a:p>
          <a:p>
            <a:r>
              <a:rPr lang="en-GB" dirty="0"/>
              <a:t>An orthogonal matrix A has the property that its transpose (AT) is also its inverse (A^−1). Mathematically, A^TA = I implies that A^−1 = A^T.</a:t>
            </a:r>
          </a:p>
          <a:p>
            <a:r>
              <a:rPr lang="en-GB" dirty="0"/>
              <a:t>For any matrix A, A^TA and AA^T are symmetric.</a:t>
            </a:r>
          </a:p>
          <a:p>
            <a:r>
              <a:rPr lang="en-GB" dirty="0"/>
              <a:t>A matrix is symmetric if and only if it is orthogonally diagonalizable. This means that for a symmetric matrix A, there exists an orthogonal matrix E and a diagonal matrix D such that A = EDE^T.</a:t>
            </a:r>
          </a:p>
          <a:p>
            <a:r>
              <a:rPr lang="en-GB" dirty="0"/>
              <a:t>A symmetric matrix is diagonalized by a matrix of its orthonormal eigenvectors. This property is fundamental in PCA, as it enables us to find the principal components of the data by diagonalizing the covariance matrix.</a:t>
            </a:r>
          </a:p>
          <a:p>
            <a:r>
              <a:rPr lang="en-IN" dirty="0"/>
              <a:t>For any arbitrary matrix X, the symmetric matrix X^TX has orthonormal eigenvectors {vˆ1,vˆ2,...,</a:t>
            </a:r>
            <a:r>
              <a:rPr lang="en-IN" dirty="0" err="1"/>
              <a:t>vˆn</a:t>
            </a:r>
            <a:r>
              <a:rPr lang="en-IN" dirty="0"/>
              <a:t>} and associated eigenvalues {</a:t>
            </a:r>
            <a:r>
              <a:rPr lang="el-GR" dirty="0"/>
              <a:t>λ1,λ2,...,λ</a:t>
            </a:r>
            <a:r>
              <a:rPr lang="en-IN" dirty="0"/>
              <a:t>n}. These eigenvectors form an orthogonal basis, and the eigenvalues represent the variances along each eigenvector direction.</a:t>
            </a:r>
          </a:p>
          <a:p>
            <a:pPr marL="0" indent="0">
              <a:buNone/>
            </a:pPr>
            <a:r>
              <a:rPr lang="en-GB" dirty="0"/>
              <a:t>In conclusion, linear algebra concepts such as orthogonal matrices, symmetry, eigenvectors, and eigenvalues are fundamental tools used in implementing PCA. They allow us to transform data into a new basis, extract meaningful features, and reduce dimensionality while preserving important information about the data's variability.</a:t>
            </a:r>
            <a:endParaRPr lang="en-IN" dirty="0"/>
          </a:p>
          <a:p>
            <a:pPr marL="0" indent="0">
              <a:buNone/>
            </a:pPr>
            <a:endParaRPr lang="en-IN" dirty="0"/>
          </a:p>
        </p:txBody>
      </p:sp>
    </p:spTree>
    <p:extLst>
      <p:ext uri="{BB962C8B-B14F-4D97-AF65-F5344CB8AC3E}">
        <p14:creationId xmlns:p14="http://schemas.microsoft.com/office/powerpoint/2010/main" val="96913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6" name="Rectangle 35">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738690-6B9D-0D9C-E3A3-88650163D12C}"/>
              </a:ext>
            </a:extLst>
          </p:cNvPr>
          <p:cNvSpPr txBox="1"/>
          <p:nvPr/>
        </p:nvSpPr>
        <p:spPr>
          <a:xfrm>
            <a:off x="1084728" y="1597961"/>
            <a:ext cx="2628969" cy="3162300"/>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3200" b="1" dirty="0">
                <a:latin typeface="+mj-lt"/>
                <a:ea typeface="+mj-ea"/>
                <a:cs typeface="+mj-cs"/>
              </a:rPr>
              <a:t>PCA Process Overview</a:t>
            </a:r>
          </a:p>
        </p:txBody>
      </p:sp>
      <p:sp>
        <p:nvSpPr>
          <p:cNvPr id="38" name="Freeform: Shape 37">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collage of diagrams&#10;&#10;Description automatically generated">
            <a:extLst>
              <a:ext uri="{FF2B5EF4-FFF2-40B4-BE49-F238E27FC236}">
                <a16:creationId xmlns:a16="http://schemas.microsoft.com/office/drawing/2014/main" id="{F870CEB9-7152-BB02-E451-B61443DDF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998" y="914199"/>
            <a:ext cx="6650060" cy="4975810"/>
          </a:xfrm>
          <a:prstGeom prst="rect">
            <a:avLst/>
          </a:prstGeom>
        </p:spPr>
      </p:pic>
    </p:spTree>
    <p:extLst>
      <p:ext uri="{BB962C8B-B14F-4D97-AF65-F5344CB8AC3E}">
        <p14:creationId xmlns:p14="http://schemas.microsoft.com/office/powerpoint/2010/main" val="331264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5F3C5-EF74-6F5B-6ACA-5EA1CA5D2E2F}"/>
              </a:ext>
            </a:extLst>
          </p:cNvPr>
          <p:cNvSpPr>
            <a:spLocks noGrp="1"/>
          </p:cNvSpPr>
          <p:nvPr>
            <p:ph type="title"/>
          </p:nvPr>
        </p:nvSpPr>
        <p:spPr>
          <a:xfrm>
            <a:off x="329573" y="720435"/>
            <a:ext cx="4887887" cy="1231195"/>
          </a:xfrm>
        </p:spPr>
        <p:txBody>
          <a:bodyPr>
            <a:normAutofit/>
          </a:bodyPr>
          <a:lstStyle/>
          <a:p>
            <a:pPr>
              <a:lnSpc>
                <a:spcPct val="100000"/>
              </a:lnSpc>
            </a:pPr>
            <a:r>
              <a:rPr lang="en-IN" sz="3000" dirty="0"/>
              <a:t>Python Code for Implementation of PCA</a:t>
            </a:r>
          </a:p>
        </p:txBody>
      </p:sp>
      <p:sp>
        <p:nvSpPr>
          <p:cNvPr id="9" name="Content Placeholder 8">
            <a:extLst>
              <a:ext uri="{FF2B5EF4-FFF2-40B4-BE49-F238E27FC236}">
                <a16:creationId xmlns:a16="http://schemas.microsoft.com/office/drawing/2014/main" id="{86EA3A84-40C7-B30D-E28B-42673A823A40}"/>
              </a:ext>
            </a:extLst>
          </p:cNvPr>
          <p:cNvSpPr>
            <a:spLocks noGrp="1"/>
          </p:cNvSpPr>
          <p:nvPr>
            <p:ph idx="1"/>
          </p:nvPr>
        </p:nvSpPr>
        <p:spPr>
          <a:xfrm>
            <a:off x="329573" y="1951630"/>
            <a:ext cx="5309226" cy="4185935"/>
          </a:xfrm>
        </p:spPr>
        <p:txBody>
          <a:bodyPr>
            <a:normAutofit/>
          </a:bodyPr>
          <a:lstStyle/>
          <a:p>
            <a:pPr marL="0" indent="0">
              <a:buNone/>
            </a:pPr>
            <a:r>
              <a:rPr lang="en-GB" sz="1200" dirty="0"/>
              <a:t>We import the NumPy library to perform numerical computations efficiently.</a:t>
            </a:r>
          </a:p>
          <a:p>
            <a:pPr marL="0" indent="0">
              <a:buNone/>
            </a:pPr>
            <a:r>
              <a:rPr lang="en-GB" sz="1200" dirty="0"/>
              <a:t>The pca1 function takes a data matrix as input and returns the projected data (signals), principal components (PC), and variances (V).</a:t>
            </a:r>
          </a:p>
          <a:p>
            <a:pPr marL="0" indent="0">
              <a:buNone/>
            </a:pPr>
            <a:r>
              <a:rPr lang="en-GB" sz="1200" dirty="0"/>
              <a:t>We calculate the mean (</a:t>
            </a:r>
            <a:r>
              <a:rPr lang="en-GB" sz="1200" dirty="0" err="1"/>
              <a:t>mn</a:t>
            </a:r>
            <a:r>
              <a:rPr lang="en-GB" sz="1200" dirty="0"/>
              <a:t>) along each dimension and subtract it from the data matrix to </a:t>
            </a:r>
            <a:r>
              <a:rPr lang="en-GB" sz="1200" dirty="0" err="1"/>
              <a:t>center</a:t>
            </a:r>
            <a:r>
              <a:rPr lang="en-GB" sz="1200" dirty="0"/>
              <a:t> the data around zero.</a:t>
            </a:r>
          </a:p>
          <a:p>
            <a:pPr marL="0" indent="0">
              <a:buNone/>
            </a:pPr>
            <a:r>
              <a:rPr lang="en-GB" sz="1200" dirty="0"/>
              <a:t>We compute the covariance matrix (covariance) using the </a:t>
            </a:r>
            <a:r>
              <a:rPr lang="en-GB" sz="1200" dirty="0" err="1"/>
              <a:t>centered</a:t>
            </a:r>
            <a:r>
              <a:rPr lang="en-GB" sz="1200" dirty="0"/>
              <a:t> data.</a:t>
            </a:r>
          </a:p>
          <a:p>
            <a:pPr marL="0" indent="0">
              <a:buNone/>
            </a:pPr>
            <a:r>
              <a:rPr lang="en-GB" sz="1200" dirty="0"/>
              <a:t>Using NumPy's </a:t>
            </a:r>
            <a:r>
              <a:rPr lang="en-GB" sz="1200" dirty="0" err="1"/>
              <a:t>linalg.eig</a:t>
            </a:r>
            <a:r>
              <a:rPr lang="en-GB" sz="1200" dirty="0"/>
              <a:t> function, we find the eigenvectors (PC) and eigenvalues (V) of the covariance matrix.</a:t>
            </a:r>
          </a:p>
          <a:p>
            <a:pPr marL="0" indent="0">
              <a:buNone/>
            </a:pPr>
            <a:r>
              <a:rPr lang="en-GB" sz="1200" dirty="0"/>
              <a:t>We sort the eigenvalues in decreasing order and rearrange the corresponding eigenvectors accordingly to obtain the principal components (PC) and variances (V).</a:t>
            </a:r>
          </a:p>
          <a:p>
            <a:pPr marL="0" indent="0">
              <a:buNone/>
            </a:pPr>
            <a:r>
              <a:rPr lang="en-GB" sz="1200" dirty="0"/>
              <a:t>Finally, we project the original data onto the principal components (PC) to obtain the projected data (signals).</a:t>
            </a:r>
            <a:endParaRPr lang="en-US" sz="1200" dirty="0"/>
          </a:p>
        </p:txBody>
      </p:sp>
      <p:sp>
        <p:nvSpPr>
          <p:cNvPr id="18" name="Freeform: Shape 17">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CD4BC9D2-DB98-0B4B-47A8-98E5C195A381}"/>
              </a:ext>
            </a:extLst>
          </p:cNvPr>
          <p:cNvPicPr>
            <a:picLocks noChangeAspect="1"/>
          </p:cNvPicPr>
          <p:nvPr/>
        </p:nvPicPr>
        <p:blipFill rotWithShape="1">
          <a:blip r:embed="rId2">
            <a:extLst>
              <a:ext uri="{28A0092B-C50C-407E-A947-70E740481C1C}">
                <a14:useLocalDpi xmlns:a14="http://schemas.microsoft.com/office/drawing/2010/main" val="0"/>
              </a:ext>
            </a:extLst>
          </a:blip>
          <a:srcRect l="10477"/>
          <a:stretch/>
        </p:blipFill>
        <p:spPr>
          <a:xfrm>
            <a:off x="5638799" y="1160240"/>
            <a:ext cx="5309226" cy="4538616"/>
          </a:xfrm>
          <a:prstGeom prst="rect">
            <a:avLst/>
          </a:prstGeom>
        </p:spPr>
      </p:pic>
    </p:spTree>
    <p:extLst>
      <p:ext uri="{BB962C8B-B14F-4D97-AF65-F5344CB8AC3E}">
        <p14:creationId xmlns:p14="http://schemas.microsoft.com/office/powerpoint/2010/main" val="58952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1311A-A53A-90C7-CE7F-7110E0471527}"/>
              </a:ext>
            </a:extLst>
          </p:cNvPr>
          <p:cNvSpPr>
            <a:spLocks noGrp="1"/>
          </p:cNvSpPr>
          <p:nvPr>
            <p:ph type="title"/>
          </p:nvPr>
        </p:nvSpPr>
        <p:spPr>
          <a:xfrm>
            <a:off x="1077361" y="720435"/>
            <a:ext cx="6397165" cy="789711"/>
          </a:xfrm>
        </p:spPr>
        <p:txBody>
          <a:bodyPr>
            <a:normAutofit/>
          </a:bodyPr>
          <a:lstStyle/>
          <a:p>
            <a:r>
              <a:rPr lang="en-GB" dirty="0"/>
              <a:t>Benefits of Using PCA:</a:t>
            </a:r>
            <a:endParaRPr lang="en-IN" dirty="0"/>
          </a:p>
        </p:txBody>
      </p:sp>
      <p:sp>
        <p:nvSpPr>
          <p:cNvPr id="3" name="Content Placeholder 2">
            <a:extLst>
              <a:ext uri="{FF2B5EF4-FFF2-40B4-BE49-F238E27FC236}">
                <a16:creationId xmlns:a16="http://schemas.microsoft.com/office/drawing/2014/main" id="{F0E26EA5-0B90-7F05-3DB8-16C4FBB7A511}"/>
              </a:ext>
            </a:extLst>
          </p:cNvPr>
          <p:cNvSpPr>
            <a:spLocks noGrp="1"/>
          </p:cNvSpPr>
          <p:nvPr>
            <p:ph idx="1"/>
          </p:nvPr>
        </p:nvSpPr>
        <p:spPr>
          <a:xfrm>
            <a:off x="1077361" y="1676400"/>
            <a:ext cx="6397165" cy="4264430"/>
          </a:xfrm>
        </p:spPr>
        <p:txBody>
          <a:bodyPr>
            <a:normAutofit fontScale="92500"/>
          </a:bodyPr>
          <a:lstStyle/>
          <a:p>
            <a:pPr>
              <a:lnSpc>
                <a:spcPct val="110000"/>
              </a:lnSpc>
            </a:pPr>
            <a:r>
              <a:rPr lang="en-GB" dirty="0"/>
              <a:t>By compressing the data into fewer important features, PCA makes it easier to </a:t>
            </a:r>
            <a:r>
              <a:rPr lang="en-GB" dirty="0" err="1"/>
              <a:t>analyze</a:t>
            </a:r>
            <a:r>
              <a:rPr lang="en-GB" dirty="0"/>
              <a:t> and visualize complex datasets. </a:t>
            </a:r>
          </a:p>
          <a:p>
            <a:pPr>
              <a:lnSpc>
                <a:spcPct val="110000"/>
              </a:lnSpc>
            </a:pPr>
            <a:r>
              <a:rPr lang="en-GB" dirty="0"/>
              <a:t>Many machine learning algorithms struggle with high-dimensional data. PCA helps by reducing the dimensions, making it easier for these algorithms to learn effectively from the data.</a:t>
            </a:r>
          </a:p>
          <a:p>
            <a:pPr>
              <a:lnSpc>
                <a:spcPct val="110000"/>
              </a:lnSpc>
            </a:pPr>
            <a:r>
              <a:rPr lang="en-GB" dirty="0"/>
              <a:t>Sometimes, datasets can have irrelevant information called noise. PCA can help filter out this noise by focusing on the core variations in the data.</a:t>
            </a:r>
          </a:p>
          <a:p>
            <a:pPr marL="0" indent="0">
              <a:lnSpc>
                <a:spcPct val="110000"/>
              </a:lnSpc>
              <a:buNone/>
            </a:pPr>
            <a:r>
              <a:rPr lang="en-GB" dirty="0"/>
              <a:t>PCA is a powerful tool for dimensionality reduction and data analysis. It helps us to see the bigger picture in complex datasets and prepares our data for further exploration or machine learning tasks.</a:t>
            </a:r>
            <a:endParaRPr lang="en-IN" dirty="0"/>
          </a:p>
        </p:txBody>
      </p:sp>
      <p:sp>
        <p:nvSpPr>
          <p:cNvPr id="11" name="Rectangle 10">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5" name="Picture 4" descr="Digital financial graph">
            <a:extLst>
              <a:ext uri="{FF2B5EF4-FFF2-40B4-BE49-F238E27FC236}">
                <a16:creationId xmlns:a16="http://schemas.microsoft.com/office/drawing/2014/main" id="{B2DEC981-D8B2-89E4-D4CE-8B2042D9C8B5}"/>
              </a:ext>
            </a:extLst>
          </p:cNvPr>
          <p:cNvPicPr>
            <a:picLocks noChangeAspect="1"/>
          </p:cNvPicPr>
          <p:nvPr/>
        </p:nvPicPr>
        <p:blipFill rotWithShape="1">
          <a:blip r:embed="rId2"/>
          <a:srcRect l="29241" r="13952" b="-3"/>
          <a:stretch/>
        </p:blipFill>
        <p:spPr>
          <a:xfrm>
            <a:off x="8696640" y="3396062"/>
            <a:ext cx="3496111" cy="3461938"/>
          </a:xfrm>
          <a:prstGeom prst="rect">
            <a:avLst/>
          </a:prstGeom>
        </p:spPr>
      </p:pic>
    </p:spTree>
    <p:extLst>
      <p:ext uri="{BB962C8B-B14F-4D97-AF65-F5344CB8AC3E}">
        <p14:creationId xmlns:p14="http://schemas.microsoft.com/office/powerpoint/2010/main" val="259485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0E59-D4DF-0C1C-7A7F-C6690E3C9605}"/>
              </a:ext>
            </a:extLst>
          </p:cNvPr>
          <p:cNvSpPr>
            <a:spLocks noGrp="1"/>
          </p:cNvSpPr>
          <p:nvPr>
            <p:ph type="title"/>
          </p:nvPr>
        </p:nvSpPr>
        <p:spPr>
          <a:xfrm>
            <a:off x="1077362" y="720434"/>
            <a:ext cx="9950103" cy="657990"/>
          </a:xfrm>
        </p:spPr>
        <p:txBody>
          <a:bodyPr/>
          <a:lstStyle/>
          <a:p>
            <a:r>
              <a:rPr lang="en-IN" dirty="0"/>
              <a:t>Summary</a:t>
            </a:r>
          </a:p>
        </p:txBody>
      </p:sp>
      <p:sp>
        <p:nvSpPr>
          <p:cNvPr id="3" name="Content Placeholder 2">
            <a:extLst>
              <a:ext uri="{FF2B5EF4-FFF2-40B4-BE49-F238E27FC236}">
                <a16:creationId xmlns:a16="http://schemas.microsoft.com/office/drawing/2014/main" id="{18EF0873-3A04-5C29-0AEE-9A38A5B8168C}"/>
              </a:ext>
            </a:extLst>
          </p:cNvPr>
          <p:cNvSpPr>
            <a:spLocks noGrp="1"/>
          </p:cNvSpPr>
          <p:nvPr>
            <p:ph idx="1"/>
          </p:nvPr>
        </p:nvSpPr>
        <p:spPr>
          <a:xfrm>
            <a:off x="1077362" y="1378424"/>
            <a:ext cx="9950103" cy="4759142"/>
          </a:xfrm>
        </p:spPr>
        <p:txBody>
          <a:bodyPr>
            <a:normAutofit fontScale="92500" lnSpcReduction="10000"/>
          </a:bodyPr>
          <a:lstStyle/>
          <a:p>
            <a:r>
              <a:rPr lang="en-GB" sz="1400" dirty="0"/>
              <a:t>Principal Component Analysis (PCA) is an effective method that helps to make large datasets easier to understand by identifying the most significant patterns or trends within the data. It involves transforming the data into a new coordinate system in which a smaller set of features known as principal components capture the majority of the changes.</a:t>
            </a:r>
          </a:p>
          <a:p>
            <a:pPr marL="0" indent="0">
              <a:buNone/>
            </a:pPr>
            <a:r>
              <a:rPr lang="en-GB" sz="1400" dirty="0"/>
              <a:t> The key steps involved in PCA are:</a:t>
            </a:r>
          </a:p>
          <a:p>
            <a:r>
              <a:rPr lang="en-GB" sz="1400" dirty="0"/>
              <a:t>We start with the original data matrix X, where each column represents an observation.</a:t>
            </a:r>
          </a:p>
          <a:p>
            <a:r>
              <a:rPr lang="en-GB" sz="1400" dirty="0"/>
              <a:t>Then we calculate the covariance matrix </a:t>
            </a:r>
            <a:r>
              <a:rPr lang="en-GB" sz="1400" dirty="0" err="1"/>
              <a:t>Cx</a:t>
            </a:r>
            <a:r>
              <a:rPr lang="en-GB" sz="1400" dirty="0"/>
              <a:t> of the data, which quantifies the relationships and redundancies between different measurements.</a:t>
            </a:r>
          </a:p>
          <a:p>
            <a:r>
              <a:rPr lang="en-GB" sz="1400" dirty="0"/>
              <a:t>Perform eigenvalue decomposition on the covariance matrix </a:t>
            </a:r>
            <a:r>
              <a:rPr lang="en-GB" sz="1400" dirty="0" err="1"/>
              <a:t>Cx</a:t>
            </a:r>
            <a:r>
              <a:rPr lang="en-GB" sz="1400" dirty="0"/>
              <a:t> to find its eigenvectors and eigenvalues.</a:t>
            </a:r>
          </a:p>
          <a:p>
            <a:r>
              <a:rPr lang="en-GB" sz="1400" dirty="0"/>
              <a:t>Choose the transformation matrix P such that its rows are the eigenvectors of </a:t>
            </a:r>
            <a:r>
              <a:rPr lang="en-GB" sz="1400" dirty="0" err="1"/>
              <a:t>Cx</a:t>
            </a:r>
            <a:r>
              <a:rPr lang="en-GB" sz="1400" dirty="0"/>
              <a:t>, sorted in descending order of their corresponding eigenvalues.</a:t>
            </a:r>
          </a:p>
          <a:p>
            <a:r>
              <a:rPr lang="en-GB" sz="1400" dirty="0"/>
              <a:t>Transform the data into a new space Y = PX, where the covariance matrix Cy becomes diagonal, with diagonal elements representing the variances along each principal component.</a:t>
            </a:r>
          </a:p>
          <a:p>
            <a:pPr marL="0" indent="0">
              <a:buNone/>
            </a:pPr>
            <a:r>
              <a:rPr lang="en-GB" sz="1400" dirty="0"/>
              <a:t>The principal components are the new orthogonal axes that capture the maximum variance in the data, with the first principal component capturing the largest variance, the second capturing the second-largest variance, and so on. By retaining only the most significant principal components, PCA can effectively reduce the dimensionality of the data while preserving the essential information.</a:t>
            </a:r>
            <a:endParaRPr lang="en-IN" sz="1400" dirty="0"/>
          </a:p>
        </p:txBody>
      </p:sp>
    </p:spTree>
    <p:extLst>
      <p:ext uri="{BB962C8B-B14F-4D97-AF65-F5344CB8AC3E}">
        <p14:creationId xmlns:p14="http://schemas.microsoft.com/office/powerpoint/2010/main" val="245246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80AAC-85DC-3E68-7CDF-806B53D278C2}"/>
              </a:ext>
            </a:extLst>
          </p:cNvPr>
          <p:cNvSpPr>
            <a:spLocks noGrp="1"/>
          </p:cNvSpPr>
          <p:nvPr>
            <p:ph type="title"/>
          </p:nvPr>
        </p:nvSpPr>
        <p:spPr>
          <a:xfrm>
            <a:off x="1077362" y="720435"/>
            <a:ext cx="6608086" cy="892465"/>
          </a:xfrm>
        </p:spPr>
        <p:txBody>
          <a:bodyPr>
            <a:normAutofit/>
          </a:bodyPr>
          <a:lstStyle/>
          <a:p>
            <a:r>
              <a:rPr lang="en-IN" dirty="0"/>
              <a:t>Index</a:t>
            </a:r>
          </a:p>
        </p:txBody>
      </p:sp>
      <p:sp>
        <p:nvSpPr>
          <p:cNvPr id="3" name="Content Placeholder 2">
            <a:extLst>
              <a:ext uri="{FF2B5EF4-FFF2-40B4-BE49-F238E27FC236}">
                <a16:creationId xmlns:a16="http://schemas.microsoft.com/office/drawing/2014/main" id="{4325C24A-C572-2E0B-0833-D476F70EB110}"/>
              </a:ext>
            </a:extLst>
          </p:cNvPr>
          <p:cNvSpPr>
            <a:spLocks noGrp="1"/>
          </p:cNvSpPr>
          <p:nvPr>
            <p:ph idx="1"/>
          </p:nvPr>
        </p:nvSpPr>
        <p:spPr>
          <a:xfrm>
            <a:off x="1077362" y="1748696"/>
            <a:ext cx="6608086" cy="4388869"/>
          </a:xfrm>
        </p:spPr>
        <p:txBody>
          <a:bodyPr>
            <a:normAutofit fontScale="92500" lnSpcReduction="20000"/>
          </a:bodyPr>
          <a:lstStyle/>
          <a:p>
            <a:r>
              <a:rPr lang="en-IN" dirty="0"/>
              <a:t>Introduction</a:t>
            </a:r>
          </a:p>
          <a:p>
            <a:r>
              <a:rPr lang="en-IN" dirty="0"/>
              <a:t>PCA Uses</a:t>
            </a:r>
          </a:p>
          <a:p>
            <a:r>
              <a:rPr lang="en-IN" dirty="0"/>
              <a:t>Understanding the Toy Example</a:t>
            </a:r>
          </a:p>
          <a:p>
            <a:r>
              <a:rPr lang="en-GB" sz="1800" dirty="0"/>
              <a:t>Implementing a Better Way to Look at the Data</a:t>
            </a:r>
          </a:p>
          <a:p>
            <a:r>
              <a:rPr lang="en-IN" dirty="0"/>
              <a:t>Understanding Covariance Matrix</a:t>
            </a:r>
          </a:p>
          <a:p>
            <a:r>
              <a:rPr lang="en-IN" dirty="0"/>
              <a:t>Diagonalization of Covariance Matrix</a:t>
            </a:r>
          </a:p>
          <a:p>
            <a:r>
              <a:rPr lang="en-IN" dirty="0"/>
              <a:t>Understanding how PCA works for Diagonalization</a:t>
            </a:r>
          </a:p>
          <a:p>
            <a:r>
              <a:rPr lang="en-GB" sz="1800" dirty="0"/>
              <a:t>Solving PCA Using Eigenvector Decomposition</a:t>
            </a:r>
          </a:p>
          <a:p>
            <a:r>
              <a:rPr lang="en-IN" dirty="0"/>
              <a:t>PCA with Linear Algebra</a:t>
            </a:r>
            <a:r>
              <a:rPr lang="en-GB" sz="1800" dirty="0"/>
              <a:t> </a:t>
            </a:r>
          </a:p>
          <a:p>
            <a:r>
              <a:rPr lang="en-IN" sz="1800" dirty="0"/>
              <a:t>Python Code for Implementation of PCA</a:t>
            </a:r>
          </a:p>
          <a:p>
            <a:r>
              <a:rPr lang="en-GB" dirty="0"/>
              <a:t>Benefits of Using PCA</a:t>
            </a:r>
            <a:endParaRPr lang="en-IN" sz="1800" dirty="0"/>
          </a:p>
          <a:p>
            <a:endParaRPr lang="en-GB" sz="1800" dirty="0"/>
          </a:p>
          <a:p>
            <a:endParaRPr lang="en-IN" dirty="0"/>
          </a:p>
          <a:p>
            <a:endParaRPr lang="en-IN" dirty="0"/>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897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ECD5-28F1-9347-C28D-6F92D0597B24}"/>
              </a:ext>
            </a:extLst>
          </p:cNvPr>
          <p:cNvSpPr>
            <a:spLocks noGrp="1"/>
          </p:cNvSpPr>
          <p:nvPr>
            <p:ph type="title"/>
          </p:nvPr>
        </p:nvSpPr>
        <p:spPr>
          <a:xfrm>
            <a:off x="1077362" y="720435"/>
            <a:ext cx="9950103" cy="657990"/>
          </a:xfrm>
        </p:spPr>
        <p:txBody>
          <a:bodyPr/>
          <a:lstStyle/>
          <a:p>
            <a:r>
              <a:rPr lang="en-IN" dirty="0"/>
              <a:t>Introduction</a:t>
            </a:r>
          </a:p>
        </p:txBody>
      </p:sp>
      <p:sp>
        <p:nvSpPr>
          <p:cNvPr id="3" name="Content Placeholder 2">
            <a:extLst>
              <a:ext uri="{FF2B5EF4-FFF2-40B4-BE49-F238E27FC236}">
                <a16:creationId xmlns:a16="http://schemas.microsoft.com/office/drawing/2014/main" id="{B071D105-F2C0-71D0-12D5-D952C65DB268}"/>
              </a:ext>
            </a:extLst>
          </p:cNvPr>
          <p:cNvSpPr>
            <a:spLocks noGrp="1"/>
          </p:cNvSpPr>
          <p:nvPr>
            <p:ph idx="1"/>
          </p:nvPr>
        </p:nvSpPr>
        <p:spPr>
          <a:xfrm>
            <a:off x="1077362" y="1378425"/>
            <a:ext cx="9950103" cy="4531056"/>
          </a:xfrm>
        </p:spPr>
        <p:txBody>
          <a:bodyPr>
            <a:normAutofit/>
          </a:bodyPr>
          <a:lstStyle/>
          <a:p>
            <a:pPr marL="0" indent="0">
              <a:buNone/>
            </a:pPr>
            <a:r>
              <a:rPr lang="en-IN" dirty="0"/>
              <a:t>What is Principal Component Analysis?</a:t>
            </a:r>
          </a:p>
          <a:p>
            <a:r>
              <a:rPr lang="en-GB" dirty="0"/>
              <a:t>In simple words we can say that Principal Component Analysis (PCA) is a technique used to simplify large datasets by finding a smaller number of features that capture most of the important information. It's like creating a summary of the data that focuses on the key variations. PCA does this by transforming the data into a new coordinate system where the most important features are at the forefront. These new features are called principal components.</a:t>
            </a:r>
          </a:p>
          <a:p>
            <a:r>
              <a:rPr lang="en-GB" dirty="0"/>
              <a:t>PCA relies on some mathematical techniques. PCA uses  concepts like eigenvectors and eigenvalues to identify the principal components. Eigenvectors represent the directions of greatest variation in the data, and eigenvalues tell you how much variation each direction captures. PCA prioritizes these directions, keeping the ones with the highest eigenvalues (most variation) as the principal components.</a:t>
            </a:r>
            <a:endParaRPr lang="en-IN" dirty="0"/>
          </a:p>
          <a:p>
            <a:pPr marL="0" indent="0">
              <a:buNone/>
            </a:pPr>
            <a:endParaRPr lang="en-IN" dirty="0"/>
          </a:p>
        </p:txBody>
      </p:sp>
    </p:spTree>
    <p:extLst>
      <p:ext uri="{BB962C8B-B14F-4D97-AF65-F5344CB8AC3E}">
        <p14:creationId xmlns:p14="http://schemas.microsoft.com/office/powerpoint/2010/main" val="140411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630F-E8C2-19D7-13DB-537EC3488A85}"/>
              </a:ext>
            </a:extLst>
          </p:cNvPr>
          <p:cNvSpPr>
            <a:spLocks noGrp="1"/>
          </p:cNvSpPr>
          <p:nvPr>
            <p:ph type="title"/>
          </p:nvPr>
        </p:nvSpPr>
        <p:spPr>
          <a:xfrm>
            <a:off x="1077362" y="577559"/>
            <a:ext cx="9950103" cy="726229"/>
          </a:xfrm>
        </p:spPr>
        <p:txBody>
          <a:bodyPr/>
          <a:lstStyle/>
          <a:p>
            <a:r>
              <a:rPr lang="en-IN" dirty="0"/>
              <a:t>PCA Uses</a:t>
            </a:r>
          </a:p>
        </p:txBody>
      </p:sp>
      <p:sp>
        <p:nvSpPr>
          <p:cNvPr id="3" name="Content Placeholder 2">
            <a:extLst>
              <a:ext uri="{FF2B5EF4-FFF2-40B4-BE49-F238E27FC236}">
                <a16:creationId xmlns:a16="http://schemas.microsoft.com/office/drawing/2014/main" id="{D0A56B48-05F6-058C-6EE2-5E543E994B38}"/>
              </a:ext>
            </a:extLst>
          </p:cNvPr>
          <p:cNvSpPr>
            <a:spLocks noGrp="1"/>
          </p:cNvSpPr>
          <p:nvPr>
            <p:ph idx="1"/>
          </p:nvPr>
        </p:nvSpPr>
        <p:spPr>
          <a:xfrm>
            <a:off x="1077362" y="1303787"/>
            <a:ext cx="9950103" cy="4839837"/>
          </a:xfrm>
        </p:spPr>
        <p:txBody>
          <a:bodyPr>
            <a:normAutofit lnSpcReduction="10000"/>
          </a:bodyPr>
          <a:lstStyle/>
          <a:p>
            <a:r>
              <a:rPr lang="en-GB" sz="1600" u="sng" dirty="0"/>
              <a:t>Quality Control and Manufacturing</a:t>
            </a:r>
            <a:r>
              <a:rPr lang="en-GB" sz="1600" dirty="0"/>
              <a:t>: PCA is used in manufacturing industries for quality control and process monitoring. By </a:t>
            </a:r>
            <a:r>
              <a:rPr lang="en-GB" sz="1600" dirty="0" err="1"/>
              <a:t>analyzing</a:t>
            </a:r>
            <a:r>
              <a:rPr lang="en-GB" sz="1600" dirty="0"/>
              <a:t> data from sensors and measuring instruments, PCA can detect patterns or anomalies in production processes, leading to improved product quality and reduced defects.</a:t>
            </a:r>
          </a:p>
          <a:p>
            <a:r>
              <a:rPr lang="en-GB" sz="1600" u="sng" dirty="0">
                <a:effectLst/>
              </a:rPr>
              <a:t>Recommendation Systems</a:t>
            </a:r>
            <a:r>
              <a:rPr lang="en-GB" sz="1600" dirty="0">
                <a:effectLst/>
              </a:rPr>
              <a:t>: Recommender systems, like those used by streaming services or online stores, deal with a vast amount of data about user preferences and item attributes. PCA can be used to reduce the dimensionality of this data, making it easier to identify patterns and recommend relevant items to users.</a:t>
            </a:r>
          </a:p>
          <a:p>
            <a:r>
              <a:rPr lang="en-GB" sz="1600" u="sng" dirty="0">
                <a:effectLst/>
              </a:rPr>
              <a:t>Natural Language Processing (NLP)</a:t>
            </a:r>
            <a:r>
              <a:rPr lang="en-GB" sz="1600" dirty="0">
                <a:effectLst/>
              </a:rPr>
              <a:t>: In NLP tasks like sentiment analysis or topic modelling, text data is often represented using high-dimensional feature vectors. PCA can be used to reduce the dimensionality of this data, making it easier to train machine learning models and improve their performance.</a:t>
            </a:r>
          </a:p>
          <a:p>
            <a:r>
              <a:rPr lang="en-GB" sz="1600" u="sng" dirty="0">
                <a:effectLst/>
              </a:rPr>
              <a:t>Climate Science and Environmental Data</a:t>
            </a:r>
            <a:r>
              <a:rPr lang="en-GB" sz="1600" dirty="0">
                <a:effectLst/>
              </a:rPr>
              <a:t>: PCA is used in climate science to </a:t>
            </a:r>
            <a:r>
              <a:rPr lang="en-GB" sz="1600" dirty="0" err="1">
                <a:effectLst/>
              </a:rPr>
              <a:t>analyze</a:t>
            </a:r>
            <a:r>
              <a:rPr lang="en-GB" sz="1600" dirty="0">
                <a:effectLst/>
              </a:rPr>
              <a:t> large datasets of environmental variables such as temperature, precipitation, and atmospheric pressure. It helps in identifying key climate patterns, understanding their relationships, and making predictions about future climate trends.</a:t>
            </a:r>
            <a:endParaRPr lang="en-GB" sz="1000" dirty="0"/>
          </a:p>
        </p:txBody>
      </p:sp>
    </p:spTree>
    <p:extLst>
      <p:ext uri="{BB962C8B-B14F-4D97-AF65-F5344CB8AC3E}">
        <p14:creationId xmlns:p14="http://schemas.microsoft.com/office/powerpoint/2010/main" val="336946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F206-389E-E9F5-F4DD-24D863CEB007}"/>
              </a:ext>
            </a:extLst>
          </p:cNvPr>
          <p:cNvSpPr>
            <a:spLocks noGrp="1"/>
          </p:cNvSpPr>
          <p:nvPr>
            <p:ph type="title"/>
          </p:nvPr>
        </p:nvSpPr>
        <p:spPr>
          <a:xfrm>
            <a:off x="1077362" y="720434"/>
            <a:ext cx="9950103" cy="726229"/>
          </a:xfrm>
        </p:spPr>
        <p:txBody>
          <a:bodyPr/>
          <a:lstStyle/>
          <a:p>
            <a:r>
              <a:rPr lang="en-IN" dirty="0"/>
              <a:t>Understanding the Toy Example</a:t>
            </a:r>
          </a:p>
        </p:txBody>
      </p:sp>
      <p:sp>
        <p:nvSpPr>
          <p:cNvPr id="3" name="Content Placeholder 2">
            <a:extLst>
              <a:ext uri="{FF2B5EF4-FFF2-40B4-BE49-F238E27FC236}">
                <a16:creationId xmlns:a16="http://schemas.microsoft.com/office/drawing/2014/main" id="{49312A42-2DDD-770C-5900-A5D8B617A140}"/>
              </a:ext>
            </a:extLst>
          </p:cNvPr>
          <p:cNvSpPr>
            <a:spLocks noGrp="1"/>
          </p:cNvSpPr>
          <p:nvPr>
            <p:ph idx="1"/>
          </p:nvPr>
        </p:nvSpPr>
        <p:spPr>
          <a:xfrm>
            <a:off x="1077362" y="1446663"/>
            <a:ext cx="9950103" cy="4572000"/>
          </a:xfrm>
        </p:spPr>
        <p:txBody>
          <a:bodyPr>
            <a:normAutofit lnSpcReduction="10000"/>
          </a:bodyPr>
          <a:lstStyle/>
          <a:p>
            <a:r>
              <a:rPr lang="en-GB" dirty="0"/>
              <a:t>In the given toy example experiment, we're trying to understand how a ball attached to a spring moves. We want to figure this out by recording its position using three cameras. However, we're not sure which directions are important, so we record in three different angles. The problem is, this creates a lot of confusing data.</a:t>
            </a:r>
          </a:p>
          <a:p>
            <a:r>
              <a:rPr lang="en-GB" dirty="0"/>
              <a:t>Think of it like taking pictures of a bouncing ball from different angles, but not knowing which angle shows the most important information about how the ball is moving. Additionally, there's noise like air disturbances or imperfect camera recordings, making the data even more confusing.</a:t>
            </a:r>
          </a:p>
          <a:p>
            <a:r>
              <a:rPr lang="en-GB" dirty="0"/>
              <a:t>The goal is to use a technique like PCA to simplify this mess of data and find the most critical information. PCA helps us identify the key patterns or directions in the data, sort out the noise, and ultimately understand the underlying dynamics of the ball and spring system more clearly. It's like using a smart tool to untangle a complex puzzle and reveal the hidden simplicity within.</a:t>
            </a:r>
            <a:endParaRPr lang="en-IN" dirty="0"/>
          </a:p>
        </p:txBody>
      </p:sp>
    </p:spTree>
    <p:extLst>
      <p:ext uri="{BB962C8B-B14F-4D97-AF65-F5344CB8AC3E}">
        <p14:creationId xmlns:p14="http://schemas.microsoft.com/office/powerpoint/2010/main" val="159526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92AC-D9F0-ED60-9030-23EAE610C0CA}"/>
              </a:ext>
            </a:extLst>
          </p:cNvPr>
          <p:cNvSpPr>
            <a:spLocks noGrp="1"/>
          </p:cNvSpPr>
          <p:nvPr>
            <p:ph type="title"/>
          </p:nvPr>
        </p:nvSpPr>
        <p:spPr>
          <a:xfrm>
            <a:off x="1077362" y="720434"/>
            <a:ext cx="9950103" cy="1135662"/>
          </a:xfrm>
        </p:spPr>
        <p:txBody>
          <a:bodyPr>
            <a:normAutofit/>
          </a:bodyPr>
          <a:lstStyle/>
          <a:p>
            <a:r>
              <a:rPr lang="en-GB" sz="2000" dirty="0"/>
              <a:t>Implementing a Better Way to Look at the Data</a:t>
            </a:r>
            <a:br>
              <a:rPr lang="en-GB" sz="1400" dirty="0">
                <a:latin typeface="+mn-lt"/>
              </a:rPr>
            </a:br>
            <a:r>
              <a:rPr lang="en-GB" sz="1600" b="0" dirty="0">
                <a:latin typeface="+mn-lt"/>
              </a:rPr>
              <a:t>The idea behind PCA is to find a new set of directions that best explains our data. We're essentially asking if there's a different way to express our data using a combination of the original directions.</a:t>
            </a:r>
            <a:endParaRPr lang="en-IN" dirty="0"/>
          </a:p>
        </p:txBody>
      </p:sp>
      <p:sp>
        <p:nvSpPr>
          <p:cNvPr id="7" name="Content Placeholder 6">
            <a:extLst>
              <a:ext uri="{FF2B5EF4-FFF2-40B4-BE49-F238E27FC236}">
                <a16:creationId xmlns:a16="http://schemas.microsoft.com/office/drawing/2014/main" id="{B72DA312-D30F-E900-4B8F-D2DA7DA4C0CB}"/>
              </a:ext>
            </a:extLst>
          </p:cNvPr>
          <p:cNvSpPr>
            <a:spLocks noGrp="1"/>
          </p:cNvSpPr>
          <p:nvPr>
            <p:ph idx="1"/>
          </p:nvPr>
        </p:nvSpPr>
        <p:spPr>
          <a:xfrm>
            <a:off x="1077362" y="1856096"/>
            <a:ext cx="9950103" cy="4281470"/>
          </a:xfrm>
        </p:spPr>
        <p:txBody>
          <a:bodyPr>
            <a:normAutofit fontScale="92500" lnSpcReduction="10000"/>
          </a:bodyPr>
          <a:lstStyle/>
          <a:p>
            <a:pPr marL="0" indent="0">
              <a:buNone/>
            </a:pPr>
            <a:r>
              <a:rPr lang="en-IN" sz="1600" u="sng" dirty="0"/>
              <a:t>Naive Basis</a:t>
            </a:r>
          </a:p>
          <a:p>
            <a:r>
              <a:rPr lang="en-GB" sz="1600" dirty="0"/>
              <a:t>Each sample represents a snapshot of our experiment at a particular time, containing multiple measurements. In the experiment, each sample captures the ball's position from three cameras at a specific moment. An orthonormal basis is like a reference grid used to measure and organize the data. The naive basis, chosen based on how we collected the data, acts as the initial framework for representing our data points.</a:t>
            </a:r>
          </a:p>
          <a:p>
            <a:r>
              <a:rPr lang="en-GB" sz="1600" dirty="0"/>
              <a:t>An orthonormal basis is like a set of directions in which we measure our data. In our toy example, this could be the directions of camera A's x and y axes. The basis vectors are usually chosen to be unit-length and perpendicular to each other, like (1,0) and (0,1) for a simple 2D case. </a:t>
            </a:r>
          </a:p>
          <a:p>
            <a:r>
              <a:rPr lang="en-GB" sz="1600" dirty="0"/>
              <a:t>The reason we choose a specific orthonormal basis for the x and y axes of camera A is because it reflects how we gathered the data. For instance, if we recorded a position like (2,2), it means 2 units up and 2 units to the left in our camera's view, not at an angle.</a:t>
            </a:r>
          </a:p>
          <a:p>
            <a:r>
              <a:rPr lang="en-GB" sz="1600" dirty="0"/>
              <a:t>In linear algebra, we can represent our naive basis like {(1,0),(0,1)} for camera A as row vectors in a matrix. This matrix, called the identity matrix, helps us express all our data in terms of this basis. Each row in the matrix corresponds to an orthonormal basis vector.                                                                              (continue…)</a:t>
            </a:r>
          </a:p>
        </p:txBody>
      </p:sp>
    </p:spTree>
    <p:extLst>
      <p:ext uri="{BB962C8B-B14F-4D97-AF65-F5344CB8AC3E}">
        <p14:creationId xmlns:p14="http://schemas.microsoft.com/office/powerpoint/2010/main" val="238794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54E2F-6FDA-BD0F-CA74-D9F34E9A6280}"/>
              </a:ext>
            </a:extLst>
          </p:cNvPr>
          <p:cNvSpPr>
            <a:spLocks noGrp="1"/>
          </p:cNvSpPr>
          <p:nvPr>
            <p:ph idx="1"/>
          </p:nvPr>
        </p:nvSpPr>
        <p:spPr>
          <a:xfrm>
            <a:off x="1077362" y="859809"/>
            <a:ext cx="9950103" cy="5268036"/>
          </a:xfrm>
        </p:spPr>
        <p:txBody>
          <a:bodyPr>
            <a:normAutofit fontScale="92500" lnSpcReduction="10000"/>
          </a:bodyPr>
          <a:lstStyle/>
          <a:p>
            <a:pPr marL="0" indent="0">
              <a:buNone/>
            </a:pPr>
            <a:r>
              <a:rPr lang="en-IN" sz="1600" u="sng" dirty="0"/>
              <a:t>Change of Basis</a:t>
            </a:r>
          </a:p>
          <a:p>
            <a:r>
              <a:rPr lang="en-GB" sz="1600" dirty="0"/>
              <a:t>Let’s understanding the concept of changing basis. This process involves re-expressing our data in a new set of directions, which can potentially reveal hidden patterns and simplify analysis.</a:t>
            </a:r>
          </a:p>
          <a:p>
            <a:r>
              <a:rPr lang="en-GB" sz="1600" dirty="0"/>
              <a:t>Linear transformation or linearity is a combination of the original basis vectors to best represent our data. </a:t>
            </a:r>
          </a:p>
          <a:p>
            <a:r>
              <a:rPr lang="en-GB" sz="1600" dirty="0"/>
              <a:t>Consider our original data set X, where each column represents a sample or moment in time. We can visualize X as an m x n matrix, where m is the number of measurements and n is the number of samples.</a:t>
            </a:r>
          </a:p>
          <a:p>
            <a:r>
              <a:rPr lang="en-GB" sz="1600" dirty="0"/>
              <a:t>Now, we introduce another matrix Y, which is related to X through a linear transformation represented by matrix P. The equation PX = Y encapsulates this change of basis, where P is the transformation matrix.</a:t>
            </a:r>
          </a:p>
          <a:p>
            <a:r>
              <a:rPr lang="en-GB" sz="1600" dirty="0"/>
              <a:t>Matrix Transformation: P acts as a matrix that transforms X into Y, reshaping our data in a new representation.</a:t>
            </a:r>
          </a:p>
          <a:p>
            <a:r>
              <a:rPr lang="en-GB" sz="1600" dirty="0"/>
              <a:t>Geometric Interpretation: Visualize P as a combination of rotation and stretching operations, morphing X into Y in a geometric sense.</a:t>
            </a:r>
          </a:p>
          <a:p>
            <a:r>
              <a:rPr lang="en-GB" sz="1600" dirty="0"/>
              <a:t>New Basis Vectors: The rows of P, denoted as {p1, ..., pm}, serve as a fresh set of basis vectors for expressing the columns of X in a different coordinate system.</a:t>
            </a:r>
          </a:p>
          <a:p>
            <a:r>
              <a:rPr lang="en-GB" sz="1600" dirty="0"/>
              <a:t>Breaking down the equation PX = Y reveals insights into how the basis change occurs. Each column of Y, denoted as </a:t>
            </a:r>
            <a:r>
              <a:rPr lang="en-GB" sz="1600" dirty="0" err="1"/>
              <a:t>yi</a:t>
            </a:r>
            <a:r>
              <a:rPr lang="en-GB" sz="1600" dirty="0"/>
              <a:t>, is a projection onto the basis defined by {p1, ..., pm}. In simpler terms, the coefficients of </a:t>
            </a:r>
            <a:r>
              <a:rPr lang="en-GB" sz="1600" dirty="0" err="1"/>
              <a:t>yi</a:t>
            </a:r>
            <a:r>
              <a:rPr lang="en-GB" sz="1600" dirty="0"/>
              <a:t> are obtained by projecting the corresponding column of X onto the rows of P.</a:t>
            </a:r>
          </a:p>
          <a:p>
            <a:pPr marL="0" indent="0">
              <a:buNone/>
            </a:pPr>
            <a:endParaRPr lang="en-GB" sz="1400" dirty="0"/>
          </a:p>
          <a:p>
            <a:pPr marL="0" indent="0">
              <a:buNone/>
            </a:pPr>
            <a:endParaRPr lang="en-IN" sz="1400" dirty="0"/>
          </a:p>
        </p:txBody>
      </p:sp>
    </p:spTree>
    <p:extLst>
      <p:ext uri="{BB962C8B-B14F-4D97-AF65-F5344CB8AC3E}">
        <p14:creationId xmlns:p14="http://schemas.microsoft.com/office/powerpoint/2010/main" val="281862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4D79-162C-DC60-1391-EE35CDA6D115}"/>
              </a:ext>
            </a:extLst>
          </p:cNvPr>
          <p:cNvSpPr>
            <a:spLocks noGrp="1"/>
          </p:cNvSpPr>
          <p:nvPr>
            <p:ph type="title"/>
          </p:nvPr>
        </p:nvSpPr>
        <p:spPr>
          <a:xfrm>
            <a:off x="1077362" y="720434"/>
            <a:ext cx="9950103" cy="657990"/>
          </a:xfrm>
        </p:spPr>
        <p:txBody>
          <a:bodyPr/>
          <a:lstStyle/>
          <a:p>
            <a:r>
              <a:rPr lang="en-IN" dirty="0"/>
              <a:t>Understanding Covariance Matrix</a:t>
            </a:r>
          </a:p>
        </p:txBody>
      </p:sp>
      <p:sp>
        <p:nvSpPr>
          <p:cNvPr id="3" name="Content Placeholder 2">
            <a:extLst>
              <a:ext uri="{FF2B5EF4-FFF2-40B4-BE49-F238E27FC236}">
                <a16:creationId xmlns:a16="http://schemas.microsoft.com/office/drawing/2014/main" id="{61BD9900-F13B-5399-4536-5A74F9CB4884}"/>
              </a:ext>
            </a:extLst>
          </p:cNvPr>
          <p:cNvSpPr>
            <a:spLocks noGrp="1"/>
          </p:cNvSpPr>
          <p:nvPr>
            <p:ph idx="1"/>
          </p:nvPr>
        </p:nvSpPr>
        <p:spPr>
          <a:xfrm>
            <a:off x="1077362" y="1378424"/>
            <a:ext cx="9950103" cy="4759142"/>
          </a:xfrm>
        </p:spPr>
        <p:txBody>
          <a:bodyPr>
            <a:normAutofit fontScale="92500" lnSpcReduction="10000"/>
          </a:bodyPr>
          <a:lstStyle/>
          <a:p>
            <a:r>
              <a:rPr lang="en-GB" sz="1400" dirty="0"/>
              <a:t>Understanding relationships and redundancies within sets of measurements. Let's explore what the covariance matrix is, how it quantifies relationships, and its significance in data analysis.</a:t>
            </a:r>
          </a:p>
          <a:p>
            <a:r>
              <a:rPr lang="en-GB" sz="1400" dirty="0"/>
              <a:t>The covariance between two sets of measurements, A and B, is a measure of their linear relationship. A positive covariance indicates a positive correlation, while a negative covariance signifies a negative correlation. The magnitude of the covariance reflects the degree of redundancy between the variables.</a:t>
            </a:r>
          </a:p>
          <a:p>
            <a:r>
              <a:rPr lang="en-GB" sz="1400" dirty="0"/>
              <a:t>To understand this concept with higher dimensions, we consider multiple sets of measurements denoted as x1, x2, ..., </a:t>
            </a:r>
            <a:r>
              <a:rPr lang="en-GB" sz="1400" dirty="0" err="1"/>
              <a:t>xm</a:t>
            </a:r>
            <a:r>
              <a:rPr lang="en-GB" sz="1400" dirty="0"/>
              <a:t>. These measurements can be organized into a matrix X, where each row represents a measurement type, and each column represents a trial or sample.</a:t>
            </a:r>
          </a:p>
          <a:p>
            <a:r>
              <a:rPr lang="en-GB" sz="1400" dirty="0"/>
              <a:t>The covariance matrix, denoted as </a:t>
            </a:r>
            <a:r>
              <a:rPr lang="en-GB" sz="1400" dirty="0" err="1"/>
              <a:t>Cx</a:t>
            </a:r>
            <a:r>
              <a:rPr lang="en-GB" sz="1400" dirty="0"/>
              <a:t>, is computed as the product of X and its transpose divided by the number of samples. Each element in </a:t>
            </a:r>
            <a:r>
              <a:rPr lang="en-GB" sz="1400" dirty="0" err="1"/>
              <a:t>Cx</a:t>
            </a:r>
            <a:r>
              <a:rPr lang="en-GB" sz="1400" dirty="0"/>
              <a:t> represents the covariance between different measurement types. The diagonal elements represent the variance of individual measurement types, while off-diagonal elements represent covariances between pairs of measurements.</a:t>
            </a:r>
          </a:p>
          <a:p>
            <a:pPr marL="0" indent="0">
              <a:buNone/>
            </a:pPr>
            <a:r>
              <a:rPr lang="en-GB" sz="1400" dirty="0"/>
              <a:t>What can we infer from covariance matrix?</a:t>
            </a:r>
          </a:p>
          <a:p>
            <a:r>
              <a:rPr lang="en-GB" sz="1400" dirty="0"/>
              <a:t>It is symmetrical, meaning </a:t>
            </a:r>
            <a:r>
              <a:rPr lang="en-GB" sz="1400" dirty="0" err="1"/>
              <a:t>Cx</a:t>
            </a:r>
            <a:r>
              <a:rPr lang="en-GB" sz="1400" dirty="0"/>
              <a:t> is a square symmetric matrix. It is equal to its transpose.</a:t>
            </a:r>
          </a:p>
          <a:p>
            <a:r>
              <a:rPr lang="en-GB" sz="1400" dirty="0"/>
              <a:t>Diagonal elements of </a:t>
            </a:r>
            <a:r>
              <a:rPr lang="en-GB" sz="1400" dirty="0" err="1"/>
              <a:t>Cx</a:t>
            </a:r>
            <a:r>
              <a:rPr lang="en-GB" sz="1400" dirty="0"/>
              <a:t> are variances, and off-diagonal elements are covariances between measurement types.</a:t>
            </a:r>
          </a:p>
          <a:p>
            <a:r>
              <a:rPr lang="en-GB" sz="1400" dirty="0"/>
              <a:t>Large off-diagonal values in </a:t>
            </a:r>
            <a:r>
              <a:rPr lang="en-GB" sz="1400" dirty="0" err="1"/>
              <a:t>Cx</a:t>
            </a:r>
            <a:r>
              <a:rPr lang="en-GB" sz="1400" dirty="0"/>
              <a:t> indicate high redundancy between measurement types, while large diagonal values suggest interesting structures in the data.</a:t>
            </a:r>
          </a:p>
        </p:txBody>
      </p:sp>
    </p:spTree>
    <p:extLst>
      <p:ext uri="{BB962C8B-B14F-4D97-AF65-F5344CB8AC3E}">
        <p14:creationId xmlns:p14="http://schemas.microsoft.com/office/powerpoint/2010/main" val="335818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A236-3CF2-4DDF-A91E-8828EF315FD6}"/>
              </a:ext>
            </a:extLst>
          </p:cNvPr>
          <p:cNvSpPr>
            <a:spLocks noGrp="1"/>
          </p:cNvSpPr>
          <p:nvPr>
            <p:ph type="title"/>
          </p:nvPr>
        </p:nvSpPr>
        <p:spPr>
          <a:xfrm>
            <a:off x="1077362" y="720434"/>
            <a:ext cx="9950103" cy="600366"/>
          </a:xfrm>
        </p:spPr>
        <p:txBody>
          <a:bodyPr/>
          <a:lstStyle/>
          <a:p>
            <a:r>
              <a:rPr lang="en-IN" dirty="0"/>
              <a:t>Diagonalization of Covariance Matrix</a:t>
            </a:r>
          </a:p>
        </p:txBody>
      </p:sp>
      <p:sp>
        <p:nvSpPr>
          <p:cNvPr id="3" name="Content Placeholder 2">
            <a:extLst>
              <a:ext uri="{FF2B5EF4-FFF2-40B4-BE49-F238E27FC236}">
                <a16:creationId xmlns:a16="http://schemas.microsoft.com/office/drawing/2014/main" id="{8BCB4398-ABB1-383C-B2C7-4FEC58681307}"/>
              </a:ext>
            </a:extLst>
          </p:cNvPr>
          <p:cNvSpPr>
            <a:spLocks noGrp="1"/>
          </p:cNvSpPr>
          <p:nvPr>
            <p:ph idx="1"/>
          </p:nvPr>
        </p:nvSpPr>
        <p:spPr>
          <a:xfrm>
            <a:off x="1077362" y="1320800"/>
            <a:ext cx="9950103" cy="4620030"/>
          </a:xfrm>
        </p:spPr>
        <p:txBody>
          <a:bodyPr/>
          <a:lstStyle/>
          <a:p>
            <a:r>
              <a:rPr lang="en-GB" dirty="0"/>
              <a:t>Our ideal scenario involves a covariance matrix Cy with zero off-diagonal terms. This translates to a diagonal matrix, signifying that the variables in the transformed data Y are decorrelated. A lower covariance indicates less redundancy in the data.</a:t>
            </a:r>
          </a:p>
          <a:p>
            <a:r>
              <a:rPr lang="en-GB" dirty="0"/>
              <a:t>Additionally, the diagonal elements of Cy should be ranked in descending order, representing the variances of each variable in Y. Higher variance implies more significant variations in the data.</a:t>
            </a:r>
          </a:p>
          <a:p>
            <a:pPr marL="0" indent="0">
              <a:buNone/>
            </a:pPr>
            <a:r>
              <a:rPr lang="en-GB" u="sng" dirty="0"/>
              <a:t>Optimized Covariance Matrix CY</a:t>
            </a:r>
            <a:r>
              <a:rPr lang="en-GB" dirty="0"/>
              <a:t>:</a:t>
            </a:r>
          </a:p>
          <a:p>
            <a:r>
              <a:rPr lang="en-GB" dirty="0"/>
              <a:t>A diagonal covariance matrix implies no redundancy between variables. Each variable in the transformed data Y contributes unique information.</a:t>
            </a:r>
          </a:p>
          <a:p>
            <a:r>
              <a:rPr lang="en-GB" dirty="0"/>
              <a:t>The variances on the diagonal prioritize the most informative directions in the data. Variables with higher variances capture a larger portion of the overall signal.</a:t>
            </a:r>
            <a:endParaRPr lang="en-IN" dirty="0"/>
          </a:p>
        </p:txBody>
      </p:sp>
    </p:spTree>
    <p:extLst>
      <p:ext uri="{BB962C8B-B14F-4D97-AF65-F5344CB8AC3E}">
        <p14:creationId xmlns:p14="http://schemas.microsoft.com/office/powerpoint/2010/main" val="1012669261"/>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2560</TotalTime>
  <Words>2778</Words>
  <Application>Microsoft Office PowerPoint</Application>
  <PresentationFormat>Widescreen</PresentationFormat>
  <Paragraphs>113</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Avenir Next LT Pro</vt:lpstr>
      <vt:lpstr>Avenir Next LT Pro Light</vt:lpstr>
      <vt:lpstr>Times New Roman</vt:lpstr>
      <vt:lpstr>BlocksVTI</vt:lpstr>
      <vt:lpstr>DSCI-501-001 Principal Component Analysis</vt:lpstr>
      <vt:lpstr>Index</vt:lpstr>
      <vt:lpstr>Introduction</vt:lpstr>
      <vt:lpstr>PCA Uses</vt:lpstr>
      <vt:lpstr>Understanding the Toy Example</vt:lpstr>
      <vt:lpstr>Implementing a Better Way to Look at the Data The idea behind PCA is to find a new set of directions that best explains our data. We're essentially asking if there's a different way to express our data using a combination of the original directions.</vt:lpstr>
      <vt:lpstr>PowerPoint Presentation</vt:lpstr>
      <vt:lpstr>Understanding Covariance Matrix</vt:lpstr>
      <vt:lpstr>Diagonalization of Covariance Matrix</vt:lpstr>
      <vt:lpstr>Understanding how PCA works for Diagonalization</vt:lpstr>
      <vt:lpstr>Solving PCA Using Eigenvector Decomposition </vt:lpstr>
      <vt:lpstr>PCA with Linear Algebra</vt:lpstr>
      <vt:lpstr>PowerPoint Presentation</vt:lpstr>
      <vt:lpstr>Python Code for Implementation of PCA</vt:lpstr>
      <vt:lpstr>Benefits of Using PCA:</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DSCI-501-001 Principal Component Analysis</dc:title>
  <dc:creator>Rai,Darshit</dc:creator>
  <cp:lastModifiedBy>Rai,Darshit</cp:lastModifiedBy>
  <cp:revision>21</cp:revision>
  <dcterms:created xsi:type="dcterms:W3CDTF">2024-03-18T18:35:05Z</dcterms:created>
  <dcterms:modified xsi:type="dcterms:W3CDTF">2024-03-21T02:16:51Z</dcterms:modified>
</cp:coreProperties>
</file>