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9a7f07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9a7f07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Helen uses a threshold of all parties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9a7f07e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9a7f07e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9a7f07e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9a7f07e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9a7f07e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59a7f07e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1fe7c7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1fe7c7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knowledge proof proves that party knows value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to X_i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this, any party cannot use different inputs for the rest of the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party stores the encrypted summaries from every other party -&gt; paper notes this is viable due to summaries being much smaller than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1fe7c78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1fe7c78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61fe7c7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61fe7c7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this, any party cannot use different inputs for the rest of the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party stores the encrypted summaries from every other party -&gt; paper notes this is viable due to summaries being much smaller than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1fe7c7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61fe7c7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SGD scales linearly with the number of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61fe7c78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61fe7c78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1fe7c78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61fe7c78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59f0fc3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59f0fc3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59a7f07e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59a7f07e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59a7f07e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59a7f07e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SVD, although it operates on n, the number of features, is fast due to operating on plaintext data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59a7f07e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59a7f07e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sklearn on plaintext data instead of SGD because does not compile on large instances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would have liked to see comparison of using same algorithm as Helen/using SGD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59a7f07e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59a7f07e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Helen vs. SGD baseline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Helen achieves orders of magnitude faster training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Helen input prep very slow to scale -&gt; only part that scales is plaintext SVD calculation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have been nice to test against other baselines as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have been nice to see error compared to SGD baseline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59a7f07e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59a7f07e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59a7f07e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59a7f07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59a7f07e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59a7f07e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9a7f07e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59a7f07e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laundering -&gt; criminals move money back and forth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cannot share customers’ data in plaintext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9a7f07e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9a7f07e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9a7f07e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9a7f07e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Collaboration is beneficial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higher quality models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enable new applications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9a7f07e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9a7f07e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9a7f07e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9a7f07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General secure MPC is inefficient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inefficient -&gt; the paper implements SGD using SPDZ (maliciously secure MPC library that they also use for Helen), and notes that for 4 parties, 100K data points per party, 90 features -&gt; 3 months to train.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works - homomorphic encryption, privacy preserving distributed computation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 is unrealistic -&gt; rely on outsourcing to non-colluding servers, assume a passive attacker that doesn’t deviate from the protocol, base confidentiality of their data on correct behavior of others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because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only involve two parties (SecureML), utilizes trusted hardware which opens up more avenues of vulnerability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9a7f07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9a7f07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Helen: Maliciously Secure Coopetitive Learning for Linear Models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4735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CS294 AI-Sys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Dylan Dreyer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10,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Crypto Building Blocks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334375" y="142535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threshold partially homomorphic encryption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partially homomorphic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ex. Paillier  -&gt; Enc(X) * Enc(Y) = Enc(X+Y)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threshold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need enough shares of secret key to decrypt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zero knowledge proofs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prove that a certain statement is true without revealing the prover’s secret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secure multi party computation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jointly compute a function over inputs while keeping inputs private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SPDZ chosen over garbled circuits because matrix operations are more efficient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357000" y="151500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Motivation + Problem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Background + Threat Model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Overview of Helen + Key Features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Discussion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Helen</a:t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357000" y="151500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platform for maliciously secure coopetitive learning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supports regularized linear models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paper notes that these types of models are widely used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few organizations, lots of data, smaller number of features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Helen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357000" y="151500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Overarching goal: Make expensive cryptographic computation independent of number of training samples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Make all parties commit to input dataset and prove it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 ADMM (Alternating Direction Method of Multipliers)/LASSO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 partially homomorphic encryption to encrypt global weights such that each party can compute in a decentralized manner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5 phases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Agreement Phase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Initialization Phase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Input Preparation Phase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Model Compute Phase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Model Release Phase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Preparation Phase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357000" y="151500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Goal: broadcast encrypted summaries of data and commit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Why? Malicious parties could use inconsistent data during protocol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How? Encrypt data and attach various proofs of knowledge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Naive method: commit on input dataset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crypto computation scales linearly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requires complex matrix inversions in MPC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9" name="Google Shape;179;p26"/>
          <p:cNvGrpSpPr/>
          <p:nvPr/>
        </p:nvGrpSpPr>
        <p:grpSpPr>
          <a:xfrm>
            <a:off x="2892600" y="3808625"/>
            <a:ext cx="3358800" cy="1210375"/>
            <a:chOff x="5342875" y="3456125"/>
            <a:chExt cx="3358800" cy="1210375"/>
          </a:xfrm>
        </p:grpSpPr>
        <p:pic>
          <p:nvPicPr>
            <p:cNvPr id="180" name="Google Shape;180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42875" y="3456125"/>
              <a:ext cx="3358800" cy="53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47075" y="4262775"/>
              <a:ext cx="1379400" cy="403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Preparation Phase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357000" y="151500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Goal: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broadcast encrypted summaries of data and commit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Why? Malicious parties could use inconsistent data during protocol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How? Encrypt data and attach various proofs of knowledge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Better method: Decompose A and b via SVD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all of these matrices are dimension 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no longer 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n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Each party broadcasts encrypted A, b, y*, V, Σ, ϴ along with proofs of knowledge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125" y="3937900"/>
            <a:ext cx="2045800" cy="947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7"/>
          <p:cNvGrpSpPr/>
          <p:nvPr/>
        </p:nvGrpSpPr>
        <p:grpSpPr>
          <a:xfrm>
            <a:off x="1182617" y="3979254"/>
            <a:ext cx="2584933" cy="864813"/>
            <a:chOff x="5342875" y="3456125"/>
            <a:chExt cx="3358800" cy="1210375"/>
          </a:xfrm>
        </p:grpSpPr>
        <p:pic>
          <p:nvPicPr>
            <p:cNvPr id="190" name="Google Shape;19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42875" y="3456125"/>
              <a:ext cx="3358800" cy="53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47075" y="4262775"/>
              <a:ext cx="1379400" cy="403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27"/>
          <p:cNvSpPr/>
          <p:nvPr/>
        </p:nvSpPr>
        <p:spPr>
          <a:xfrm>
            <a:off x="4144575" y="4311913"/>
            <a:ext cx="837300" cy="19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Preparation Phase</a:t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357000" y="151500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End of input preparation phase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25" y="2013125"/>
            <a:ext cx="8170550" cy="28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Compute </a:t>
            </a:r>
            <a:r>
              <a:rPr lang="en"/>
              <a:t>Phase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357000" y="151500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Goal: run ADMM algorithm iteratively and update encrypted global weights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Why ADMM?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efficient for linear models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converges in few iterations (10)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supports decentralized computation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reduces number of expensive MPC syncs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thus, efficient for cryptographic training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Compute Phase</a:t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357000" y="1515000"/>
            <a:ext cx="8649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Goal: run ADMM iteratively to update encrypted global weights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325" y="1996049"/>
            <a:ext cx="4626000" cy="26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357000" y="2030100"/>
            <a:ext cx="39411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1. Local optimization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Each party calculates Enc(w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aseline="30000" lang="en" sz="1600">
                <a:latin typeface="Roboto"/>
                <a:ea typeface="Roboto"/>
                <a:cs typeface="Roboto"/>
                <a:sym typeface="Roboto"/>
              </a:rPr>
              <a:t>k+1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also generate a proof of this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2. Coordination using MPC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Parties use input summaries to verify Enc(w</a:t>
            </a:r>
            <a:r>
              <a:rPr baseline="-25000" lang="en" sz="16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aseline="30000" lang="en" sz="1600">
                <a:latin typeface="Roboto"/>
                <a:ea typeface="Roboto"/>
                <a:cs typeface="Roboto"/>
                <a:sym typeface="Roboto"/>
              </a:rPr>
              <a:t>k+1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Convert weights to MPC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Compute softmax via MPC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Convert z back into encrypted form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Release Phase</a:t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57000" y="151500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Goal: jointly decrypt and release model parameters (z)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ciphertext to MPC conversion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verify this conversion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jointly decrypt model parameters (z)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57000" y="151500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Motivation + Problem Statement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Background + Threat Model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Overview of Helen + Key Features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Discussion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357000" y="151500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Motivation + Problem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Background + Threat Model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Overview of Helen + Key Features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Discussion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50" y="1645925"/>
            <a:ext cx="77533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357000" y="151500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Evaluation of runtime of Helen’s different phases using a synthetic dataset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0" y="1763198"/>
            <a:ext cx="9143998" cy="3007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21" y="1515000"/>
            <a:ext cx="4354925" cy="32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125" y="1562036"/>
            <a:ext cx="4354925" cy="3147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357000" y="151500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Motivation + Problem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Background + Threat Model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Overview of Helen + Key Features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Discussion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57" name="Google Shape;257;p37"/>
          <p:cNvSpPr txBox="1"/>
          <p:nvPr/>
        </p:nvSpPr>
        <p:spPr>
          <a:xfrm>
            <a:off x="357000" y="151500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Is there a need to extend to other types of models? Consequences of this?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Trusted hardware (enclaves) is another popular approach to computing on sensitive data. Is it more viable?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What happens when more parties get involved? Comparison vs. federated learning?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57000" y="151500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Motivation + Problem Statement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Background + Threat Model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Overview of Helen + Key Features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Discussion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#1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561" y="1815274"/>
            <a:ext cx="1202748" cy="1202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736" y="1815274"/>
            <a:ext cx="1202748" cy="12027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6"/>
          <p:cNvGrpSpPr/>
          <p:nvPr/>
        </p:nvGrpSpPr>
        <p:grpSpPr>
          <a:xfrm>
            <a:off x="3701713" y="2888875"/>
            <a:ext cx="1726200" cy="1559700"/>
            <a:chOff x="3701713" y="2888875"/>
            <a:chExt cx="1726200" cy="1559700"/>
          </a:xfrm>
        </p:grpSpPr>
        <p:cxnSp>
          <p:nvCxnSpPr>
            <p:cNvPr id="86" name="Google Shape;86;p16"/>
            <p:cNvCxnSpPr>
              <a:endCxn id="87" idx="0"/>
            </p:cNvCxnSpPr>
            <p:nvPr/>
          </p:nvCxnSpPr>
          <p:spPr>
            <a:xfrm>
              <a:off x="3701713" y="2900575"/>
              <a:ext cx="780900" cy="74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" name="Google Shape;88;p16"/>
            <p:cNvCxnSpPr>
              <a:endCxn id="87" idx="0"/>
            </p:cNvCxnSpPr>
            <p:nvPr/>
          </p:nvCxnSpPr>
          <p:spPr>
            <a:xfrm flipH="1">
              <a:off x="4482613" y="2888875"/>
              <a:ext cx="945300" cy="76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7" name="Google Shape;87;p16"/>
            <p:cNvSpPr/>
            <p:nvPr/>
          </p:nvSpPr>
          <p:spPr>
            <a:xfrm>
              <a:off x="3701713" y="3649975"/>
              <a:ext cx="1561800" cy="79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Model</a:t>
              </a:r>
              <a:endParaRPr/>
            </a:p>
          </p:txBody>
        </p:sp>
      </p:grp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0100" y="2009089"/>
            <a:ext cx="379675" cy="3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9797" y="1551725"/>
            <a:ext cx="544450" cy="5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225" y="2009089"/>
            <a:ext cx="379675" cy="379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6"/>
          <p:cNvGrpSpPr/>
          <p:nvPr/>
        </p:nvGrpSpPr>
        <p:grpSpPr>
          <a:xfrm>
            <a:off x="3811312" y="3018013"/>
            <a:ext cx="1412600" cy="379688"/>
            <a:chOff x="3811312" y="3018013"/>
            <a:chExt cx="1412600" cy="379688"/>
          </a:xfrm>
        </p:grpSpPr>
        <p:pic>
          <p:nvPicPr>
            <p:cNvPr id="93" name="Google Shape;93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44237" y="3018013"/>
              <a:ext cx="379675" cy="379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11312" y="3018025"/>
              <a:ext cx="379675" cy="379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#2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875" y="1862034"/>
            <a:ext cx="795675" cy="7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500" y="2955334"/>
            <a:ext cx="795675" cy="789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250" y="1645322"/>
            <a:ext cx="795675" cy="789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650" y="1475159"/>
            <a:ext cx="795675" cy="789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88" y="3990209"/>
            <a:ext cx="795675" cy="789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875" y="3388784"/>
            <a:ext cx="795675" cy="789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375" y="4070134"/>
            <a:ext cx="795675" cy="7893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7"/>
          <p:cNvGrpSpPr/>
          <p:nvPr/>
        </p:nvGrpSpPr>
        <p:grpSpPr>
          <a:xfrm>
            <a:off x="2877075" y="2184225"/>
            <a:ext cx="3429000" cy="1885909"/>
            <a:chOff x="2877075" y="2184225"/>
            <a:chExt cx="3429000" cy="1885909"/>
          </a:xfrm>
        </p:grpSpPr>
        <p:sp>
          <p:nvSpPr>
            <p:cNvPr id="108" name="Google Shape;108;p17"/>
            <p:cNvSpPr/>
            <p:nvPr/>
          </p:nvSpPr>
          <p:spPr>
            <a:xfrm>
              <a:off x="3720675" y="2615000"/>
              <a:ext cx="1561800" cy="79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Model</a:t>
              </a:r>
              <a:endParaRPr/>
            </a:p>
          </p:txBody>
        </p:sp>
        <p:cxnSp>
          <p:nvCxnSpPr>
            <p:cNvPr id="109" name="Google Shape;109;p17"/>
            <p:cNvCxnSpPr/>
            <p:nvPr/>
          </p:nvCxnSpPr>
          <p:spPr>
            <a:xfrm>
              <a:off x="2947525" y="2524775"/>
              <a:ext cx="763200" cy="18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" name="Google Shape;110;p17"/>
            <p:cNvCxnSpPr>
              <a:stCxn id="103" idx="2"/>
              <a:endCxn id="108" idx="0"/>
            </p:cNvCxnSpPr>
            <p:nvPr/>
          </p:nvCxnSpPr>
          <p:spPr>
            <a:xfrm>
              <a:off x="4312488" y="2264475"/>
              <a:ext cx="189000" cy="3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" name="Google Shape;111;p17"/>
            <p:cNvCxnSpPr/>
            <p:nvPr/>
          </p:nvCxnSpPr>
          <p:spPr>
            <a:xfrm flipH="1">
              <a:off x="5319700" y="2184225"/>
              <a:ext cx="587100" cy="51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2" name="Google Shape;112;p17"/>
            <p:cNvCxnSpPr>
              <a:endCxn id="108" idx="3"/>
            </p:cNvCxnSpPr>
            <p:nvPr/>
          </p:nvCxnSpPr>
          <p:spPr>
            <a:xfrm rot="10800000">
              <a:off x="5282475" y="3014300"/>
              <a:ext cx="1023600" cy="3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" name="Google Shape;113;p17"/>
            <p:cNvCxnSpPr>
              <a:stCxn id="106" idx="0"/>
            </p:cNvCxnSpPr>
            <p:nvPr/>
          </p:nvCxnSpPr>
          <p:spPr>
            <a:xfrm rot="10800000">
              <a:off x="4861813" y="3429034"/>
              <a:ext cx="491400" cy="64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" name="Google Shape;114;p17"/>
            <p:cNvCxnSpPr>
              <a:stCxn id="104" idx="0"/>
            </p:cNvCxnSpPr>
            <p:nvPr/>
          </p:nvCxnSpPr>
          <p:spPr>
            <a:xfrm flipH="1" rot="10800000">
              <a:off x="3822125" y="3452609"/>
              <a:ext cx="334800" cy="53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" name="Google Shape;115;p17"/>
            <p:cNvCxnSpPr/>
            <p:nvPr/>
          </p:nvCxnSpPr>
          <p:spPr>
            <a:xfrm flipH="1" rot="10800000">
              <a:off x="2877075" y="3276400"/>
              <a:ext cx="833700" cy="34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6" name="Google Shape;116;p17"/>
          <p:cNvGrpSpPr/>
          <p:nvPr/>
        </p:nvGrpSpPr>
        <p:grpSpPr>
          <a:xfrm>
            <a:off x="3019037" y="2152338"/>
            <a:ext cx="2965088" cy="1820925"/>
            <a:chOff x="3019037" y="2152338"/>
            <a:chExt cx="2965088" cy="1820925"/>
          </a:xfrm>
        </p:grpSpPr>
        <p:pic>
          <p:nvPicPr>
            <p:cNvPr id="117" name="Google Shape;11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4449" y="2955313"/>
              <a:ext cx="379675" cy="379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93437" y="2249838"/>
              <a:ext cx="379675" cy="379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76562" y="2152338"/>
              <a:ext cx="379675" cy="379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30062" y="2428825"/>
              <a:ext cx="379675" cy="379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5387" y="3593588"/>
              <a:ext cx="379675" cy="379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06862" y="3559725"/>
              <a:ext cx="379675" cy="379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19037" y="3256800"/>
              <a:ext cx="379675" cy="379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357000" y="151500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“collaboratively train machine learning models on combined datasets for a common benefit”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“organizations cannot share their sensitive data in plaintext due to privacy policies and regulations or due to business competition”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357000" y="151500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Motivation + Problem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Background + Threat Model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Overview of Helen + Key Features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Discussion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Coopetitive Learning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357000" y="151500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Coopetitive -&gt; cooperative and competitive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Secure multi-party computation (MPC)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inefficient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Previous works are limited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unrealistic threat models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limited to two parties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	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325" y="1441250"/>
            <a:ext cx="3979624" cy="32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357000" y="1515000"/>
            <a:ext cx="84753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malicious setting - only trust yourself!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all other parties can misbehave/be malicious during protocol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all parties agree on a functionality to compute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confidentiality of final model not protected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