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11.10.2011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11.10.2011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11.10.2011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11.10.2011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11.10.2011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11.10.2011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11.10.2011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11.10.2011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11.10.2011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11.10.2011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403-F0F8-47B2-921E-82C1D404E7C5}" type="datetimeFigureOut">
              <a:rPr lang="sr-Latn-CS" smtClean="0"/>
              <a:pPr/>
              <a:t>11.10.2011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BC403-F0F8-47B2-921E-82C1D404E7C5}" type="datetimeFigureOut">
              <a:rPr lang="sr-Latn-CS" smtClean="0"/>
              <a:pPr/>
              <a:t>11.10.2011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30F92-566B-4236-940C-291D314B5B8F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hr-HR" sz="4000" dirty="0" smtClean="0"/>
              <a:t>RAZVOJ APLIKACIJA UPOTREBOM </a:t>
            </a:r>
            <a:r>
              <a:rPr lang="hr-HR" sz="4000" dirty="0" err="1" smtClean="0"/>
              <a:t>OSGi</a:t>
            </a:r>
            <a:r>
              <a:rPr lang="hr-HR" sz="4000" dirty="0" smtClean="0"/>
              <a:t> PROGRAMSKOG OKVIRA</a:t>
            </a:r>
            <a:endParaRPr lang="hr-H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8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DIPLOMSKI RAD</a:t>
            </a:r>
          </a:p>
          <a:p>
            <a:r>
              <a:rPr lang="hr-HR" dirty="0" smtClean="0">
                <a:solidFill>
                  <a:schemeClr val="tx1"/>
                </a:solidFill>
              </a:rPr>
              <a:t>DARKO DREZGA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4249" y="642918"/>
            <a:ext cx="511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dirty="0" smtClean="0"/>
              <a:t>SVEUČILIŠTE U SPLITU</a:t>
            </a:r>
          </a:p>
          <a:p>
            <a:pPr algn="ctr"/>
            <a:r>
              <a:rPr lang="hr-HR" dirty="0" smtClean="0"/>
              <a:t>SVEUČILIŠNI STUDIJSKI CENTAR ZA STRUČNE STUDIJE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SERVISI</a:t>
            </a:r>
            <a:endParaRPr lang="hr-HR" dirty="0"/>
          </a:p>
        </p:txBody>
      </p:sp>
      <p:sp>
        <p:nvSpPr>
          <p:cNvPr id="3" name="Rectangle 2"/>
          <p:cNvSpPr/>
          <p:nvPr/>
        </p:nvSpPr>
        <p:spPr>
          <a:xfrm>
            <a:off x="357158" y="1785926"/>
            <a:ext cx="73581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000" dirty="0" smtClean="0"/>
              <a:t> Klasični Java objekti unutar svežnja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Servisi </a:t>
            </a:r>
            <a:r>
              <a:rPr lang="hr-HR" sz="2000" dirty="0" smtClean="0"/>
              <a:t>implementiraju neko </a:t>
            </a:r>
            <a:r>
              <a:rPr lang="hr-HR" sz="2000" dirty="0" smtClean="0"/>
              <a:t>sučelje 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Prijavljuju se </a:t>
            </a:r>
            <a:r>
              <a:rPr lang="hr-HR" sz="2000" dirty="0" err="1" smtClean="0"/>
              <a:t>OSGi</a:t>
            </a:r>
            <a:r>
              <a:rPr lang="hr-HR" sz="2000" dirty="0" smtClean="0"/>
              <a:t> okolini</a:t>
            </a:r>
            <a:endParaRPr lang="hr-HR" sz="2000" dirty="0" smtClean="0"/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err="1" smtClean="0"/>
              <a:t>OSGi</a:t>
            </a:r>
            <a:r>
              <a:rPr lang="hr-HR" sz="2000" dirty="0" smtClean="0"/>
              <a:t> okvir čuva referencu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Drugi svežnjevi mogu dohvatiti referencu na servis iz </a:t>
            </a:r>
            <a:r>
              <a:rPr lang="hr-HR" sz="2000" dirty="0" err="1" smtClean="0"/>
              <a:t>OSGi</a:t>
            </a:r>
            <a:r>
              <a:rPr lang="hr-HR" sz="2000" dirty="0" smtClean="0"/>
              <a:t> okoline</a:t>
            </a:r>
            <a:endParaRPr lang="hr-H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REGISTRIRANJE I REFERENCIRANJE SERVISA</a:t>
            </a:r>
            <a:endParaRPr lang="hr-HR" sz="3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4414" y="1714488"/>
            <a:ext cx="642942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LogServiceActivator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implements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BundleActivator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ILogService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null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ServiceRegistration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sr =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null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@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Override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start(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BundleContext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Exception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new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LogServiceImpl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sr = 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ctx.registerService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(ILogService.class.getName(), 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null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hr-H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}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@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Override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stop(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BundleContext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Exception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sr.unregister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}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2976" y="4286256"/>
            <a:ext cx="800102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LogServiceConsumerActivator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implements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BundleActivator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ILogService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null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@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Override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start(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BundleContext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Exception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ServiceReference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ref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ctx.getServiceReference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(ILogService.class.getName());</a:t>
            </a:r>
            <a:endParaRPr kumimoji="0" lang="hr-H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(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ILogService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ctx.getService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hr-HR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ref</a:t>
            </a:r>
            <a:r>
              <a:rPr kumimoji="0" lang="hr-H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hr-H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logService.log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ILogService.</a:t>
            </a:r>
            <a:r>
              <a:rPr kumimoji="0" lang="hr-HR" sz="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INFO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"hr.drezga.diplomski", "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Hello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world!!");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}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@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Override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stop(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BundleContext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Exception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logService.log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ILogService.</a:t>
            </a:r>
            <a:r>
              <a:rPr kumimoji="0" lang="hr-HR" sz="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INFO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"hr.drezga.diplomski“, "</a:t>
            </a:r>
            <a:r>
              <a:rPr kumimoji="0" lang="hr-HR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Goodbye</a:t>
            </a: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world!!");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}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hr-H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357298"/>
            <a:ext cx="20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Registriranje servisa</a:t>
            </a:r>
            <a:endParaRPr lang="hr-HR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857628"/>
            <a:ext cx="223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Referenciranje servisa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REFERENCIRANJE SERVISA I MEĐUOVISNOST SVEŽNJEVA</a:t>
            </a:r>
            <a:endParaRPr lang="hr-HR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500034" y="2714620"/>
          <a:ext cx="3533775" cy="3638550"/>
        </p:xfrm>
        <a:graphic>
          <a:graphicData uri="http://schemas.openxmlformats.org/presentationml/2006/ole">
            <p:oleObj spid="_x0000_s23553" name="Visio" r:id="rId3" imgW="3535770" imgH="3634740" progId="Visio.Drawing.11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214282" y="1785926"/>
            <a:ext cx="4054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/>
              <a:t>Referenciranje objekta iz drugog svežnja</a:t>
            </a:r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4357686" y="17859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 smtClean="0"/>
              <a:t>Referenciranje servisa  iz drugog svežnja koji implementira sučelje u istom paketu</a:t>
            </a:r>
            <a:endParaRPr lang="hr-HR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000628" y="2428868"/>
          <a:ext cx="3381375" cy="3924300"/>
        </p:xfrm>
        <a:graphic>
          <a:graphicData uri="http://schemas.openxmlformats.org/presentationml/2006/ole">
            <p:oleObj spid="_x0000_s23555" name="Visio" r:id="rId4" imgW="3385036" imgH="39233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REFERENCIRANJE SERVISA I MEĐUOVISNOST SVEŽNJEVA</a:t>
            </a:r>
            <a:endParaRPr lang="hr-HR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571472" y="2500306"/>
          <a:ext cx="3286125" cy="3990975"/>
        </p:xfrm>
        <a:graphic>
          <a:graphicData uri="http://schemas.openxmlformats.org/presentationml/2006/ole">
            <p:oleObj spid="_x0000_s25601" name="Visio" r:id="rId3" imgW="3286437" imgH="3995460" progId="Visio.Drawing.11">
              <p:embed/>
            </p:oleObj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5429256" y="2857496"/>
          <a:ext cx="3067050" cy="3638550"/>
        </p:xfrm>
        <a:graphic>
          <a:graphicData uri="http://schemas.openxmlformats.org/presentationml/2006/ole">
            <p:oleObj spid="_x0000_s25603" name="Visio" r:id="rId4" imgW="3071141" imgH="3634740" progId="Visio.Drawing.11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42844" y="1714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 smtClean="0"/>
              <a:t>Referenciranje servisa iz drugog svežnja koji implementira sučelje u drugom paketu</a:t>
            </a:r>
            <a:endParaRPr lang="hr-HR" dirty="0"/>
          </a:p>
        </p:txBody>
      </p:sp>
      <p:sp>
        <p:nvSpPr>
          <p:cNvPr id="8" name="Rectangle 7"/>
          <p:cNvSpPr/>
          <p:nvPr/>
        </p:nvSpPr>
        <p:spPr>
          <a:xfrm>
            <a:off x="4572000" y="17144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 smtClean="0"/>
              <a:t>Referenciranje servisa iz drugog svežnja koji implementira sučelje u drugom paketu istog svežnja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REFERENCIRANJE SERVISA I MEĐUOVISNOST SVEŽNJEVA</a:t>
            </a:r>
            <a:endParaRPr lang="hr-HR" dirty="0"/>
          </a:p>
        </p:txBody>
      </p:sp>
      <p:sp>
        <p:nvSpPr>
          <p:cNvPr id="3" name="Rectangle 2"/>
          <p:cNvSpPr/>
          <p:nvPr/>
        </p:nvSpPr>
        <p:spPr>
          <a:xfrm>
            <a:off x="2285984" y="1643050"/>
            <a:ext cx="4583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 smtClean="0"/>
              <a:t>Odvajanje sučelja, implementacije i potrošača</a:t>
            </a:r>
            <a:endParaRPr lang="hr-HR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643042" y="2214554"/>
          <a:ext cx="5753100" cy="3562350"/>
        </p:xfrm>
        <a:graphic>
          <a:graphicData uri="http://schemas.openxmlformats.org/presentationml/2006/ole">
            <p:oleObj spid="_x0000_s26625" name="Visio" r:id="rId3" imgW="6622579" imgH="410238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FRAGMENT</a:t>
            </a:r>
            <a:endParaRPr lang="hr-HR" dirty="0"/>
          </a:p>
        </p:txBody>
      </p:sp>
      <p:sp>
        <p:nvSpPr>
          <p:cNvPr id="3" name="Rectangle 2"/>
          <p:cNvSpPr/>
          <p:nvPr/>
        </p:nvSpPr>
        <p:spPr>
          <a:xfrm>
            <a:off x="285720" y="1785926"/>
            <a:ext cx="87154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dirty="0" smtClean="0"/>
              <a:t> Svežanj </a:t>
            </a:r>
            <a:r>
              <a:rPr lang="hr-HR" dirty="0" smtClean="0"/>
              <a:t>sa specifičnim uputama u manifestu </a:t>
            </a:r>
            <a:r>
              <a:rPr lang="hr-HR" dirty="0" smtClean="0"/>
              <a:t>koje omogućavaju vezanje na drugi svežanj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Sadržaj fragmenta postaje </a:t>
            </a:r>
            <a:r>
              <a:rPr lang="hr-HR" dirty="0" smtClean="0"/>
              <a:t>dio staze klasa(</a:t>
            </a:r>
            <a:r>
              <a:rPr lang="hr-HR" dirty="0" err="1" smtClean="0"/>
              <a:t>classpath</a:t>
            </a:r>
            <a:r>
              <a:rPr lang="hr-HR" dirty="0" smtClean="0"/>
              <a:t>) </a:t>
            </a:r>
            <a:r>
              <a:rPr lang="hr-HR" dirty="0" smtClean="0"/>
              <a:t>roditeljskog </a:t>
            </a:r>
            <a:r>
              <a:rPr lang="hr-HR" dirty="0" smtClean="0"/>
              <a:t>svežnja. </a:t>
            </a:r>
            <a:endParaRPr lang="hr-HR" dirty="0" smtClean="0"/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Nema svoj dobavljač klasa već koristi dobavljač klasa roditeljskog svežnja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Može uvoziti svoje pakete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Uvoz paketa nije vidljiv roditeljskom svežnju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Primjena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 Odvajanje konfiguracijskih resursa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 Lokalizacija (instalacija fragmenta za određeni prijevod)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 Odvajanje elemenata vezanih uz operacijski sustav ili sklopovlje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PROŠIRITELJ</a:t>
            </a:r>
            <a:endParaRPr lang="hr-HR" dirty="0"/>
          </a:p>
        </p:txBody>
      </p:sp>
      <p:sp>
        <p:nvSpPr>
          <p:cNvPr id="3" name="Rectangle 2"/>
          <p:cNvSpPr/>
          <p:nvPr/>
        </p:nvSpPr>
        <p:spPr>
          <a:xfrm>
            <a:off x="428596" y="2071678"/>
            <a:ext cx="85011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dirty="0" smtClean="0"/>
              <a:t> Programski </a:t>
            </a:r>
            <a:r>
              <a:rPr lang="hr-HR" dirty="0" smtClean="0"/>
              <a:t>pristup </a:t>
            </a:r>
            <a:r>
              <a:rPr lang="hr-HR" dirty="0" smtClean="0"/>
              <a:t>pisanju </a:t>
            </a:r>
            <a:r>
              <a:rPr lang="hr-HR" dirty="0" err="1" smtClean="0"/>
              <a:t>OSGi</a:t>
            </a:r>
            <a:r>
              <a:rPr lang="hr-HR" dirty="0" smtClean="0"/>
              <a:t> aplikacija koji inicijalizira objekte i registrira servise na deklarativan način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Implementacija </a:t>
            </a:r>
            <a:r>
              <a:rPr lang="hr-HR" dirty="0" err="1" smtClean="0"/>
              <a:t>BundleTracker</a:t>
            </a:r>
            <a:r>
              <a:rPr lang="hr-HR" dirty="0" smtClean="0"/>
              <a:t> sučelja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Pozivanje Metode </a:t>
            </a:r>
            <a:r>
              <a:rPr lang="hr-HR" dirty="0" err="1" smtClean="0"/>
              <a:t>addingBundle</a:t>
            </a:r>
            <a:r>
              <a:rPr lang="hr-HR" dirty="0" smtClean="0"/>
              <a:t> od strane </a:t>
            </a:r>
            <a:r>
              <a:rPr lang="hr-HR" dirty="0" err="1" smtClean="0"/>
              <a:t>OSGi</a:t>
            </a:r>
            <a:r>
              <a:rPr lang="hr-HR" dirty="0" smtClean="0"/>
              <a:t> okvira kod dodavanja novog svežnja u aplikaciju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hr-HR" dirty="0" err="1" smtClean="0"/>
              <a:t>removingBundle</a:t>
            </a:r>
            <a:r>
              <a:rPr lang="hr-HR" dirty="0" smtClean="0"/>
              <a:t>? - nema potrebe</a:t>
            </a:r>
            <a:endParaRPr lang="hr-HR" dirty="0" smtClean="0"/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hr-HR" smtClean="0"/>
              <a:t>Omogućava djelomično praćenje </a:t>
            </a:r>
            <a:r>
              <a:rPr lang="hr-HR" dirty="0" smtClean="0"/>
              <a:t>životnog ciklusa </a:t>
            </a:r>
            <a:r>
              <a:rPr lang="hr-HR" dirty="0" smtClean="0"/>
              <a:t>svežnja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Kroz referencu u pozivu metode moguće doći </a:t>
            </a:r>
            <a:r>
              <a:rPr lang="hr-HR" dirty="0" smtClean="0"/>
              <a:t>do </a:t>
            </a:r>
            <a:r>
              <a:rPr lang="hr-HR" dirty="0" smtClean="0"/>
              <a:t>njegovih klasa </a:t>
            </a:r>
            <a:r>
              <a:rPr lang="hr-HR" dirty="0" smtClean="0"/>
              <a:t>i drugih </a:t>
            </a:r>
            <a:r>
              <a:rPr lang="hr-HR" dirty="0" smtClean="0"/>
              <a:t>resursa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Najvažniji </a:t>
            </a:r>
            <a:r>
              <a:rPr lang="hr-HR" dirty="0" smtClean="0"/>
              <a:t>resurs </a:t>
            </a:r>
            <a:r>
              <a:rPr lang="hr-HR" dirty="0" err="1" smtClean="0"/>
              <a:t>MANIFEST.MF</a:t>
            </a:r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INTEGRACIJA SA DRUGIM OKVIRIMA</a:t>
            </a:r>
            <a:endParaRPr lang="hr-HR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571612"/>
            <a:ext cx="63092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err="1" smtClean="0"/>
              <a:t>Spring</a:t>
            </a:r>
            <a:r>
              <a:rPr lang="hr-HR" sz="2000" dirty="0" smtClean="0"/>
              <a:t> okvir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err="1" smtClean="0"/>
              <a:t>OSGi</a:t>
            </a:r>
            <a:r>
              <a:rPr lang="hr-HR" sz="2000" dirty="0" smtClean="0"/>
              <a:t> : kompozicija servisa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err="1" smtClean="0"/>
              <a:t>Spring</a:t>
            </a:r>
            <a:r>
              <a:rPr lang="hr-HR" sz="2000" dirty="0" smtClean="0"/>
              <a:t> : deklarativno </a:t>
            </a:r>
            <a:r>
              <a:rPr lang="hr-HR" sz="2000" dirty="0" err="1" smtClean="0"/>
              <a:t>instanciranje</a:t>
            </a:r>
            <a:r>
              <a:rPr lang="hr-HR" sz="2000" dirty="0" smtClean="0"/>
              <a:t> i kompozicija klasa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err="1" smtClean="0"/>
              <a:t>Spring</a:t>
            </a:r>
            <a:r>
              <a:rPr lang="hr-HR" sz="2000" dirty="0" smtClean="0"/>
              <a:t> dinamički moduli za </a:t>
            </a:r>
            <a:r>
              <a:rPr lang="hr-HR" sz="2000" dirty="0" err="1" smtClean="0"/>
              <a:t>OSGi</a:t>
            </a:r>
            <a:endParaRPr lang="hr-HR" sz="2000" dirty="0" smtClean="0"/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smtClean="0"/>
              <a:t>Nadograđuje </a:t>
            </a:r>
            <a:r>
              <a:rPr lang="hr-HR" sz="2000" dirty="0" err="1" smtClean="0"/>
              <a:t>OSGi</a:t>
            </a:r>
            <a:r>
              <a:rPr lang="hr-HR" sz="2000" dirty="0" smtClean="0"/>
              <a:t> okvir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Deklarativna kompozicija </a:t>
            </a:r>
            <a:r>
              <a:rPr lang="hr-HR" sz="2000" dirty="0" err="1" smtClean="0"/>
              <a:t>OSGi</a:t>
            </a:r>
            <a:r>
              <a:rPr lang="hr-HR" sz="2000" dirty="0" smtClean="0"/>
              <a:t> servisa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Implementacija </a:t>
            </a:r>
            <a:r>
              <a:rPr lang="hr-HR" sz="2000" dirty="0" err="1" smtClean="0"/>
              <a:t>proširitelja</a:t>
            </a:r>
            <a:endParaRPr lang="hr-HR" sz="2000" dirty="0" smtClean="0"/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err="1" smtClean="0"/>
              <a:t>Eclipse</a:t>
            </a:r>
            <a:r>
              <a:rPr lang="hr-HR" sz="2000" dirty="0" smtClean="0"/>
              <a:t> </a:t>
            </a:r>
            <a:r>
              <a:rPr lang="hr-HR" sz="2000" dirty="0" err="1" smtClean="0"/>
              <a:t>Rich</a:t>
            </a:r>
            <a:r>
              <a:rPr lang="hr-HR" sz="2000" dirty="0" smtClean="0"/>
              <a:t> </a:t>
            </a:r>
            <a:r>
              <a:rPr lang="hr-HR" sz="2000" dirty="0" err="1" smtClean="0"/>
              <a:t>Client</a:t>
            </a:r>
            <a:r>
              <a:rPr lang="hr-HR" sz="2000" dirty="0" smtClean="0"/>
              <a:t> </a:t>
            </a:r>
            <a:r>
              <a:rPr lang="hr-HR" sz="2000" dirty="0" err="1" smtClean="0"/>
              <a:t>Platform</a:t>
            </a:r>
            <a:endParaRPr lang="hr-HR" sz="2000" dirty="0" smtClean="0"/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smtClean="0"/>
              <a:t>Okvir za implementaciju grafičkog korisničkog sučelja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U srži koristi </a:t>
            </a:r>
            <a:r>
              <a:rPr lang="hr-HR" sz="2000" dirty="0" err="1" smtClean="0"/>
              <a:t>OSGi</a:t>
            </a:r>
            <a:r>
              <a:rPr lang="hr-HR" sz="2000" dirty="0" smtClean="0"/>
              <a:t> okvir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err="1" smtClean="0"/>
              <a:t>Eclipse</a:t>
            </a:r>
            <a:r>
              <a:rPr lang="hr-HR" sz="2000" dirty="0" smtClean="0"/>
              <a:t> </a:t>
            </a:r>
            <a:r>
              <a:rPr lang="hr-HR" sz="2000" dirty="0" err="1" smtClean="0"/>
              <a:t>Runtime</a:t>
            </a:r>
            <a:r>
              <a:rPr lang="hr-HR" sz="2000" dirty="0" smtClean="0"/>
              <a:t> (izvršna okolina</a:t>
            </a:r>
            <a:r>
              <a:rPr lang="hr-HR" sz="20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Standard </a:t>
            </a:r>
            <a:r>
              <a:rPr lang="hr-HR" sz="2000" dirty="0" err="1" smtClean="0"/>
              <a:t>Widget</a:t>
            </a:r>
            <a:r>
              <a:rPr lang="hr-HR" sz="2000" dirty="0" smtClean="0"/>
              <a:t> </a:t>
            </a:r>
            <a:r>
              <a:rPr lang="hr-HR" sz="2000" dirty="0" err="1" smtClean="0"/>
              <a:t>Toolkit</a:t>
            </a:r>
            <a:r>
              <a:rPr lang="hr-HR" sz="2000" dirty="0" smtClean="0"/>
              <a:t> (SWT</a:t>
            </a:r>
            <a:r>
              <a:rPr lang="hr-HR" sz="20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err="1" smtClean="0"/>
              <a:t>Jface</a:t>
            </a:r>
            <a:endParaRPr lang="hr-HR" sz="2000" dirty="0" smtClean="0"/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</a:t>
            </a:r>
            <a:r>
              <a:rPr lang="hr-HR" sz="2000" dirty="0" err="1" smtClean="0"/>
              <a:t>Workbench</a:t>
            </a:r>
            <a:r>
              <a:rPr lang="hr-HR" sz="2000" dirty="0" smtClean="0"/>
              <a:t> (radna površina)</a:t>
            </a:r>
            <a:endParaRPr lang="hr-H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</a:t>
            </a:r>
            <a:r>
              <a:rPr lang="hr-HR" dirty="0" err="1" smtClean="0"/>
              <a:t>OSGi</a:t>
            </a:r>
            <a:r>
              <a:rPr lang="hr-HR" dirty="0" smtClean="0"/>
              <a:t> APLIKACIJE</a:t>
            </a:r>
            <a:endParaRPr lang="hr-HR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643050"/>
            <a:ext cx="83582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/>
              <a:t>RCP aplikacija koja omogućuje jednostavno manipuliranje videa sa kamera obrađujući ga raznim </a:t>
            </a:r>
            <a:r>
              <a:rPr lang="hr-HR" dirty="0" err="1" smtClean="0"/>
              <a:t>filterima</a:t>
            </a:r>
            <a:endParaRPr lang="hr-HR" dirty="0" smtClean="0"/>
          </a:p>
          <a:p>
            <a:endParaRPr lang="hr-HR" dirty="0" smtClean="0"/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Sučelja klasa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Kompozicija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Dostavljač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hr-HR" dirty="0" err="1" smtClean="0"/>
              <a:t>Filteri</a:t>
            </a:r>
            <a:endParaRPr lang="hr-HR" dirty="0" smtClean="0"/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Grafičko korisničko sučelje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SUČELJA KLASA</a:t>
            </a:r>
            <a:endParaRPr lang="hr-HR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2214546" y="2285992"/>
          <a:ext cx="4391025" cy="2124075"/>
        </p:xfrm>
        <a:graphic>
          <a:graphicData uri="http://schemas.openxmlformats.org/presentationml/2006/ole">
            <p:oleObj spid="_x0000_s27649" name="Visio" r:id="rId3" imgW="4392902" imgH="21197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PREDMET I CILJ DIPLOMSKOG RADA</a:t>
            </a:r>
            <a:endParaRPr lang="hr-HR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571612"/>
            <a:ext cx="82153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hr-HR" sz="2000" dirty="0" smtClean="0"/>
              <a:t>Opisati </a:t>
            </a:r>
            <a:r>
              <a:rPr lang="hr-HR" sz="2000" dirty="0" err="1" smtClean="0"/>
              <a:t>OSGi</a:t>
            </a:r>
            <a:r>
              <a:rPr lang="hr-HR" sz="2000" dirty="0" smtClean="0"/>
              <a:t> programski okvir, njegove građevne elemente te</a:t>
            </a:r>
            <a:br>
              <a:rPr lang="hr-HR" sz="2000" dirty="0" smtClean="0"/>
            </a:br>
            <a:r>
              <a:rPr lang="hr-HR" sz="2000" dirty="0" smtClean="0"/>
              <a:t>analizirati i prikazati tehnike u razvoju aplikacija kroz primjere</a:t>
            </a:r>
            <a:r>
              <a:rPr lang="hr-HR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Osvrnuti </a:t>
            </a:r>
            <a:r>
              <a:rPr lang="hr-HR" sz="2000" dirty="0" smtClean="0"/>
              <a:t>se na integraciju sa drugim vezanim tehnologijama i izraditi</a:t>
            </a:r>
            <a:br>
              <a:rPr lang="hr-HR" sz="2000" dirty="0" smtClean="0"/>
            </a:br>
            <a:r>
              <a:rPr lang="hr-HR" sz="2000" dirty="0" smtClean="0"/>
              <a:t>primjer aplikacije.</a:t>
            </a:r>
          </a:p>
          <a:p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KOMPOZICIJA</a:t>
            </a:r>
            <a:endParaRPr lang="hr-HR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428860" y="2000240"/>
          <a:ext cx="4248150" cy="3333750"/>
        </p:xfrm>
        <a:graphic>
          <a:graphicData uri="http://schemas.openxmlformats.org/presentationml/2006/ole">
            <p:oleObj spid="_x0000_s32769" name="Visio" r:id="rId3" imgW="4250002" imgH="33296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DOSTAVLJAČ</a:t>
            </a:r>
            <a:endParaRPr lang="hr-HR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2285984" y="1214422"/>
          <a:ext cx="4572032" cy="5401739"/>
        </p:xfrm>
        <a:graphic>
          <a:graphicData uri="http://schemas.openxmlformats.org/presentationml/2006/ole">
            <p:oleObj spid="_x0000_s33793" name="Visio" r:id="rId3" imgW="5037979" imgH="595431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FILTERI</a:t>
            </a:r>
            <a:endParaRPr lang="hr-H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1571604" y="1571612"/>
          <a:ext cx="5934075" cy="4762500"/>
        </p:xfrm>
        <a:graphic>
          <a:graphicData uri="http://schemas.openxmlformats.org/presentationml/2006/ole">
            <p:oleObj spid="_x0000_s34817" name="Visio" r:id="rId3" imgW="6650943" imgH="53400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GRAFIČKO KORISNIČKO SUČELJE</a:t>
            </a:r>
            <a:endParaRPr lang="hr-H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71612"/>
            <a:ext cx="2946619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214554"/>
            <a:ext cx="350564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3286124"/>
            <a:ext cx="4002638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2071678"/>
            <a:ext cx="84805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000" dirty="0" smtClean="0"/>
              <a:t> Fleksibilna i dinamična okolina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Omogućava neprekinut rad aplikacija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Smanjenje vremena i troškova održavanja aplikacije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Mogućnost izrade više varijacija iste aplikacije ovisno o uključenim svežnjevima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Izrada aplikacije kompozicijom gotovih svežnjeva (</a:t>
            </a:r>
            <a:r>
              <a:rPr lang="hr-HR" sz="2000" dirty="0" err="1" smtClean="0"/>
              <a:t>Eclipse</a:t>
            </a:r>
            <a:r>
              <a:rPr lang="hr-HR" sz="2000" dirty="0" smtClean="0"/>
              <a:t> RCP i derivati)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Ponovno iskorištavanje razvijenih svežnjeva uz poštivanje međuovisnosti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Sve </a:t>
            </a:r>
            <a:r>
              <a:rPr lang="hr-HR" sz="2000" dirty="0" smtClean="0"/>
              <a:t>veći broj biblioteka se isporučuju kao </a:t>
            </a:r>
            <a:r>
              <a:rPr lang="hr-HR" sz="2000" dirty="0" err="1" smtClean="0"/>
              <a:t>OSGi</a:t>
            </a:r>
            <a:r>
              <a:rPr lang="hr-HR" sz="2000" dirty="0" smtClean="0"/>
              <a:t> svežnjevi</a:t>
            </a:r>
          </a:p>
          <a:p>
            <a:pPr>
              <a:buFont typeface="Arial" pitchFamily="34" charset="0"/>
              <a:buChar char="•"/>
            </a:pPr>
            <a:r>
              <a:rPr lang="hr-HR" sz="2000" dirty="0" smtClean="0"/>
              <a:t> Prepoznavanje od strane velikih “igrača”</a:t>
            </a:r>
          </a:p>
          <a:p>
            <a:pPr lvl="1">
              <a:buFont typeface="Arial" pitchFamily="34" charset="0"/>
              <a:buChar char="•"/>
            </a:pPr>
            <a:r>
              <a:rPr lang="hr-HR" sz="2000" dirty="0" smtClean="0"/>
              <a:t> IBM, </a:t>
            </a:r>
            <a:r>
              <a:rPr lang="hr-HR" sz="2000" dirty="0" err="1" smtClean="0"/>
              <a:t>JBoss</a:t>
            </a:r>
            <a:r>
              <a:rPr lang="hr-HR" sz="2000" dirty="0" smtClean="0"/>
              <a:t>, Oracle, BEA, Apache </a:t>
            </a:r>
            <a:r>
              <a:rPr lang="hr-HR" sz="2000" dirty="0" err="1" smtClean="0"/>
              <a:t>foundation</a:t>
            </a:r>
            <a:r>
              <a:rPr lang="hr-HR" sz="2000" dirty="0" smtClean="0"/>
              <a:t>, </a:t>
            </a:r>
            <a:r>
              <a:rPr lang="hr-HR" sz="2000" dirty="0" err="1" smtClean="0"/>
              <a:t>VMWare</a:t>
            </a:r>
            <a:endParaRPr lang="hr-H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HVALA NA PAŽNJI</a:t>
            </a:r>
            <a:br>
              <a:rPr lang="hr-HR" dirty="0" smtClean="0"/>
            </a:br>
            <a:r>
              <a:rPr lang="hr-HR" dirty="0" smtClean="0"/>
              <a:t>PITANJA?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</a:t>
            </a:r>
            <a:r>
              <a:rPr lang="hr-HR" dirty="0" err="1" smtClean="0"/>
              <a:t>OSGi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500174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dirty="0" smtClean="0"/>
              <a:t> dinamički </a:t>
            </a:r>
            <a:r>
              <a:rPr lang="hr-HR" dirty="0" smtClean="0"/>
              <a:t>modularni sustav za Java programski </a:t>
            </a:r>
            <a:r>
              <a:rPr lang="hr-HR" dirty="0" smtClean="0"/>
              <a:t>jezik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konstruiranje aplikacija kombiniranjem malih, ponovno iskoristivih komponenata koje međusobno </a:t>
            </a:r>
            <a:r>
              <a:rPr lang="hr-HR" dirty="0" smtClean="0"/>
              <a:t>surađuju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dinamičku </a:t>
            </a:r>
            <a:r>
              <a:rPr lang="hr-HR" dirty="0" smtClean="0"/>
              <a:t>promjenu kompozicije </a:t>
            </a:r>
            <a:r>
              <a:rPr lang="hr-HR" dirty="0" smtClean="0"/>
              <a:t>aplikacije</a:t>
            </a:r>
          </a:p>
          <a:p>
            <a:pPr>
              <a:buFont typeface="Arial" pitchFamily="34" charset="0"/>
              <a:buChar char="•"/>
            </a:pPr>
            <a:endParaRPr lang="hr-HR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571472" y="3429000"/>
          <a:ext cx="1990725" cy="1990725"/>
        </p:xfrm>
        <a:graphic>
          <a:graphicData uri="http://schemas.openxmlformats.org/presentationml/2006/ole">
            <p:oleObj spid="_x0000_s2049" name="Visio" r:id="rId3" imgW="2734556" imgH="2734560" progId="Visio.Drawing.11">
              <p:embed/>
            </p:oleObj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286116" y="2928934"/>
          <a:ext cx="619125" cy="619125"/>
        </p:xfrm>
        <a:graphic>
          <a:graphicData uri="http://schemas.openxmlformats.org/presentationml/2006/ole">
            <p:oleObj spid="_x0000_s2051" name="Visio" r:id="rId4" imgW="880633" imgH="880740" progId="Visio.Drawing.11">
              <p:embed/>
            </p:oleObj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000496" y="2928934"/>
            <a:ext cx="43577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sz="12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pecifikacija Java okoline (J2SE, CDC, CLDC, MIDP </a:t>
            </a:r>
            <a:r>
              <a:rPr kumimoji="0" lang="hr-H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itd</a:t>
            </a:r>
            <a: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.)</a:t>
            </a:r>
            <a:r>
              <a:rPr kumimoji="0" lang="hr-H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hr-H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286116" y="3643314"/>
          <a:ext cx="600075" cy="600075"/>
        </p:xfrm>
        <a:graphic>
          <a:graphicData uri="http://schemas.openxmlformats.org/presentationml/2006/ole">
            <p:oleObj spid="_x0000_s2054" name="Visio" r:id="rId5" imgW="1124563" imgH="1124550" progId="Visio.Drawing.11">
              <p:embed/>
            </p:oleObj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000496" y="3714752"/>
            <a:ext cx="492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Specifikacija modela vidljivosti i učitavanja klasa</a:t>
            </a:r>
            <a:b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Dobavljači</a:t>
            </a:r>
            <a:r>
              <a:rPr kumimoji="0" lang="hr-H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klasa</a:t>
            </a:r>
            <a:endParaRPr kumimoji="0" lang="hr-H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3286116" y="4429132"/>
          <a:ext cx="600075" cy="600075"/>
        </p:xfrm>
        <a:graphic>
          <a:graphicData uri="http://schemas.openxmlformats.org/presentationml/2006/ole">
            <p:oleObj spid="_x0000_s2057" name="Visio" r:id="rId6" imgW="1124563" imgH="1124550" progId="Visio.Drawing.11">
              <p:embed/>
            </p:oleObj>
          </a:graphicData>
        </a:graphic>
      </p:graphicFrame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4000496" y="4500570"/>
            <a:ext cx="46434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Specifikacija svežnjeva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sz="1200" dirty="0" smtClean="0">
                <a:latin typeface="Arial" pitchFamily="34" charset="0"/>
                <a:cs typeface="Arial" pitchFamily="34" charset="0"/>
              </a:rPr>
              <a:t>Instalacija, de-instalacija, pokretanje, zaustavljanje svežnjeva</a:t>
            </a:r>
            <a:endParaRPr kumimoji="0" lang="hr-H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3214678" y="5214950"/>
          <a:ext cx="714375" cy="714375"/>
        </p:xfrm>
        <a:graphic>
          <a:graphicData uri="http://schemas.openxmlformats.org/presentationml/2006/ole">
            <p:oleObj spid="_x0000_s2060" name="Visio" r:id="rId7" imgW="1124563" imgH="1124550" progId="Visio.Drawing.11">
              <p:embed/>
            </p:oleObj>
          </a:graphicData>
        </a:graphic>
      </p:graphicFrame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4071934" y="5286388"/>
            <a:ext cx="38988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Specifikacija načina registracije i referenciranja servisa</a:t>
            </a:r>
            <a:endParaRPr kumimoji="0" lang="hr-H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ELEMENTI OSGI APLIKACIJA</a:t>
            </a:r>
            <a:endParaRPr lang="hr-HR" dirty="0"/>
          </a:p>
        </p:txBody>
      </p:sp>
      <p:sp>
        <p:nvSpPr>
          <p:cNvPr id="3" name="TextBox 2"/>
          <p:cNvSpPr txBox="1"/>
          <p:nvPr/>
        </p:nvSpPr>
        <p:spPr>
          <a:xfrm>
            <a:off x="3357554" y="2214554"/>
            <a:ext cx="24729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4000" dirty="0" smtClean="0"/>
              <a:t> </a:t>
            </a:r>
            <a:r>
              <a:rPr lang="hr-HR" sz="4000" dirty="0" smtClean="0"/>
              <a:t>Svežanj</a:t>
            </a:r>
          </a:p>
          <a:p>
            <a:pPr>
              <a:buFont typeface="Arial" pitchFamily="34" charset="0"/>
              <a:buChar char="•"/>
            </a:pPr>
            <a:r>
              <a:rPr lang="hr-HR" sz="4000" dirty="0" smtClean="0"/>
              <a:t> </a:t>
            </a:r>
            <a:r>
              <a:rPr lang="hr-HR" sz="4000" dirty="0" smtClean="0"/>
              <a:t>Servis</a:t>
            </a:r>
          </a:p>
          <a:p>
            <a:pPr>
              <a:buFont typeface="Arial" pitchFamily="34" charset="0"/>
              <a:buChar char="•"/>
            </a:pPr>
            <a:r>
              <a:rPr lang="hr-HR" sz="4000" dirty="0" smtClean="0"/>
              <a:t> </a:t>
            </a:r>
            <a:r>
              <a:rPr lang="hr-HR" sz="4000" dirty="0" smtClean="0"/>
              <a:t>Fragment</a:t>
            </a:r>
            <a:endParaRPr lang="hr-H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SVEŽANJ</a:t>
            </a:r>
            <a:endParaRPr lang="hr-HR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785926"/>
            <a:ext cx="62286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dirty="0" smtClean="0"/>
              <a:t>Osnovni građevni element </a:t>
            </a:r>
            <a:r>
              <a:rPr lang="hr-HR" sz="2800" dirty="0" err="1" smtClean="0"/>
              <a:t>OSGi</a:t>
            </a:r>
            <a:r>
              <a:rPr lang="hr-HR" sz="2800" dirty="0" smtClean="0"/>
              <a:t> aplikacija</a:t>
            </a:r>
          </a:p>
          <a:p>
            <a:r>
              <a:rPr lang="hr-HR" sz="2800" dirty="0" smtClean="0"/>
              <a:t>Java arhiva</a:t>
            </a:r>
          </a:p>
          <a:p>
            <a:endParaRPr lang="hr-HR" sz="2800" dirty="0" smtClean="0"/>
          </a:p>
          <a:p>
            <a:r>
              <a:rPr lang="hr-HR" sz="2800" dirty="0" smtClean="0"/>
              <a:t>Sadrži :</a:t>
            </a:r>
          </a:p>
          <a:p>
            <a:pPr>
              <a:buFont typeface="Arial" pitchFamily="34" charset="0"/>
              <a:buChar char="•"/>
            </a:pPr>
            <a:r>
              <a:rPr lang="hr-HR" sz="2800" dirty="0" smtClean="0"/>
              <a:t> </a:t>
            </a:r>
            <a:r>
              <a:rPr lang="hr-HR" sz="2800" dirty="0" smtClean="0"/>
              <a:t>Ulaznu i izlaznu točku</a:t>
            </a:r>
          </a:p>
          <a:p>
            <a:pPr>
              <a:buFont typeface="Arial" pitchFamily="34" charset="0"/>
              <a:buChar char="•"/>
            </a:pPr>
            <a:r>
              <a:rPr lang="hr-HR" sz="2800" dirty="0" smtClean="0"/>
              <a:t> </a:t>
            </a:r>
            <a:r>
              <a:rPr lang="hr-HR" sz="2800" dirty="0" smtClean="0"/>
              <a:t>Manifest datoteku</a:t>
            </a:r>
          </a:p>
          <a:p>
            <a:pPr>
              <a:buFont typeface="Arial" pitchFamily="34" charset="0"/>
              <a:buChar char="•"/>
            </a:pPr>
            <a:r>
              <a:rPr lang="hr-HR" sz="2800" dirty="0" smtClean="0"/>
              <a:t> </a:t>
            </a:r>
            <a:r>
              <a:rPr lang="hr-HR" sz="2800" dirty="0" smtClean="0"/>
              <a:t>Vlastiti životni ciklus</a:t>
            </a:r>
          </a:p>
          <a:p>
            <a:pPr>
              <a:buFont typeface="Arial" pitchFamily="34" charset="0"/>
              <a:buChar char="•"/>
            </a:pPr>
            <a:r>
              <a:rPr lang="hr-HR" sz="2800" dirty="0" smtClean="0"/>
              <a:t> </a:t>
            </a:r>
            <a:r>
              <a:rPr lang="hr-HR" sz="2800" dirty="0" smtClean="0"/>
              <a:t>Upravljanje uvozom i izvozom paketa</a:t>
            </a:r>
            <a:endParaRPr lang="hr-H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ULAZNA I IZLAZNA TOČKA SVEŽNJA</a:t>
            </a:r>
            <a:endParaRPr lang="hr-HR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285852" y="3643314"/>
            <a:ext cx="685804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HelloActivator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implements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BundleActivator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Logger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log =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null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@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Override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start(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BundleContext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Exception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log =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LoggerFactory.getLogger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("hr.drezga.diplomski");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log.info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Hello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world!!");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}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@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Override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stop(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BundleContext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ctx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throws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Exception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log.info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Goodbye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world!");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}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hr-H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571612"/>
            <a:ext cx="63471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400" dirty="0" smtClean="0"/>
              <a:t> Klasa koja implementira sučelje </a:t>
            </a:r>
            <a:r>
              <a:rPr lang="hr-HR" sz="2400" dirty="0" err="1" smtClean="0"/>
              <a:t>BundleActivator</a:t>
            </a:r>
            <a:endParaRPr lang="hr-HR" sz="2400" dirty="0" smtClean="0"/>
          </a:p>
          <a:p>
            <a:pPr>
              <a:buFont typeface="Arial" pitchFamily="34" charset="0"/>
              <a:buChar char="•"/>
            </a:pPr>
            <a:r>
              <a:rPr lang="hr-HR" sz="2400" dirty="0" smtClean="0"/>
              <a:t> Ulazna metoda start(..)</a:t>
            </a:r>
          </a:p>
          <a:p>
            <a:pPr lvl="1">
              <a:buFont typeface="Arial" pitchFamily="34" charset="0"/>
              <a:buChar char="•"/>
            </a:pPr>
            <a:r>
              <a:rPr lang="hr-HR" sz="2400" dirty="0" smtClean="0"/>
              <a:t> </a:t>
            </a:r>
            <a:r>
              <a:rPr lang="hr-HR" sz="2400" dirty="0" err="1" smtClean="0"/>
              <a:t>Instanciranje</a:t>
            </a:r>
            <a:r>
              <a:rPr lang="hr-HR" sz="2400" dirty="0" smtClean="0"/>
              <a:t> objekata i alokacija resursa</a:t>
            </a:r>
          </a:p>
          <a:p>
            <a:pPr>
              <a:buFont typeface="Arial" pitchFamily="34" charset="0"/>
              <a:buChar char="•"/>
            </a:pPr>
            <a:r>
              <a:rPr lang="hr-HR" sz="2400" dirty="0" smtClean="0"/>
              <a:t> </a:t>
            </a:r>
            <a:r>
              <a:rPr lang="hr-HR" sz="2400" dirty="0" smtClean="0"/>
              <a:t>Izlazna metoda stop(</a:t>
            </a:r>
            <a:r>
              <a:rPr lang="hr-HR" sz="2400" dirty="0" err="1" smtClean="0"/>
              <a:t>..</a:t>
            </a:r>
            <a:r>
              <a:rPr lang="hr-HR" sz="2400" dirty="0" smtClean="0"/>
              <a:t>.)</a:t>
            </a:r>
          </a:p>
          <a:p>
            <a:pPr lvl="1">
              <a:buFont typeface="Arial" pitchFamily="34" charset="0"/>
              <a:buChar char="•"/>
            </a:pPr>
            <a:r>
              <a:rPr lang="hr-HR" sz="2400" dirty="0" smtClean="0"/>
              <a:t> Čišćenje resursa</a:t>
            </a:r>
            <a:endParaRPr lang="hr-H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MANIFEST DATOTEKA</a:t>
            </a:r>
            <a:endParaRPr lang="hr-HR" dirty="0"/>
          </a:p>
        </p:txBody>
      </p:sp>
      <p:sp>
        <p:nvSpPr>
          <p:cNvPr id="3" name="Rectangle 2"/>
          <p:cNvSpPr/>
          <p:nvPr/>
        </p:nvSpPr>
        <p:spPr>
          <a:xfrm>
            <a:off x="357158" y="1571612"/>
            <a:ext cx="8286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400" dirty="0" smtClean="0"/>
              <a:t> Naziv </a:t>
            </a:r>
            <a:r>
              <a:rPr lang="hr-HR" sz="2400" dirty="0" err="1" smtClean="0"/>
              <a:t>MANIFEST.MF</a:t>
            </a:r>
            <a:endParaRPr lang="hr-HR" sz="2400" dirty="0" smtClean="0"/>
          </a:p>
          <a:p>
            <a:pPr>
              <a:buFont typeface="Arial" pitchFamily="34" charset="0"/>
              <a:buChar char="•"/>
            </a:pPr>
            <a:r>
              <a:rPr lang="hr-HR" sz="2400" dirty="0" smtClean="0"/>
              <a:t> Resurs </a:t>
            </a:r>
            <a:r>
              <a:rPr lang="hr-HR" sz="2400" dirty="0" smtClean="0"/>
              <a:t>svežnja koji sadrži meta-podatke o </a:t>
            </a:r>
            <a:r>
              <a:rPr lang="hr-HR" sz="2400" dirty="0" smtClean="0"/>
              <a:t>svežnju</a:t>
            </a:r>
          </a:p>
          <a:p>
            <a:pPr>
              <a:buFont typeface="Arial" pitchFamily="34" charset="0"/>
              <a:buChar char="•"/>
            </a:pPr>
            <a:r>
              <a:rPr lang="hr-HR" sz="2400" dirty="0" smtClean="0"/>
              <a:t> Ostvaruje identifikaciju </a:t>
            </a:r>
            <a:r>
              <a:rPr lang="hr-HR" sz="2400" dirty="0" smtClean="0"/>
              <a:t>svežnja </a:t>
            </a:r>
            <a:r>
              <a:rPr lang="hr-HR" sz="2400" dirty="0" err="1" smtClean="0"/>
              <a:t>OSGi</a:t>
            </a:r>
            <a:r>
              <a:rPr lang="hr-HR" sz="2400" dirty="0" smtClean="0"/>
              <a:t> </a:t>
            </a:r>
            <a:r>
              <a:rPr lang="hr-HR" sz="2400" dirty="0" smtClean="0"/>
              <a:t>okviru</a:t>
            </a:r>
          </a:p>
          <a:p>
            <a:pPr>
              <a:buFont typeface="Arial" pitchFamily="34" charset="0"/>
              <a:buChar char="•"/>
            </a:pPr>
            <a:r>
              <a:rPr lang="hr-HR" sz="2400" dirty="0" smtClean="0"/>
              <a:t> </a:t>
            </a:r>
            <a:r>
              <a:rPr lang="hr-HR" sz="2400" dirty="0" smtClean="0"/>
              <a:t>Navodi </a:t>
            </a:r>
            <a:r>
              <a:rPr lang="hr-HR" sz="2400" dirty="0" smtClean="0"/>
              <a:t>klase koje svežanj uvozi i </a:t>
            </a:r>
            <a:r>
              <a:rPr lang="hr-HR" sz="2400" dirty="0" smtClean="0"/>
              <a:t>izvozi</a:t>
            </a:r>
            <a:endParaRPr lang="hr-HR" sz="2400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500034" y="3643314"/>
            <a:ext cx="75724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Version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1.0.0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HelloBundle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ManifestVersion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2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SymbolicName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hr.drezga.diplomski.hello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Bundle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Activator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hr.drezga.diplomski.hello.HelloActivator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Import-</a:t>
            </a:r>
            <a:r>
              <a:rPr kumimoji="0" lang="hr-H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Package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org.osgi.framework;</a:t>
            </a:r>
            <a:r>
              <a:rPr kumimoji="0" lang="hr-HR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version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=“[1.5.0,1.5.0]”,</a:t>
            </a:r>
            <a:endParaRPr kumimoji="0" lang="hr-H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org.slf4j;</a:t>
            </a:r>
            <a:r>
              <a:rPr kumimoji="0" lang="hr-HR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version</a:t>
            </a:r>
            <a:r>
              <a:rPr kumimoji="0" lang="hr-H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=“[1.5.6,1.5.6]”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r-HR" sz="10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Export</a:t>
            </a:r>
            <a:r>
              <a:rPr lang="hr-HR" sz="10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lang="hr-HR" sz="10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Package</a:t>
            </a:r>
            <a:r>
              <a:rPr lang="hr-HR" sz="10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</a:t>
            </a:r>
            <a:r>
              <a:rPr lang="hr-HR" sz="10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hr.drezga.diplomski.test;</a:t>
            </a:r>
            <a:r>
              <a:rPr lang="hr-HR" sz="1000" i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version</a:t>
            </a:r>
            <a:r>
              <a:rPr lang="hr-HR" sz="10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=“1.0.0”</a:t>
            </a:r>
            <a:endParaRPr kumimoji="0" lang="hr-H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ŽIVOTNI CIKLUS SVEŽNJA</a:t>
            </a:r>
            <a:endParaRPr lang="hr-HR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1428728" y="1500174"/>
          <a:ext cx="6429420" cy="4574073"/>
        </p:xfrm>
        <a:graphic>
          <a:graphicData uri="http://schemas.openxmlformats.org/presentationml/2006/ole">
            <p:oleObj spid="_x0000_s20481" name="Visio" r:id="rId3" imgW="3336682" imgH="23746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600" dirty="0" smtClean="0"/>
              <a:t>UPRAVLJANJE UVOZOM I IZVOZOM PAKETA</a:t>
            </a:r>
            <a:endParaRPr lang="hr-HR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1357298"/>
            <a:ext cx="4927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dirty="0" smtClean="0"/>
              <a:t> Odgovornost dobavljača klasa</a:t>
            </a:r>
          </a:p>
          <a:p>
            <a:pPr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hr-HR" dirty="0" smtClean="0"/>
              <a:t>Dobavljač klasa koristi upute iz manifest datoteke</a:t>
            </a:r>
          </a:p>
          <a:p>
            <a:pPr lvl="1">
              <a:buFont typeface="Arial" pitchFamily="34" charset="0"/>
              <a:buChar char="•"/>
            </a:pPr>
            <a:r>
              <a:rPr lang="hr-HR" dirty="0" smtClean="0"/>
              <a:t> </a:t>
            </a:r>
            <a:r>
              <a:rPr lang="hr-HR" dirty="0" smtClean="0"/>
              <a:t>Import-</a:t>
            </a:r>
            <a:r>
              <a:rPr lang="hr-HR" dirty="0" err="1" smtClean="0"/>
              <a:t>Package</a:t>
            </a:r>
            <a:r>
              <a:rPr lang="hr-HR" dirty="0" smtClean="0"/>
              <a:t> , </a:t>
            </a:r>
            <a:r>
              <a:rPr lang="hr-HR" dirty="0" err="1" smtClean="0"/>
              <a:t>Export</a:t>
            </a:r>
            <a:r>
              <a:rPr lang="hr-HR" dirty="0" smtClean="0"/>
              <a:t>-</a:t>
            </a:r>
            <a:r>
              <a:rPr lang="hr-HR" dirty="0" err="1" smtClean="0"/>
              <a:t>Package</a:t>
            </a:r>
            <a:endParaRPr lang="hr-HR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286124"/>
            <a:ext cx="4264819" cy="2786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286124"/>
            <a:ext cx="3378994" cy="11858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19" y="3286124"/>
            <a:ext cx="1493044" cy="15859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85786" y="2786058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Java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2857488" y="2786058"/>
            <a:ext cx="230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Java Enterprise </a:t>
            </a:r>
            <a:r>
              <a:rPr lang="hr-HR" dirty="0" err="1" smtClean="0"/>
              <a:t>Edition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6858016" y="278605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 smtClean="0"/>
              <a:t>OSGi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706</Words>
  <Application>Microsoft Office PowerPoint</Application>
  <PresentationFormat>On-screen Show (4:3)</PresentationFormat>
  <Paragraphs>173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Microsoft Office Visio Drawing</vt:lpstr>
      <vt:lpstr>RAZVOJ APLIKACIJA UPOTREBOM OSGi PROGRAMSKOG OKVIRA</vt:lpstr>
      <vt:lpstr>PREDMET I CILJ DIPLOMSKOG RADA</vt:lpstr>
      <vt:lpstr>ŠTO JE OSGi</vt:lpstr>
      <vt:lpstr>ELEMENTI OSGI APLIKACIJA</vt:lpstr>
      <vt:lpstr>SVEŽANJ</vt:lpstr>
      <vt:lpstr>ULAZNA I IZLAZNA TOČKA SVEŽNJA</vt:lpstr>
      <vt:lpstr>MANIFEST DATOTEKA</vt:lpstr>
      <vt:lpstr>ŽIVOTNI CIKLUS SVEŽNJA</vt:lpstr>
      <vt:lpstr>UPRAVLJANJE UVOZOM I IZVOZOM PAKETA</vt:lpstr>
      <vt:lpstr>SERVISI</vt:lpstr>
      <vt:lpstr>REGISTRIRANJE I REFERENCIRANJE SERVISA</vt:lpstr>
      <vt:lpstr>REFERENCIRANJE SERVISA I MEĐUOVISNOST SVEŽNJEVA</vt:lpstr>
      <vt:lpstr>REFERENCIRANJE SERVISA I MEĐUOVISNOST SVEŽNJEVA</vt:lpstr>
      <vt:lpstr>REFERENCIRANJE SERVISA I MEĐUOVISNOST SVEŽNJEVA</vt:lpstr>
      <vt:lpstr>FRAGMENT</vt:lpstr>
      <vt:lpstr>PROŠIRITELJ</vt:lpstr>
      <vt:lpstr>INTEGRACIJA SA DRUGIM OKVIRIMA</vt:lpstr>
      <vt:lpstr>PRIMJER OSGi APLIKACIJE</vt:lpstr>
      <vt:lpstr>SUČELJA KLASA</vt:lpstr>
      <vt:lpstr>KOMPOZICIJA</vt:lpstr>
      <vt:lpstr>DOSTAVLJAČ</vt:lpstr>
      <vt:lpstr>FILTERI</vt:lpstr>
      <vt:lpstr>GRAFIČKO KORISNIČKO SUČELJE</vt:lpstr>
      <vt:lpstr>ZAKLJUČAK</vt:lpstr>
      <vt:lpstr>HVALA NA PAŽNJI PITANJA?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Darko</dc:creator>
  <cp:lastModifiedBy>Darko</cp:lastModifiedBy>
  <cp:revision>19</cp:revision>
  <dcterms:created xsi:type="dcterms:W3CDTF">2011-10-08T12:44:47Z</dcterms:created>
  <dcterms:modified xsi:type="dcterms:W3CDTF">2011-10-11T21:03:50Z</dcterms:modified>
</cp:coreProperties>
</file>