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handoutMasterIdLst>
    <p:handoutMasterId r:id="rId22"/>
  </p:handoutMasterIdLst>
  <p:sldIdLst>
    <p:sldId id="491" r:id="rId2"/>
    <p:sldId id="257" r:id="rId3"/>
    <p:sldId id="258" r:id="rId4"/>
    <p:sldId id="410" r:id="rId5"/>
    <p:sldId id="406" r:id="rId6"/>
    <p:sldId id="343" r:id="rId7"/>
    <p:sldId id="339" r:id="rId8"/>
    <p:sldId id="414" r:id="rId9"/>
    <p:sldId id="409" r:id="rId10"/>
    <p:sldId id="350" r:id="rId11"/>
    <p:sldId id="351" r:id="rId12"/>
    <p:sldId id="345" r:id="rId13"/>
    <p:sldId id="405" r:id="rId14"/>
    <p:sldId id="348" r:id="rId15"/>
    <p:sldId id="381" r:id="rId16"/>
    <p:sldId id="415" r:id="rId17"/>
    <p:sldId id="412" r:id="rId18"/>
    <p:sldId id="411" r:id="rId19"/>
    <p:sldId id="298" r:id="rId20"/>
  </p:sldIdLst>
  <p:sldSz cx="9144000" cy="5143500" type="screen16x9"/>
  <p:notesSz cx="6858000" cy="9144000"/>
  <p:defaultTextStyle>
    <a:lvl1pPr algn="ctr" defTabSz="366737">
      <a:defRPr sz="2250">
        <a:latin typeface="+mn-lt"/>
        <a:ea typeface="+mn-ea"/>
        <a:cs typeface="+mn-cs"/>
        <a:sym typeface="Helvetica Light"/>
      </a:defRPr>
    </a:lvl1pPr>
    <a:lvl2pPr indent="143505" algn="ctr" defTabSz="366737">
      <a:defRPr sz="2250">
        <a:latin typeface="+mn-lt"/>
        <a:ea typeface="+mn-ea"/>
        <a:cs typeface="+mn-cs"/>
        <a:sym typeface="Helvetica Light"/>
      </a:defRPr>
    </a:lvl2pPr>
    <a:lvl3pPr indent="287012" algn="ctr" defTabSz="366737">
      <a:defRPr sz="2250">
        <a:latin typeface="+mn-lt"/>
        <a:ea typeface="+mn-ea"/>
        <a:cs typeface="+mn-cs"/>
        <a:sym typeface="Helvetica Light"/>
      </a:defRPr>
    </a:lvl3pPr>
    <a:lvl4pPr indent="430517" algn="ctr" defTabSz="366737">
      <a:defRPr sz="2250">
        <a:latin typeface="+mn-lt"/>
        <a:ea typeface="+mn-ea"/>
        <a:cs typeface="+mn-cs"/>
        <a:sym typeface="Helvetica Light"/>
      </a:defRPr>
    </a:lvl4pPr>
    <a:lvl5pPr indent="574022" algn="ctr" defTabSz="366737">
      <a:defRPr sz="2250">
        <a:latin typeface="+mn-lt"/>
        <a:ea typeface="+mn-ea"/>
        <a:cs typeface="+mn-cs"/>
        <a:sym typeface="Helvetica Light"/>
      </a:defRPr>
    </a:lvl5pPr>
    <a:lvl6pPr indent="717528" algn="ctr" defTabSz="366737">
      <a:defRPr sz="2250">
        <a:latin typeface="+mn-lt"/>
        <a:ea typeface="+mn-ea"/>
        <a:cs typeface="+mn-cs"/>
        <a:sym typeface="Helvetica Light"/>
      </a:defRPr>
    </a:lvl6pPr>
    <a:lvl7pPr indent="861034" algn="ctr" defTabSz="366737">
      <a:defRPr sz="2250">
        <a:latin typeface="+mn-lt"/>
        <a:ea typeface="+mn-ea"/>
        <a:cs typeface="+mn-cs"/>
        <a:sym typeface="Helvetica Light"/>
      </a:defRPr>
    </a:lvl7pPr>
    <a:lvl8pPr indent="1004539" algn="ctr" defTabSz="366737">
      <a:defRPr sz="2250">
        <a:latin typeface="+mn-lt"/>
        <a:ea typeface="+mn-ea"/>
        <a:cs typeface="+mn-cs"/>
        <a:sym typeface="Helvetica Light"/>
      </a:defRPr>
    </a:lvl8pPr>
    <a:lvl9pPr indent="1148045" algn="ctr" defTabSz="366737">
      <a:defRPr sz="2250">
        <a:latin typeface="+mn-lt"/>
        <a:ea typeface="+mn-ea"/>
        <a:cs typeface="+mn-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36A"/>
    <a:srgbClr val="0E9647"/>
    <a:srgbClr val="FDE111"/>
    <a:srgbClr val="EDEDED"/>
    <a:srgbClr val="194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137D1D-9529-4A4A-A5AB-BD52AE02B3CF}" v="11" dt="2019-08-05T14:01:14.02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p:restoredTop sz="85479"/>
  </p:normalViewPr>
  <p:slideViewPr>
    <p:cSldViewPr snapToGrid="0" snapToObjects="1">
      <p:cViewPr varScale="1">
        <p:scale>
          <a:sx n="138" d="100"/>
          <a:sy n="138" d="100"/>
        </p:scale>
        <p:origin x="1232"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Drohan" userId="bd111efc-3a90-4169-a791-cb26685365d4" providerId="ADAL" clId="{B2AE1185-045A-8B4C-863C-A11FCDA7558F}"/>
    <pc:docChg chg="custSel addSld delSld modSld">
      <pc:chgData name="David Drohan" userId="bd111efc-3a90-4169-a791-cb26685365d4" providerId="ADAL" clId="{B2AE1185-045A-8B4C-863C-A11FCDA7558F}" dt="2019-07-04T20:50:14.529" v="60" actId="2696"/>
      <pc:docMkLst>
        <pc:docMk/>
      </pc:docMkLst>
      <pc:sldChg chg="modSp">
        <pc:chgData name="David Drohan" userId="bd111efc-3a90-4169-a791-cb26685365d4" providerId="ADAL" clId="{B2AE1185-045A-8B4C-863C-A11FCDA7558F}" dt="2019-07-04T20:49:18.724" v="17" actId="20577"/>
        <pc:sldMkLst>
          <pc:docMk/>
          <pc:sldMk cId="0" sldId="257"/>
        </pc:sldMkLst>
        <pc:spChg chg="mod">
          <ac:chgData name="David Drohan" userId="bd111efc-3a90-4169-a791-cb26685365d4" providerId="ADAL" clId="{B2AE1185-045A-8B4C-863C-A11FCDA7558F}" dt="2019-07-04T20:49:18.724" v="17" actId="20577"/>
          <ac:spMkLst>
            <pc:docMk/>
            <pc:sldMk cId="0" sldId="257"/>
            <ac:spMk id="79" creationId="{00000000-0000-0000-0000-000000000000}"/>
          </ac:spMkLst>
        </pc:spChg>
      </pc:sldChg>
      <pc:sldChg chg="modSp add">
        <pc:chgData name="David Drohan" userId="bd111efc-3a90-4169-a791-cb26685365d4" providerId="ADAL" clId="{B2AE1185-045A-8B4C-863C-A11FCDA7558F}" dt="2019-07-04T20:49:35.639" v="20" actId="113"/>
        <pc:sldMkLst>
          <pc:docMk/>
          <pc:sldMk cId="1779817835" sldId="410"/>
        </pc:sldMkLst>
        <pc:spChg chg="mod">
          <ac:chgData name="David Drohan" userId="bd111efc-3a90-4169-a791-cb26685365d4" providerId="ADAL" clId="{B2AE1185-045A-8B4C-863C-A11FCDA7558F}" dt="2019-07-04T20:49:35.639" v="20" actId="113"/>
          <ac:spMkLst>
            <pc:docMk/>
            <pc:sldMk cId="1779817835" sldId="410"/>
            <ac:spMk id="86" creationId="{00000000-0000-0000-0000-000000000000}"/>
          </ac:spMkLst>
        </pc:spChg>
      </pc:sldChg>
      <pc:sldMasterChg chg="delSldLayout">
        <pc:chgData name="David Drohan" userId="bd111efc-3a90-4169-a791-cb26685365d4" providerId="ADAL" clId="{B2AE1185-045A-8B4C-863C-A11FCDA7558F}" dt="2019-07-04T20:50:14.529" v="60" actId="2696"/>
        <pc:sldMasterMkLst>
          <pc:docMk/>
          <pc:sldMasterMk cId="0" sldId="2147483648"/>
        </pc:sldMasterMkLst>
      </pc:sldMasterChg>
    </pc:docChg>
  </pc:docChgLst>
  <pc:docChgLst>
    <pc:chgData name="David Drohan" userId="bd111efc-3a90-4169-a791-cb26685365d4" providerId="ADAL" clId="{82137D1D-9529-4A4A-A5AB-BD52AE02B3CF}"/>
    <pc:docChg chg="modSld sldOrd">
      <pc:chgData name="David Drohan" userId="bd111efc-3a90-4169-a791-cb26685365d4" providerId="ADAL" clId="{82137D1D-9529-4A4A-A5AB-BD52AE02B3CF}" dt="2019-08-05T11:17:38.903" v="2"/>
      <pc:docMkLst>
        <pc:docMk/>
      </pc:docMkLst>
      <pc:sldChg chg="ord">
        <pc:chgData name="David Drohan" userId="bd111efc-3a90-4169-a791-cb26685365d4" providerId="ADAL" clId="{82137D1D-9529-4A4A-A5AB-BD52AE02B3CF}" dt="2019-08-05T11:06:12.408" v="0"/>
        <pc:sldMkLst>
          <pc:docMk/>
          <pc:sldMk cId="2080785509" sldId="345"/>
        </pc:sldMkLst>
      </pc:sldChg>
      <pc:sldChg chg="ord">
        <pc:chgData name="David Drohan" userId="bd111efc-3a90-4169-a791-cb26685365d4" providerId="ADAL" clId="{82137D1D-9529-4A4A-A5AB-BD52AE02B3CF}" dt="2019-08-05T11:17:38.903" v="2"/>
        <pc:sldMkLst>
          <pc:docMk/>
          <pc:sldMk cId="4223377026" sldId="35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149E08-5597-3E45-8582-EEB58189C482}" type="datetimeFigureOut">
              <a:rPr lang="en-US" smtClean="0"/>
              <a:t>8/20/25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69502-A57F-A84E-93AF-100B756C6324}" type="slidenum">
              <a:rPr lang="en-US" smtClean="0"/>
              <a:t>‹#›</a:t>
            </a:fld>
            <a:endParaRPr lang="en-US" dirty="0"/>
          </a:p>
        </p:txBody>
      </p:sp>
    </p:spTree>
    <p:extLst>
      <p:ext uri="{BB962C8B-B14F-4D97-AF65-F5344CB8AC3E}">
        <p14:creationId xmlns:p14="http://schemas.microsoft.com/office/powerpoint/2010/main" val="1498702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73" name="Shape 7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51493904"/>
      </p:ext>
    </p:extLst>
  </p:cSld>
  <p:clrMap bg1="lt1" tx1="dk1" bg2="lt2" tx2="dk2" accent1="accent1" accent2="accent2" accent3="accent3" accent4="accent4" accent5="accent5" accent6="accent6" hlink="hlink" folHlink="folHlink"/>
  <p:hf hdr="0" ftr="0" dt="0"/>
  <p:notesStyle>
    <a:lvl1pPr defTabSz="287012">
      <a:lnSpc>
        <a:spcPct val="125000"/>
      </a:lnSpc>
      <a:defRPr sz="1500">
        <a:latin typeface="Avenir"/>
        <a:ea typeface="Avenir"/>
        <a:cs typeface="Avenir"/>
        <a:sym typeface="Avenir Roman"/>
      </a:defRPr>
    </a:lvl1pPr>
    <a:lvl2pPr indent="143505" defTabSz="287012">
      <a:lnSpc>
        <a:spcPct val="125000"/>
      </a:lnSpc>
      <a:defRPr sz="1500">
        <a:latin typeface="Avenir"/>
        <a:ea typeface="Avenir"/>
        <a:cs typeface="Avenir"/>
        <a:sym typeface="Avenir Roman"/>
      </a:defRPr>
    </a:lvl2pPr>
    <a:lvl3pPr indent="287012" defTabSz="287012">
      <a:lnSpc>
        <a:spcPct val="125000"/>
      </a:lnSpc>
      <a:defRPr sz="1500">
        <a:latin typeface="Avenir"/>
        <a:ea typeface="Avenir"/>
        <a:cs typeface="Avenir"/>
        <a:sym typeface="Avenir Roman"/>
      </a:defRPr>
    </a:lvl3pPr>
    <a:lvl4pPr indent="430517" defTabSz="287012">
      <a:lnSpc>
        <a:spcPct val="125000"/>
      </a:lnSpc>
      <a:defRPr sz="1500">
        <a:latin typeface="Avenir"/>
        <a:ea typeface="Avenir"/>
        <a:cs typeface="Avenir"/>
        <a:sym typeface="Avenir Roman"/>
      </a:defRPr>
    </a:lvl4pPr>
    <a:lvl5pPr indent="574022" defTabSz="287012">
      <a:lnSpc>
        <a:spcPct val="125000"/>
      </a:lnSpc>
      <a:defRPr sz="1500">
        <a:latin typeface="Avenir"/>
        <a:ea typeface="Avenir"/>
        <a:cs typeface="Avenir"/>
        <a:sym typeface="Avenir Roman"/>
      </a:defRPr>
    </a:lvl5pPr>
    <a:lvl6pPr indent="717528" defTabSz="287012">
      <a:lnSpc>
        <a:spcPct val="125000"/>
      </a:lnSpc>
      <a:defRPr sz="1500">
        <a:latin typeface="Avenir"/>
        <a:ea typeface="Avenir"/>
        <a:cs typeface="Avenir"/>
        <a:sym typeface="Avenir Roman"/>
      </a:defRPr>
    </a:lvl6pPr>
    <a:lvl7pPr indent="861034" defTabSz="287012">
      <a:lnSpc>
        <a:spcPct val="125000"/>
      </a:lnSpc>
      <a:defRPr sz="1500">
        <a:latin typeface="Avenir"/>
        <a:ea typeface="Avenir"/>
        <a:cs typeface="Avenir"/>
        <a:sym typeface="Avenir Roman"/>
      </a:defRPr>
    </a:lvl7pPr>
    <a:lvl8pPr indent="1004539" defTabSz="287012">
      <a:lnSpc>
        <a:spcPct val="125000"/>
      </a:lnSpc>
      <a:defRPr sz="1500">
        <a:latin typeface="Avenir"/>
        <a:ea typeface="Avenir"/>
        <a:cs typeface="Avenir"/>
        <a:sym typeface="Avenir Roman"/>
      </a:defRPr>
    </a:lvl8pPr>
    <a:lvl9pPr indent="1148045" defTabSz="287012">
      <a:lnSpc>
        <a:spcPct val="125000"/>
      </a:lnSpc>
      <a:defRPr sz="15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87012" rtl="0">
              <a:lnSpc>
                <a:spcPct val="125000"/>
              </a:lnSpc>
            </a:pPr>
            <a:r>
              <a:rPr lang="en-US" dirty="0"/>
              <a:t>Scorecard started Nov 2022</a:t>
            </a:r>
          </a:p>
        </p:txBody>
      </p:sp>
    </p:spTree>
    <p:extLst>
      <p:ext uri="{BB962C8B-B14F-4D97-AF65-F5344CB8AC3E}">
        <p14:creationId xmlns:p14="http://schemas.microsoft.com/office/powerpoint/2010/main" val="2768208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Boilerplate Java code is an issue for developers in Android Development</a:t>
            </a:r>
          </a:p>
        </p:txBody>
      </p:sp>
    </p:spTree>
    <p:extLst>
      <p:ext uri="{BB962C8B-B14F-4D97-AF65-F5344CB8AC3E}">
        <p14:creationId xmlns:p14="http://schemas.microsoft.com/office/powerpoint/2010/main" val="247382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Kotlin is interoperable with Java – you don’t have to ‘bin’ all your Java code to make the changeover</a:t>
            </a:r>
          </a:p>
        </p:txBody>
      </p:sp>
    </p:spTree>
    <p:extLst>
      <p:ext uri="{BB962C8B-B14F-4D97-AF65-F5344CB8AC3E}">
        <p14:creationId xmlns:p14="http://schemas.microsoft.com/office/powerpoint/2010/main" val="304484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ctr" defTabSz="287012" rtl="0" eaLnBrk="1" fontAlgn="auto" latinLnBrk="0" hangingPunct="1">
              <a:lnSpc>
                <a:spcPct val="125000"/>
              </a:lnSpc>
              <a:spcBef>
                <a:spcPts val="0"/>
              </a:spcBef>
              <a:spcAft>
                <a:spcPts val="0"/>
              </a:spcAft>
              <a:buClrTx/>
              <a:buSzTx/>
              <a:buFontTx/>
              <a:buNone/>
              <a:tabLst/>
              <a:defRPr/>
            </a:pPr>
            <a:r>
              <a:rPr kumimoji="0" lang="en-US" sz="1600" b="1" i="0" u="none" strike="noStrike" cap="none" spc="0" normalizeH="0" baseline="0" dirty="0">
                <a:ln>
                  <a:noFill/>
                </a:ln>
                <a:solidFill>
                  <a:srgbClr val="000000"/>
                </a:solidFill>
                <a:effectLst/>
                <a:uFillTx/>
                <a:latin typeface="Avenir"/>
                <a:ea typeface="Avenir"/>
                <a:cs typeface="Avenir"/>
                <a:sym typeface="Helvetica Light"/>
              </a:rPr>
              <a:t>V2.0.0 May 21</a:t>
            </a:r>
            <a:r>
              <a:rPr kumimoji="0" lang="en-US" sz="1600" b="1" i="0" u="none" strike="noStrike" cap="none" spc="0" normalizeH="0" baseline="30000" dirty="0">
                <a:ln>
                  <a:noFill/>
                </a:ln>
                <a:solidFill>
                  <a:srgbClr val="000000"/>
                </a:solidFill>
                <a:effectLst/>
                <a:uFillTx/>
                <a:latin typeface="Avenir"/>
                <a:ea typeface="Avenir"/>
                <a:cs typeface="Avenir"/>
                <a:sym typeface="Helvetica Light"/>
              </a:rPr>
              <a:t>st</a:t>
            </a:r>
            <a:r>
              <a:rPr kumimoji="0" lang="en-US" sz="1600" b="1" i="0" u="none" strike="noStrike" cap="none" spc="0" normalizeH="0" baseline="0" dirty="0">
                <a:ln>
                  <a:noFill/>
                </a:ln>
                <a:solidFill>
                  <a:srgbClr val="000000"/>
                </a:solidFill>
                <a:effectLst/>
                <a:uFillTx/>
                <a:latin typeface="Avenir"/>
                <a:ea typeface="Avenir"/>
                <a:cs typeface="Avenir"/>
                <a:sym typeface="Helvetica Light"/>
              </a:rPr>
              <a:t> 2024</a:t>
            </a:r>
          </a:p>
        </p:txBody>
      </p:sp>
    </p:spTree>
    <p:extLst>
      <p:ext uri="{BB962C8B-B14F-4D97-AF65-F5344CB8AC3E}">
        <p14:creationId xmlns:p14="http://schemas.microsoft.com/office/powerpoint/2010/main" val="3132590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87012" rtl="0">
              <a:lnSpc>
                <a:spcPct val="125000"/>
              </a:lnSpc>
            </a:pPr>
            <a:r>
              <a:rPr lang="en-US" b="1" dirty="0"/>
              <a:t>May 30th 2024</a:t>
            </a:r>
          </a:p>
        </p:txBody>
      </p:sp>
    </p:spTree>
    <p:extLst>
      <p:ext uri="{BB962C8B-B14F-4D97-AF65-F5344CB8AC3E}">
        <p14:creationId xmlns:p14="http://schemas.microsoft.com/office/powerpoint/2010/main" val="36382610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hyperlink" Target="mailto:ddrohan@wit.ie"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it.ie/" TargetMode="External"/><Relationship Id="rId1" Type="http://schemas.openxmlformats.org/officeDocument/2006/relationships/slideMaster" Target="../slideMasters/slideMaster1.xml"/><Relationship Id="rId5" Type="http://schemas.openxmlformats.org/officeDocument/2006/relationships/hyperlink" Target="mailto:ddrohan@wit.ie" TargetMode="Externa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_Lab Title">
    <p:spTree>
      <p:nvGrpSpPr>
        <p:cNvPr id="1" name=""/>
        <p:cNvGrpSpPr/>
        <p:nvPr/>
      </p:nvGrpSpPr>
      <p:grpSpPr>
        <a:xfrm>
          <a:off x="0" y="0"/>
          <a:ext cx="0" cy="0"/>
          <a:chOff x="0" y="0"/>
          <a:chExt cx="0" cy="0"/>
        </a:xfrm>
      </p:grpSpPr>
      <p:pic>
        <p:nvPicPr>
          <p:cNvPr id="4" name="Picture Placeholder 7" descr="A close-up of a metal structure&#10;&#10;Description automatically generated with low confidence">
            <a:extLst>
              <a:ext uri="{FF2B5EF4-FFF2-40B4-BE49-F238E27FC236}">
                <a16:creationId xmlns:a16="http://schemas.microsoft.com/office/drawing/2014/main" id="{14F6341F-72F0-BFA6-6798-9AC71A86B3D4}"/>
              </a:ext>
            </a:extLst>
          </p:cNvPr>
          <p:cNvPicPr>
            <a:picLocks noChangeAspect="1"/>
          </p:cNvPicPr>
          <p:nvPr userDrawn="1"/>
        </p:nvPicPr>
        <p:blipFill rotWithShape="1">
          <a:blip r:embed="rId2"/>
          <a:srcRect l="15096" t="1189" r="36524" b="51187"/>
          <a:stretch/>
        </p:blipFill>
        <p:spPr>
          <a:xfrm>
            <a:off x="-6264" y="-6182"/>
            <a:ext cx="9150263" cy="5147023"/>
          </a:xfrm>
          <a:prstGeom prst="rect">
            <a:avLst/>
          </a:prstGeom>
          <a:ln w="12700">
            <a:miter lim="400000"/>
          </a:ln>
          <a:extLst>
            <a:ext uri="{C572A759-6A51-4108-AA02-DFA0A04FC94B}">
              <ma14:wrappingTextBoxFlag xmlns="" xmlns:ma14="http://schemas.microsoft.com/office/mac/drawingml/2011/main" val="1"/>
            </a:ext>
          </a:extLst>
        </p:spPr>
      </p:pic>
      <p:sp>
        <p:nvSpPr>
          <p:cNvPr id="12" name="Shape 33">
            <a:extLst>
              <a:ext uri="{FF2B5EF4-FFF2-40B4-BE49-F238E27FC236}">
                <a16:creationId xmlns:a16="http://schemas.microsoft.com/office/drawing/2014/main" id="{EAD08510-7D5A-594A-AAEC-59C7087561FC}"/>
              </a:ext>
            </a:extLst>
          </p:cNvPr>
          <p:cNvSpPr/>
          <p:nvPr userDrawn="1"/>
        </p:nvSpPr>
        <p:spPr>
          <a:xfrm>
            <a:off x="3778568" y="2059379"/>
            <a:ext cx="4846151" cy="0"/>
          </a:xfrm>
          <a:prstGeom prst="line">
            <a:avLst/>
          </a:prstGeom>
          <a:ln w="3175">
            <a:solidFill>
              <a:schemeClr val="tx1"/>
            </a:solidFill>
            <a:miter lim="400000"/>
          </a:ln>
        </p:spPr>
        <p:txBody>
          <a:bodyPr lIns="0" tIns="0" rIns="0" bIns="0" anchor="ctr"/>
          <a:lstStyle/>
          <a:p>
            <a:pPr lvl="0" algn="l" defTabSz="286973" rtl="0">
              <a:defRPr sz="1100">
                <a:latin typeface="Helvetica"/>
                <a:ea typeface="Helvetica"/>
                <a:cs typeface="Helvetica"/>
                <a:sym typeface="Helvetica"/>
              </a:defRPr>
            </a:pPr>
            <a:endParaRPr sz="825" dirty="0"/>
          </a:p>
        </p:txBody>
      </p:sp>
      <p:sp>
        <p:nvSpPr>
          <p:cNvPr id="13" name="Shape 34">
            <a:extLst>
              <a:ext uri="{FF2B5EF4-FFF2-40B4-BE49-F238E27FC236}">
                <a16:creationId xmlns:a16="http://schemas.microsoft.com/office/drawing/2014/main" id="{BB2C258E-D81B-5B4E-8B1B-562CE71165EB}"/>
              </a:ext>
            </a:extLst>
          </p:cNvPr>
          <p:cNvSpPr/>
          <p:nvPr userDrawn="1"/>
        </p:nvSpPr>
        <p:spPr>
          <a:xfrm>
            <a:off x="3799296" y="2299116"/>
            <a:ext cx="1208664" cy="59093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Produced</a:t>
            </a:r>
          </a:p>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by</a:t>
            </a:r>
          </a:p>
        </p:txBody>
      </p:sp>
      <p:sp>
        <p:nvSpPr>
          <p:cNvPr id="15" name="Shape 35">
            <a:extLst>
              <a:ext uri="{FF2B5EF4-FFF2-40B4-BE49-F238E27FC236}">
                <a16:creationId xmlns:a16="http://schemas.microsoft.com/office/drawing/2014/main" id="{885F7572-8BDA-2441-A5EC-7D945A8A5010}"/>
              </a:ext>
            </a:extLst>
          </p:cNvPr>
          <p:cNvSpPr/>
          <p:nvPr/>
        </p:nvSpPr>
        <p:spPr>
          <a:xfrm>
            <a:off x="5101985" y="2618117"/>
            <a:ext cx="3241478" cy="5453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l">
              <a:lnSpc>
                <a:spcPct val="120000"/>
              </a:lnSpc>
              <a:defRPr sz="1800"/>
            </a:pPr>
            <a:r>
              <a:rPr sz="975" b="1" i="0" baseline="0" dirty="0">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lang="en-IE" sz="975" b="1" i="0" baseline="0" dirty="0">
                <a:solidFill>
                  <a:srgbClr val="133455"/>
                </a:solidFill>
                <a:latin typeface="Helvetica Neue"/>
                <a:ea typeface="Helvetica Neue"/>
                <a:cs typeface="Helvetica Neue"/>
                <a:sym typeface="Helvetica Neue"/>
              </a:rPr>
              <a:t>South East Technological University</a:t>
            </a:r>
            <a:br>
              <a:rPr lang="en-IE" sz="975" b="1" i="0" baseline="0" dirty="0">
                <a:solidFill>
                  <a:srgbClr val="133455"/>
                </a:solidFill>
                <a:latin typeface="Helvetica Neue"/>
                <a:ea typeface="Helvetica Neue"/>
                <a:cs typeface="Helvetica Neue"/>
                <a:sym typeface="Helvetica Neue"/>
              </a:rPr>
            </a:br>
            <a:r>
              <a:rPr lang="en-IE" sz="975" b="1" i="0" baseline="0" dirty="0">
                <a:solidFill>
                  <a:srgbClr val="133455"/>
                </a:solidFill>
                <a:latin typeface="Helvetica Neue"/>
                <a:ea typeface="Helvetica Neue"/>
                <a:cs typeface="Helvetica Neue"/>
                <a:sym typeface="Helvetica Neue"/>
              </a:rPr>
              <a:t>Waterford, Ireland</a:t>
            </a:r>
          </a:p>
        </p:txBody>
      </p:sp>
      <p:pic>
        <p:nvPicPr>
          <p:cNvPr id="18" name="Picture 3">
            <a:extLst>
              <a:ext uri="{FF2B5EF4-FFF2-40B4-BE49-F238E27FC236}">
                <a16:creationId xmlns:a16="http://schemas.microsoft.com/office/drawing/2014/main" id="{F323B0CE-A19A-E748-98EC-D40F56CC332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8187903" y="4360424"/>
            <a:ext cx="730559"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165E7D44-1D07-9340-B610-CE9A2D7BB0E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8358289" y="188773"/>
            <a:ext cx="560173" cy="638794"/>
          </a:xfrm>
          <a:prstGeom prst="rect">
            <a:avLst/>
          </a:prstGeom>
        </p:spPr>
      </p:pic>
      <p:sp>
        <p:nvSpPr>
          <p:cNvPr id="20" name="TextBox 19">
            <a:extLst>
              <a:ext uri="{FF2B5EF4-FFF2-40B4-BE49-F238E27FC236}">
                <a16:creationId xmlns:a16="http://schemas.microsoft.com/office/drawing/2014/main" id="{00A583B1-550B-C14A-A9E9-8D176BDC6F6E}"/>
              </a:ext>
            </a:extLst>
          </p:cNvPr>
          <p:cNvSpPr txBox="1"/>
          <p:nvPr userDrawn="1"/>
        </p:nvSpPr>
        <p:spPr>
          <a:xfrm>
            <a:off x="4721847" y="4551298"/>
            <a:ext cx="3425984"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fontAlgn="auto"/>
            <a:r>
              <a:rPr lang="en-IE" sz="1600" b="1" i="0" u="none" strike="noStrike" baseline="0" dirty="0" err="1">
                <a:solidFill>
                  <a:schemeClr val="bg1">
                    <a:lumMod val="85000"/>
                  </a:schemeClr>
                </a:solidFill>
                <a:effectLst/>
                <a:latin typeface="+mn-lt"/>
                <a:ea typeface="+mn-ea"/>
                <a:cs typeface="+mn-cs"/>
                <a:sym typeface="Helvetica Light"/>
              </a:rPr>
              <a:t>setu.ie</a:t>
            </a:r>
            <a:endParaRPr lang="en-IE" sz="1600" b="1" i="0" u="none" strike="noStrike" baseline="0" dirty="0">
              <a:solidFill>
                <a:schemeClr val="bg1">
                  <a:lumMod val="85000"/>
                </a:schemeClr>
              </a:solidFill>
              <a:effectLst/>
              <a:latin typeface="+mn-lt"/>
              <a:ea typeface="+mn-ea"/>
              <a:cs typeface="+mn-cs"/>
              <a:sym typeface="Helvetica Light"/>
            </a:endParaRPr>
          </a:p>
        </p:txBody>
      </p:sp>
      <p:sp>
        <p:nvSpPr>
          <p:cNvPr id="21" name="Shape 35">
            <a:extLst>
              <a:ext uri="{FF2B5EF4-FFF2-40B4-BE49-F238E27FC236}">
                <a16:creationId xmlns:a16="http://schemas.microsoft.com/office/drawing/2014/main" id="{1EC3B031-7C7C-5846-BACC-8C65A8064D86}"/>
              </a:ext>
            </a:extLst>
          </p:cNvPr>
          <p:cNvSpPr/>
          <p:nvPr userDrawn="1"/>
        </p:nvSpPr>
        <p:spPr>
          <a:xfrm>
            <a:off x="5026749" y="2224539"/>
            <a:ext cx="3628922" cy="3876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defTabSz="521511"/>
            <a:r>
              <a:rPr lang="en-IE" sz="1800" b="1" i="0" baseline="0" dirty="0"/>
              <a:t>Dave Drohan </a:t>
            </a:r>
            <a:r>
              <a:rPr lang="en-IE" sz="1600" b="1" i="0" baseline="0" dirty="0"/>
              <a:t>(</a:t>
            </a:r>
            <a:r>
              <a:rPr lang="en-IE" sz="1600" b="1" i="0" baseline="0" dirty="0">
                <a:solidFill>
                  <a:srgbClr val="006699"/>
                </a:solidFill>
                <a:uFill>
                  <a:solidFill>
                    <a:srgbClr val="006699"/>
                  </a:solidFill>
                </a:uFill>
                <a:hlinkClick r:id="rId5"/>
              </a:rPr>
              <a:t>david.drohan@setu.ie</a:t>
            </a:r>
            <a:r>
              <a:rPr lang="en-IE" sz="1600" b="1" i="0" baseline="0" dirty="0"/>
              <a:t>)</a:t>
            </a:r>
          </a:p>
        </p:txBody>
      </p:sp>
      <p:sp>
        <p:nvSpPr>
          <p:cNvPr id="2" name="Title 2">
            <a:extLst>
              <a:ext uri="{FF2B5EF4-FFF2-40B4-BE49-F238E27FC236}">
                <a16:creationId xmlns:a16="http://schemas.microsoft.com/office/drawing/2014/main" id="{BBD13589-119E-31F3-037B-F798E385253F}"/>
              </a:ext>
            </a:extLst>
          </p:cNvPr>
          <p:cNvSpPr>
            <a:spLocks noGrp="1"/>
          </p:cNvSpPr>
          <p:nvPr>
            <p:ph type="title" hasCustomPrompt="1"/>
          </p:nvPr>
        </p:nvSpPr>
        <p:spPr>
          <a:xfrm>
            <a:off x="789399" y="1324611"/>
            <a:ext cx="7893844" cy="542479"/>
          </a:xfrm>
        </p:spPr>
        <p:txBody>
          <a:bodyPr/>
          <a:lstStyle>
            <a:lvl1pPr>
              <a:defRPr sz="2800" b="1"/>
            </a:lvl1pPr>
          </a:lstStyle>
          <a:p>
            <a:pPr algn="r" defTabSz="366688" rtl="0"/>
            <a:r>
              <a:rPr lang="en-US" dirty="0"/>
              <a:t>Mobile Application Development</a:t>
            </a:r>
          </a:p>
        </p:txBody>
      </p:sp>
    </p:spTree>
    <p:extLst>
      <p:ext uri="{BB962C8B-B14F-4D97-AF65-F5344CB8AC3E}">
        <p14:creationId xmlns:p14="http://schemas.microsoft.com/office/powerpoint/2010/main" val="312442219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44" name="Shape 44"/>
          <p:cNvSpPr/>
          <p:nvPr/>
        </p:nvSpPr>
        <p:spPr>
          <a:xfrm>
            <a:off x="401836" y="2504778"/>
            <a:ext cx="8344755" cy="68"/>
          </a:xfrm>
          <a:prstGeom prst="rect">
            <a:avLst/>
          </a:prstGeom>
          <a:ln w="3175">
            <a:solidFill>
              <a:srgbClr val="9A9A9A"/>
            </a:solidFill>
            <a:miter lim="400000"/>
          </a:ln>
        </p:spPr>
        <p:txBody>
          <a:bodyPr lIns="0" tIns="0" rIns="0" bIns="0" anchor="ctr"/>
          <a:lstStyle/>
          <a:p>
            <a:pPr lvl="0" algn="l" defTabSz="286973">
              <a:defRPr sz="1100">
                <a:latin typeface="Helvetica"/>
                <a:ea typeface="Helvetica"/>
                <a:cs typeface="Helvetica"/>
                <a:sym typeface="Helvetica"/>
              </a:defRPr>
            </a:pPr>
            <a:endParaRPr sz="825" dirty="0"/>
          </a:p>
        </p:txBody>
      </p:sp>
      <p:sp>
        <p:nvSpPr>
          <p:cNvPr id="45" name="Shape 45"/>
          <p:cNvSpPr>
            <a:spLocks noGrp="1"/>
          </p:cNvSpPr>
          <p:nvPr>
            <p:ph type="title"/>
          </p:nvPr>
        </p:nvSpPr>
        <p:spPr>
          <a:xfrm>
            <a:off x="401836" y="696516"/>
            <a:ext cx="8340328" cy="1674317"/>
          </a:xfrm>
          <a:prstGeom prst="rect">
            <a:avLst/>
          </a:prstGeom>
        </p:spPr>
        <p:txBody>
          <a:bodyPr lIns="0" tIns="0" rIns="0" bIns="0">
            <a:normAutofit/>
          </a:bodyPr>
          <a:lstStyle>
            <a:lvl1pPr defTabSz="366688">
              <a:defRPr sz="2400"/>
            </a:lvl1pPr>
          </a:lstStyle>
          <a:p>
            <a:pPr lvl="0">
              <a:defRPr sz="1800"/>
            </a:pPr>
            <a:r>
              <a:rPr sz="2400"/>
              <a:t>Title Text</a:t>
            </a:r>
          </a:p>
        </p:txBody>
      </p:sp>
      <p:sp>
        <p:nvSpPr>
          <p:cNvPr id="46" name="Shape 46"/>
          <p:cNvSpPr>
            <a:spLocks noGrp="1"/>
          </p:cNvSpPr>
          <p:nvPr>
            <p:ph type="body" idx="1"/>
          </p:nvPr>
        </p:nvSpPr>
        <p:spPr>
          <a:xfrm>
            <a:off x="401836" y="2645421"/>
            <a:ext cx="8340328" cy="535781"/>
          </a:xfrm>
          <a:prstGeom prst="rect">
            <a:avLst/>
          </a:prstGeom>
        </p:spPr>
        <p:txBody>
          <a:bodyPr lIns="0" tIns="0" rIns="0" bIns="0">
            <a:normAutofit/>
          </a:bodyPr>
          <a:lstStyle>
            <a:lvl1pPr marL="0" indent="0" defTabSz="366688">
              <a:spcBef>
                <a:spcPts val="0"/>
              </a:spcBef>
              <a:buClrTx/>
              <a:buSzTx/>
              <a:buFontTx/>
              <a:buNone/>
              <a:defRPr sz="1500">
                <a:solidFill>
                  <a:srgbClr val="747474"/>
                </a:solidFill>
                <a:latin typeface="Helvetica Neue"/>
                <a:ea typeface="Helvetica Neue"/>
                <a:cs typeface="Helvetica Neue"/>
                <a:sym typeface="Helvetica Neue"/>
              </a:defRPr>
            </a:lvl1pPr>
            <a:lvl2pPr marL="0" indent="143486" defTabSz="366688">
              <a:spcBef>
                <a:spcPts val="0"/>
              </a:spcBef>
              <a:buClrTx/>
              <a:buSzTx/>
              <a:buFontTx/>
              <a:buNone/>
              <a:defRPr sz="1500">
                <a:solidFill>
                  <a:srgbClr val="747474"/>
                </a:solidFill>
                <a:latin typeface="Helvetica Neue"/>
                <a:ea typeface="Helvetica Neue"/>
                <a:cs typeface="Helvetica Neue"/>
                <a:sym typeface="Helvetica Neue"/>
              </a:defRPr>
            </a:lvl2pPr>
            <a:lvl3pPr marL="0" indent="286973" defTabSz="366688">
              <a:spcBef>
                <a:spcPts val="0"/>
              </a:spcBef>
              <a:buClrTx/>
              <a:buSzTx/>
              <a:buFontTx/>
              <a:buNone/>
              <a:defRPr sz="1500">
                <a:solidFill>
                  <a:srgbClr val="747474"/>
                </a:solidFill>
                <a:latin typeface="Helvetica Neue"/>
                <a:ea typeface="Helvetica Neue"/>
                <a:cs typeface="Helvetica Neue"/>
                <a:sym typeface="Helvetica Neue"/>
              </a:defRPr>
            </a:lvl3pPr>
            <a:lvl4pPr marL="0" indent="430460" defTabSz="366688">
              <a:spcBef>
                <a:spcPts val="0"/>
              </a:spcBef>
              <a:buClrTx/>
              <a:buSzTx/>
              <a:buFontTx/>
              <a:buNone/>
              <a:defRPr sz="1500">
                <a:solidFill>
                  <a:srgbClr val="747474"/>
                </a:solidFill>
                <a:latin typeface="Helvetica Neue"/>
                <a:ea typeface="Helvetica Neue"/>
                <a:cs typeface="Helvetica Neue"/>
                <a:sym typeface="Helvetica Neue"/>
              </a:defRPr>
            </a:lvl4pPr>
            <a:lvl5pPr marL="0" indent="573946" defTabSz="366688">
              <a:spcBef>
                <a:spcPts val="0"/>
              </a:spcBef>
              <a:buClrTx/>
              <a:buSzTx/>
              <a:buFontTx/>
              <a:buNone/>
              <a:defRPr sz="1500">
                <a:solidFill>
                  <a:srgbClr val="747474"/>
                </a:solidFill>
                <a:latin typeface="Helvetica Neue"/>
                <a:ea typeface="Helvetica Neue"/>
                <a:cs typeface="Helvetica Neue"/>
                <a:sym typeface="Helvetica Neue"/>
              </a:defRPr>
            </a:lvl5pPr>
          </a:lstStyle>
          <a:p>
            <a:pPr lvl="0">
              <a:defRPr sz="1800">
                <a:solidFill>
                  <a:srgbClr val="000000"/>
                </a:solidFill>
              </a:defRPr>
            </a:pPr>
            <a:r>
              <a:rPr sz="1500">
                <a:solidFill>
                  <a:srgbClr val="747474"/>
                </a:solidFill>
              </a:rPr>
              <a:t>Body Level One</a:t>
            </a:r>
          </a:p>
          <a:p>
            <a:pPr lvl="1">
              <a:defRPr sz="1800">
                <a:solidFill>
                  <a:srgbClr val="000000"/>
                </a:solidFill>
              </a:defRPr>
            </a:pPr>
            <a:r>
              <a:rPr sz="1500">
                <a:solidFill>
                  <a:srgbClr val="747474"/>
                </a:solidFill>
              </a:rPr>
              <a:t>Body Level Two</a:t>
            </a:r>
          </a:p>
          <a:p>
            <a:pPr lvl="2">
              <a:defRPr sz="1800">
                <a:solidFill>
                  <a:srgbClr val="000000"/>
                </a:solidFill>
              </a:defRPr>
            </a:pPr>
            <a:r>
              <a:rPr sz="1500">
                <a:solidFill>
                  <a:srgbClr val="747474"/>
                </a:solidFill>
              </a:rPr>
              <a:t>Body Level Three</a:t>
            </a:r>
          </a:p>
          <a:p>
            <a:pPr lvl="3">
              <a:defRPr sz="1800">
                <a:solidFill>
                  <a:srgbClr val="000000"/>
                </a:solidFill>
              </a:defRPr>
            </a:pPr>
            <a:r>
              <a:rPr sz="1500">
                <a:solidFill>
                  <a:srgbClr val="747474"/>
                </a:solidFill>
              </a:rPr>
              <a:t>Body Level Four</a:t>
            </a:r>
          </a:p>
          <a:p>
            <a:pPr lvl="4">
              <a:defRPr sz="1800">
                <a:solidFill>
                  <a:srgbClr val="000000"/>
                </a:solidFill>
              </a:defRPr>
            </a:pPr>
            <a:r>
              <a:rPr sz="1500">
                <a:solidFill>
                  <a:srgbClr val="747474"/>
                </a:solidFill>
              </a:rPr>
              <a:t>Body Level Five</a:t>
            </a:r>
          </a:p>
        </p:txBody>
      </p:sp>
      <p:sp>
        <p:nvSpPr>
          <p:cNvPr id="5" name="Rectangle 4"/>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pPr lvl="0">
              <a:defRPr sz="1800"/>
            </a:pPr>
            <a:r>
              <a:rPr sz="2775"/>
              <a:t>Title Text</a:t>
            </a:r>
          </a:p>
        </p:txBody>
      </p:sp>
      <p:sp>
        <p:nvSpPr>
          <p:cNvPr id="49" name="Shape 49"/>
          <p:cNvSpPr>
            <a:spLocks noGrp="1"/>
          </p:cNvSpPr>
          <p:nvPr>
            <p:ph type="body" idx="1"/>
          </p:nvPr>
        </p:nvSpPr>
        <p:spPr>
          <a:prstGeom prst="rect">
            <a:avLst/>
          </a:prstGeom>
        </p:spPr>
        <p:txBody>
          <a:body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50" name="Shape 50"/>
          <p:cNvSpPr>
            <a:spLocks noGrp="1"/>
          </p:cNvSpPr>
          <p:nvPr>
            <p:ph type="sldNum" sz="quarter" idx="2"/>
          </p:nvPr>
        </p:nvSpPr>
        <p:spPr>
          <a:xfrm>
            <a:off x="6553201" y="4875912"/>
            <a:ext cx="1905000" cy="283023"/>
          </a:xfrm>
          <a:prstGeom prst="rect">
            <a:avLst/>
          </a:prstGeom>
        </p:spPr>
        <p:txBody>
          <a:bodyPr/>
          <a:lstStyle/>
          <a:p>
            <a:pPr lvl="0"/>
            <a:fld id="{86CB4B4D-7CA3-9044-876B-883B54F8677D}" type="slidenum">
              <a:rPr/>
              <a:t>‹#›</a:t>
            </a:fld>
            <a:endParaRPr dirty="0"/>
          </a:p>
        </p:txBody>
      </p:sp>
      <p:sp>
        <p:nvSpPr>
          <p:cNvPr id="5" name="Rectangle 66"/>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dirty="0"/>
              <a:t>Kotlin Overview</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Lab Title">
    <p:spTree>
      <p:nvGrpSpPr>
        <p:cNvPr id="1" name=""/>
        <p:cNvGrpSpPr/>
        <p:nvPr/>
      </p:nvGrpSpPr>
      <p:grpSpPr>
        <a:xfrm>
          <a:off x="0" y="0"/>
          <a:ext cx="0" cy="0"/>
          <a:chOff x="0" y="0"/>
          <a:chExt cx="0" cy="0"/>
        </a:xfrm>
      </p:grpSpPr>
      <p:sp>
        <p:nvSpPr>
          <p:cNvPr id="12" name="Shape 33">
            <a:extLst>
              <a:ext uri="{FF2B5EF4-FFF2-40B4-BE49-F238E27FC236}">
                <a16:creationId xmlns:a16="http://schemas.microsoft.com/office/drawing/2014/main" id="{EAD08510-7D5A-594A-AAEC-59C7087561FC}"/>
              </a:ext>
            </a:extLst>
          </p:cNvPr>
          <p:cNvSpPr/>
          <p:nvPr userDrawn="1"/>
        </p:nvSpPr>
        <p:spPr>
          <a:xfrm flipV="1">
            <a:off x="638641" y="2302808"/>
            <a:ext cx="7889578" cy="1"/>
          </a:xfrm>
          <a:prstGeom prst="line">
            <a:avLst/>
          </a:prstGeom>
          <a:ln w="3175">
            <a:solidFill>
              <a:srgbClr val="919191"/>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13" name="Shape 34">
            <a:extLst>
              <a:ext uri="{FF2B5EF4-FFF2-40B4-BE49-F238E27FC236}">
                <a16:creationId xmlns:a16="http://schemas.microsoft.com/office/drawing/2014/main" id="{BB2C258E-D81B-5B4E-8B1B-562CE71165EB}"/>
              </a:ext>
            </a:extLst>
          </p:cNvPr>
          <p:cNvSpPr/>
          <p:nvPr userDrawn="1"/>
        </p:nvSpPr>
        <p:spPr>
          <a:xfrm>
            <a:off x="960162" y="2437733"/>
            <a:ext cx="1397819" cy="68326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r">
              <a:lnSpc>
                <a:spcPct val="80000"/>
              </a:lnSpc>
              <a:defRPr sz="1800"/>
            </a:pPr>
            <a:r>
              <a:rPr sz="2775" b="1" i="0" baseline="0" dirty="0">
                <a:solidFill>
                  <a:srgbClr val="AAAAAA"/>
                </a:solidFill>
                <a:latin typeface="Helvetica Neue UltraLight"/>
                <a:ea typeface="Helvetica Neue UltraLight"/>
                <a:cs typeface="Helvetica Neue UltraLight"/>
                <a:sym typeface="Helvetica Neue UltraLight"/>
              </a:rPr>
              <a:t>Produced</a:t>
            </a:r>
          </a:p>
          <a:p>
            <a:pPr lvl="0" algn="r">
              <a:lnSpc>
                <a:spcPct val="80000"/>
              </a:lnSpc>
              <a:defRPr sz="1800"/>
            </a:pPr>
            <a:r>
              <a:rPr sz="2775" b="1" i="0" baseline="0" dirty="0">
                <a:solidFill>
                  <a:srgbClr val="AAAAAA"/>
                </a:solidFill>
                <a:latin typeface="Helvetica Neue UltraLight"/>
                <a:ea typeface="Helvetica Neue UltraLight"/>
                <a:cs typeface="Helvetica Neue UltraLight"/>
                <a:sym typeface="Helvetica Neue UltraLight"/>
              </a:rPr>
              <a:t>by</a:t>
            </a:r>
          </a:p>
        </p:txBody>
      </p:sp>
      <p:grpSp>
        <p:nvGrpSpPr>
          <p:cNvPr id="14" name="Group 38">
            <a:extLst>
              <a:ext uri="{FF2B5EF4-FFF2-40B4-BE49-F238E27FC236}">
                <a16:creationId xmlns:a16="http://schemas.microsoft.com/office/drawing/2014/main" id="{F2E4AAC4-1BC8-8B45-9D59-BD11EFE1C363}"/>
              </a:ext>
            </a:extLst>
          </p:cNvPr>
          <p:cNvGrpSpPr/>
          <p:nvPr userDrawn="1"/>
        </p:nvGrpSpPr>
        <p:grpSpPr>
          <a:xfrm>
            <a:off x="2596780" y="2895889"/>
            <a:ext cx="3241478" cy="557188"/>
            <a:chOff x="0" y="0"/>
            <a:chExt cx="4610101" cy="1056592"/>
          </a:xfrm>
        </p:grpSpPr>
        <p:sp>
          <p:nvSpPr>
            <p:cNvPr id="15" name="Shape 35">
              <a:extLst>
                <a:ext uri="{FF2B5EF4-FFF2-40B4-BE49-F238E27FC236}">
                  <a16:creationId xmlns:a16="http://schemas.microsoft.com/office/drawing/2014/main" id="{885F7572-8BDA-2441-A5EC-7D945A8A5010}"/>
                </a:ext>
              </a:extLst>
            </p:cNvPr>
            <p:cNvSpPr/>
            <p:nvPr/>
          </p:nvSpPr>
          <p:spPr>
            <a:xfrm>
              <a:off x="0" y="0"/>
              <a:ext cx="4610101" cy="7350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l">
                <a:lnSpc>
                  <a:spcPct val="120000"/>
                </a:lnSpc>
                <a:defRPr sz="1800"/>
              </a:pPr>
              <a:r>
                <a:rPr sz="975" b="1" i="0" baseline="0" dirty="0">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lang="en-IE" sz="975" b="1" i="0" baseline="0" dirty="0">
                  <a:solidFill>
                    <a:srgbClr val="133455"/>
                  </a:solidFill>
                  <a:latin typeface="Helvetica Neue"/>
                  <a:ea typeface="Helvetica Neue"/>
                  <a:cs typeface="Helvetica Neue"/>
                  <a:sym typeface="Helvetica Neue"/>
                </a:rPr>
                <a:t>South East Technological University</a:t>
              </a:r>
            </a:p>
          </p:txBody>
        </p:sp>
        <p:sp>
          <p:nvSpPr>
            <p:cNvPr id="16" name="Shape 36">
              <a:extLst>
                <a:ext uri="{FF2B5EF4-FFF2-40B4-BE49-F238E27FC236}">
                  <a16:creationId xmlns:a16="http://schemas.microsoft.com/office/drawing/2014/main" id="{13A97CFA-9E2F-6C43-883A-5397F4F500F6}"/>
                </a:ext>
              </a:extLst>
            </p:cNvPr>
            <p:cNvSpPr/>
            <p:nvPr/>
          </p:nvSpPr>
          <p:spPr>
            <a:xfrm>
              <a:off x="0" y="754707"/>
              <a:ext cx="1361922" cy="3018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gn="l">
                <a:defRPr sz="1200">
                  <a:solidFill>
                    <a:srgbClr val="006699"/>
                  </a:solidFill>
                  <a:uFill>
                    <a:solidFill>
                      <a:srgbClr val="006699"/>
                    </a:solidFill>
                  </a:uFill>
                  <a:latin typeface="Helvetica Neue"/>
                  <a:ea typeface="Helvetica Neue"/>
                  <a:cs typeface="Helvetica Neue"/>
                  <a:sym typeface="Helvetica Neue"/>
                  <a:hlinkClick r:id="" action="ppaction://noaction"/>
                </a:defRPr>
              </a:lvl1pPr>
            </a:lstStyle>
            <a:p>
              <a:pPr lvl="0">
                <a:defRPr sz="1800">
                  <a:solidFill>
                    <a:srgbClr val="000000"/>
                  </a:solidFill>
                  <a:uFillTx/>
                </a:defRPr>
              </a:pPr>
              <a:r>
                <a:rPr sz="750" b="1" i="0" baseline="0" dirty="0">
                  <a:solidFill>
                    <a:srgbClr val="006699"/>
                  </a:solidFill>
                  <a:uFill>
                    <a:solidFill>
                      <a:srgbClr val="006699"/>
                    </a:solidFill>
                  </a:uFill>
                  <a:hlinkClick r:id="rId2"/>
                </a:rPr>
                <a:t>http://www.</a:t>
              </a:r>
              <a:r>
                <a:rPr lang="en-IE" sz="750" b="1" i="0" baseline="0" dirty="0">
                  <a:solidFill>
                    <a:srgbClr val="006699"/>
                  </a:solidFill>
                  <a:uFill>
                    <a:solidFill>
                      <a:srgbClr val="006699"/>
                    </a:solidFill>
                  </a:uFill>
                  <a:hlinkClick r:id="rId2"/>
                </a:rPr>
                <a:t>setu</a:t>
              </a:r>
              <a:r>
                <a:rPr sz="750" b="1" i="0" baseline="0" dirty="0">
                  <a:solidFill>
                    <a:srgbClr val="006699"/>
                  </a:solidFill>
                  <a:uFill>
                    <a:solidFill>
                      <a:srgbClr val="006699"/>
                    </a:solidFill>
                  </a:uFill>
                  <a:hlinkClick r:id="rId2"/>
                </a:rPr>
                <a:t>.ie</a:t>
              </a:r>
            </a:p>
          </p:txBody>
        </p:sp>
      </p:grpSp>
      <p:sp>
        <p:nvSpPr>
          <p:cNvPr id="17" name="Shape 39">
            <a:extLst>
              <a:ext uri="{FF2B5EF4-FFF2-40B4-BE49-F238E27FC236}">
                <a16:creationId xmlns:a16="http://schemas.microsoft.com/office/drawing/2014/main" id="{5A8FBA0A-0E37-5B4F-B217-4AC100FA994B}"/>
              </a:ext>
            </a:extLst>
          </p:cNvPr>
          <p:cNvSpPr>
            <a:spLocks noGrp="1"/>
          </p:cNvSpPr>
          <p:nvPr>
            <p:ph type="title"/>
          </p:nvPr>
        </p:nvSpPr>
        <p:spPr>
          <a:xfrm>
            <a:off x="625078" y="1249041"/>
            <a:ext cx="7893844" cy="542479"/>
          </a:xfrm>
          <a:prstGeom prst="rect">
            <a:avLst/>
          </a:prstGeom>
        </p:spPr>
        <p:txBody>
          <a:bodyPr lIns="0" tIns="0" rIns="0" bIns="0" anchor="ctr"/>
          <a:lstStyle>
            <a:lvl1pPr defTabSz="366688">
              <a:defRPr>
                <a:latin typeface="Helvetica Neue"/>
                <a:ea typeface="Helvetica Neue"/>
                <a:cs typeface="Helvetica Neue"/>
                <a:sym typeface="Helvetica Neue"/>
              </a:defRPr>
            </a:lvl1pPr>
          </a:lstStyle>
          <a:p>
            <a:pPr lvl="0">
              <a:defRPr sz="1800"/>
            </a:pPr>
            <a:r>
              <a:rPr sz="2775"/>
              <a:t>Title Text</a:t>
            </a:r>
          </a:p>
        </p:txBody>
      </p:sp>
      <p:pic>
        <p:nvPicPr>
          <p:cNvPr id="18" name="Picture 3">
            <a:extLst>
              <a:ext uri="{FF2B5EF4-FFF2-40B4-BE49-F238E27FC236}">
                <a16:creationId xmlns:a16="http://schemas.microsoft.com/office/drawing/2014/main" id="{F323B0CE-A19A-E748-98EC-D40F56CC332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435995" y="4300772"/>
            <a:ext cx="730559"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165E7D44-1D07-9340-B610-CE9A2D7BB0E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8147831" y="4406308"/>
            <a:ext cx="560173" cy="638794"/>
          </a:xfrm>
          <a:prstGeom prst="rect">
            <a:avLst/>
          </a:prstGeom>
        </p:spPr>
      </p:pic>
      <p:sp>
        <p:nvSpPr>
          <p:cNvPr id="20" name="TextBox 19">
            <a:extLst>
              <a:ext uri="{FF2B5EF4-FFF2-40B4-BE49-F238E27FC236}">
                <a16:creationId xmlns:a16="http://schemas.microsoft.com/office/drawing/2014/main" id="{00A583B1-550B-C14A-A9E9-8D176BDC6F6E}"/>
              </a:ext>
            </a:extLst>
          </p:cNvPr>
          <p:cNvSpPr txBox="1"/>
          <p:nvPr userDrawn="1"/>
        </p:nvSpPr>
        <p:spPr>
          <a:xfrm>
            <a:off x="1182410" y="4491644"/>
            <a:ext cx="3425984"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fontAlgn="auto"/>
            <a:r>
              <a:rPr lang="en-IE" sz="1600" b="1" i="0" u="none" strike="noStrike" baseline="0" dirty="0">
                <a:effectLst/>
                <a:latin typeface="+mn-lt"/>
                <a:ea typeface="+mn-ea"/>
                <a:cs typeface="+mn-cs"/>
                <a:sym typeface="Helvetica Light"/>
              </a:rPr>
              <a:t>South East Technological University</a:t>
            </a:r>
          </a:p>
        </p:txBody>
      </p:sp>
      <p:sp>
        <p:nvSpPr>
          <p:cNvPr id="21" name="Shape 35">
            <a:extLst>
              <a:ext uri="{FF2B5EF4-FFF2-40B4-BE49-F238E27FC236}">
                <a16:creationId xmlns:a16="http://schemas.microsoft.com/office/drawing/2014/main" id="{1EC3B031-7C7C-5846-BACC-8C65A8064D86}"/>
              </a:ext>
            </a:extLst>
          </p:cNvPr>
          <p:cNvSpPr/>
          <p:nvPr userDrawn="1"/>
        </p:nvSpPr>
        <p:spPr>
          <a:xfrm>
            <a:off x="2412786" y="2377945"/>
            <a:ext cx="3628922" cy="3876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defTabSz="521511"/>
            <a:r>
              <a:rPr lang="en-IE" sz="1600" b="1" i="0" baseline="0" dirty="0"/>
              <a:t>Dave Drohan (</a:t>
            </a:r>
            <a:r>
              <a:rPr lang="en-IE" sz="1600" b="1" i="0" baseline="0" dirty="0">
                <a:solidFill>
                  <a:srgbClr val="006699"/>
                </a:solidFill>
                <a:uFill>
                  <a:solidFill>
                    <a:srgbClr val="006699"/>
                  </a:solidFill>
                </a:uFill>
                <a:hlinkClick r:id="rId5"/>
              </a:rPr>
              <a:t>david.drohan@setu.ie</a:t>
            </a:r>
            <a:r>
              <a:rPr lang="en-IE" sz="1600" b="1" i="0" baseline="0" dirty="0"/>
              <a:t>)</a:t>
            </a:r>
          </a:p>
        </p:txBody>
      </p:sp>
    </p:spTree>
    <p:extLst>
      <p:ext uri="{BB962C8B-B14F-4D97-AF65-F5344CB8AC3E}">
        <p14:creationId xmlns:p14="http://schemas.microsoft.com/office/powerpoint/2010/main" val="391705229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hape 2"/>
          <p:cNvSpPr>
            <a:spLocks noGrp="1"/>
          </p:cNvSpPr>
          <p:nvPr>
            <p:ph type="title"/>
          </p:nvPr>
        </p:nvSpPr>
        <p:spPr>
          <a:xfrm>
            <a:off x="395536" y="0"/>
            <a:ext cx="7772401" cy="761815"/>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nchor="b"/>
          <a:lstStyle/>
          <a:p>
            <a:pPr lvl="0">
              <a:defRPr sz="1800"/>
            </a:pPr>
            <a:r>
              <a:rPr sz="2775"/>
              <a:t>Title Text</a:t>
            </a:r>
          </a:p>
        </p:txBody>
      </p:sp>
      <p:sp>
        <p:nvSpPr>
          <p:cNvPr id="3" name="Shape 3"/>
          <p:cNvSpPr>
            <a:spLocks noGrp="1"/>
          </p:cNvSpPr>
          <p:nvPr>
            <p:ph type="body" idx="1"/>
          </p:nvPr>
        </p:nvSpPr>
        <p:spPr>
          <a:xfrm>
            <a:off x="395536" y="843558"/>
            <a:ext cx="7772401" cy="4299943"/>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4" name="Shape 4"/>
          <p:cNvSpPr>
            <a:spLocks noGrp="1"/>
          </p:cNvSpPr>
          <p:nvPr>
            <p:ph type="sldNum" sz="quarter" idx="2"/>
          </p:nvPr>
        </p:nvSpPr>
        <p:spPr>
          <a:xfrm>
            <a:off x="6553201" y="4847061"/>
            <a:ext cx="1905000" cy="283023"/>
          </a:xfrm>
          <a:prstGeom prst="rect">
            <a:avLst/>
          </a:prstGeom>
          <a:ln w="12700">
            <a:miter lim="400000"/>
          </a:ln>
        </p:spPr>
        <p:txBody>
          <a:bodyPr lIns="54418" tIns="54418" rIns="54418" bIns="54418" anchor="b">
            <a:spAutoFit/>
          </a:bodyPr>
          <a:lstStyle>
            <a:lvl1pPr algn="r" defTabSz="573946">
              <a:defRPr sz="1125">
                <a:solidFill>
                  <a:srgbClr val="FFFFFF"/>
                </a:solidFill>
                <a:latin typeface="+mn-lt"/>
                <a:ea typeface="Tahoma"/>
                <a:cs typeface="Tahoma"/>
                <a:sym typeface="Tahoma"/>
              </a:defRPr>
            </a:lvl1pPr>
          </a:lstStyle>
          <a:p>
            <a:fld id="{86CB4B4D-7CA3-9044-876B-883B54F8677D}" type="slidenum">
              <a:rPr lang="en-US" smtClean="0"/>
              <a:pPr/>
              <a:t>‹#›</a:t>
            </a:fld>
            <a:endParaRPr lang="en-US" dirty="0"/>
          </a:p>
        </p:txBody>
      </p:sp>
      <p:sp>
        <p:nvSpPr>
          <p:cNvPr id="5" name="Shape 5"/>
          <p:cNvSpPr/>
          <p:nvPr/>
        </p:nvSpPr>
        <p:spPr>
          <a:xfrm>
            <a:off x="467545" y="789552"/>
            <a:ext cx="7128792" cy="1"/>
          </a:xfrm>
          <a:prstGeom prst="line">
            <a:avLst/>
          </a:prstGeom>
          <a:ln w="12700">
            <a:solidFill>
              <a:srgbClr val="94BBE7"/>
            </a:solidFill>
          </a:ln>
          <a:effectLst>
            <a:outerShdw blurRad="101600" dist="12700" dir="2700000" rotWithShape="0">
              <a:srgbClr val="003D62">
                <a:alpha val="20000"/>
              </a:srgbClr>
            </a:outerShdw>
          </a:effectLst>
        </p:spPr>
        <p:txBody>
          <a:bodyPr lIns="40814" tIns="40814" rIns="40814" bIns="40814"/>
          <a:lstStyle/>
          <a:p>
            <a:pPr lvl="0" algn="l" defTabSz="286973">
              <a:defRPr sz="1600">
                <a:latin typeface="Helvetica"/>
                <a:ea typeface="Helvetica"/>
                <a:cs typeface="Helvetica"/>
                <a:sym typeface="Helvetica"/>
              </a:defRPr>
            </a:pPr>
            <a:endParaRPr sz="1200" dirty="0"/>
          </a:p>
        </p:txBody>
      </p:sp>
      <p:sp>
        <p:nvSpPr>
          <p:cNvPr id="10" name="Rectangle 66"/>
          <p:cNvSpPr>
            <a:spLocks noGrp="1" noChangeArrowheads="1"/>
          </p:cNvSpPr>
          <p:nvPr>
            <p:ph type="ftr" sz="quarter" idx="3"/>
          </p:nvPr>
        </p:nvSpPr>
        <p:spPr bwMode="auto">
          <a:xfrm>
            <a:off x="3214688" y="4888982"/>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solidFill>
                  <a:schemeClr val="bg1"/>
                </a:solidFill>
                <a:latin typeface="Helvetica Neue Light"/>
                <a:cs typeface="Helvetica Neue Light"/>
              </a:defRPr>
            </a:lvl1pPr>
          </a:lstStyle>
          <a:p>
            <a:r>
              <a:rPr lang="en-IE" dirty="0"/>
              <a:t>Kotlin Overview</a:t>
            </a:r>
          </a:p>
        </p:txBody>
      </p:sp>
      <p:pic>
        <p:nvPicPr>
          <p:cNvPr id="12" name="Picture 11">
            <a:extLst>
              <a:ext uri="{FF2B5EF4-FFF2-40B4-BE49-F238E27FC236}">
                <a16:creationId xmlns:a16="http://schemas.microsoft.com/office/drawing/2014/main" id="{243B9B00-B977-E94D-8CAA-76ABE98D04E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525435" y="12527"/>
            <a:ext cx="618564" cy="704665"/>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2" r:id="rId2"/>
    <p:sldLayoutId id="2147483663" r:id="rId3"/>
    <p:sldLayoutId id="2147483664" r:id="rId4"/>
  </p:sldLayoutIdLst>
  <p:transition spd="med"/>
  <p:hf hdr="0" dt="0"/>
  <p:txStyles>
    <p:title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p:titleStyle>
    <p:bodyStyle>
      <a:lvl1pPr marL="292097" indent="-292097">
        <a:spcBef>
          <a:spcPts val="377"/>
        </a:spcBef>
        <a:buClr>
          <a:srgbClr val="008000"/>
        </a:buClr>
        <a:buSzPct val="100000"/>
        <a:buFont typeface="Wingdings"/>
        <a:buChar char="❑"/>
        <a:defRPr sz="2400">
          <a:latin typeface="Helvetica Neue Light"/>
          <a:ea typeface="Helvetica Neue Light"/>
          <a:cs typeface="Helvetica Neue Light"/>
          <a:sym typeface="Helvetica Neue Light"/>
        </a:defRPr>
      </a:lvl1pPr>
      <a:lvl2pPr marL="570956" indent="-283984">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2pPr>
      <a:lvl3pPr marL="846570" indent="-272624">
        <a:spcBef>
          <a:spcPts val="377"/>
        </a:spcBef>
        <a:buClr>
          <a:srgbClr val="008000"/>
        </a:buClr>
        <a:buSzPct val="95000"/>
        <a:buFont typeface="Wingdings"/>
        <a:buChar char="⬥"/>
        <a:defRPr sz="2400">
          <a:latin typeface="Helvetica Neue Light"/>
          <a:ea typeface="Helvetica Neue Light"/>
          <a:cs typeface="Helvetica Neue Light"/>
          <a:sym typeface="Helvetica Neue Light"/>
        </a:defRPr>
      </a:lvl3pPr>
      <a:lvl4pPr marL="1163835" indent="-302916">
        <a:spcBef>
          <a:spcPts val="377"/>
        </a:spcBef>
        <a:buClr>
          <a:srgbClr val="008000"/>
        </a:buClr>
        <a:buSzPct val="65000"/>
        <a:buFont typeface="Wingdings"/>
        <a:buChar char="■"/>
        <a:defRPr sz="2400">
          <a:latin typeface="Helvetica Neue Light"/>
          <a:ea typeface="Helvetica Neue Light"/>
          <a:cs typeface="Helvetica Neue Light"/>
          <a:sym typeface="Helvetica Neue Light"/>
        </a:defRPr>
      </a:lvl4pPr>
      <a:lvl5pPr marL="1450808" indent="-302916">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5pPr>
      <a:lvl6pPr marL="1737781"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6pPr>
      <a:lvl7pPr marL="2024754"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7pPr>
      <a:lvl8pPr marL="2311727"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8pPr>
      <a:lvl9pPr marL="2598700"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9pPr>
    </p:bodyStyle>
    <p:otherStyle>
      <a:lvl1pPr algn="r">
        <a:defRPr>
          <a:solidFill>
            <a:schemeClr val="tx1"/>
          </a:solidFill>
          <a:latin typeface="+mn-lt"/>
          <a:ea typeface="+mn-ea"/>
          <a:cs typeface="+mn-cs"/>
          <a:sym typeface="Tahoma"/>
        </a:defRPr>
      </a:lvl1pPr>
      <a:lvl2pPr indent="286973" algn="r">
        <a:defRPr>
          <a:solidFill>
            <a:schemeClr val="tx1"/>
          </a:solidFill>
          <a:latin typeface="+mn-lt"/>
          <a:ea typeface="+mn-ea"/>
          <a:cs typeface="+mn-cs"/>
          <a:sym typeface="Tahoma"/>
        </a:defRPr>
      </a:lvl2pPr>
      <a:lvl3pPr indent="573946" algn="r">
        <a:defRPr>
          <a:solidFill>
            <a:schemeClr val="tx1"/>
          </a:solidFill>
          <a:latin typeface="+mn-lt"/>
          <a:ea typeface="+mn-ea"/>
          <a:cs typeface="+mn-cs"/>
          <a:sym typeface="Tahoma"/>
        </a:defRPr>
      </a:lvl3pPr>
      <a:lvl4pPr indent="860919" algn="r">
        <a:defRPr>
          <a:solidFill>
            <a:schemeClr val="tx1"/>
          </a:solidFill>
          <a:latin typeface="+mn-lt"/>
          <a:ea typeface="+mn-ea"/>
          <a:cs typeface="+mn-cs"/>
          <a:sym typeface="Tahoma"/>
        </a:defRPr>
      </a:lvl4pPr>
      <a:lvl5pPr indent="1147892" algn="r">
        <a:defRPr>
          <a:solidFill>
            <a:schemeClr val="tx1"/>
          </a:solidFill>
          <a:latin typeface="+mn-lt"/>
          <a:ea typeface="+mn-ea"/>
          <a:cs typeface="+mn-cs"/>
          <a:sym typeface="Tahoma"/>
        </a:defRPr>
      </a:lvl5pPr>
      <a:lvl6pPr indent="1434865" algn="r">
        <a:defRPr>
          <a:solidFill>
            <a:schemeClr val="tx1"/>
          </a:solidFill>
          <a:latin typeface="+mn-lt"/>
          <a:ea typeface="+mn-ea"/>
          <a:cs typeface="+mn-cs"/>
          <a:sym typeface="Tahoma"/>
        </a:defRPr>
      </a:lvl6pPr>
      <a:lvl7pPr indent="1721838" algn="r">
        <a:defRPr>
          <a:solidFill>
            <a:schemeClr val="tx1"/>
          </a:solidFill>
          <a:latin typeface="+mn-lt"/>
          <a:ea typeface="+mn-ea"/>
          <a:cs typeface="+mn-cs"/>
          <a:sym typeface="Tahoma"/>
        </a:defRPr>
      </a:lvl7pPr>
      <a:lvl8pPr indent="2008811" algn="r">
        <a:defRPr>
          <a:solidFill>
            <a:schemeClr val="tx1"/>
          </a:solidFill>
          <a:latin typeface="+mn-lt"/>
          <a:ea typeface="+mn-ea"/>
          <a:cs typeface="+mn-cs"/>
          <a:sym typeface="Tahoma"/>
        </a:defRPr>
      </a:lvl8pPr>
      <a:lvl9pPr indent="2295784" algn="r">
        <a:defRPr>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mailto:003969@nuist.edu.cn" TargetMode="External"/><Relationship Id="rId5" Type="http://schemas.openxmlformats.org/officeDocument/2006/relationships/hyperlink" Target="mailto:ddrohan@wit.ie"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dzone.com/articles/why-you-should-consider-kotlin-for-android-develop?fromrel=tru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blog.jetbrains.com/kotlin/2017/05/kotlin-on-android-now-officia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A close-up of a metal structure&#10;&#10;Description automatically generated with low confidence">
            <a:extLst>
              <a:ext uri="{FF2B5EF4-FFF2-40B4-BE49-F238E27FC236}">
                <a16:creationId xmlns:a16="http://schemas.microsoft.com/office/drawing/2014/main" id="{9162FF17-0EE3-FE50-1496-89E7A7B59E32}"/>
              </a:ext>
            </a:extLst>
          </p:cNvPr>
          <p:cNvPicPr>
            <a:picLocks noChangeAspect="1"/>
          </p:cNvPicPr>
          <p:nvPr/>
        </p:nvPicPr>
        <p:blipFill rotWithShape="1">
          <a:blip r:embed="rId2"/>
          <a:srcRect l="15096" t="1189" r="36524" b="51187"/>
          <a:stretch/>
        </p:blipFill>
        <p:spPr>
          <a:xfrm>
            <a:off x="-6264" y="-6182"/>
            <a:ext cx="9150263" cy="5147023"/>
          </a:xfrm>
          <a:prstGeom prst="rect">
            <a:avLst/>
          </a:prstGeom>
          <a:ln w="12700">
            <a:miter lim="400000"/>
          </a:ln>
          <a:extLst>
            <a:ext uri="{C572A759-6A51-4108-AA02-DFA0A04FC94B}">
              <ma14:wrappingTextBoxFlag xmlns:ma14="http://schemas.microsoft.com/office/mac/drawingml/2011/main" xmlns="" val="1"/>
            </a:ext>
          </a:extLst>
        </p:spPr>
      </p:pic>
      <p:sp>
        <p:nvSpPr>
          <p:cNvPr id="6" name="Shape 33">
            <a:extLst>
              <a:ext uri="{FF2B5EF4-FFF2-40B4-BE49-F238E27FC236}">
                <a16:creationId xmlns:a16="http://schemas.microsoft.com/office/drawing/2014/main" id="{D795AD99-FC15-8136-7EA8-62DA1069CBC4}"/>
              </a:ext>
            </a:extLst>
          </p:cNvPr>
          <p:cNvSpPr/>
          <p:nvPr/>
        </p:nvSpPr>
        <p:spPr>
          <a:xfrm>
            <a:off x="3778568" y="2059379"/>
            <a:ext cx="4846151" cy="0"/>
          </a:xfrm>
          <a:prstGeom prst="line">
            <a:avLst/>
          </a:prstGeom>
          <a:ln w="3175">
            <a:solidFill>
              <a:schemeClr val="tx1"/>
            </a:solidFill>
            <a:miter lim="400000"/>
          </a:ln>
        </p:spPr>
        <p:txBody>
          <a:bodyPr lIns="0" tIns="0" rIns="0" bIns="0" anchor="ctr"/>
          <a:lstStyle/>
          <a:p>
            <a:pPr lvl="0" algn="l" defTabSz="286973" rtl="0">
              <a:defRPr sz="1100">
                <a:latin typeface="Helvetica"/>
                <a:ea typeface="Helvetica"/>
                <a:cs typeface="Helvetica"/>
                <a:sym typeface="Helvetica"/>
              </a:defRPr>
            </a:pPr>
            <a:endParaRPr sz="825" dirty="0"/>
          </a:p>
        </p:txBody>
      </p:sp>
      <p:sp>
        <p:nvSpPr>
          <p:cNvPr id="7" name="Shape 34">
            <a:extLst>
              <a:ext uri="{FF2B5EF4-FFF2-40B4-BE49-F238E27FC236}">
                <a16:creationId xmlns:a16="http://schemas.microsoft.com/office/drawing/2014/main" id="{5DC1D866-A134-1FCD-F6B9-6089651B4F0A}"/>
              </a:ext>
            </a:extLst>
          </p:cNvPr>
          <p:cNvSpPr/>
          <p:nvPr/>
        </p:nvSpPr>
        <p:spPr>
          <a:xfrm>
            <a:off x="3518641" y="2299116"/>
            <a:ext cx="1208664" cy="59093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Produced</a:t>
            </a:r>
          </a:p>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by</a:t>
            </a:r>
          </a:p>
        </p:txBody>
      </p:sp>
      <p:sp>
        <p:nvSpPr>
          <p:cNvPr id="8" name="Shape 35">
            <a:extLst>
              <a:ext uri="{FF2B5EF4-FFF2-40B4-BE49-F238E27FC236}">
                <a16:creationId xmlns:a16="http://schemas.microsoft.com/office/drawing/2014/main" id="{997A1267-88C5-5F81-0C1C-B543570661E4}"/>
              </a:ext>
            </a:extLst>
          </p:cNvPr>
          <p:cNvSpPr/>
          <p:nvPr/>
        </p:nvSpPr>
        <p:spPr>
          <a:xfrm>
            <a:off x="4808416" y="2618117"/>
            <a:ext cx="3241478" cy="5453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l">
              <a:lnSpc>
                <a:spcPct val="120000"/>
              </a:lnSpc>
              <a:defRPr sz="1800"/>
            </a:pPr>
            <a:r>
              <a:rPr sz="975" b="1" i="0" baseline="0" dirty="0">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lang="en-IE" sz="975" b="1" i="0" baseline="0" dirty="0">
                <a:solidFill>
                  <a:srgbClr val="133455"/>
                </a:solidFill>
                <a:latin typeface="Helvetica Neue"/>
                <a:ea typeface="Helvetica Neue"/>
                <a:cs typeface="Helvetica Neue"/>
                <a:sym typeface="Helvetica Neue"/>
              </a:rPr>
              <a:t>South East Technological University</a:t>
            </a:r>
            <a:br>
              <a:rPr lang="en-IE" sz="975" b="1" i="0" baseline="0" dirty="0">
                <a:solidFill>
                  <a:srgbClr val="133455"/>
                </a:solidFill>
                <a:latin typeface="Helvetica Neue"/>
                <a:ea typeface="Helvetica Neue"/>
                <a:cs typeface="Helvetica Neue"/>
                <a:sym typeface="Helvetica Neue"/>
              </a:rPr>
            </a:br>
            <a:r>
              <a:rPr lang="en-IE" sz="975" b="1" i="0" baseline="0" dirty="0">
                <a:solidFill>
                  <a:srgbClr val="133455"/>
                </a:solidFill>
                <a:latin typeface="Helvetica Neue"/>
                <a:ea typeface="Helvetica Neue"/>
                <a:cs typeface="Helvetica Neue"/>
                <a:sym typeface="Helvetica Neue"/>
              </a:rPr>
              <a:t>Waterford, Ireland</a:t>
            </a:r>
          </a:p>
        </p:txBody>
      </p:sp>
      <p:pic>
        <p:nvPicPr>
          <p:cNvPr id="9" name="Picture 3">
            <a:extLst>
              <a:ext uri="{FF2B5EF4-FFF2-40B4-BE49-F238E27FC236}">
                <a16:creationId xmlns:a16="http://schemas.microsoft.com/office/drawing/2014/main" id="{F18C2C1F-A62E-B9B5-5784-1190A7170A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8187903" y="4360424"/>
            <a:ext cx="730559"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D269532F-2993-FF4E-AD5A-7F0FD8CC673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58289" y="188773"/>
            <a:ext cx="560173" cy="638794"/>
          </a:xfrm>
          <a:prstGeom prst="rect">
            <a:avLst/>
          </a:prstGeom>
        </p:spPr>
      </p:pic>
      <p:sp>
        <p:nvSpPr>
          <p:cNvPr id="11" name="TextBox 10">
            <a:extLst>
              <a:ext uri="{FF2B5EF4-FFF2-40B4-BE49-F238E27FC236}">
                <a16:creationId xmlns:a16="http://schemas.microsoft.com/office/drawing/2014/main" id="{A045D041-0570-3E90-220E-1D210AD8A931}"/>
              </a:ext>
            </a:extLst>
          </p:cNvPr>
          <p:cNvSpPr txBox="1"/>
          <p:nvPr/>
        </p:nvSpPr>
        <p:spPr>
          <a:xfrm>
            <a:off x="4721847" y="4551298"/>
            <a:ext cx="3425984"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fontAlgn="auto"/>
            <a:r>
              <a:rPr lang="en-IE" sz="1600" b="1" i="0" u="none" strike="noStrike" baseline="0" dirty="0" err="1">
                <a:solidFill>
                  <a:schemeClr val="bg1">
                    <a:lumMod val="85000"/>
                  </a:schemeClr>
                </a:solidFill>
                <a:effectLst/>
                <a:latin typeface="+mn-lt"/>
                <a:ea typeface="+mn-ea"/>
                <a:cs typeface="+mn-cs"/>
                <a:sym typeface="Helvetica Light"/>
              </a:rPr>
              <a:t>setu.ie</a:t>
            </a:r>
            <a:endParaRPr lang="en-IE" sz="1600" b="1" i="0" u="none" strike="noStrike" baseline="0" dirty="0">
              <a:solidFill>
                <a:schemeClr val="bg1">
                  <a:lumMod val="85000"/>
                </a:schemeClr>
              </a:solidFill>
              <a:effectLst/>
              <a:latin typeface="+mn-lt"/>
              <a:ea typeface="+mn-ea"/>
              <a:cs typeface="+mn-cs"/>
              <a:sym typeface="Helvetica Light"/>
            </a:endParaRPr>
          </a:p>
        </p:txBody>
      </p:sp>
      <p:sp>
        <p:nvSpPr>
          <p:cNvPr id="12" name="Shape 35">
            <a:extLst>
              <a:ext uri="{FF2B5EF4-FFF2-40B4-BE49-F238E27FC236}">
                <a16:creationId xmlns:a16="http://schemas.microsoft.com/office/drawing/2014/main" id="{386981ED-D1E6-8015-EF74-19057EE02634}"/>
              </a:ext>
            </a:extLst>
          </p:cNvPr>
          <p:cNvSpPr/>
          <p:nvPr/>
        </p:nvSpPr>
        <p:spPr>
          <a:xfrm>
            <a:off x="4808416" y="2224539"/>
            <a:ext cx="3656494" cy="38760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521511"/>
            <a:r>
              <a:rPr lang="en-IE" sz="1800" b="1" i="0" baseline="0" dirty="0"/>
              <a:t>Dave Drohan </a:t>
            </a:r>
            <a:r>
              <a:rPr lang="en-IE" sz="1600" b="1" i="0" baseline="0" dirty="0"/>
              <a:t>(</a:t>
            </a:r>
            <a:r>
              <a:rPr lang="en-IE" sz="1600" b="1" i="0" baseline="0" dirty="0">
                <a:solidFill>
                  <a:srgbClr val="006699"/>
                </a:solidFill>
                <a:uFill>
                  <a:solidFill>
                    <a:srgbClr val="006699"/>
                  </a:solidFill>
                </a:uFill>
                <a:hlinkClick r:id="rId5"/>
              </a:rPr>
              <a:t>david.drohan@setu.ie</a:t>
            </a:r>
            <a:r>
              <a:rPr lang="en-IE" sz="1600" b="1" i="0" baseline="0" dirty="0"/>
              <a:t>)</a:t>
            </a:r>
          </a:p>
        </p:txBody>
      </p:sp>
      <p:sp>
        <p:nvSpPr>
          <p:cNvPr id="13" name="Title 2">
            <a:extLst>
              <a:ext uri="{FF2B5EF4-FFF2-40B4-BE49-F238E27FC236}">
                <a16:creationId xmlns:a16="http://schemas.microsoft.com/office/drawing/2014/main" id="{F1FC4AF6-E8A8-0410-381C-21AF9358357B}"/>
              </a:ext>
            </a:extLst>
          </p:cNvPr>
          <p:cNvSpPr>
            <a:spLocks noGrp="1"/>
          </p:cNvSpPr>
          <p:nvPr>
            <p:ph type="title" hasCustomPrompt="1"/>
          </p:nvPr>
        </p:nvSpPr>
        <p:spPr>
          <a:xfrm>
            <a:off x="789399" y="1324611"/>
            <a:ext cx="7893844" cy="542479"/>
          </a:xfrm>
        </p:spPr>
        <p:txBody>
          <a:bodyPr/>
          <a:lstStyle>
            <a:lvl1pPr>
              <a:defRPr sz="3200" b="1"/>
            </a:lvl1pPr>
          </a:lstStyle>
          <a:p>
            <a:pPr algn="r" defTabSz="366688" rtl="0"/>
            <a:r>
              <a:rPr lang="en-US" dirty="0"/>
              <a:t>Mobile Application Development</a:t>
            </a:r>
          </a:p>
        </p:txBody>
      </p:sp>
      <p:sp>
        <p:nvSpPr>
          <p:cNvPr id="14" name="Shape 34">
            <a:extLst>
              <a:ext uri="{FF2B5EF4-FFF2-40B4-BE49-F238E27FC236}">
                <a16:creationId xmlns:a16="http://schemas.microsoft.com/office/drawing/2014/main" id="{CE42592D-AA58-9946-414B-D58ABCBD55B7}"/>
              </a:ext>
            </a:extLst>
          </p:cNvPr>
          <p:cNvSpPr/>
          <p:nvPr/>
        </p:nvSpPr>
        <p:spPr>
          <a:xfrm>
            <a:off x="2076049" y="3323746"/>
            <a:ext cx="2630528" cy="59093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r">
              <a:lnSpc>
                <a:spcPct val="80000"/>
              </a:lnSpc>
              <a:defRPr sz="1800"/>
            </a:pPr>
            <a:r>
              <a:rPr lang="en-US" sz="2400" b="1" i="0" baseline="0" dirty="0">
                <a:solidFill>
                  <a:srgbClr val="FF0000"/>
                </a:solidFill>
                <a:latin typeface="Helvetica Neue UltraLight"/>
                <a:ea typeface="Helvetica Neue UltraLight"/>
                <a:cs typeface="Helvetica Neue UltraLight"/>
                <a:sym typeface="Helvetica Neue UltraLight"/>
              </a:rPr>
              <a:t>Updated &amp; Delivered</a:t>
            </a:r>
            <a:endParaRPr sz="2400" b="1" i="0" baseline="0" dirty="0">
              <a:solidFill>
                <a:srgbClr val="FF0000"/>
              </a:solidFill>
              <a:latin typeface="Helvetica Neue UltraLight"/>
              <a:ea typeface="Helvetica Neue UltraLight"/>
              <a:cs typeface="Helvetica Neue UltraLight"/>
              <a:sym typeface="Helvetica Neue UltraLight"/>
            </a:endParaRPr>
          </a:p>
          <a:p>
            <a:pPr lvl="0" algn="r">
              <a:lnSpc>
                <a:spcPct val="80000"/>
              </a:lnSpc>
              <a:defRPr sz="1800"/>
            </a:pPr>
            <a:r>
              <a:rPr sz="2400" b="1" i="0" baseline="0" dirty="0">
                <a:solidFill>
                  <a:srgbClr val="FF0000"/>
                </a:solidFill>
                <a:latin typeface="Helvetica Neue UltraLight"/>
                <a:ea typeface="Helvetica Neue UltraLight"/>
                <a:cs typeface="Helvetica Neue UltraLight"/>
                <a:sym typeface="Helvetica Neue UltraLight"/>
              </a:rPr>
              <a:t>by</a:t>
            </a:r>
          </a:p>
        </p:txBody>
      </p:sp>
      <p:sp>
        <p:nvSpPr>
          <p:cNvPr id="15" name="Shape 35">
            <a:extLst>
              <a:ext uri="{FF2B5EF4-FFF2-40B4-BE49-F238E27FC236}">
                <a16:creationId xmlns:a16="http://schemas.microsoft.com/office/drawing/2014/main" id="{382BC03B-6918-2C12-E339-EC76389B1AD4}"/>
              </a:ext>
            </a:extLst>
          </p:cNvPr>
          <p:cNvSpPr/>
          <p:nvPr/>
        </p:nvSpPr>
        <p:spPr>
          <a:xfrm>
            <a:off x="4808416" y="3642747"/>
            <a:ext cx="3837205" cy="5453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l">
              <a:lnSpc>
                <a:spcPct val="120000"/>
              </a:lnSpc>
              <a:defRPr sz="1800"/>
            </a:pPr>
            <a:r>
              <a:rPr sz="975" b="1" i="0" baseline="0" dirty="0">
                <a:solidFill>
                  <a:srgbClr val="133455"/>
                </a:solidFill>
                <a:latin typeface="Helvetica Neue"/>
                <a:ea typeface="Helvetica Neue"/>
                <a:cs typeface="Helvetica Neue"/>
                <a:sym typeface="Helvetica Neue"/>
              </a:rPr>
              <a:t>Department of </a:t>
            </a:r>
            <a:r>
              <a:rPr lang="en-US" sz="975" b="1" i="0" baseline="0" dirty="0">
                <a:solidFill>
                  <a:srgbClr val="133455"/>
                </a:solidFill>
                <a:latin typeface="Helvetica Neue"/>
                <a:ea typeface="Helvetica Neue"/>
                <a:cs typeface="Helvetica Neue"/>
                <a:sym typeface="Helvetica Neue"/>
              </a:rPr>
              <a:t>Computer Science</a:t>
            </a:r>
            <a:endParaRPr sz="975" b="1" i="0" baseline="0" dirty="0">
              <a:solidFill>
                <a:srgbClr val="133455"/>
              </a:solidFill>
              <a:latin typeface="Helvetica Neue"/>
              <a:ea typeface="Helvetica Neue"/>
              <a:cs typeface="Helvetica Neue"/>
              <a:sym typeface="Helvetica Neue"/>
            </a:endParaRPr>
          </a:p>
          <a:p>
            <a:pPr lvl="0" algn="l">
              <a:lnSpc>
                <a:spcPct val="120000"/>
              </a:lnSpc>
              <a:defRPr sz="1800"/>
            </a:pPr>
            <a:r>
              <a:rPr lang="en-IE" sz="975" b="1" i="0" baseline="0" dirty="0">
                <a:solidFill>
                  <a:srgbClr val="133455"/>
                </a:solidFill>
                <a:latin typeface="Helvetica Neue"/>
                <a:ea typeface="Helvetica Neue"/>
                <a:cs typeface="Helvetica Neue"/>
                <a:sym typeface="Helvetica Neue"/>
              </a:rPr>
              <a:t>Nanjing University of Information Science and Technology</a:t>
            </a:r>
            <a:br>
              <a:rPr lang="en-IE" sz="975" b="1" i="0" baseline="0" dirty="0">
                <a:solidFill>
                  <a:srgbClr val="133455"/>
                </a:solidFill>
                <a:latin typeface="Helvetica Neue"/>
                <a:ea typeface="Helvetica Neue"/>
                <a:cs typeface="Helvetica Neue"/>
                <a:sym typeface="Helvetica Neue"/>
              </a:rPr>
            </a:br>
            <a:r>
              <a:rPr lang="en-IE" sz="975" b="1" i="0" baseline="0" dirty="0">
                <a:solidFill>
                  <a:srgbClr val="133455"/>
                </a:solidFill>
                <a:latin typeface="Helvetica Neue"/>
                <a:ea typeface="Helvetica Neue"/>
                <a:cs typeface="Helvetica Neue"/>
                <a:sym typeface="Helvetica Neue"/>
              </a:rPr>
              <a:t>Nanjing, China</a:t>
            </a:r>
          </a:p>
        </p:txBody>
      </p:sp>
      <p:sp>
        <p:nvSpPr>
          <p:cNvPr id="16" name="Shape 35">
            <a:extLst>
              <a:ext uri="{FF2B5EF4-FFF2-40B4-BE49-F238E27FC236}">
                <a16:creationId xmlns:a16="http://schemas.microsoft.com/office/drawing/2014/main" id="{0DCDF452-B29C-BDC1-C936-31153A5828F8}"/>
              </a:ext>
            </a:extLst>
          </p:cNvPr>
          <p:cNvSpPr/>
          <p:nvPr/>
        </p:nvSpPr>
        <p:spPr>
          <a:xfrm>
            <a:off x="4808415" y="3249169"/>
            <a:ext cx="4156768" cy="38760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algn="l" defTabSz="521511"/>
            <a:r>
              <a:rPr lang="en-IE" sz="2000" b="1" dirty="0" err="1"/>
              <a:t>Gongzhe</a:t>
            </a:r>
            <a:r>
              <a:rPr lang="en-IE" sz="2000" b="1" dirty="0"/>
              <a:t> Qiao </a:t>
            </a:r>
            <a:r>
              <a:rPr lang="en-IE" sz="1800" b="1" dirty="0"/>
              <a:t>(</a:t>
            </a:r>
            <a:r>
              <a:rPr lang="en-IE" sz="1800" dirty="0">
                <a:hlinkClick r:id="rId6"/>
              </a:rPr>
              <a:t>003969@nuist.edu.cn</a:t>
            </a:r>
            <a:r>
              <a:rPr lang="en-IE" sz="1800" b="1" dirty="0"/>
              <a:t>)</a:t>
            </a:r>
          </a:p>
        </p:txBody>
      </p:sp>
      <p:pic>
        <p:nvPicPr>
          <p:cNvPr id="1026" name="Picture 2" descr="Nanjing University of Information Science and Technology - Wikipedia">
            <a:extLst>
              <a:ext uri="{FF2B5EF4-FFF2-40B4-BE49-F238E27FC236}">
                <a16:creationId xmlns:a16="http://schemas.microsoft.com/office/drawing/2014/main" id="{E314E898-B235-5090-D244-D7311340A7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1519" y="4360423"/>
            <a:ext cx="730559" cy="73055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F953113-4E9E-F68B-F22B-A0D04213E492}"/>
              </a:ext>
            </a:extLst>
          </p:cNvPr>
          <p:cNvSpPr txBox="1"/>
          <p:nvPr/>
        </p:nvSpPr>
        <p:spPr>
          <a:xfrm>
            <a:off x="2970778" y="4551295"/>
            <a:ext cx="3425984"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fontAlgn="auto"/>
            <a:r>
              <a:rPr lang="en-IE" sz="1600" b="1" dirty="0">
                <a:solidFill>
                  <a:schemeClr val="bg1">
                    <a:lumMod val="85000"/>
                  </a:schemeClr>
                </a:solidFill>
              </a:rPr>
              <a:t>nuist.edu.cn</a:t>
            </a:r>
            <a:endParaRPr lang="en-IE" sz="1600" b="1" i="0" u="none" strike="noStrike" baseline="0" dirty="0">
              <a:solidFill>
                <a:schemeClr val="bg1">
                  <a:lumMod val="85000"/>
                </a:schemeClr>
              </a:solidFill>
              <a:effectLst/>
              <a:latin typeface="+mn-lt"/>
              <a:ea typeface="+mn-ea"/>
              <a:cs typeface="+mn-cs"/>
              <a:sym typeface="Helvetica Light"/>
            </a:endParaRPr>
          </a:p>
        </p:txBody>
      </p:sp>
    </p:spTree>
    <p:extLst>
      <p:ext uri="{BB962C8B-B14F-4D97-AF65-F5344CB8AC3E}">
        <p14:creationId xmlns:p14="http://schemas.microsoft.com/office/powerpoint/2010/main" val="225342408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6275" y="2190842"/>
            <a:ext cx="7772401" cy="761815"/>
          </a:xfrm>
        </p:spPr>
        <p:txBody>
          <a:bodyPr>
            <a:normAutofit/>
          </a:bodyPr>
          <a:lstStyle/>
          <a:p>
            <a:pPr algn="ctr"/>
            <a:r>
              <a:rPr lang="en-IE" sz="4218" dirty="0"/>
              <a:t>April 21</a:t>
            </a:r>
            <a:r>
              <a:rPr lang="en-IE" sz="4218" baseline="30000" dirty="0"/>
              <a:t>st</a:t>
            </a:r>
            <a:r>
              <a:rPr lang="en-IE" sz="4218" dirty="0"/>
              <a:t> 2017</a:t>
            </a:r>
            <a:endParaRPr lang="en-IE" sz="3797" dirty="0"/>
          </a:p>
        </p:txBody>
      </p:sp>
      <p:sp>
        <p:nvSpPr>
          <p:cNvPr id="2" name="Footer Placeholder 1">
            <a:extLst>
              <a:ext uri="{FF2B5EF4-FFF2-40B4-BE49-F238E27FC236}">
                <a16:creationId xmlns:a16="http://schemas.microsoft.com/office/drawing/2014/main" id="{DAE328CF-BA08-5241-AA64-5B12B99A41C6}"/>
              </a:ext>
            </a:extLst>
          </p:cNvPr>
          <p:cNvSpPr>
            <a:spLocks noGrp="1"/>
          </p:cNvSpPr>
          <p:nvPr>
            <p:ph type="ftr" sz="quarter" idx="3"/>
          </p:nvPr>
        </p:nvSpPr>
        <p:spPr/>
        <p:txBody>
          <a:bodyPr/>
          <a:lstStyle/>
          <a:p>
            <a:r>
              <a:rPr lang="en-IE" dirty="0"/>
              <a:t>Kotlin Overview</a:t>
            </a:r>
          </a:p>
        </p:txBody>
      </p:sp>
      <p:sp>
        <p:nvSpPr>
          <p:cNvPr id="3" name="Slide Number Placeholder 2">
            <a:extLst>
              <a:ext uri="{FF2B5EF4-FFF2-40B4-BE49-F238E27FC236}">
                <a16:creationId xmlns:a16="http://schemas.microsoft.com/office/drawing/2014/main" id="{F9DDB98E-FE60-964F-A0FA-18303368404E}"/>
              </a:ext>
            </a:extLst>
          </p:cNvPr>
          <p:cNvSpPr>
            <a:spLocks noGrp="1"/>
          </p:cNvSpPr>
          <p:nvPr>
            <p:ph type="sldNum" sz="quarter" idx="2"/>
          </p:nvPr>
        </p:nvSpPr>
        <p:spPr/>
        <p:txBody>
          <a:bodyPr/>
          <a:lstStyle/>
          <a:p>
            <a:pPr lvl="0"/>
            <a:fld id="{86CB4B4D-7CA3-9044-876B-883B54F8677D}" type="slidenum">
              <a:rPr lang="en-IE" smtClean="0"/>
              <a:t>10</a:t>
            </a:fld>
            <a:endParaRPr lang="en-IE" dirty="0"/>
          </a:p>
        </p:txBody>
      </p:sp>
    </p:spTree>
    <p:extLst>
      <p:ext uri="{BB962C8B-B14F-4D97-AF65-F5344CB8AC3E}">
        <p14:creationId xmlns:p14="http://schemas.microsoft.com/office/powerpoint/2010/main" val="1517190107"/>
      </p:ext>
    </p:extLst>
  </p:cSld>
  <p:clrMapOvr>
    <a:masterClrMapping/>
  </p:clrMapOvr>
  <p:transition spd="med" advTm="427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9225" y="846679"/>
            <a:ext cx="8456175" cy="3176316"/>
          </a:xfrm>
        </p:spPr>
        <p:txBody>
          <a:bodyPr>
            <a:normAutofit fontScale="90000"/>
          </a:bodyPr>
          <a:lstStyle/>
          <a:p>
            <a:pPr algn="ctr"/>
            <a:r>
              <a:rPr lang="en-IE" sz="2400" i="1" dirty="0"/>
              <a:t>“</a:t>
            </a:r>
            <a:r>
              <a:rPr lang="en-IE" sz="2400" i="1" dirty="0">
                <a:solidFill>
                  <a:srgbClr val="FF0000"/>
                </a:solidFill>
              </a:rPr>
              <a:t>Java</a:t>
            </a:r>
            <a:r>
              <a:rPr lang="en-IE" sz="2400" i="1" dirty="0"/>
              <a:t> is the primary and official language for Android development, but that doesn’t mean it is the best or the only choice.”</a:t>
            </a:r>
            <a:br>
              <a:rPr lang="en-IE" sz="2400" i="1" dirty="0"/>
            </a:br>
            <a:br>
              <a:rPr lang="en-IE" sz="2400" i="1" dirty="0"/>
            </a:br>
            <a:r>
              <a:rPr lang="en-IE" sz="2400" i="1" dirty="0"/>
              <a:t>“To give Java credit, it is a robust language that has been around for a while, but it comes with a specific set of challenges that can be a deterrent for developers.”</a:t>
            </a:r>
            <a:br>
              <a:rPr lang="en-IE" sz="2400" i="1" dirty="0"/>
            </a:br>
            <a:br>
              <a:rPr lang="en-IE" sz="2400" i="1" dirty="0"/>
            </a:br>
            <a:r>
              <a:rPr lang="en-IE" sz="2400" i="1" dirty="0"/>
              <a:t>“A new breed of </a:t>
            </a:r>
            <a:r>
              <a:rPr lang="en-IE" sz="2400" i="1" dirty="0">
                <a:solidFill>
                  <a:srgbClr val="FF0000"/>
                </a:solidFill>
              </a:rPr>
              <a:t>modern JVM languages</a:t>
            </a:r>
            <a:r>
              <a:rPr lang="en-IE" sz="2400" i="1" dirty="0"/>
              <a:t> is slowly gaining traction within the Android community, and </a:t>
            </a:r>
            <a:r>
              <a:rPr lang="en-IE" sz="2400" b="1" i="1" u="sng" dirty="0"/>
              <a:t>Kotlin</a:t>
            </a:r>
            <a:r>
              <a:rPr lang="en-IE" sz="2400" i="1" dirty="0"/>
              <a:t> is leading the pack.”</a:t>
            </a:r>
          </a:p>
        </p:txBody>
      </p:sp>
      <p:pic>
        <p:nvPicPr>
          <p:cNvPr id="5122" name="Picture 2" descr="Image result for java andr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968" y="3979429"/>
            <a:ext cx="1483592" cy="8441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417A395-811A-49BF-ABA0-7D4CC6C52CF3}"/>
              </a:ext>
            </a:extLst>
          </p:cNvPr>
          <p:cNvSpPr/>
          <p:nvPr/>
        </p:nvSpPr>
        <p:spPr>
          <a:xfrm>
            <a:off x="2754051" y="4510404"/>
            <a:ext cx="3429000" cy="351956"/>
          </a:xfrm>
          <a:prstGeom prst="rect">
            <a:avLst/>
          </a:prstGeom>
        </p:spPr>
        <p:txBody>
          <a:bodyPr>
            <a:spAutoFit/>
          </a:bodyPr>
          <a:lstStyle/>
          <a:p>
            <a:r>
              <a:rPr lang="en-IE" sz="1687" dirty="0"/>
              <a:t>Source: </a:t>
            </a:r>
            <a:r>
              <a:rPr lang="en-IE" sz="1687" dirty="0">
                <a:hlinkClick r:id="rId4"/>
              </a:rPr>
              <a:t>Dzone</a:t>
            </a:r>
            <a:r>
              <a:rPr lang="en-IE" sz="1687" dirty="0"/>
              <a:t>, April 21</a:t>
            </a:r>
            <a:r>
              <a:rPr lang="en-IE" sz="1687" baseline="30000" dirty="0"/>
              <a:t>st</a:t>
            </a:r>
            <a:r>
              <a:rPr lang="en-IE" sz="1687" dirty="0"/>
              <a:t> 2017</a:t>
            </a:r>
          </a:p>
        </p:txBody>
      </p:sp>
      <p:sp>
        <p:nvSpPr>
          <p:cNvPr id="2" name="Footer Placeholder 1">
            <a:extLst>
              <a:ext uri="{FF2B5EF4-FFF2-40B4-BE49-F238E27FC236}">
                <a16:creationId xmlns:a16="http://schemas.microsoft.com/office/drawing/2014/main" id="{B8C08BE2-C29C-AC40-98C3-3BBC73E8FF49}"/>
              </a:ext>
            </a:extLst>
          </p:cNvPr>
          <p:cNvSpPr>
            <a:spLocks noGrp="1"/>
          </p:cNvSpPr>
          <p:nvPr>
            <p:ph type="ftr" sz="quarter" idx="3"/>
          </p:nvPr>
        </p:nvSpPr>
        <p:spPr/>
        <p:txBody>
          <a:bodyPr/>
          <a:lstStyle/>
          <a:p>
            <a:r>
              <a:rPr lang="en-IE" dirty="0"/>
              <a:t>Kotlin Overview</a:t>
            </a:r>
          </a:p>
        </p:txBody>
      </p:sp>
      <p:sp>
        <p:nvSpPr>
          <p:cNvPr id="3" name="Slide Number Placeholder 2">
            <a:extLst>
              <a:ext uri="{FF2B5EF4-FFF2-40B4-BE49-F238E27FC236}">
                <a16:creationId xmlns:a16="http://schemas.microsoft.com/office/drawing/2014/main" id="{E6C369DC-A30F-BF4C-8A33-E90ABA0C37C1}"/>
              </a:ext>
            </a:extLst>
          </p:cNvPr>
          <p:cNvSpPr>
            <a:spLocks noGrp="1"/>
          </p:cNvSpPr>
          <p:nvPr>
            <p:ph type="sldNum" sz="quarter" idx="2"/>
          </p:nvPr>
        </p:nvSpPr>
        <p:spPr/>
        <p:txBody>
          <a:bodyPr/>
          <a:lstStyle/>
          <a:p>
            <a:pPr lvl="0"/>
            <a:fld id="{86CB4B4D-7CA3-9044-876B-883B54F8677D}" type="slidenum">
              <a:rPr lang="en-IE" smtClean="0"/>
              <a:t>11</a:t>
            </a:fld>
            <a:endParaRPr lang="en-IE" dirty="0"/>
          </a:p>
        </p:txBody>
      </p:sp>
      <p:sp>
        <p:nvSpPr>
          <p:cNvPr id="8" name="Title 9">
            <a:extLst>
              <a:ext uri="{FF2B5EF4-FFF2-40B4-BE49-F238E27FC236}">
                <a16:creationId xmlns:a16="http://schemas.microsoft.com/office/drawing/2014/main" id="{50BBA755-09FD-0143-BC2A-DE4A5577EDC9}"/>
              </a:ext>
            </a:extLst>
          </p:cNvPr>
          <p:cNvSpPr txBox="1">
            <a:spLocks/>
          </p:cNvSpPr>
          <p:nvPr/>
        </p:nvSpPr>
        <p:spPr>
          <a:xfrm>
            <a:off x="395536" y="0"/>
            <a:ext cx="8748464" cy="761815"/>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nchor="b"/>
          <a:lst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a:lstStyle>
          <a:p>
            <a:pPr algn="l" defTabSz="914400"/>
            <a:r>
              <a:rPr lang="en-US" dirty="0"/>
              <a:t>Dzone Article </a:t>
            </a:r>
            <a:r>
              <a:rPr lang="en-US" sz="2000" dirty="0"/>
              <a:t>(</a:t>
            </a:r>
            <a:r>
              <a:rPr lang="en-IE" sz="1800" b="1" dirty="0"/>
              <a:t>Why You Should Consider Kotlin For Android Development</a:t>
            </a:r>
            <a:r>
              <a:rPr lang="en-US" sz="2000" dirty="0"/>
              <a:t>)</a:t>
            </a:r>
          </a:p>
        </p:txBody>
      </p:sp>
    </p:spTree>
    <p:extLst>
      <p:ext uri="{BB962C8B-B14F-4D97-AF65-F5344CB8AC3E}">
        <p14:creationId xmlns:p14="http://schemas.microsoft.com/office/powerpoint/2010/main" val="4223377026"/>
      </p:ext>
    </p:extLst>
  </p:cSld>
  <p:clrMapOvr>
    <a:masterClrMapping/>
  </p:clrMapOvr>
  <p:transition spd="med" advTm="5099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516" y="2231714"/>
            <a:ext cx="7772401" cy="761815"/>
          </a:xfrm>
        </p:spPr>
        <p:txBody>
          <a:bodyPr>
            <a:normAutofit/>
          </a:bodyPr>
          <a:lstStyle/>
          <a:p>
            <a:pPr algn="ctr"/>
            <a:r>
              <a:rPr lang="en-IE" sz="4218" dirty="0"/>
              <a:t>May 17</a:t>
            </a:r>
            <a:r>
              <a:rPr lang="en-IE" sz="4218" baseline="30000" dirty="0"/>
              <a:t>th</a:t>
            </a:r>
            <a:r>
              <a:rPr lang="en-IE" sz="4218" dirty="0"/>
              <a:t> 2017</a:t>
            </a:r>
            <a:endParaRPr lang="en-IE" sz="3797" dirty="0"/>
          </a:p>
        </p:txBody>
      </p:sp>
      <p:sp>
        <p:nvSpPr>
          <p:cNvPr id="2" name="Footer Placeholder 1">
            <a:extLst>
              <a:ext uri="{FF2B5EF4-FFF2-40B4-BE49-F238E27FC236}">
                <a16:creationId xmlns:a16="http://schemas.microsoft.com/office/drawing/2014/main" id="{70D7C175-DDA2-D74D-A3C9-8CB31AF96403}"/>
              </a:ext>
            </a:extLst>
          </p:cNvPr>
          <p:cNvSpPr>
            <a:spLocks noGrp="1"/>
          </p:cNvSpPr>
          <p:nvPr>
            <p:ph type="ftr" sz="quarter" idx="3"/>
          </p:nvPr>
        </p:nvSpPr>
        <p:spPr/>
        <p:txBody>
          <a:bodyPr/>
          <a:lstStyle/>
          <a:p>
            <a:r>
              <a:rPr lang="en-IE" dirty="0"/>
              <a:t>Kotlin Overview</a:t>
            </a:r>
          </a:p>
        </p:txBody>
      </p:sp>
      <p:sp>
        <p:nvSpPr>
          <p:cNvPr id="3" name="Slide Number Placeholder 2">
            <a:extLst>
              <a:ext uri="{FF2B5EF4-FFF2-40B4-BE49-F238E27FC236}">
                <a16:creationId xmlns:a16="http://schemas.microsoft.com/office/drawing/2014/main" id="{B9AB3AFD-C60F-2149-A766-BD2561CB7BF6}"/>
              </a:ext>
            </a:extLst>
          </p:cNvPr>
          <p:cNvSpPr>
            <a:spLocks noGrp="1"/>
          </p:cNvSpPr>
          <p:nvPr>
            <p:ph type="sldNum" sz="quarter" idx="2"/>
          </p:nvPr>
        </p:nvSpPr>
        <p:spPr/>
        <p:txBody>
          <a:bodyPr/>
          <a:lstStyle/>
          <a:p>
            <a:pPr lvl="0"/>
            <a:fld id="{86CB4B4D-7CA3-9044-876B-883B54F8677D}" type="slidenum">
              <a:rPr lang="en-IE" smtClean="0"/>
              <a:t>12</a:t>
            </a:fld>
            <a:endParaRPr lang="en-IE" dirty="0"/>
          </a:p>
        </p:txBody>
      </p:sp>
    </p:spTree>
    <p:extLst>
      <p:ext uri="{BB962C8B-B14F-4D97-AF65-F5344CB8AC3E}">
        <p14:creationId xmlns:p14="http://schemas.microsoft.com/office/powerpoint/2010/main" val="2080785509"/>
      </p:ext>
    </p:extLst>
  </p:cSld>
  <p:clrMapOvr>
    <a:masterClrMapping/>
  </p:clrMapOvr>
  <p:transition spd="med" advTm="2743"/>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12E3-2435-9246-A9B4-FF05856758D2}"/>
              </a:ext>
            </a:extLst>
          </p:cNvPr>
          <p:cNvSpPr>
            <a:spLocks noGrp="1"/>
          </p:cNvSpPr>
          <p:nvPr>
            <p:ph type="title"/>
          </p:nvPr>
        </p:nvSpPr>
        <p:spPr>
          <a:xfrm>
            <a:off x="0" y="505462"/>
            <a:ext cx="9144000" cy="761815"/>
          </a:xfrm>
        </p:spPr>
        <p:txBody>
          <a:bodyPr/>
          <a:lstStyle/>
          <a:p>
            <a:pPr algn="ctr"/>
            <a:r>
              <a:rPr lang="en-IE" dirty="0"/>
              <a:t>Google I/O 2017 - Google announces that Kotlin </a:t>
            </a:r>
            <a:br>
              <a:rPr lang="en-IE" dirty="0"/>
            </a:br>
            <a:r>
              <a:rPr lang="en-IE" dirty="0"/>
              <a:t>would receive </a:t>
            </a:r>
            <a:r>
              <a:rPr lang="en-IE" b="1" dirty="0"/>
              <a:t>first-class support </a:t>
            </a:r>
            <a:r>
              <a:rPr lang="en-IE" dirty="0"/>
              <a:t>for Android development</a:t>
            </a:r>
            <a:endParaRPr lang="en-US" dirty="0"/>
          </a:p>
        </p:txBody>
      </p:sp>
      <p:sp>
        <p:nvSpPr>
          <p:cNvPr id="3" name="Text Placeholder 2">
            <a:extLst>
              <a:ext uri="{FF2B5EF4-FFF2-40B4-BE49-F238E27FC236}">
                <a16:creationId xmlns:a16="http://schemas.microsoft.com/office/drawing/2014/main" id="{0898F67E-7854-714C-B0B0-4488BB609DDD}"/>
              </a:ext>
            </a:extLst>
          </p:cNvPr>
          <p:cNvSpPr>
            <a:spLocks noGrp="1"/>
          </p:cNvSpPr>
          <p:nvPr>
            <p:ph type="body" idx="1"/>
          </p:nvPr>
        </p:nvSpPr>
        <p:spPr>
          <a:xfrm>
            <a:off x="395536" y="843558"/>
            <a:ext cx="8642956" cy="545627"/>
          </a:xfrm>
        </p:spPr>
        <p:txBody>
          <a:bodyPr/>
          <a:lstStyle/>
          <a:p>
            <a:endParaRPr lang="en-IE" dirty="0"/>
          </a:p>
          <a:p>
            <a:endParaRPr lang="en-US" dirty="0"/>
          </a:p>
        </p:txBody>
      </p:sp>
      <p:sp>
        <p:nvSpPr>
          <p:cNvPr id="4" name="Slide Number Placeholder 3">
            <a:extLst>
              <a:ext uri="{FF2B5EF4-FFF2-40B4-BE49-F238E27FC236}">
                <a16:creationId xmlns:a16="http://schemas.microsoft.com/office/drawing/2014/main" id="{3E279E27-A0B0-A54F-B3CA-4C1A37A6E844}"/>
              </a:ext>
            </a:extLst>
          </p:cNvPr>
          <p:cNvSpPr>
            <a:spLocks noGrp="1"/>
          </p:cNvSpPr>
          <p:nvPr>
            <p:ph type="sldNum" sz="quarter" idx="2"/>
          </p:nvPr>
        </p:nvSpPr>
        <p:spPr/>
        <p:txBody>
          <a:bodyPr/>
          <a:lstStyle/>
          <a:p>
            <a:pPr lvl="0"/>
            <a:fld id="{86CB4B4D-7CA3-9044-876B-883B54F8677D}" type="slidenum">
              <a:rPr lang="en-IE" smtClean="0"/>
              <a:t>13</a:t>
            </a:fld>
            <a:endParaRPr lang="en-IE" dirty="0"/>
          </a:p>
        </p:txBody>
      </p:sp>
      <p:sp>
        <p:nvSpPr>
          <p:cNvPr id="5" name="Footer Placeholder 4">
            <a:extLst>
              <a:ext uri="{FF2B5EF4-FFF2-40B4-BE49-F238E27FC236}">
                <a16:creationId xmlns:a16="http://schemas.microsoft.com/office/drawing/2014/main" id="{EDDAD96A-2C30-A346-919A-79F71301F14F}"/>
              </a:ext>
            </a:extLst>
          </p:cNvPr>
          <p:cNvSpPr>
            <a:spLocks noGrp="1"/>
          </p:cNvSpPr>
          <p:nvPr>
            <p:ph type="ftr" sz="quarter" idx="3"/>
          </p:nvPr>
        </p:nvSpPr>
        <p:spPr/>
        <p:txBody>
          <a:bodyPr/>
          <a:lstStyle/>
          <a:p>
            <a:r>
              <a:rPr lang="en-IE" dirty="0"/>
              <a:t>Kotlin Overview</a:t>
            </a:r>
          </a:p>
        </p:txBody>
      </p:sp>
      <p:pic>
        <p:nvPicPr>
          <p:cNvPr id="6" name="Picture 5">
            <a:extLst>
              <a:ext uri="{FF2B5EF4-FFF2-40B4-BE49-F238E27FC236}">
                <a16:creationId xmlns:a16="http://schemas.microsoft.com/office/drawing/2014/main" id="{5C3DE9B6-AB1A-E443-8ABE-4F8524D1AD35}"/>
              </a:ext>
            </a:extLst>
          </p:cNvPr>
          <p:cNvPicPr>
            <a:picLocks noChangeAspect="1"/>
          </p:cNvPicPr>
          <p:nvPr/>
        </p:nvPicPr>
        <p:blipFill>
          <a:blip r:embed="rId2"/>
          <a:stretch>
            <a:fillRect/>
          </a:stretch>
        </p:blipFill>
        <p:spPr>
          <a:xfrm>
            <a:off x="1283677" y="1307924"/>
            <a:ext cx="6931293" cy="3492722"/>
          </a:xfrm>
          <a:prstGeom prst="rect">
            <a:avLst/>
          </a:prstGeom>
        </p:spPr>
      </p:pic>
    </p:spTree>
    <p:extLst>
      <p:ext uri="{BB962C8B-B14F-4D97-AF65-F5344CB8AC3E}">
        <p14:creationId xmlns:p14="http://schemas.microsoft.com/office/powerpoint/2010/main" val="217128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9460" y="954139"/>
            <a:ext cx="8400726" cy="3416320"/>
          </a:xfrm>
          <a:prstGeom prst="rect">
            <a:avLst/>
          </a:prstGeom>
          <a:ln>
            <a:noFill/>
          </a:ln>
        </p:spPr>
        <p:txBody>
          <a:bodyPr wrap="square">
            <a:spAutoFit/>
          </a:bodyPr>
          <a:lstStyle/>
          <a:p>
            <a:r>
              <a:rPr lang="en-IE" sz="1800" i="1" dirty="0">
                <a:solidFill>
                  <a:srgbClr val="333333"/>
                </a:solidFill>
                <a:latin typeface="Gotham SSm A"/>
              </a:rPr>
              <a:t>“For Android developers, Kotlin support is a chance to use a modern and powerful language, helping solve common headaches such as runtime exceptions and </a:t>
            </a:r>
            <a:r>
              <a:rPr lang="en-IE" sz="1800" b="1" i="1" u="sng" dirty="0">
                <a:solidFill>
                  <a:srgbClr val="333333"/>
                </a:solidFill>
                <a:latin typeface="Gotham SSm A"/>
              </a:rPr>
              <a:t>source code verbosity</a:t>
            </a:r>
            <a:r>
              <a:rPr lang="en-IE" sz="1800" i="1" dirty="0">
                <a:solidFill>
                  <a:srgbClr val="333333"/>
                </a:solidFill>
                <a:latin typeface="Gotham SSm A"/>
              </a:rPr>
              <a:t>. </a:t>
            </a:r>
          </a:p>
          <a:p>
            <a:endParaRPr lang="en-IE" sz="1800" i="1" dirty="0">
              <a:solidFill>
                <a:srgbClr val="333333"/>
              </a:solidFill>
              <a:latin typeface="Gotham SSm A"/>
            </a:endParaRPr>
          </a:p>
          <a:p>
            <a:r>
              <a:rPr lang="en-IE" sz="1800" i="1" dirty="0">
                <a:solidFill>
                  <a:srgbClr val="333333"/>
                </a:solidFill>
                <a:latin typeface="Gotham SSm A"/>
              </a:rPr>
              <a:t>Kotlin is easy to get started with and </a:t>
            </a:r>
            <a:r>
              <a:rPr lang="en-IE" sz="1800" b="1" i="1" u="sng" dirty="0">
                <a:solidFill>
                  <a:srgbClr val="333333"/>
                </a:solidFill>
                <a:latin typeface="Gotham SSm A"/>
              </a:rPr>
              <a:t>can be gradually introduced into existing projects</a:t>
            </a:r>
            <a:r>
              <a:rPr lang="en-IE" sz="1800" i="1" dirty="0">
                <a:solidFill>
                  <a:srgbClr val="333333"/>
                </a:solidFill>
                <a:latin typeface="Gotham SSm A"/>
              </a:rPr>
              <a:t>, which means that your existing skills and technology investments are preserved.”</a:t>
            </a:r>
          </a:p>
          <a:p>
            <a:endParaRPr lang="en-IE" sz="1800" i="1" dirty="0">
              <a:solidFill>
                <a:srgbClr val="333333"/>
              </a:solidFill>
              <a:latin typeface="Gotham SSm A"/>
            </a:endParaRPr>
          </a:p>
          <a:p>
            <a:r>
              <a:rPr lang="en-IE" sz="1800" i="1" dirty="0">
                <a:solidFill>
                  <a:srgbClr val="333333"/>
                </a:solidFill>
                <a:latin typeface="Gotham SSm A"/>
              </a:rPr>
              <a:t>“Starting now, Android Studio 3.0 ships with </a:t>
            </a:r>
            <a:r>
              <a:rPr lang="en-IE" sz="1800" b="1" i="1" dirty="0">
                <a:solidFill>
                  <a:srgbClr val="FF0000"/>
                </a:solidFill>
                <a:latin typeface="Gotham SSm A"/>
              </a:rPr>
              <a:t>Kotlin out of the box</a:t>
            </a:r>
            <a:r>
              <a:rPr lang="en-IE" sz="1800" i="1" dirty="0">
                <a:solidFill>
                  <a:srgbClr val="333333"/>
                </a:solidFill>
                <a:latin typeface="Gotham SSm A"/>
              </a:rPr>
              <a:t>, meaning Android developers no longer need to install any extras or worry about compatibility. It also means that moving forward, you can rest assured that both JetBrains and Google will be supporting Android development in Kotlin.”</a:t>
            </a:r>
          </a:p>
          <a:p>
            <a:endParaRPr lang="en-IE" sz="1800" i="1" dirty="0"/>
          </a:p>
        </p:txBody>
      </p:sp>
      <p:sp>
        <p:nvSpPr>
          <p:cNvPr id="6" name="Rectangle 5"/>
          <p:cNvSpPr/>
          <p:nvPr/>
        </p:nvSpPr>
        <p:spPr>
          <a:xfrm>
            <a:off x="1341164" y="4562783"/>
            <a:ext cx="6460201" cy="287130"/>
          </a:xfrm>
          <a:prstGeom prst="rect">
            <a:avLst/>
          </a:prstGeom>
        </p:spPr>
        <p:txBody>
          <a:bodyPr wrap="square">
            <a:spAutoFit/>
          </a:bodyPr>
          <a:lstStyle/>
          <a:p>
            <a:r>
              <a:rPr lang="en-IE" sz="1266" dirty="0">
                <a:hlinkClick r:id="rId3"/>
              </a:rPr>
              <a:t>https://blog.jetbrains.com/kotlin/2017/05/kotlin-on-android-now-official/</a:t>
            </a:r>
            <a:r>
              <a:rPr lang="en-IE" sz="1266" dirty="0"/>
              <a:t> </a:t>
            </a:r>
          </a:p>
        </p:txBody>
      </p:sp>
      <p:sp>
        <p:nvSpPr>
          <p:cNvPr id="2" name="Footer Placeholder 1">
            <a:extLst>
              <a:ext uri="{FF2B5EF4-FFF2-40B4-BE49-F238E27FC236}">
                <a16:creationId xmlns:a16="http://schemas.microsoft.com/office/drawing/2014/main" id="{41A7A18F-B346-F54F-830C-2374726760A7}"/>
              </a:ext>
            </a:extLst>
          </p:cNvPr>
          <p:cNvSpPr>
            <a:spLocks noGrp="1"/>
          </p:cNvSpPr>
          <p:nvPr>
            <p:ph type="ftr" sz="quarter" idx="3"/>
          </p:nvPr>
        </p:nvSpPr>
        <p:spPr/>
        <p:txBody>
          <a:bodyPr/>
          <a:lstStyle/>
          <a:p>
            <a:r>
              <a:rPr lang="en-IE" dirty="0"/>
              <a:t>Kotlin Overview</a:t>
            </a:r>
          </a:p>
        </p:txBody>
      </p:sp>
      <p:sp>
        <p:nvSpPr>
          <p:cNvPr id="3" name="Slide Number Placeholder 2">
            <a:extLst>
              <a:ext uri="{FF2B5EF4-FFF2-40B4-BE49-F238E27FC236}">
                <a16:creationId xmlns:a16="http://schemas.microsoft.com/office/drawing/2014/main" id="{DC0A65D2-1315-2F42-B63D-EB0149B2E55D}"/>
              </a:ext>
            </a:extLst>
          </p:cNvPr>
          <p:cNvSpPr>
            <a:spLocks noGrp="1"/>
          </p:cNvSpPr>
          <p:nvPr>
            <p:ph type="sldNum" sz="quarter" idx="2"/>
          </p:nvPr>
        </p:nvSpPr>
        <p:spPr/>
        <p:txBody>
          <a:bodyPr/>
          <a:lstStyle/>
          <a:p>
            <a:pPr lvl="0"/>
            <a:fld id="{86CB4B4D-7CA3-9044-876B-883B54F8677D}" type="slidenum">
              <a:rPr lang="en-IE" smtClean="0"/>
              <a:t>14</a:t>
            </a:fld>
            <a:endParaRPr lang="en-IE" dirty="0"/>
          </a:p>
        </p:txBody>
      </p:sp>
      <p:sp>
        <p:nvSpPr>
          <p:cNvPr id="7" name="Title 9">
            <a:extLst>
              <a:ext uri="{FF2B5EF4-FFF2-40B4-BE49-F238E27FC236}">
                <a16:creationId xmlns:a16="http://schemas.microsoft.com/office/drawing/2014/main" id="{53093821-A0B7-DB4E-A308-DC5701DA9166}"/>
              </a:ext>
            </a:extLst>
          </p:cNvPr>
          <p:cNvSpPr txBox="1">
            <a:spLocks/>
          </p:cNvSpPr>
          <p:nvPr/>
        </p:nvSpPr>
        <p:spPr>
          <a:xfrm>
            <a:off x="395536" y="0"/>
            <a:ext cx="8748464" cy="761815"/>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nchor="b"/>
          <a:lst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a:lstStyle>
          <a:p>
            <a:pPr algn="l" defTabSz="914400"/>
            <a:r>
              <a:rPr lang="en-IE" dirty="0"/>
              <a:t>JetBrains Posted (same day) ….</a:t>
            </a:r>
            <a:endParaRPr lang="en-US" sz="2000" dirty="0"/>
          </a:p>
        </p:txBody>
      </p:sp>
    </p:spTree>
    <p:extLst>
      <p:ext uri="{BB962C8B-B14F-4D97-AF65-F5344CB8AC3E}">
        <p14:creationId xmlns:p14="http://schemas.microsoft.com/office/powerpoint/2010/main" val="3451939707"/>
      </p:ext>
    </p:extLst>
  </p:cSld>
  <p:clrMapOvr>
    <a:masterClrMapping/>
  </p:clrMapOvr>
  <p:transition spd="med" advTm="42583"/>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B5C747-8E86-4CC2-B614-01A6B9DA9495}"/>
              </a:ext>
            </a:extLst>
          </p:cNvPr>
          <p:cNvSpPr/>
          <p:nvPr/>
        </p:nvSpPr>
        <p:spPr>
          <a:xfrm>
            <a:off x="301752" y="4524496"/>
            <a:ext cx="8156449" cy="287130"/>
          </a:xfrm>
          <a:prstGeom prst="rect">
            <a:avLst/>
          </a:prstGeom>
        </p:spPr>
        <p:txBody>
          <a:bodyPr wrap="square">
            <a:spAutoFit/>
          </a:bodyPr>
          <a:lstStyle/>
          <a:p>
            <a:r>
              <a:rPr lang="en-IE" sz="1266" dirty="0"/>
              <a:t>https://</a:t>
            </a:r>
            <a:r>
              <a:rPr lang="en-IE" sz="1266" dirty="0" err="1"/>
              <a:t>hackernoon.com</a:t>
            </a:r>
            <a:r>
              <a:rPr lang="en-IE" sz="1266" dirty="0"/>
              <a:t>/rise-of-kotlin-the-programming-language-for-the-next-generation-27beeb529204</a:t>
            </a:r>
          </a:p>
        </p:txBody>
      </p:sp>
      <p:sp>
        <p:nvSpPr>
          <p:cNvPr id="4" name="Footer Placeholder 3">
            <a:extLst>
              <a:ext uri="{FF2B5EF4-FFF2-40B4-BE49-F238E27FC236}">
                <a16:creationId xmlns:a16="http://schemas.microsoft.com/office/drawing/2014/main" id="{CB91599E-66ED-3D44-81C3-25696845312B}"/>
              </a:ext>
            </a:extLst>
          </p:cNvPr>
          <p:cNvSpPr>
            <a:spLocks noGrp="1"/>
          </p:cNvSpPr>
          <p:nvPr>
            <p:ph type="ftr" sz="quarter" idx="3"/>
          </p:nvPr>
        </p:nvSpPr>
        <p:spPr/>
        <p:txBody>
          <a:bodyPr/>
          <a:lstStyle/>
          <a:p>
            <a:r>
              <a:rPr lang="en-IE" dirty="0"/>
              <a:t>Kotlin Overview</a:t>
            </a:r>
          </a:p>
        </p:txBody>
      </p:sp>
      <p:sp>
        <p:nvSpPr>
          <p:cNvPr id="5" name="Slide Number Placeholder 4">
            <a:extLst>
              <a:ext uri="{FF2B5EF4-FFF2-40B4-BE49-F238E27FC236}">
                <a16:creationId xmlns:a16="http://schemas.microsoft.com/office/drawing/2014/main" id="{C89B06B0-1CA1-754B-B6AD-D57E10A6BB2C}"/>
              </a:ext>
            </a:extLst>
          </p:cNvPr>
          <p:cNvSpPr>
            <a:spLocks noGrp="1"/>
          </p:cNvSpPr>
          <p:nvPr>
            <p:ph type="sldNum" sz="quarter" idx="2"/>
          </p:nvPr>
        </p:nvSpPr>
        <p:spPr/>
        <p:txBody>
          <a:bodyPr/>
          <a:lstStyle/>
          <a:p>
            <a:pPr lvl="0"/>
            <a:fld id="{86CB4B4D-7CA3-9044-876B-883B54F8677D}" type="slidenum">
              <a:rPr lang="en-IE" smtClean="0"/>
              <a:t>15</a:t>
            </a:fld>
            <a:endParaRPr lang="en-IE" dirty="0"/>
          </a:p>
        </p:txBody>
      </p:sp>
      <p:pic>
        <p:nvPicPr>
          <p:cNvPr id="2050" name="Picture 2">
            <a:extLst>
              <a:ext uri="{FF2B5EF4-FFF2-40B4-BE49-F238E27FC236}">
                <a16:creationId xmlns:a16="http://schemas.microsoft.com/office/drawing/2014/main" id="{5D3B86A8-BC93-DD2B-AE0C-0E4C7888E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3" y="6512"/>
            <a:ext cx="8156449" cy="404565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C7A4087-5880-4F4C-B679-FD0B374B1E90}"/>
              </a:ext>
            </a:extLst>
          </p:cNvPr>
          <p:cNvSpPr/>
          <p:nvPr/>
        </p:nvSpPr>
        <p:spPr>
          <a:xfrm>
            <a:off x="237744" y="2385650"/>
            <a:ext cx="2673080" cy="822276"/>
          </a:xfrm>
          <a:prstGeom prst="rect">
            <a:avLst/>
          </a:prstGeom>
          <a:solidFill>
            <a:schemeClr val="bg1"/>
          </a:solidFill>
          <a:ln>
            <a:solidFill>
              <a:schemeClr val="tx1"/>
            </a:solidFill>
          </a:ln>
        </p:spPr>
        <p:txBody>
          <a:bodyPr wrap="square">
            <a:spAutoFit/>
          </a:bodyPr>
          <a:lstStyle/>
          <a:p>
            <a:r>
              <a:rPr lang="en-IE" sz="1186" i="1" dirty="0">
                <a:solidFill>
                  <a:srgbClr val="002060"/>
                </a:solidFill>
                <a:latin typeface="Open Sans"/>
              </a:rPr>
              <a:t>Many companies like Netflix, Uber, Trello, Pinterest etc. are using Kotlin (along with other programming languages) to create applications.</a:t>
            </a:r>
          </a:p>
        </p:txBody>
      </p:sp>
    </p:spTree>
    <p:extLst>
      <p:ext uri="{BB962C8B-B14F-4D97-AF65-F5344CB8AC3E}">
        <p14:creationId xmlns:p14="http://schemas.microsoft.com/office/powerpoint/2010/main" val="3597712808"/>
      </p:ext>
    </p:extLst>
  </p:cSld>
  <p:clrMapOvr>
    <a:masterClrMapping/>
  </p:clrMapOvr>
  <p:transition spd="med" advTm="3235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1AEC403-35CA-D517-3DAD-3600CD53776F}"/>
              </a:ext>
            </a:extLst>
          </p:cNvPr>
          <p:cNvSpPr txBox="1"/>
          <p:nvPr/>
        </p:nvSpPr>
        <p:spPr>
          <a:xfrm>
            <a:off x="7958963" y="2266530"/>
            <a:ext cx="1087200" cy="262800"/>
          </a:xfrm>
          <a:prstGeom prst="rect">
            <a:avLst/>
          </a:prstGeom>
          <a:solidFill>
            <a:srgbClr val="44536A"/>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584200" rtl="0" fontAlgn="auto" latinLnBrk="1" hangingPunct="0">
              <a:lnSpc>
                <a:spcPct val="100000"/>
              </a:lnSpc>
              <a:spcBef>
                <a:spcPts val="0"/>
              </a:spcBef>
              <a:spcAft>
                <a:spcPts val="0"/>
              </a:spcAft>
              <a:buClrTx/>
              <a:buSzTx/>
              <a:buFontTx/>
              <a:buNone/>
              <a:tabLst/>
            </a:pPr>
            <a:r>
              <a:rPr kumimoji="0" lang="en-US" sz="900" u="none" strike="noStrike" cap="none" spc="0" normalizeH="0" baseline="0" dirty="0">
                <a:ln>
                  <a:noFill/>
                </a:ln>
                <a:solidFill>
                  <a:schemeClr val="bg1"/>
                </a:solidFill>
                <a:effectLst/>
                <a:uFillTx/>
                <a:latin typeface="Aptos Narrow" panose="020B0004020202020204" pitchFamily="34" charset="0"/>
                <a:sym typeface="Helvetica Light"/>
              </a:rPr>
              <a:t>2024</a:t>
            </a:r>
            <a:endParaRPr kumimoji="0" lang="en-US" sz="1200" u="none" strike="noStrike" cap="none" spc="0" normalizeH="0" baseline="0" dirty="0">
              <a:ln>
                <a:noFill/>
              </a:ln>
              <a:solidFill>
                <a:schemeClr val="bg1"/>
              </a:solidFill>
              <a:effectLst/>
              <a:uFillTx/>
              <a:latin typeface="Aptos Narrow" panose="020B0004020202020204" pitchFamily="34" charset="0"/>
              <a:sym typeface="Helvetica Light"/>
            </a:endParaRPr>
          </a:p>
        </p:txBody>
      </p:sp>
      <p:sp>
        <p:nvSpPr>
          <p:cNvPr id="4" name="Slide Number Placeholder 3">
            <a:extLst>
              <a:ext uri="{FF2B5EF4-FFF2-40B4-BE49-F238E27FC236}">
                <a16:creationId xmlns:a16="http://schemas.microsoft.com/office/drawing/2014/main" id="{FCE61950-3984-625B-EFD4-88D0E86208E7}"/>
              </a:ext>
            </a:extLst>
          </p:cNvPr>
          <p:cNvSpPr>
            <a:spLocks noGrp="1"/>
          </p:cNvSpPr>
          <p:nvPr>
            <p:ph type="sldNum" sz="quarter" idx="2"/>
          </p:nvPr>
        </p:nvSpPr>
        <p:spPr/>
        <p:txBody>
          <a:bodyPr/>
          <a:lstStyle/>
          <a:p>
            <a:pPr lvl="0"/>
            <a:fld id="{86CB4B4D-7CA3-9044-876B-883B54F8677D}" type="slidenum">
              <a:rPr lang="en-IE" smtClean="0"/>
              <a:t>16</a:t>
            </a:fld>
            <a:endParaRPr lang="en-IE" dirty="0"/>
          </a:p>
        </p:txBody>
      </p:sp>
      <p:sp>
        <p:nvSpPr>
          <p:cNvPr id="5" name="Footer Placeholder 4">
            <a:extLst>
              <a:ext uri="{FF2B5EF4-FFF2-40B4-BE49-F238E27FC236}">
                <a16:creationId xmlns:a16="http://schemas.microsoft.com/office/drawing/2014/main" id="{494C7652-0ECD-3542-8687-90F0D6A9E9D1}"/>
              </a:ext>
            </a:extLst>
          </p:cNvPr>
          <p:cNvSpPr>
            <a:spLocks noGrp="1"/>
          </p:cNvSpPr>
          <p:nvPr>
            <p:ph type="ftr" sz="quarter" idx="3"/>
          </p:nvPr>
        </p:nvSpPr>
        <p:spPr/>
        <p:txBody>
          <a:bodyPr/>
          <a:lstStyle/>
          <a:p>
            <a:r>
              <a:rPr lang="en-IE"/>
              <a:t>Kotlin Overview</a:t>
            </a:r>
            <a:endParaRPr lang="en-IE" dirty="0"/>
          </a:p>
        </p:txBody>
      </p:sp>
      <p:pic>
        <p:nvPicPr>
          <p:cNvPr id="3076" name="Picture 4" descr="An Intelligent Bet On Kotlin » The Bored Dev">
            <a:extLst>
              <a:ext uri="{FF2B5EF4-FFF2-40B4-BE49-F238E27FC236}">
                <a16:creationId xmlns:a16="http://schemas.microsoft.com/office/drawing/2014/main" id="{DF4E8B83-BCB6-1CAB-6CD8-4FB860FAD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0320"/>
            <a:ext cx="8079129" cy="454451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C3D0EA-F84A-605B-A933-3A46CDA0F801}"/>
              </a:ext>
            </a:extLst>
          </p:cNvPr>
          <p:cNvSpPr txBox="1"/>
          <p:nvPr/>
        </p:nvSpPr>
        <p:spPr>
          <a:xfrm>
            <a:off x="7470976" y="2274581"/>
            <a:ext cx="1087200" cy="262800"/>
          </a:xfrm>
          <a:prstGeom prst="rect">
            <a:avLst/>
          </a:prstGeom>
          <a:solidFill>
            <a:srgbClr val="44536A"/>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900" u="none" strike="noStrike" cap="none" spc="0" normalizeH="0" baseline="0" dirty="0">
                <a:ln>
                  <a:noFill/>
                </a:ln>
                <a:solidFill>
                  <a:schemeClr val="bg1"/>
                </a:solidFill>
                <a:effectLst/>
                <a:uFillTx/>
                <a:latin typeface="Aptos Narrow" panose="020B0004020202020204" pitchFamily="34" charset="0"/>
                <a:sym typeface="Helvetica Light"/>
              </a:rPr>
              <a:t>2022              2023</a:t>
            </a:r>
            <a:endParaRPr kumimoji="0" lang="en-US" sz="1200" u="none" strike="noStrike" cap="none" spc="0" normalizeH="0" baseline="0" dirty="0">
              <a:ln>
                <a:noFill/>
              </a:ln>
              <a:solidFill>
                <a:schemeClr val="bg1"/>
              </a:solidFill>
              <a:effectLst/>
              <a:uFillTx/>
              <a:latin typeface="Aptos Narrow" panose="020B0004020202020204" pitchFamily="34" charset="0"/>
              <a:sym typeface="Helvetica Light"/>
            </a:endParaRPr>
          </a:p>
        </p:txBody>
      </p:sp>
      <p:pic>
        <p:nvPicPr>
          <p:cNvPr id="7" name="Picture 6">
            <a:extLst>
              <a:ext uri="{FF2B5EF4-FFF2-40B4-BE49-F238E27FC236}">
                <a16:creationId xmlns:a16="http://schemas.microsoft.com/office/drawing/2014/main" id="{56B6D0E0-FD9A-E284-B0B4-F082802B3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2989" y="1786317"/>
            <a:ext cx="202079" cy="550105"/>
          </a:xfrm>
          <a:prstGeom prst="rect">
            <a:avLst/>
          </a:prstGeom>
        </p:spPr>
      </p:pic>
      <p:sp>
        <p:nvSpPr>
          <p:cNvPr id="8" name="TextBox 7">
            <a:extLst>
              <a:ext uri="{FF2B5EF4-FFF2-40B4-BE49-F238E27FC236}">
                <a16:creationId xmlns:a16="http://schemas.microsoft.com/office/drawing/2014/main" id="{C4EC2DE7-516D-2EF4-1B46-9B4B3CB3E785}"/>
              </a:ext>
            </a:extLst>
          </p:cNvPr>
          <p:cNvSpPr txBox="1"/>
          <p:nvPr/>
        </p:nvSpPr>
        <p:spPr>
          <a:xfrm>
            <a:off x="7241981" y="1673284"/>
            <a:ext cx="904094"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800" b="1" u="none" strike="noStrike" cap="none" spc="0" normalizeH="0" baseline="0" dirty="0">
                <a:ln>
                  <a:noFill/>
                </a:ln>
                <a:solidFill>
                  <a:srgbClr val="000000"/>
                </a:solidFill>
                <a:effectLst/>
                <a:uFillTx/>
                <a:latin typeface="Aptos Narrow" panose="020B0004020202020204" pitchFamily="34" charset="0"/>
                <a:sym typeface="Helvetica Light"/>
              </a:rPr>
              <a:t>Kotlin v1.7 Release</a:t>
            </a:r>
          </a:p>
        </p:txBody>
      </p:sp>
      <p:pic>
        <p:nvPicPr>
          <p:cNvPr id="9" name="Picture 8">
            <a:extLst>
              <a:ext uri="{FF2B5EF4-FFF2-40B4-BE49-F238E27FC236}">
                <a16:creationId xmlns:a16="http://schemas.microsoft.com/office/drawing/2014/main" id="{68843F3B-2B72-7696-C149-F2E8C7C092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7722241" y="2471150"/>
            <a:ext cx="202079" cy="550105"/>
          </a:xfrm>
          <a:prstGeom prst="rect">
            <a:avLst/>
          </a:prstGeom>
        </p:spPr>
      </p:pic>
      <p:sp>
        <p:nvSpPr>
          <p:cNvPr id="10" name="TextBox 9">
            <a:extLst>
              <a:ext uri="{FF2B5EF4-FFF2-40B4-BE49-F238E27FC236}">
                <a16:creationId xmlns:a16="http://schemas.microsoft.com/office/drawing/2014/main" id="{B3A5222D-DCEB-C9E6-1EB6-36091CFF07CE}"/>
              </a:ext>
            </a:extLst>
          </p:cNvPr>
          <p:cNvSpPr txBox="1"/>
          <p:nvPr/>
        </p:nvSpPr>
        <p:spPr>
          <a:xfrm>
            <a:off x="7102036" y="2985999"/>
            <a:ext cx="904095"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800" b="1" u="none" strike="noStrike" cap="none" spc="0" normalizeH="0" baseline="0" dirty="0">
                <a:ln>
                  <a:noFill/>
                </a:ln>
                <a:solidFill>
                  <a:srgbClr val="000000"/>
                </a:solidFill>
                <a:effectLst/>
                <a:uFillTx/>
                <a:latin typeface="Aptos Narrow" panose="020B0004020202020204" pitchFamily="34" charset="0"/>
                <a:sym typeface="Helvetica Light"/>
              </a:rPr>
              <a:t>Kotlin v1.8 Release</a:t>
            </a:r>
          </a:p>
        </p:txBody>
      </p:sp>
      <p:pic>
        <p:nvPicPr>
          <p:cNvPr id="13" name="Picture 12">
            <a:extLst>
              <a:ext uri="{FF2B5EF4-FFF2-40B4-BE49-F238E27FC236}">
                <a16:creationId xmlns:a16="http://schemas.microsoft.com/office/drawing/2014/main" id="{501958ED-6CF6-0EF5-DF18-7B3E34CC7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2627" y="1788248"/>
            <a:ext cx="202079" cy="550105"/>
          </a:xfrm>
          <a:prstGeom prst="rect">
            <a:avLst/>
          </a:prstGeom>
        </p:spPr>
      </p:pic>
      <p:sp>
        <p:nvSpPr>
          <p:cNvPr id="14" name="TextBox 13">
            <a:extLst>
              <a:ext uri="{FF2B5EF4-FFF2-40B4-BE49-F238E27FC236}">
                <a16:creationId xmlns:a16="http://schemas.microsoft.com/office/drawing/2014/main" id="{077B9E4A-70B7-3823-298F-679ED3F2A617}"/>
              </a:ext>
            </a:extLst>
          </p:cNvPr>
          <p:cNvSpPr txBox="1"/>
          <p:nvPr/>
        </p:nvSpPr>
        <p:spPr>
          <a:xfrm>
            <a:off x="8112008" y="1709940"/>
            <a:ext cx="904095"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800" b="1" u="none" strike="noStrike" cap="none" spc="0" normalizeH="0" baseline="0" dirty="0">
                <a:ln>
                  <a:noFill/>
                </a:ln>
                <a:solidFill>
                  <a:srgbClr val="000000"/>
                </a:solidFill>
                <a:effectLst/>
                <a:uFillTx/>
                <a:latin typeface="Aptos Narrow" panose="020B0004020202020204" pitchFamily="34" charset="0"/>
                <a:sym typeface="Helvetica Light"/>
              </a:rPr>
              <a:t>Kotlin v1.9 Release</a:t>
            </a:r>
          </a:p>
        </p:txBody>
      </p:sp>
      <p:pic>
        <p:nvPicPr>
          <p:cNvPr id="15" name="Picture 14">
            <a:extLst>
              <a:ext uri="{FF2B5EF4-FFF2-40B4-BE49-F238E27FC236}">
                <a16:creationId xmlns:a16="http://schemas.microsoft.com/office/drawing/2014/main" id="{BC8FE990-AD28-4754-4F9E-56179DFBBA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8835341" y="2461500"/>
            <a:ext cx="202079" cy="550105"/>
          </a:xfrm>
          <a:prstGeom prst="rect">
            <a:avLst/>
          </a:prstGeom>
        </p:spPr>
      </p:pic>
      <p:sp>
        <p:nvSpPr>
          <p:cNvPr id="16" name="TextBox 15">
            <a:extLst>
              <a:ext uri="{FF2B5EF4-FFF2-40B4-BE49-F238E27FC236}">
                <a16:creationId xmlns:a16="http://schemas.microsoft.com/office/drawing/2014/main" id="{8DC0FD1C-5BFD-2485-A43B-9CC3B0A2A26C}"/>
              </a:ext>
            </a:extLst>
          </p:cNvPr>
          <p:cNvSpPr txBox="1"/>
          <p:nvPr/>
        </p:nvSpPr>
        <p:spPr>
          <a:xfrm>
            <a:off x="8168837" y="3011074"/>
            <a:ext cx="904095" cy="22570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800" b="1" u="none" strike="noStrike" cap="none" spc="0" normalizeH="0" baseline="0" dirty="0">
                <a:ln>
                  <a:noFill/>
                </a:ln>
                <a:solidFill>
                  <a:srgbClr val="000000"/>
                </a:solidFill>
                <a:effectLst/>
                <a:uFillTx/>
                <a:latin typeface="Aptos Narrow" panose="020B0004020202020204" pitchFamily="34" charset="0"/>
                <a:sym typeface="Helvetica Light"/>
              </a:rPr>
              <a:t>Kotlin v2.0 Release</a:t>
            </a:r>
          </a:p>
        </p:txBody>
      </p:sp>
    </p:spTree>
    <p:extLst>
      <p:ext uri="{BB962C8B-B14F-4D97-AF65-F5344CB8AC3E}">
        <p14:creationId xmlns:p14="http://schemas.microsoft.com/office/powerpoint/2010/main" val="425766767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498D-B8CD-5044-ACB3-659419A20455}"/>
              </a:ext>
            </a:extLst>
          </p:cNvPr>
          <p:cNvSpPr>
            <a:spLocks noGrp="1"/>
          </p:cNvSpPr>
          <p:nvPr>
            <p:ph type="title"/>
          </p:nvPr>
        </p:nvSpPr>
        <p:spPr/>
        <p:txBody>
          <a:bodyPr/>
          <a:lstStyle/>
          <a:p>
            <a:r>
              <a:rPr lang="en-US" dirty="0"/>
              <a:t>Current State of Kotlin</a:t>
            </a:r>
          </a:p>
        </p:txBody>
      </p:sp>
      <p:sp>
        <p:nvSpPr>
          <p:cNvPr id="4" name="Slide Number Placeholder 3">
            <a:extLst>
              <a:ext uri="{FF2B5EF4-FFF2-40B4-BE49-F238E27FC236}">
                <a16:creationId xmlns:a16="http://schemas.microsoft.com/office/drawing/2014/main" id="{5700113B-E4AD-4821-2CD0-D119111A0CE8}"/>
              </a:ext>
            </a:extLst>
          </p:cNvPr>
          <p:cNvSpPr>
            <a:spLocks noGrp="1"/>
          </p:cNvSpPr>
          <p:nvPr>
            <p:ph type="sldNum" sz="quarter" idx="2"/>
          </p:nvPr>
        </p:nvSpPr>
        <p:spPr/>
        <p:txBody>
          <a:bodyPr/>
          <a:lstStyle/>
          <a:p>
            <a:pPr lvl="0"/>
            <a:fld id="{86CB4B4D-7CA3-9044-876B-883B54F8677D}" type="slidenum">
              <a:rPr lang="en-IE" smtClean="0"/>
              <a:t>17</a:t>
            </a:fld>
            <a:endParaRPr lang="en-IE" dirty="0"/>
          </a:p>
        </p:txBody>
      </p:sp>
      <p:sp>
        <p:nvSpPr>
          <p:cNvPr id="5" name="Footer Placeholder 4">
            <a:extLst>
              <a:ext uri="{FF2B5EF4-FFF2-40B4-BE49-F238E27FC236}">
                <a16:creationId xmlns:a16="http://schemas.microsoft.com/office/drawing/2014/main" id="{805CF437-9185-D156-1B3B-EF0BE19ACF34}"/>
              </a:ext>
            </a:extLst>
          </p:cNvPr>
          <p:cNvSpPr>
            <a:spLocks noGrp="1"/>
          </p:cNvSpPr>
          <p:nvPr>
            <p:ph type="ftr" sz="quarter" idx="3"/>
          </p:nvPr>
        </p:nvSpPr>
        <p:spPr/>
        <p:txBody>
          <a:bodyPr/>
          <a:lstStyle/>
          <a:p>
            <a:r>
              <a:rPr lang="en-IE" dirty="0"/>
              <a:t>Kotlin Overview</a:t>
            </a:r>
          </a:p>
        </p:txBody>
      </p:sp>
      <p:sp>
        <p:nvSpPr>
          <p:cNvPr id="6" name="Rectangle 5">
            <a:extLst>
              <a:ext uri="{FF2B5EF4-FFF2-40B4-BE49-F238E27FC236}">
                <a16:creationId xmlns:a16="http://schemas.microsoft.com/office/drawing/2014/main" id="{A97562FC-E549-A7CA-1471-11CCCDD3AB36}"/>
              </a:ext>
            </a:extLst>
          </p:cNvPr>
          <p:cNvSpPr/>
          <p:nvPr/>
        </p:nvSpPr>
        <p:spPr>
          <a:xfrm>
            <a:off x="1273384" y="4537358"/>
            <a:ext cx="6312877" cy="369332"/>
          </a:xfrm>
          <a:prstGeom prst="rect">
            <a:avLst/>
          </a:prstGeom>
        </p:spPr>
        <p:txBody>
          <a:bodyPr wrap="square">
            <a:spAutoFit/>
          </a:bodyPr>
          <a:lstStyle/>
          <a:p>
            <a:r>
              <a:rPr lang="en-US" sz="900" dirty="0"/>
              <a:t>https://</a:t>
            </a:r>
            <a:r>
              <a:rPr lang="en-US" sz="900" dirty="0" err="1"/>
              <a:t>www.dice.com</a:t>
            </a:r>
            <a:r>
              <a:rPr lang="en-US" sz="900" dirty="0"/>
              <a:t>/career-advice/state-of-kotlin-in-2024#:~:text=Google%20estimates%20that%2070%20percent,apps%20include%20some%20Kotlin%20code.</a:t>
            </a:r>
          </a:p>
        </p:txBody>
      </p:sp>
      <p:sp>
        <p:nvSpPr>
          <p:cNvPr id="7" name="Rectangle 6">
            <a:extLst>
              <a:ext uri="{FF2B5EF4-FFF2-40B4-BE49-F238E27FC236}">
                <a16:creationId xmlns:a16="http://schemas.microsoft.com/office/drawing/2014/main" id="{E1F2C460-E4AD-7028-A81F-0101385195AF}"/>
              </a:ext>
            </a:extLst>
          </p:cNvPr>
          <p:cNvSpPr/>
          <p:nvPr/>
        </p:nvSpPr>
        <p:spPr>
          <a:xfrm>
            <a:off x="491645" y="1465175"/>
            <a:ext cx="8160709" cy="1823576"/>
          </a:xfrm>
          <a:prstGeom prst="rect">
            <a:avLst/>
          </a:prstGeom>
        </p:spPr>
        <p:txBody>
          <a:bodyPr wrap="square">
            <a:spAutoFit/>
          </a:bodyPr>
          <a:lstStyle/>
          <a:p>
            <a:r>
              <a:rPr lang="en-IE" b="1" i="0" u="none" strike="noStrike" dirty="0">
                <a:solidFill>
                  <a:srgbClr val="00B0F0"/>
                </a:solidFill>
                <a:effectLst/>
                <a:highlight>
                  <a:srgbClr val="FFFFFF"/>
                </a:highlight>
                <a:latin typeface="Helvetica" pitchFamily="2" charset="0"/>
              </a:rPr>
              <a:t>Google</a:t>
            </a:r>
            <a:r>
              <a:rPr lang="en-IE" b="0" i="0" u="none" strike="noStrike" dirty="0">
                <a:solidFill>
                  <a:srgbClr val="333333"/>
                </a:solidFill>
                <a:effectLst/>
                <a:highlight>
                  <a:srgbClr val="FFFFFF"/>
                </a:highlight>
                <a:latin typeface="Helvetica" pitchFamily="2" charset="0"/>
              </a:rPr>
              <a:t> estimates that </a:t>
            </a:r>
            <a:r>
              <a:rPr lang="en-IE" b="1" i="0" u="none" strike="noStrike" dirty="0">
                <a:solidFill>
                  <a:srgbClr val="FF0000"/>
                </a:solidFill>
                <a:effectLst/>
                <a:highlight>
                  <a:srgbClr val="FFFFFF"/>
                </a:highlight>
                <a:latin typeface="Helvetica" pitchFamily="2" charset="0"/>
              </a:rPr>
              <a:t>70</a:t>
            </a:r>
            <a:r>
              <a:rPr lang="en-IE" b="1" dirty="0">
                <a:solidFill>
                  <a:srgbClr val="FF0000"/>
                </a:solidFill>
                <a:highlight>
                  <a:srgbClr val="FFFFFF"/>
                </a:highlight>
                <a:latin typeface="Helvetica" pitchFamily="2" charset="0"/>
              </a:rPr>
              <a:t>%</a:t>
            </a:r>
            <a:r>
              <a:rPr lang="en-IE" b="0" i="0" u="none" strike="noStrike" dirty="0">
                <a:solidFill>
                  <a:srgbClr val="333333"/>
                </a:solidFill>
                <a:effectLst/>
                <a:highlight>
                  <a:srgbClr val="FFFFFF"/>
                </a:highlight>
                <a:latin typeface="Helvetica" pitchFamily="2" charset="0"/>
              </a:rPr>
              <a:t> of the top </a:t>
            </a:r>
            <a:r>
              <a:rPr lang="en-IE" b="0" i="0" u="none" strike="noStrike" dirty="0">
                <a:solidFill>
                  <a:srgbClr val="FF0000"/>
                </a:solidFill>
                <a:effectLst/>
                <a:highlight>
                  <a:srgbClr val="FFFFFF"/>
                </a:highlight>
                <a:latin typeface="Helvetica" pitchFamily="2" charset="0"/>
              </a:rPr>
              <a:t>1,000</a:t>
            </a:r>
            <a:r>
              <a:rPr lang="en-IE" b="0" i="0" u="none" strike="noStrike" dirty="0">
                <a:solidFill>
                  <a:srgbClr val="333333"/>
                </a:solidFill>
                <a:effectLst/>
                <a:highlight>
                  <a:srgbClr val="FFFFFF"/>
                </a:highlight>
                <a:latin typeface="Helvetica" pitchFamily="2" charset="0"/>
              </a:rPr>
              <a:t> apps on the Play Store are written in </a:t>
            </a:r>
            <a:r>
              <a:rPr lang="en-IE" b="1" i="0" u="none" strike="noStrike" dirty="0">
                <a:solidFill>
                  <a:srgbClr val="333333"/>
                </a:solidFill>
                <a:effectLst/>
                <a:highlight>
                  <a:srgbClr val="FFFFFF"/>
                </a:highlight>
                <a:latin typeface="Helvetica" pitchFamily="2" charset="0"/>
              </a:rPr>
              <a:t>Kotlin</a:t>
            </a:r>
            <a:r>
              <a:rPr lang="en-IE" b="0" i="0" u="none" strike="noStrike" dirty="0">
                <a:solidFill>
                  <a:srgbClr val="333333"/>
                </a:solidFill>
                <a:effectLst/>
                <a:highlight>
                  <a:srgbClr val="FFFFFF"/>
                </a:highlight>
                <a:latin typeface="Helvetica" pitchFamily="2" charset="0"/>
              </a:rPr>
              <a:t>, including 60 of Google's own apps, such as Maps and Drive. </a:t>
            </a:r>
            <a:r>
              <a:rPr lang="en-IE" b="1" i="0" u="none" strike="noStrike" dirty="0">
                <a:solidFill>
                  <a:srgbClr val="00B0F0"/>
                </a:solidFill>
                <a:effectLst/>
                <a:highlight>
                  <a:srgbClr val="FFFFFF"/>
                </a:highlight>
                <a:latin typeface="Helvetica" pitchFamily="2" charset="0"/>
              </a:rPr>
              <a:t>JetBrains</a:t>
            </a:r>
            <a:r>
              <a:rPr lang="en-IE" b="0" i="0" u="none" strike="noStrike" dirty="0">
                <a:solidFill>
                  <a:srgbClr val="333333"/>
                </a:solidFill>
                <a:effectLst/>
                <a:highlight>
                  <a:srgbClr val="FFFFFF"/>
                </a:highlight>
                <a:latin typeface="Helvetica" pitchFamily="2" charset="0"/>
              </a:rPr>
              <a:t>, the developer of Kotlin, reckons that </a:t>
            </a:r>
            <a:r>
              <a:rPr lang="en-IE" b="1" i="0" u="none" strike="noStrike" dirty="0">
                <a:solidFill>
                  <a:srgbClr val="FF0000"/>
                </a:solidFill>
                <a:effectLst/>
                <a:highlight>
                  <a:srgbClr val="FFFFFF"/>
                </a:highlight>
                <a:latin typeface="Helvetica" pitchFamily="2" charset="0"/>
              </a:rPr>
              <a:t>95%</a:t>
            </a:r>
            <a:r>
              <a:rPr lang="en-IE" b="0" i="0" u="none" strike="noStrike" dirty="0">
                <a:solidFill>
                  <a:srgbClr val="333333"/>
                </a:solidFill>
                <a:effectLst/>
                <a:highlight>
                  <a:srgbClr val="FFFFFF"/>
                </a:highlight>
                <a:latin typeface="Helvetica" pitchFamily="2" charset="0"/>
              </a:rPr>
              <a:t> of the top </a:t>
            </a:r>
            <a:r>
              <a:rPr lang="en-IE" b="0" i="0" u="none" strike="noStrike" dirty="0">
                <a:solidFill>
                  <a:srgbClr val="FF0000"/>
                </a:solidFill>
                <a:effectLst/>
                <a:highlight>
                  <a:srgbClr val="FFFFFF"/>
                </a:highlight>
                <a:latin typeface="Helvetica" pitchFamily="2" charset="0"/>
              </a:rPr>
              <a:t>1,000</a:t>
            </a:r>
            <a:r>
              <a:rPr lang="en-IE" b="0" i="0" u="none" strike="noStrike" dirty="0">
                <a:solidFill>
                  <a:srgbClr val="333333"/>
                </a:solidFill>
                <a:effectLst/>
                <a:highlight>
                  <a:srgbClr val="FFFFFF"/>
                </a:highlight>
                <a:latin typeface="Helvetica" pitchFamily="2" charset="0"/>
              </a:rPr>
              <a:t> Android apps include some Kotlin code. </a:t>
            </a:r>
            <a:endParaRPr lang="en-US" dirty="0"/>
          </a:p>
        </p:txBody>
      </p:sp>
    </p:spTree>
    <p:extLst>
      <p:ext uri="{BB962C8B-B14F-4D97-AF65-F5344CB8AC3E}">
        <p14:creationId xmlns:p14="http://schemas.microsoft.com/office/powerpoint/2010/main" val="356878760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r>
              <a:rPr lang="en-IE" sz="3000" dirty="0"/>
              <a:t> Recap</a:t>
            </a:r>
            <a:endParaRPr sz="3000" dirty="0"/>
          </a:p>
        </p:txBody>
      </p:sp>
      <p:sp>
        <p:nvSpPr>
          <p:cNvPr id="86" name="Shape 86"/>
          <p:cNvSpPr>
            <a:spLocks noGrp="1"/>
          </p:cNvSpPr>
          <p:nvPr>
            <p:ph type="body" idx="1"/>
          </p:nvPr>
        </p:nvSpPr>
        <p:spPr>
          <a:xfrm>
            <a:off x="458271" y="897564"/>
            <a:ext cx="8289105" cy="3996445"/>
          </a:xfrm>
          <a:prstGeom prst="rect">
            <a:avLst/>
          </a:prstGeom>
        </p:spPr>
        <p:txBody>
          <a:bodyPr>
            <a:normAutofit/>
          </a:bodyPr>
          <a:lstStyle/>
          <a:p>
            <a:pPr>
              <a:spcBef>
                <a:spcPts val="633"/>
              </a:spcBef>
            </a:pPr>
            <a:r>
              <a:rPr lang="en-IE" sz="2800" b="1" dirty="0">
                <a:solidFill>
                  <a:srgbClr val="FF0000"/>
                </a:solidFill>
              </a:rPr>
              <a:t>What is Kotlin?</a:t>
            </a:r>
          </a:p>
          <a:p>
            <a:pPr>
              <a:spcBef>
                <a:spcPts val="633"/>
              </a:spcBef>
            </a:pPr>
            <a:r>
              <a:rPr lang="en-IE" sz="2800" b="1" dirty="0">
                <a:solidFill>
                  <a:srgbClr val="FF0000"/>
                </a:solidFill>
              </a:rPr>
              <a:t>Context - Java Vs JVM</a:t>
            </a:r>
          </a:p>
          <a:p>
            <a:pPr>
              <a:spcBef>
                <a:spcPts val="633"/>
              </a:spcBef>
            </a:pPr>
            <a:r>
              <a:rPr lang="en-IE" sz="2800" b="1" dirty="0">
                <a:solidFill>
                  <a:srgbClr val="FF0000"/>
                </a:solidFill>
              </a:rPr>
              <a:t>Kotlin History</a:t>
            </a:r>
          </a:p>
          <a:p>
            <a:pPr>
              <a:spcBef>
                <a:spcPts val="633"/>
              </a:spcBef>
            </a:pPr>
            <a:r>
              <a:rPr lang="en-IE" sz="2800" b="1" dirty="0">
                <a:solidFill>
                  <a:srgbClr val="FF0000"/>
                </a:solidFill>
              </a:rPr>
              <a:t>Milestones</a:t>
            </a:r>
          </a:p>
          <a:p>
            <a:pPr>
              <a:spcBef>
                <a:spcPts val="633"/>
              </a:spcBef>
            </a:pPr>
            <a:r>
              <a:rPr lang="en-IE" sz="2800" dirty="0">
                <a:solidFill>
                  <a:schemeClr val="tx1"/>
                </a:solidFill>
              </a:rPr>
              <a:t>General Overview &amp; Features</a:t>
            </a:r>
          </a:p>
          <a:p>
            <a:pPr>
              <a:spcBef>
                <a:spcPts val="633"/>
              </a:spcBef>
            </a:pPr>
            <a:r>
              <a:rPr lang="en-IE" sz="2800" dirty="0">
                <a:solidFill>
                  <a:schemeClr val="tx1"/>
                </a:solidFill>
              </a:rPr>
              <a:t>Kotlin &amp; IntelliJ IDEA</a:t>
            </a:r>
          </a:p>
          <a:p>
            <a:pPr>
              <a:spcBef>
                <a:spcPts val="633"/>
              </a:spcBef>
            </a:pPr>
            <a:r>
              <a:rPr lang="en-IE" sz="2800" dirty="0">
                <a:solidFill>
                  <a:schemeClr val="tx1"/>
                </a:solidFill>
              </a:rPr>
              <a:t>Conclusion</a:t>
            </a:r>
          </a:p>
        </p:txBody>
      </p:sp>
      <p:sp>
        <p:nvSpPr>
          <p:cNvPr id="2" name="Slide Number Placeholder 1"/>
          <p:cNvSpPr>
            <a:spLocks noGrp="1"/>
          </p:cNvSpPr>
          <p:nvPr>
            <p:ph type="sldNum" sz="quarter" idx="2"/>
          </p:nvPr>
        </p:nvSpPr>
        <p:spPr/>
        <p:txBody>
          <a:bodyPr/>
          <a:lstStyle/>
          <a:p>
            <a:pPr lvl="0"/>
            <a:fld id="{86CB4B4D-7CA3-9044-876B-883B54F8677D}" type="slidenum">
              <a:rPr lang="uk-UA" smtClean="0"/>
              <a:t>18</a:t>
            </a:fld>
            <a:endParaRPr lang="uk-UA" dirty="0"/>
          </a:p>
        </p:txBody>
      </p:sp>
      <p:sp>
        <p:nvSpPr>
          <p:cNvPr id="7" name="Footer Placeholder 4">
            <a:extLst>
              <a:ext uri="{FF2B5EF4-FFF2-40B4-BE49-F238E27FC236}">
                <a16:creationId xmlns:a16="http://schemas.microsoft.com/office/drawing/2014/main" id="{F42E7C27-A18B-5587-6461-21DC98C86A65}"/>
              </a:ext>
            </a:extLst>
          </p:cNvPr>
          <p:cNvSpPr>
            <a:spLocks noGrp="1"/>
          </p:cNvSpPr>
          <p:nvPr>
            <p:ph type="ftr" sz="quarter" idx="3"/>
          </p:nvPr>
        </p:nvSpPr>
        <p:spPr>
          <a:xfrm>
            <a:off x="3214688" y="4895886"/>
            <a:ext cx="2430270" cy="241102"/>
          </a:xfrm>
        </p:spPr>
        <p:txBody>
          <a:bodyPr/>
          <a:lstStyle/>
          <a:p>
            <a:r>
              <a:rPr lang="en-IE" dirty="0"/>
              <a:t>Kotlin Overview</a:t>
            </a:r>
          </a:p>
        </p:txBody>
      </p:sp>
    </p:spTree>
    <p:extLst>
      <p:ext uri="{BB962C8B-B14F-4D97-AF65-F5344CB8AC3E}">
        <p14:creationId xmlns:p14="http://schemas.microsoft.com/office/powerpoint/2010/main" val="395129863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2A5F716-98EF-42EF-A471-87C6DFDCC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10" name="Picture 9" descr="A close up of a logo&#13;&#10;&#13;&#10;Description automatically generated">
            <a:extLst>
              <a:ext uri="{FF2B5EF4-FFF2-40B4-BE49-F238E27FC236}">
                <a16:creationId xmlns:a16="http://schemas.microsoft.com/office/drawing/2014/main" id="{64886AB6-DCB6-9645-8125-CA11F57910D5}"/>
              </a:ext>
            </a:extLst>
          </p:cNvPr>
          <p:cNvPicPr>
            <a:picLocks noChangeAspect="1"/>
          </p:cNvPicPr>
          <p:nvPr/>
        </p:nvPicPr>
        <p:blipFill rotWithShape="1">
          <a:blip r:embed="rId2">
            <a:extLst>
              <a:ext uri="{28A0092B-C50C-407E-A947-70E740481C1C}">
                <a14:useLocalDpi xmlns:a14="http://schemas.microsoft.com/office/drawing/2010/main" val="0"/>
              </a:ext>
            </a:extLst>
          </a:blip>
          <a:srcRect t="1662" r="1" b="1"/>
          <a:stretch/>
        </p:blipFill>
        <p:spPr>
          <a:xfrm>
            <a:off x="1684258" y="473974"/>
            <a:ext cx="5821443" cy="4007299"/>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solidFill>
            <a:srgbClr val="FDE111"/>
          </a:solidFill>
          <a:ln>
            <a:noFill/>
          </a:ln>
        </p:spPr>
      </p:pic>
      <p:sp>
        <p:nvSpPr>
          <p:cNvPr id="2" name="Footer Placeholder 1">
            <a:extLst>
              <a:ext uri="{FF2B5EF4-FFF2-40B4-BE49-F238E27FC236}">
                <a16:creationId xmlns:a16="http://schemas.microsoft.com/office/drawing/2014/main" id="{CCEEA231-6D6B-5147-A9A7-1A48939EBD30}"/>
              </a:ext>
            </a:extLst>
          </p:cNvPr>
          <p:cNvSpPr>
            <a:spLocks noGrp="1"/>
          </p:cNvSpPr>
          <p:nvPr>
            <p:ph type="ftr" sz="quarter" idx="3"/>
          </p:nvPr>
        </p:nvSpPr>
        <p:spPr/>
        <p:txBody>
          <a:bodyPr/>
          <a:lstStyle/>
          <a:p>
            <a:r>
              <a:rPr lang="en-IE" dirty="0"/>
              <a:t>Kotlin Overview</a:t>
            </a:r>
          </a:p>
        </p:txBody>
      </p:sp>
      <p:sp>
        <p:nvSpPr>
          <p:cNvPr id="3" name="Slide Number Placeholder 2">
            <a:extLst>
              <a:ext uri="{FF2B5EF4-FFF2-40B4-BE49-F238E27FC236}">
                <a16:creationId xmlns:a16="http://schemas.microsoft.com/office/drawing/2014/main" id="{64C390E6-CC43-F74C-B33A-47F17A861278}"/>
              </a:ext>
            </a:extLst>
          </p:cNvPr>
          <p:cNvSpPr>
            <a:spLocks noGrp="1"/>
          </p:cNvSpPr>
          <p:nvPr>
            <p:ph type="sldNum" sz="quarter" idx="2"/>
          </p:nvPr>
        </p:nvSpPr>
        <p:spPr/>
        <p:txBody>
          <a:bodyPr/>
          <a:lstStyle/>
          <a:p>
            <a:pPr lvl="0"/>
            <a:fld id="{86CB4B4D-7CA3-9044-876B-883B54F8677D}" type="slidenum">
              <a:rPr lang="en-IE" smtClean="0"/>
              <a:t>19</a:t>
            </a:fld>
            <a:endParaRPr lang="en-IE" dirty="0"/>
          </a:p>
        </p:txBody>
      </p:sp>
      <p:pic>
        <p:nvPicPr>
          <p:cNvPr id="7" name="Picture 6" descr="A close up of a toy&#13;&#10;&#13;&#10;Description automatically generated">
            <a:extLst>
              <a:ext uri="{FF2B5EF4-FFF2-40B4-BE49-F238E27FC236}">
                <a16:creationId xmlns:a16="http://schemas.microsoft.com/office/drawing/2014/main" id="{2D47C071-A929-7E49-8327-BB4D84AA9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971" y="4095032"/>
            <a:ext cx="628034" cy="772482"/>
          </a:xfrm>
          <a:prstGeom prst="rect">
            <a:avLst/>
          </a:prstGeom>
        </p:spPr>
      </p:pic>
      <p:sp>
        <p:nvSpPr>
          <p:cNvPr id="9" name="Rectangle 8">
            <a:extLst>
              <a:ext uri="{FF2B5EF4-FFF2-40B4-BE49-F238E27FC236}">
                <a16:creationId xmlns:a16="http://schemas.microsoft.com/office/drawing/2014/main" id="{879B5407-EB5B-AF48-8192-C2BB3AEC3F33}"/>
              </a:ext>
            </a:extLst>
          </p:cNvPr>
          <p:cNvSpPr/>
          <p:nvPr/>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469025A5-5106-3945-8404-F8F73E40F972}"/>
              </a:ext>
            </a:extLst>
          </p:cNvPr>
          <p:cNvSpPr/>
          <p:nvPr/>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Freeform: Shape 16">
            <a:extLst>
              <a:ext uri="{FF2B5EF4-FFF2-40B4-BE49-F238E27FC236}">
                <a16:creationId xmlns:a16="http://schemas.microsoft.com/office/drawing/2014/main" id="{B87687D8-4EF1-4EF2-BF7E-74BB4A3D1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1630437" y="1725699"/>
            <a:ext cx="3314067" cy="3194706"/>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gradFill flip="none" rotWithShape="1">
            <a:gsLst>
              <a:gs pos="0">
                <a:srgbClr val="0E9647">
                  <a:shade val="30000"/>
                  <a:satMod val="115000"/>
                </a:srgbClr>
              </a:gs>
              <a:gs pos="50000">
                <a:srgbClr val="0E9647">
                  <a:shade val="67500"/>
                  <a:satMod val="115000"/>
                </a:srgbClr>
              </a:gs>
              <a:gs pos="100000">
                <a:srgbClr val="0E964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724685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body" idx="1"/>
          </p:nvPr>
        </p:nvSpPr>
        <p:spPr>
          <a:prstGeom prst="rect">
            <a:avLst/>
          </a:prstGeom>
        </p:spPr>
        <p:txBody>
          <a:bodyPr/>
          <a:lstStyle/>
          <a:p>
            <a:pPr lvl="0"/>
            <a:r>
              <a:rPr lang="en-IE" dirty="0"/>
              <a:t>Overview – Part 1</a:t>
            </a:r>
            <a:endParaRPr dirty="0"/>
          </a:p>
        </p:txBody>
      </p:sp>
      <p:sp>
        <p:nvSpPr>
          <p:cNvPr id="80" name="Shape 80"/>
          <p:cNvSpPr/>
          <p:nvPr/>
        </p:nvSpPr>
        <p:spPr>
          <a:xfrm>
            <a:off x="4117215"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dirty="0"/>
          </a:p>
        </p:txBody>
      </p:sp>
      <p:sp>
        <p:nvSpPr>
          <p:cNvPr id="81" name="Shape 81"/>
          <p:cNvSpPr/>
          <p:nvPr/>
        </p:nvSpPr>
        <p:spPr>
          <a:xfrm>
            <a:off x="8186846"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dirty="0"/>
          </a:p>
        </p:txBody>
      </p:sp>
      <p:sp>
        <p:nvSpPr>
          <p:cNvPr id="3" name="Title 2"/>
          <p:cNvSpPr>
            <a:spLocks noGrp="1"/>
          </p:cNvSpPr>
          <p:nvPr>
            <p:ph type="title"/>
          </p:nvPr>
        </p:nvSpPr>
        <p:spPr/>
        <p:txBody>
          <a:bodyPr>
            <a:normAutofit/>
          </a:bodyPr>
          <a:lstStyle/>
          <a:p>
            <a:r>
              <a:rPr lang="en-US" sz="3000" dirty="0"/>
              <a:t>Introducing Kotlin</a:t>
            </a:r>
          </a:p>
        </p:txBody>
      </p:sp>
      <p:pic>
        <p:nvPicPr>
          <p:cNvPr id="7" name="Picture 6">
            <a:extLst>
              <a:ext uri="{FF2B5EF4-FFF2-40B4-BE49-F238E27FC236}">
                <a16:creationId xmlns:a16="http://schemas.microsoft.com/office/drawing/2014/main" id="{AC194F60-9F6A-5648-A7B1-3EC7B8CAF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0374" y="0"/>
            <a:ext cx="4198237" cy="4782607"/>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p>
        </p:txBody>
      </p:sp>
      <p:sp>
        <p:nvSpPr>
          <p:cNvPr id="86" name="Shape 86"/>
          <p:cNvSpPr>
            <a:spLocks noGrp="1"/>
          </p:cNvSpPr>
          <p:nvPr>
            <p:ph type="body" idx="1"/>
          </p:nvPr>
        </p:nvSpPr>
        <p:spPr>
          <a:xfrm>
            <a:off x="458271" y="897564"/>
            <a:ext cx="8289105" cy="3996445"/>
          </a:xfrm>
          <a:prstGeom prst="rect">
            <a:avLst/>
          </a:prstGeom>
        </p:spPr>
        <p:txBody>
          <a:bodyPr>
            <a:normAutofit/>
          </a:bodyPr>
          <a:lstStyle/>
          <a:p>
            <a:pPr>
              <a:spcBef>
                <a:spcPts val="633"/>
              </a:spcBef>
            </a:pPr>
            <a:r>
              <a:rPr lang="en-IE" sz="2800" dirty="0">
                <a:solidFill>
                  <a:schemeClr val="tx1"/>
                </a:solidFill>
              </a:rPr>
              <a:t>What is Kotlin?</a:t>
            </a:r>
          </a:p>
          <a:p>
            <a:pPr>
              <a:spcBef>
                <a:spcPts val="633"/>
              </a:spcBef>
            </a:pPr>
            <a:r>
              <a:rPr lang="en-IE" sz="2800" dirty="0">
                <a:solidFill>
                  <a:schemeClr val="tx1"/>
                </a:solidFill>
              </a:rPr>
              <a:t>Context - Java Vs JVM</a:t>
            </a:r>
          </a:p>
          <a:p>
            <a:pPr>
              <a:spcBef>
                <a:spcPts val="633"/>
              </a:spcBef>
            </a:pPr>
            <a:r>
              <a:rPr lang="en-IE" sz="2800" dirty="0">
                <a:solidFill>
                  <a:schemeClr val="tx1"/>
                </a:solidFill>
              </a:rPr>
              <a:t>Kotlin History</a:t>
            </a:r>
          </a:p>
          <a:p>
            <a:pPr>
              <a:spcBef>
                <a:spcPts val="633"/>
              </a:spcBef>
            </a:pPr>
            <a:r>
              <a:rPr lang="en-IE" sz="2800" dirty="0">
                <a:solidFill>
                  <a:schemeClr val="tx1"/>
                </a:solidFill>
              </a:rPr>
              <a:t>Milestones</a:t>
            </a:r>
          </a:p>
          <a:p>
            <a:pPr>
              <a:spcBef>
                <a:spcPts val="633"/>
              </a:spcBef>
            </a:pPr>
            <a:r>
              <a:rPr lang="en-IE" sz="2800" dirty="0">
                <a:solidFill>
                  <a:schemeClr val="tx1"/>
                </a:solidFill>
              </a:rPr>
              <a:t>General Overview &amp; Features</a:t>
            </a:r>
          </a:p>
          <a:p>
            <a:pPr>
              <a:spcBef>
                <a:spcPts val="633"/>
              </a:spcBef>
            </a:pPr>
            <a:r>
              <a:rPr lang="en-IE" sz="2800" dirty="0">
                <a:solidFill>
                  <a:schemeClr val="tx1"/>
                </a:solidFill>
              </a:rPr>
              <a:t>Kotlin &amp; IntelliJ IDEA</a:t>
            </a:r>
          </a:p>
          <a:p>
            <a:pPr>
              <a:spcBef>
                <a:spcPts val="633"/>
              </a:spcBef>
            </a:pPr>
            <a:r>
              <a:rPr lang="en-IE" sz="2800" dirty="0">
                <a:solidFill>
                  <a:schemeClr val="tx1"/>
                </a:solidFill>
              </a:rPr>
              <a:t>Conclusion</a:t>
            </a:r>
          </a:p>
        </p:txBody>
      </p:sp>
      <p:sp>
        <p:nvSpPr>
          <p:cNvPr id="2" name="Slide Number Placeholder 1"/>
          <p:cNvSpPr>
            <a:spLocks noGrp="1"/>
          </p:cNvSpPr>
          <p:nvPr>
            <p:ph type="sldNum" sz="quarter" idx="2"/>
          </p:nvPr>
        </p:nvSpPr>
        <p:spPr/>
        <p:txBody>
          <a:bodyPr/>
          <a:lstStyle/>
          <a:p>
            <a:pPr lvl="0"/>
            <a:fld id="{86CB4B4D-7CA3-9044-876B-883B54F8677D}" type="slidenum">
              <a:rPr lang="uk-UA" smtClean="0"/>
              <a:t>3</a:t>
            </a:fld>
            <a:endParaRPr lang="uk-UA" dirty="0"/>
          </a:p>
        </p:txBody>
      </p:sp>
      <p:sp>
        <p:nvSpPr>
          <p:cNvPr id="7" name="Footer Placeholder 4">
            <a:extLst>
              <a:ext uri="{FF2B5EF4-FFF2-40B4-BE49-F238E27FC236}">
                <a16:creationId xmlns:a16="http://schemas.microsoft.com/office/drawing/2014/main" id="{F5BC7182-C522-1021-9EDF-511F3486EE3E}"/>
              </a:ext>
            </a:extLst>
          </p:cNvPr>
          <p:cNvSpPr>
            <a:spLocks noGrp="1"/>
          </p:cNvSpPr>
          <p:nvPr>
            <p:ph type="ftr" sz="quarter" idx="3"/>
          </p:nvPr>
        </p:nvSpPr>
        <p:spPr>
          <a:xfrm>
            <a:off x="3214688" y="4895886"/>
            <a:ext cx="2430270" cy="241102"/>
          </a:xfrm>
        </p:spPr>
        <p:txBody>
          <a:bodyPr/>
          <a:lstStyle/>
          <a:p>
            <a:r>
              <a:rPr lang="en-IE" dirty="0"/>
              <a:t>Kotlin Overview</a:t>
            </a:r>
          </a:p>
        </p:txBody>
      </p:sp>
    </p:spTree>
    <p:extLst>
      <p:ext uri="{BB962C8B-B14F-4D97-AF65-F5344CB8AC3E}">
        <p14:creationId xmlns:p14="http://schemas.microsoft.com/office/powerpoint/2010/main" val="290573979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p>
        </p:txBody>
      </p:sp>
      <p:sp>
        <p:nvSpPr>
          <p:cNvPr id="86" name="Shape 86"/>
          <p:cNvSpPr>
            <a:spLocks noGrp="1"/>
          </p:cNvSpPr>
          <p:nvPr>
            <p:ph type="body" idx="1"/>
          </p:nvPr>
        </p:nvSpPr>
        <p:spPr>
          <a:xfrm>
            <a:off x="458271" y="897564"/>
            <a:ext cx="8289105" cy="3996445"/>
          </a:xfrm>
          <a:prstGeom prst="rect">
            <a:avLst/>
          </a:prstGeom>
        </p:spPr>
        <p:txBody>
          <a:bodyPr>
            <a:normAutofit/>
          </a:bodyPr>
          <a:lstStyle/>
          <a:p>
            <a:pPr>
              <a:spcBef>
                <a:spcPts val="633"/>
              </a:spcBef>
            </a:pPr>
            <a:r>
              <a:rPr lang="en-IE" sz="2800" b="1" dirty="0">
                <a:solidFill>
                  <a:srgbClr val="FF0000"/>
                </a:solidFill>
              </a:rPr>
              <a:t>What is Kotlin?</a:t>
            </a:r>
          </a:p>
          <a:p>
            <a:pPr>
              <a:spcBef>
                <a:spcPts val="633"/>
              </a:spcBef>
            </a:pPr>
            <a:r>
              <a:rPr lang="en-IE" sz="2800" b="1" dirty="0">
                <a:solidFill>
                  <a:srgbClr val="FF0000"/>
                </a:solidFill>
              </a:rPr>
              <a:t>Context - Java Vs JVM</a:t>
            </a:r>
          </a:p>
          <a:p>
            <a:pPr>
              <a:spcBef>
                <a:spcPts val="633"/>
              </a:spcBef>
            </a:pPr>
            <a:r>
              <a:rPr lang="en-IE" sz="2800" b="1" dirty="0">
                <a:solidFill>
                  <a:srgbClr val="FF0000"/>
                </a:solidFill>
              </a:rPr>
              <a:t>Kotlin History</a:t>
            </a:r>
          </a:p>
          <a:p>
            <a:pPr>
              <a:spcBef>
                <a:spcPts val="633"/>
              </a:spcBef>
            </a:pPr>
            <a:r>
              <a:rPr lang="en-IE" sz="2800" b="1" dirty="0">
                <a:solidFill>
                  <a:srgbClr val="FF0000"/>
                </a:solidFill>
              </a:rPr>
              <a:t>Milestones</a:t>
            </a:r>
          </a:p>
          <a:p>
            <a:pPr>
              <a:spcBef>
                <a:spcPts val="633"/>
              </a:spcBef>
            </a:pPr>
            <a:r>
              <a:rPr lang="en-IE" sz="2800" dirty="0">
                <a:solidFill>
                  <a:schemeClr val="tx1"/>
                </a:solidFill>
              </a:rPr>
              <a:t>General Overview &amp; Features</a:t>
            </a:r>
          </a:p>
          <a:p>
            <a:pPr>
              <a:spcBef>
                <a:spcPts val="633"/>
              </a:spcBef>
            </a:pPr>
            <a:r>
              <a:rPr lang="en-IE" sz="2800" dirty="0">
                <a:solidFill>
                  <a:schemeClr val="tx1"/>
                </a:solidFill>
              </a:rPr>
              <a:t>Kotlin &amp; IntelliJ IDEA</a:t>
            </a:r>
          </a:p>
          <a:p>
            <a:pPr>
              <a:spcBef>
                <a:spcPts val="633"/>
              </a:spcBef>
            </a:pPr>
            <a:r>
              <a:rPr lang="en-IE" sz="2800" dirty="0">
                <a:solidFill>
                  <a:schemeClr val="tx1"/>
                </a:solidFill>
              </a:rPr>
              <a:t>Conclusion</a:t>
            </a:r>
          </a:p>
        </p:txBody>
      </p:sp>
      <p:sp>
        <p:nvSpPr>
          <p:cNvPr id="2" name="Slide Number Placeholder 1"/>
          <p:cNvSpPr>
            <a:spLocks noGrp="1"/>
          </p:cNvSpPr>
          <p:nvPr>
            <p:ph type="sldNum" sz="quarter" idx="2"/>
          </p:nvPr>
        </p:nvSpPr>
        <p:spPr/>
        <p:txBody>
          <a:bodyPr/>
          <a:lstStyle/>
          <a:p>
            <a:pPr lvl="0"/>
            <a:fld id="{86CB4B4D-7CA3-9044-876B-883B54F8677D}" type="slidenum">
              <a:rPr lang="uk-UA" smtClean="0"/>
              <a:t>4</a:t>
            </a:fld>
            <a:endParaRPr lang="uk-UA" dirty="0"/>
          </a:p>
        </p:txBody>
      </p:sp>
      <p:sp>
        <p:nvSpPr>
          <p:cNvPr id="7" name="Footer Placeholder 4">
            <a:extLst>
              <a:ext uri="{FF2B5EF4-FFF2-40B4-BE49-F238E27FC236}">
                <a16:creationId xmlns:a16="http://schemas.microsoft.com/office/drawing/2014/main" id="{2CAAFF9F-C2B9-54F1-ABDA-766DD06C4413}"/>
              </a:ext>
            </a:extLst>
          </p:cNvPr>
          <p:cNvSpPr>
            <a:spLocks noGrp="1"/>
          </p:cNvSpPr>
          <p:nvPr>
            <p:ph type="ftr" sz="quarter" idx="3"/>
          </p:nvPr>
        </p:nvSpPr>
        <p:spPr>
          <a:xfrm>
            <a:off x="3214688" y="4895886"/>
            <a:ext cx="2430270" cy="241102"/>
          </a:xfrm>
        </p:spPr>
        <p:txBody>
          <a:bodyPr/>
          <a:lstStyle/>
          <a:p>
            <a:r>
              <a:rPr lang="en-IE" dirty="0"/>
              <a:t>Kotlin Overview</a:t>
            </a:r>
          </a:p>
        </p:txBody>
      </p:sp>
    </p:spTree>
    <p:extLst>
      <p:ext uri="{BB962C8B-B14F-4D97-AF65-F5344CB8AC3E}">
        <p14:creationId xmlns:p14="http://schemas.microsoft.com/office/powerpoint/2010/main" val="17798178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3308-3B62-1D4A-B1B2-AFC1EE6AB4CE}"/>
              </a:ext>
            </a:extLst>
          </p:cNvPr>
          <p:cNvSpPr>
            <a:spLocks noGrp="1"/>
          </p:cNvSpPr>
          <p:nvPr>
            <p:ph type="title"/>
          </p:nvPr>
        </p:nvSpPr>
        <p:spPr/>
        <p:txBody>
          <a:bodyPr/>
          <a:lstStyle/>
          <a:p>
            <a:r>
              <a:rPr lang="en-US" dirty="0"/>
              <a:t>What is Kotlin?</a:t>
            </a:r>
          </a:p>
        </p:txBody>
      </p:sp>
      <p:sp>
        <p:nvSpPr>
          <p:cNvPr id="3" name="Text Placeholder 2">
            <a:extLst>
              <a:ext uri="{FF2B5EF4-FFF2-40B4-BE49-F238E27FC236}">
                <a16:creationId xmlns:a16="http://schemas.microsoft.com/office/drawing/2014/main" id="{1C0084DE-F27C-2445-9753-4249DB0BD911}"/>
              </a:ext>
            </a:extLst>
          </p:cNvPr>
          <p:cNvSpPr>
            <a:spLocks noGrp="1"/>
          </p:cNvSpPr>
          <p:nvPr>
            <p:ph type="body" idx="1"/>
          </p:nvPr>
        </p:nvSpPr>
        <p:spPr>
          <a:xfrm>
            <a:off x="395536" y="843558"/>
            <a:ext cx="7862864" cy="4032353"/>
          </a:xfrm>
        </p:spPr>
        <p:txBody>
          <a:bodyPr/>
          <a:lstStyle/>
          <a:p>
            <a:r>
              <a:rPr lang="en-IE" dirty="0"/>
              <a:t>A (relatively) new statically-typed language from JetBrains (</a:t>
            </a:r>
            <a:r>
              <a:rPr lang="en-IE" sz="2000" dirty="0"/>
              <a:t>creators of IntelliJ IDEA which it works seamlessly with</a:t>
            </a:r>
            <a:r>
              <a:rPr lang="en-IE" dirty="0"/>
              <a:t>)</a:t>
            </a:r>
          </a:p>
          <a:p>
            <a:r>
              <a:rPr lang="en-IE" dirty="0"/>
              <a:t>Tries to fix many of </a:t>
            </a:r>
            <a:r>
              <a:rPr lang="en-IE" b="1" dirty="0">
                <a:solidFill>
                  <a:srgbClr val="FF0000"/>
                </a:solidFill>
              </a:rPr>
              <a:t>Java’s shortcomings</a:t>
            </a:r>
          </a:p>
          <a:p>
            <a:r>
              <a:rPr lang="en-IE" dirty="0"/>
              <a:t>Compiles to </a:t>
            </a:r>
            <a:r>
              <a:rPr lang="en-IE" b="1" dirty="0">
                <a:solidFill>
                  <a:srgbClr val="FF0000"/>
                </a:solidFill>
              </a:rPr>
              <a:t>JVM</a:t>
            </a:r>
            <a:r>
              <a:rPr lang="en-IE" dirty="0"/>
              <a:t> bytecode, JavaScript and Kotlin native</a:t>
            </a:r>
          </a:p>
          <a:p>
            <a:r>
              <a:rPr lang="en-IE" dirty="0"/>
              <a:t>Created with focus on </a:t>
            </a:r>
            <a:r>
              <a:rPr lang="en-IE" b="1" dirty="0">
                <a:solidFill>
                  <a:srgbClr val="FF0000"/>
                </a:solidFill>
              </a:rPr>
              <a:t>Java</a:t>
            </a:r>
            <a:r>
              <a:rPr lang="en-IE" dirty="0"/>
              <a:t> interoperability – </a:t>
            </a:r>
            <a:r>
              <a:rPr lang="en-IE" b="1" dirty="0">
                <a:solidFill>
                  <a:srgbClr val="FF0000"/>
                </a:solidFill>
              </a:rPr>
              <a:t>Kotlin and Java classes can be used together</a:t>
            </a:r>
            <a:r>
              <a:rPr lang="en-IE" dirty="0"/>
              <a:t> in a project</a:t>
            </a:r>
          </a:p>
          <a:p>
            <a:r>
              <a:rPr lang="en-IE" dirty="0"/>
              <a:t>Gained a lot more traction and is being increasingly adopted (see later slides)</a:t>
            </a:r>
          </a:p>
          <a:p>
            <a:r>
              <a:rPr lang="en-IE" dirty="0"/>
              <a:t>Has very good support from JetBrains, an established company, who use Kotlin to develop their own products</a:t>
            </a:r>
          </a:p>
          <a:p>
            <a:endParaRPr lang="en-IE" dirty="0"/>
          </a:p>
          <a:p>
            <a:endParaRPr lang="en-IE" dirty="0"/>
          </a:p>
          <a:p>
            <a:endParaRPr lang="en-IE" dirty="0"/>
          </a:p>
          <a:p>
            <a:endParaRPr lang="en-US" dirty="0"/>
          </a:p>
        </p:txBody>
      </p:sp>
      <p:sp>
        <p:nvSpPr>
          <p:cNvPr id="4" name="Slide Number Placeholder 3">
            <a:extLst>
              <a:ext uri="{FF2B5EF4-FFF2-40B4-BE49-F238E27FC236}">
                <a16:creationId xmlns:a16="http://schemas.microsoft.com/office/drawing/2014/main" id="{AC9DCEBF-C8AE-7048-8C97-7D79372586C2}"/>
              </a:ext>
            </a:extLst>
          </p:cNvPr>
          <p:cNvSpPr>
            <a:spLocks noGrp="1"/>
          </p:cNvSpPr>
          <p:nvPr>
            <p:ph type="sldNum" sz="quarter" idx="2"/>
          </p:nvPr>
        </p:nvSpPr>
        <p:spPr/>
        <p:txBody>
          <a:bodyPr/>
          <a:lstStyle/>
          <a:p>
            <a:pPr lvl="0"/>
            <a:fld id="{86CB4B4D-7CA3-9044-876B-883B54F8677D}" type="slidenum">
              <a:rPr lang="en-IE" smtClean="0"/>
              <a:t>5</a:t>
            </a:fld>
            <a:endParaRPr lang="en-IE" dirty="0"/>
          </a:p>
        </p:txBody>
      </p:sp>
      <p:sp>
        <p:nvSpPr>
          <p:cNvPr id="5" name="Footer Placeholder 4">
            <a:extLst>
              <a:ext uri="{FF2B5EF4-FFF2-40B4-BE49-F238E27FC236}">
                <a16:creationId xmlns:a16="http://schemas.microsoft.com/office/drawing/2014/main" id="{569E1D34-341C-8C42-A438-B7E387F5DF87}"/>
              </a:ext>
            </a:extLst>
          </p:cNvPr>
          <p:cNvSpPr>
            <a:spLocks noGrp="1"/>
          </p:cNvSpPr>
          <p:nvPr>
            <p:ph type="ftr" sz="quarter" idx="3"/>
          </p:nvPr>
        </p:nvSpPr>
        <p:spPr/>
        <p:txBody>
          <a:bodyPr/>
          <a:lstStyle/>
          <a:p>
            <a:r>
              <a:rPr lang="en-IE" dirty="0"/>
              <a:t>Kotlin Overview</a:t>
            </a:r>
          </a:p>
        </p:txBody>
      </p:sp>
    </p:spTree>
    <p:extLst>
      <p:ext uri="{BB962C8B-B14F-4D97-AF65-F5344CB8AC3E}">
        <p14:creationId xmlns:p14="http://schemas.microsoft.com/office/powerpoint/2010/main" val="22831037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DA798D-BFA5-4C02-A34F-B30C5129602C}"/>
              </a:ext>
            </a:extLst>
          </p:cNvPr>
          <p:cNvPicPr>
            <a:picLocks noChangeAspect="1"/>
          </p:cNvPicPr>
          <p:nvPr/>
        </p:nvPicPr>
        <p:blipFill>
          <a:blip r:embed="rId2"/>
          <a:stretch>
            <a:fillRect/>
          </a:stretch>
        </p:blipFill>
        <p:spPr>
          <a:xfrm>
            <a:off x="1546187" y="1195304"/>
            <a:ext cx="6183968" cy="2029271"/>
          </a:xfrm>
          <a:prstGeom prst="rect">
            <a:avLst/>
          </a:prstGeom>
          <a:ln>
            <a:solidFill>
              <a:schemeClr val="accent1"/>
            </a:solidFill>
          </a:ln>
        </p:spPr>
      </p:pic>
      <p:pic>
        <p:nvPicPr>
          <p:cNvPr id="2052" name="Picture 4" descr="Image result for java">
            <a:extLst>
              <a:ext uri="{FF2B5EF4-FFF2-40B4-BE49-F238E27FC236}">
                <a16:creationId xmlns:a16="http://schemas.microsoft.com/office/drawing/2014/main" id="{0BB32E40-0810-41C2-853D-A133EAE43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4" y="733575"/>
            <a:ext cx="1767839" cy="17678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jvm icon">
            <a:extLst>
              <a:ext uri="{FF2B5EF4-FFF2-40B4-BE49-F238E27FC236}">
                <a16:creationId xmlns:a16="http://schemas.microsoft.com/office/drawing/2014/main" id="{CA8D05F3-3FCC-419D-B765-0145DC4FD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6818" y="3508849"/>
            <a:ext cx="2169835" cy="87869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C2B70EB1-1F60-BE49-BDC2-5DC2536219E9}"/>
              </a:ext>
            </a:extLst>
          </p:cNvPr>
          <p:cNvSpPr>
            <a:spLocks noGrp="1"/>
          </p:cNvSpPr>
          <p:nvPr>
            <p:ph type="title"/>
          </p:nvPr>
        </p:nvSpPr>
        <p:spPr>
          <a:xfrm>
            <a:off x="395536" y="0"/>
            <a:ext cx="7772401" cy="761815"/>
          </a:xfrm>
        </p:spPr>
        <p:txBody>
          <a:bodyPr/>
          <a:lstStyle/>
          <a:p>
            <a:r>
              <a:rPr lang="en-IE" dirty="0"/>
              <a:t>Context - JAVA Vs JVM</a:t>
            </a:r>
          </a:p>
        </p:txBody>
      </p:sp>
      <p:sp>
        <p:nvSpPr>
          <p:cNvPr id="2" name="Footer Placeholder 1">
            <a:extLst>
              <a:ext uri="{FF2B5EF4-FFF2-40B4-BE49-F238E27FC236}">
                <a16:creationId xmlns:a16="http://schemas.microsoft.com/office/drawing/2014/main" id="{E5DAB0CD-ABD2-2548-B359-6CF6CFB5F638}"/>
              </a:ext>
            </a:extLst>
          </p:cNvPr>
          <p:cNvSpPr>
            <a:spLocks noGrp="1"/>
          </p:cNvSpPr>
          <p:nvPr>
            <p:ph type="ftr" sz="quarter" idx="3"/>
          </p:nvPr>
        </p:nvSpPr>
        <p:spPr/>
        <p:txBody>
          <a:bodyPr/>
          <a:lstStyle/>
          <a:p>
            <a:r>
              <a:rPr lang="en-IE" dirty="0"/>
              <a:t>Kotlin Overview</a:t>
            </a:r>
          </a:p>
        </p:txBody>
      </p:sp>
      <p:sp>
        <p:nvSpPr>
          <p:cNvPr id="4" name="Slide Number Placeholder 3">
            <a:extLst>
              <a:ext uri="{FF2B5EF4-FFF2-40B4-BE49-F238E27FC236}">
                <a16:creationId xmlns:a16="http://schemas.microsoft.com/office/drawing/2014/main" id="{B9E1250D-5F31-0D42-B4CC-CD79E5433006}"/>
              </a:ext>
            </a:extLst>
          </p:cNvPr>
          <p:cNvSpPr>
            <a:spLocks noGrp="1"/>
          </p:cNvSpPr>
          <p:nvPr>
            <p:ph type="sldNum" sz="quarter" idx="2"/>
          </p:nvPr>
        </p:nvSpPr>
        <p:spPr/>
        <p:txBody>
          <a:bodyPr/>
          <a:lstStyle/>
          <a:p>
            <a:pPr lvl="0"/>
            <a:fld id="{86CB4B4D-7CA3-9044-876B-883B54F8677D}" type="slidenum">
              <a:rPr lang="en-IE" smtClean="0"/>
              <a:t>6</a:t>
            </a:fld>
            <a:endParaRPr lang="en-IE" dirty="0"/>
          </a:p>
        </p:txBody>
      </p:sp>
    </p:spTree>
    <p:extLst>
      <p:ext uri="{BB962C8B-B14F-4D97-AF65-F5344CB8AC3E}">
        <p14:creationId xmlns:p14="http://schemas.microsoft.com/office/powerpoint/2010/main" val="4285521899"/>
      </p:ext>
    </p:extLst>
  </p:cSld>
  <p:clrMapOvr>
    <a:masterClrMapping/>
  </p:clrMapOvr>
  <p:transition spd="med" advTm="27229"/>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Related image">
            <a:extLst>
              <a:ext uri="{FF2B5EF4-FFF2-40B4-BE49-F238E27FC236}">
                <a16:creationId xmlns:a16="http://schemas.microsoft.com/office/drawing/2014/main" id="{59396187-7C70-419A-9A35-F7A8C4A16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10" y="156619"/>
            <a:ext cx="5398621" cy="431109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A609AE0-56BF-7846-AB78-4D6109F4B215}"/>
              </a:ext>
            </a:extLst>
          </p:cNvPr>
          <p:cNvSpPr txBox="1"/>
          <p:nvPr/>
        </p:nvSpPr>
        <p:spPr>
          <a:xfrm>
            <a:off x="5856819" y="473532"/>
            <a:ext cx="1984340" cy="768143"/>
          </a:xfrm>
          <a:prstGeom prst="rect">
            <a:avLst/>
          </a:prstGeom>
          <a:solidFill>
            <a:srgbClr val="FFFFFF"/>
          </a:solidFill>
          <a:ln>
            <a:noFill/>
          </a:ln>
          <a:effectLst/>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26789" tIns="26789" rIns="26789" bIns="26789" numCol="1" spcCol="38100" rtlCol="0" anchor="ctr">
            <a:spAutoFit/>
          </a:bodyPr>
          <a:lstStyle/>
          <a:p>
            <a:pPr defTabSz="308049" rtl="0" hangingPunct="0"/>
            <a:endParaRPr lang="en-IE" sz="4640" dirty="0">
              <a:solidFill>
                <a:srgbClr val="000000"/>
              </a:solidFill>
              <a:sym typeface="Helvetica Neue Light"/>
            </a:endParaRPr>
          </a:p>
        </p:txBody>
      </p:sp>
      <p:sp>
        <p:nvSpPr>
          <p:cNvPr id="3" name="Rectangle 2">
            <a:extLst>
              <a:ext uri="{FF2B5EF4-FFF2-40B4-BE49-F238E27FC236}">
                <a16:creationId xmlns:a16="http://schemas.microsoft.com/office/drawing/2014/main" id="{078A8CF9-A3CB-0246-80F4-F4E5775FB694}"/>
              </a:ext>
            </a:extLst>
          </p:cNvPr>
          <p:cNvSpPr/>
          <p:nvPr/>
        </p:nvSpPr>
        <p:spPr>
          <a:xfrm>
            <a:off x="96441" y="4500691"/>
            <a:ext cx="8951118" cy="338554"/>
          </a:xfrm>
          <a:prstGeom prst="rect">
            <a:avLst/>
          </a:prstGeom>
        </p:spPr>
        <p:txBody>
          <a:bodyPr wrap="square">
            <a:spAutoFit/>
          </a:bodyPr>
          <a:lstStyle/>
          <a:p>
            <a:r>
              <a:rPr lang="en-US" sz="1600" dirty="0"/>
              <a:t>https://zeroturnaround.com/rebellabs/a-month-of-jvm-languages-groovy-ceylon-kotlin-and-scala/</a:t>
            </a:r>
          </a:p>
        </p:txBody>
      </p:sp>
      <p:pic>
        <p:nvPicPr>
          <p:cNvPr id="6" name="Picture 5">
            <a:extLst>
              <a:ext uri="{FF2B5EF4-FFF2-40B4-BE49-F238E27FC236}">
                <a16:creationId xmlns:a16="http://schemas.microsoft.com/office/drawing/2014/main" id="{5FB2988A-3C5F-844F-A13B-94E62A35C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826" y="1202383"/>
            <a:ext cx="3222174" cy="677389"/>
          </a:xfrm>
          <a:prstGeom prst="rect">
            <a:avLst/>
          </a:prstGeom>
        </p:spPr>
      </p:pic>
      <p:sp>
        <p:nvSpPr>
          <p:cNvPr id="2" name="Footer Placeholder 1">
            <a:extLst>
              <a:ext uri="{FF2B5EF4-FFF2-40B4-BE49-F238E27FC236}">
                <a16:creationId xmlns:a16="http://schemas.microsoft.com/office/drawing/2014/main" id="{E28871AD-B4E9-EB4B-A765-8D889851991A}"/>
              </a:ext>
            </a:extLst>
          </p:cNvPr>
          <p:cNvSpPr>
            <a:spLocks noGrp="1"/>
          </p:cNvSpPr>
          <p:nvPr>
            <p:ph type="ftr" sz="quarter" idx="3"/>
          </p:nvPr>
        </p:nvSpPr>
        <p:spPr/>
        <p:txBody>
          <a:bodyPr/>
          <a:lstStyle/>
          <a:p>
            <a:r>
              <a:rPr lang="en-IE" dirty="0"/>
              <a:t>Kotlin Overview</a:t>
            </a:r>
          </a:p>
        </p:txBody>
      </p:sp>
      <p:sp>
        <p:nvSpPr>
          <p:cNvPr id="4" name="Slide Number Placeholder 3">
            <a:extLst>
              <a:ext uri="{FF2B5EF4-FFF2-40B4-BE49-F238E27FC236}">
                <a16:creationId xmlns:a16="http://schemas.microsoft.com/office/drawing/2014/main" id="{D0F124C9-AD2F-FC4C-BE42-1AB55F1004D9}"/>
              </a:ext>
            </a:extLst>
          </p:cNvPr>
          <p:cNvSpPr>
            <a:spLocks noGrp="1"/>
          </p:cNvSpPr>
          <p:nvPr>
            <p:ph type="sldNum" sz="quarter" idx="2"/>
          </p:nvPr>
        </p:nvSpPr>
        <p:spPr/>
        <p:txBody>
          <a:bodyPr/>
          <a:lstStyle/>
          <a:p>
            <a:pPr lvl="0"/>
            <a:fld id="{86CB4B4D-7CA3-9044-876B-883B54F8677D}" type="slidenum">
              <a:rPr lang="en-IE" smtClean="0"/>
              <a:t>7</a:t>
            </a:fld>
            <a:endParaRPr lang="en-IE" dirty="0"/>
          </a:p>
        </p:txBody>
      </p:sp>
      <p:sp>
        <p:nvSpPr>
          <p:cNvPr id="9" name="Arrow: Right 4">
            <a:extLst>
              <a:ext uri="{FF2B5EF4-FFF2-40B4-BE49-F238E27FC236}">
                <a16:creationId xmlns:a16="http://schemas.microsoft.com/office/drawing/2014/main" id="{85454F56-701F-55C5-A91C-333BA2D208A5}"/>
              </a:ext>
            </a:extLst>
          </p:cNvPr>
          <p:cNvSpPr/>
          <p:nvPr/>
        </p:nvSpPr>
        <p:spPr>
          <a:xfrm rot="9460886">
            <a:off x="1496467" y="1781793"/>
            <a:ext cx="1842734" cy="249020"/>
          </a:xfrm>
          <a:prstGeom prst="rightArrow">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9" tIns="26789" rIns="26789" bIns="26789" numCol="1" spcCol="38100" rtlCol="0" anchor="ctr">
            <a:spAutoFit/>
          </a:bodyPr>
          <a:lstStyle/>
          <a:p>
            <a:pPr defTabSz="308049" rtl="0" hangingPunct="0"/>
            <a:endParaRPr lang="en-IE" sz="1898" dirty="0">
              <a:solidFill>
                <a:srgbClr val="FFFFFF"/>
              </a:solidFill>
              <a:sym typeface="Helvetica Neue Light"/>
            </a:endParaRPr>
          </a:p>
        </p:txBody>
      </p:sp>
    </p:spTree>
    <p:extLst>
      <p:ext uri="{BB962C8B-B14F-4D97-AF65-F5344CB8AC3E}">
        <p14:creationId xmlns:p14="http://schemas.microsoft.com/office/powerpoint/2010/main" val="2629332167"/>
      </p:ext>
    </p:extLst>
  </p:cSld>
  <p:clrMapOvr>
    <a:masterClrMapping/>
  </p:clrMapOvr>
  <p:transition spd="med" advTm="3154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59396187-7C70-419A-9A35-F7A8C4A16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69590" y="164660"/>
            <a:ext cx="6516638" cy="427938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A609AE0-56BF-7846-AB78-4D6109F4B215}"/>
              </a:ext>
            </a:extLst>
          </p:cNvPr>
          <p:cNvSpPr txBox="1"/>
          <p:nvPr/>
        </p:nvSpPr>
        <p:spPr>
          <a:xfrm>
            <a:off x="6697336" y="436956"/>
            <a:ext cx="1440824" cy="768143"/>
          </a:xfrm>
          <a:prstGeom prst="rect">
            <a:avLst/>
          </a:prstGeom>
          <a:solidFill>
            <a:srgbClr val="FFFFFF"/>
          </a:solidFill>
          <a:ln>
            <a:noFill/>
          </a:ln>
          <a:effectLst/>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26789" tIns="26789" rIns="26789" bIns="26789" numCol="1" spcCol="38100" rtlCol="0" anchor="ctr">
            <a:spAutoFit/>
          </a:bodyPr>
          <a:lstStyle/>
          <a:p>
            <a:pPr defTabSz="308049" rtl="0" hangingPunct="0"/>
            <a:endParaRPr lang="en-IE" sz="4640" dirty="0">
              <a:solidFill>
                <a:srgbClr val="000000"/>
              </a:solidFill>
              <a:sym typeface="Helvetica Neue Light"/>
            </a:endParaRPr>
          </a:p>
        </p:txBody>
      </p:sp>
      <p:sp>
        <p:nvSpPr>
          <p:cNvPr id="3" name="Rectangle 2">
            <a:extLst>
              <a:ext uri="{FF2B5EF4-FFF2-40B4-BE49-F238E27FC236}">
                <a16:creationId xmlns:a16="http://schemas.microsoft.com/office/drawing/2014/main" id="{078A8CF9-A3CB-0246-80F4-F4E5775FB694}"/>
              </a:ext>
            </a:extLst>
          </p:cNvPr>
          <p:cNvSpPr/>
          <p:nvPr/>
        </p:nvSpPr>
        <p:spPr>
          <a:xfrm>
            <a:off x="96441" y="4500691"/>
            <a:ext cx="8951118" cy="338554"/>
          </a:xfrm>
          <a:prstGeom prst="rect">
            <a:avLst/>
          </a:prstGeom>
        </p:spPr>
        <p:txBody>
          <a:bodyPr wrap="square">
            <a:spAutoFit/>
          </a:bodyPr>
          <a:lstStyle/>
          <a:p>
            <a:r>
              <a:rPr lang="en-US" sz="1600" dirty="0">
                <a:solidFill>
                  <a:srgbClr val="FF0000"/>
                </a:solidFill>
              </a:rPr>
              <a:t>https://</a:t>
            </a:r>
            <a:r>
              <a:rPr lang="en-US" sz="1600" dirty="0" err="1">
                <a:solidFill>
                  <a:srgbClr val="FF0000"/>
                </a:solidFill>
              </a:rPr>
              <a:t>betterprojectsfaster.com</a:t>
            </a:r>
            <a:r>
              <a:rPr lang="en-US" sz="1600" dirty="0">
                <a:solidFill>
                  <a:srgbClr val="FF0000"/>
                </a:solidFill>
              </a:rPr>
              <a:t>/guide/java-tech-popularity-index-2024-q1/main/#</a:t>
            </a:r>
            <a:r>
              <a:rPr lang="en-US" sz="1600" dirty="0" err="1">
                <a:solidFill>
                  <a:srgbClr val="FF0000"/>
                </a:solidFill>
              </a:rPr>
              <a:t>jvm</a:t>
            </a:r>
            <a:r>
              <a:rPr lang="en-US" sz="1600" dirty="0">
                <a:solidFill>
                  <a:srgbClr val="FF0000"/>
                </a:solidFill>
              </a:rPr>
              <a:t>-languages</a:t>
            </a:r>
          </a:p>
        </p:txBody>
      </p:sp>
      <p:sp>
        <p:nvSpPr>
          <p:cNvPr id="2" name="Footer Placeholder 1">
            <a:extLst>
              <a:ext uri="{FF2B5EF4-FFF2-40B4-BE49-F238E27FC236}">
                <a16:creationId xmlns:a16="http://schemas.microsoft.com/office/drawing/2014/main" id="{E28871AD-B4E9-EB4B-A765-8D889851991A}"/>
              </a:ext>
            </a:extLst>
          </p:cNvPr>
          <p:cNvSpPr>
            <a:spLocks noGrp="1"/>
          </p:cNvSpPr>
          <p:nvPr>
            <p:ph type="ftr" sz="quarter" idx="3"/>
          </p:nvPr>
        </p:nvSpPr>
        <p:spPr/>
        <p:txBody>
          <a:bodyPr/>
          <a:lstStyle/>
          <a:p>
            <a:r>
              <a:rPr lang="en-IE" dirty="0"/>
              <a:t>Kotlin Overview</a:t>
            </a:r>
          </a:p>
        </p:txBody>
      </p:sp>
      <p:sp>
        <p:nvSpPr>
          <p:cNvPr id="4" name="Slide Number Placeholder 3">
            <a:extLst>
              <a:ext uri="{FF2B5EF4-FFF2-40B4-BE49-F238E27FC236}">
                <a16:creationId xmlns:a16="http://schemas.microsoft.com/office/drawing/2014/main" id="{D0F124C9-AD2F-FC4C-BE42-1AB55F1004D9}"/>
              </a:ext>
            </a:extLst>
          </p:cNvPr>
          <p:cNvSpPr>
            <a:spLocks noGrp="1"/>
          </p:cNvSpPr>
          <p:nvPr>
            <p:ph type="sldNum" sz="quarter" idx="2"/>
          </p:nvPr>
        </p:nvSpPr>
        <p:spPr/>
        <p:txBody>
          <a:bodyPr/>
          <a:lstStyle/>
          <a:p>
            <a:pPr lvl="0"/>
            <a:fld id="{86CB4B4D-7CA3-9044-876B-883B54F8677D}" type="slidenum">
              <a:rPr lang="en-IE" smtClean="0"/>
              <a:t>8</a:t>
            </a:fld>
            <a:endParaRPr lang="en-IE" dirty="0"/>
          </a:p>
        </p:txBody>
      </p:sp>
      <p:sp>
        <p:nvSpPr>
          <p:cNvPr id="5" name="TextBox 4">
            <a:extLst>
              <a:ext uri="{FF2B5EF4-FFF2-40B4-BE49-F238E27FC236}">
                <a16:creationId xmlns:a16="http://schemas.microsoft.com/office/drawing/2014/main" id="{5B550E83-1C08-6929-E17F-3F455F83E0A4}"/>
              </a:ext>
            </a:extLst>
          </p:cNvPr>
          <p:cNvSpPr txBox="1"/>
          <p:nvPr/>
        </p:nvSpPr>
        <p:spPr>
          <a:xfrm>
            <a:off x="7009984" y="1555369"/>
            <a:ext cx="1872308"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mn-lt"/>
                <a:ea typeface="+mn-ea"/>
                <a:cs typeface="+mn-cs"/>
                <a:sym typeface="Helvetica Light"/>
              </a:rPr>
              <a:t>Q1/2024</a:t>
            </a:r>
          </a:p>
        </p:txBody>
      </p:sp>
    </p:spTree>
    <p:extLst>
      <p:ext uri="{BB962C8B-B14F-4D97-AF65-F5344CB8AC3E}">
        <p14:creationId xmlns:p14="http://schemas.microsoft.com/office/powerpoint/2010/main" val="2836860376"/>
      </p:ext>
    </p:extLst>
  </p:cSld>
  <p:clrMapOvr>
    <a:masterClrMapping/>
  </p:clrMapOvr>
  <p:transition spd="med" advTm="3154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8928A2-B050-1645-AC8A-36A065859A91}"/>
              </a:ext>
            </a:extLst>
          </p:cNvPr>
          <p:cNvSpPr>
            <a:spLocks noGrp="1"/>
          </p:cNvSpPr>
          <p:nvPr>
            <p:ph type="body" idx="1"/>
          </p:nvPr>
        </p:nvSpPr>
        <p:spPr>
          <a:xfrm>
            <a:off x="395536" y="843558"/>
            <a:ext cx="8534816" cy="4299943"/>
          </a:xfrm>
        </p:spPr>
        <p:txBody>
          <a:bodyPr/>
          <a:lstStyle/>
          <a:p>
            <a:r>
              <a:rPr lang="en-IE" dirty="0"/>
              <a:t>In July 2011 JetBrains started Project Kotlin, a new language for the JVM, which had been under development for a year.</a:t>
            </a:r>
          </a:p>
          <a:p>
            <a:r>
              <a:rPr lang="en-IE" dirty="0"/>
              <a:t>JetBrains hoped that the new language would drive IntelliJ IDEA sales.</a:t>
            </a:r>
          </a:p>
          <a:p>
            <a:r>
              <a:rPr lang="en-IE" b="1" dirty="0"/>
              <a:t>Kotlin v1.0 released on February 15, 2016</a:t>
            </a:r>
            <a:r>
              <a:rPr lang="en-IE" dirty="0"/>
              <a:t>.</a:t>
            </a:r>
          </a:p>
          <a:p>
            <a:r>
              <a:rPr lang="en-IE" dirty="0"/>
              <a:t>In May 2017 Google make an announcement that changes the Kotlin roadmap completely</a:t>
            </a:r>
            <a:br>
              <a:rPr lang="en-IE" dirty="0"/>
            </a:br>
            <a:endParaRPr lang="en-US" dirty="0"/>
          </a:p>
        </p:txBody>
      </p:sp>
      <p:sp>
        <p:nvSpPr>
          <p:cNvPr id="4" name="Slide Number Placeholder 3">
            <a:extLst>
              <a:ext uri="{FF2B5EF4-FFF2-40B4-BE49-F238E27FC236}">
                <a16:creationId xmlns:a16="http://schemas.microsoft.com/office/drawing/2014/main" id="{AB8B60CC-5183-5747-A857-789361D44118}"/>
              </a:ext>
            </a:extLst>
          </p:cNvPr>
          <p:cNvSpPr>
            <a:spLocks noGrp="1"/>
          </p:cNvSpPr>
          <p:nvPr>
            <p:ph type="sldNum" sz="quarter" idx="2"/>
          </p:nvPr>
        </p:nvSpPr>
        <p:spPr/>
        <p:txBody>
          <a:bodyPr/>
          <a:lstStyle/>
          <a:p>
            <a:pPr lvl="0"/>
            <a:fld id="{86CB4B4D-7CA3-9044-876B-883B54F8677D}" type="slidenum">
              <a:rPr lang="en-IE" smtClean="0"/>
              <a:t>9</a:t>
            </a:fld>
            <a:endParaRPr lang="en-IE" dirty="0"/>
          </a:p>
        </p:txBody>
      </p:sp>
      <p:sp>
        <p:nvSpPr>
          <p:cNvPr id="5" name="Footer Placeholder 4">
            <a:extLst>
              <a:ext uri="{FF2B5EF4-FFF2-40B4-BE49-F238E27FC236}">
                <a16:creationId xmlns:a16="http://schemas.microsoft.com/office/drawing/2014/main" id="{49EBDFD0-8C17-E142-9BF4-F48AD5432573}"/>
              </a:ext>
            </a:extLst>
          </p:cNvPr>
          <p:cNvSpPr>
            <a:spLocks noGrp="1"/>
          </p:cNvSpPr>
          <p:nvPr>
            <p:ph type="ftr" sz="quarter" idx="3"/>
          </p:nvPr>
        </p:nvSpPr>
        <p:spPr/>
        <p:txBody>
          <a:bodyPr/>
          <a:lstStyle/>
          <a:p>
            <a:r>
              <a:rPr lang="en-IE" dirty="0"/>
              <a:t>Kotlin Overview</a:t>
            </a:r>
          </a:p>
        </p:txBody>
      </p:sp>
      <p:pic>
        <p:nvPicPr>
          <p:cNvPr id="6" name="Picture 6" descr="Image result for kotlin">
            <a:extLst>
              <a:ext uri="{FF2B5EF4-FFF2-40B4-BE49-F238E27FC236}">
                <a16:creationId xmlns:a16="http://schemas.microsoft.com/office/drawing/2014/main" id="{5A9A9CB6-34DC-DF4E-A0D5-F925903B4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398" y="-59173"/>
            <a:ext cx="2866425" cy="100324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3FB958AD-EBEF-4B47-B43C-14A4A82BFE16}"/>
              </a:ext>
            </a:extLst>
          </p:cNvPr>
          <p:cNvSpPr>
            <a:spLocks noGrp="1"/>
          </p:cNvSpPr>
          <p:nvPr>
            <p:ph type="title"/>
          </p:nvPr>
        </p:nvSpPr>
        <p:spPr>
          <a:xfrm>
            <a:off x="395537" y="0"/>
            <a:ext cx="2064200" cy="761815"/>
          </a:xfrm>
        </p:spPr>
        <p:txBody>
          <a:bodyPr/>
          <a:lstStyle/>
          <a:p>
            <a:r>
              <a:rPr lang="en-US" dirty="0"/>
              <a:t>History of </a:t>
            </a:r>
          </a:p>
        </p:txBody>
      </p:sp>
      <p:pic>
        <p:nvPicPr>
          <p:cNvPr id="11" name="Picture 10">
            <a:extLst>
              <a:ext uri="{FF2B5EF4-FFF2-40B4-BE49-F238E27FC236}">
                <a16:creationId xmlns:a16="http://schemas.microsoft.com/office/drawing/2014/main" id="{E30DF307-3C12-F741-9935-EB7A6BE9C9EF}"/>
              </a:ext>
            </a:extLst>
          </p:cNvPr>
          <p:cNvPicPr>
            <a:picLocks noChangeAspect="1"/>
          </p:cNvPicPr>
          <p:nvPr/>
        </p:nvPicPr>
        <p:blipFill>
          <a:blip r:embed="rId3"/>
          <a:stretch>
            <a:fillRect/>
          </a:stretch>
        </p:blipFill>
        <p:spPr>
          <a:xfrm>
            <a:off x="3918931" y="3743330"/>
            <a:ext cx="1021784" cy="1021784"/>
          </a:xfrm>
          <a:prstGeom prst="rect">
            <a:avLst/>
          </a:prstGeom>
        </p:spPr>
      </p:pic>
    </p:spTree>
    <p:extLst>
      <p:ext uri="{BB962C8B-B14F-4D97-AF65-F5344CB8AC3E}">
        <p14:creationId xmlns:p14="http://schemas.microsoft.com/office/powerpoint/2010/main" val="35744225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9438</TotalTime>
  <Words>822</Words>
  <Application>Microsoft Macintosh PowerPoint</Application>
  <PresentationFormat>On-screen Show (16:9)</PresentationFormat>
  <Paragraphs>120</Paragraphs>
  <Slides>19</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Gotham SSm A</vt:lpstr>
      <vt:lpstr>Aptos Narrow</vt:lpstr>
      <vt:lpstr>Avenir</vt:lpstr>
      <vt:lpstr>Calibri</vt:lpstr>
      <vt:lpstr>Helvetica</vt:lpstr>
      <vt:lpstr>Helvetica Light</vt:lpstr>
      <vt:lpstr>Helvetica Neue</vt:lpstr>
      <vt:lpstr>Helvetica Neue Light</vt:lpstr>
      <vt:lpstr>Helvetica Neue UltraLight</vt:lpstr>
      <vt:lpstr>Open Sans</vt:lpstr>
      <vt:lpstr>Rockwell</vt:lpstr>
      <vt:lpstr>Wingdings</vt:lpstr>
      <vt:lpstr>White</vt:lpstr>
      <vt:lpstr>Mobile Application Development</vt:lpstr>
      <vt:lpstr>Introducing Kotlin</vt:lpstr>
      <vt:lpstr>Agenda</vt:lpstr>
      <vt:lpstr>Agenda</vt:lpstr>
      <vt:lpstr>What is Kotlin?</vt:lpstr>
      <vt:lpstr>Context - JAVA Vs JVM</vt:lpstr>
      <vt:lpstr>PowerPoint Presentation</vt:lpstr>
      <vt:lpstr>PowerPoint Presentation</vt:lpstr>
      <vt:lpstr>History of </vt:lpstr>
      <vt:lpstr>April 21st 2017</vt:lpstr>
      <vt:lpstr>“Java is the primary and official language for Android development, but that doesn’t mean it is the best or the only choice.”  “To give Java credit, it is a robust language that has been around for a while, but it comes with a specific set of challenges that can be a deterrent for developers.”  “A new breed of modern JVM languages is slowly gaining traction within the Android community, and Kotlin is leading the pack.”</vt:lpstr>
      <vt:lpstr>May 17th 2017</vt:lpstr>
      <vt:lpstr>Google I/O 2017 - Google announces that Kotlin  would receive first-class support for Android development</vt:lpstr>
      <vt:lpstr>PowerPoint Presentation</vt:lpstr>
      <vt:lpstr>PowerPoint Presentation</vt:lpstr>
      <vt:lpstr>PowerPoint Presentation</vt:lpstr>
      <vt:lpstr>Current State of Kotlin</vt:lpstr>
      <vt:lpstr>Agenda Recap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David Drohan</dc:creator>
  <cp:lastModifiedBy>David Drohan</cp:lastModifiedBy>
  <cp:revision>73</cp:revision>
  <dcterms:created xsi:type="dcterms:W3CDTF">2019-01-29T16:40:14Z</dcterms:created>
  <dcterms:modified xsi:type="dcterms:W3CDTF">2025-08-20T07:43:15Z</dcterms:modified>
</cp:coreProperties>
</file>