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ink/inkAction1.xml" ContentType="application/vnd.ms-office.inkAction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491" r:id="rId2"/>
    <p:sldId id="257" r:id="rId3"/>
    <p:sldId id="258" r:id="rId4"/>
    <p:sldId id="410" r:id="rId5"/>
    <p:sldId id="383" r:id="rId6"/>
    <p:sldId id="315" r:id="rId7"/>
    <p:sldId id="384" r:id="rId8"/>
    <p:sldId id="317" r:id="rId9"/>
    <p:sldId id="385" r:id="rId10"/>
    <p:sldId id="353" r:id="rId11"/>
    <p:sldId id="374" r:id="rId12"/>
    <p:sldId id="320" r:id="rId13"/>
    <p:sldId id="326" r:id="rId14"/>
    <p:sldId id="387" r:id="rId15"/>
    <p:sldId id="323" r:id="rId16"/>
    <p:sldId id="388" r:id="rId17"/>
    <p:sldId id="301" r:id="rId18"/>
    <p:sldId id="389" r:id="rId19"/>
    <p:sldId id="370" r:id="rId20"/>
    <p:sldId id="372" r:id="rId21"/>
    <p:sldId id="376" r:id="rId22"/>
    <p:sldId id="390" r:id="rId23"/>
    <p:sldId id="391" r:id="rId24"/>
    <p:sldId id="392" r:id="rId25"/>
    <p:sldId id="393" r:id="rId26"/>
    <p:sldId id="334" r:id="rId27"/>
    <p:sldId id="337" r:id="rId28"/>
    <p:sldId id="411" r:id="rId29"/>
    <p:sldId id="298" r:id="rId30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647"/>
    <a:srgbClr val="FDE111"/>
    <a:srgbClr val="EDEDED"/>
    <a:srgbClr val="194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D8A0D5-E198-E349-B50B-0DFBFB3DDB58}" v="30" dt="2019-09-07T10:08:19.01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91"/>
    <p:restoredTop sz="85616"/>
  </p:normalViewPr>
  <p:slideViewPr>
    <p:cSldViewPr snapToGrid="0" snapToObjects="1">
      <p:cViewPr varScale="1">
        <p:scale>
          <a:sx n="138" d="100"/>
          <a:sy n="138" d="100"/>
        </p:scale>
        <p:origin x="968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rohan" userId="bd111efc-3a90-4169-a791-cb26685365d4" providerId="ADAL" clId="{6E509E86-D5DB-7E45-8DDF-D06F8D888FC1}"/>
    <pc:docChg chg="modSld">
      <pc:chgData name="David Drohan" userId="bd111efc-3a90-4169-a791-cb26685365d4" providerId="ADAL" clId="{6E509E86-D5DB-7E45-8DDF-D06F8D888FC1}" dt="2019-08-07T14:44:27.070" v="4" actId="1076"/>
      <pc:docMkLst>
        <pc:docMk/>
      </pc:docMkLst>
      <pc:sldChg chg="modSp">
        <pc:chgData name="David Drohan" userId="bd111efc-3a90-4169-a791-cb26685365d4" providerId="ADAL" clId="{6E509E86-D5DB-7E45-8DDF-D06F8D888FC1}" dt="2019-08-07T14:35:29.569" v="1" actId="20577"/>
        <pc:sldMkLst>
          <pc:docMk/>
          <pc:sldMk cId="3248764513" sldId="320"/>
        </pc:sldMkLst>
        <pc:spChg chg="mod">
          <ac:chgData name="David Drohan" userId="bd111efc-3a90-4169-a791-cb26685365d4" providerId="ADAL" clId="{6E509E86-D5DB-7E45-8DDF-D06F8D888FC1}" dt="2019-08-07T14:35:29.569" v="1" actId="20577"/>
          <ac:spMkLst>
            <pc:docMk/>
            <pc:sldMk cId="3248764513" sldId="320"/>
            <ac:spMk id="5" creationId="{00000000-0000-0000-0000-000000000000}"/>
          </ac:spMkLst>
        </pc:spChg>
      </pc:sldChg>
      <pc:sldChg chg="modSp">
        <pc:chgData name="David Drohan" userId="bd111efc-3a90-4169-a791-cb26685365d4" providerId="ADAL" clId="{6E509E86-D5DB-7E45-8DDF-D06F8D888FC1}" dt="2019-08-07T14:43:17.042" v="3" actId="20577"/>
        <pc:sldMkLst>
          <pc:docMk/>
          <pc:sldMk cId="2077624259" sldId="323"/>
        </pc:sldMkLst>
        <pc:spChg chg="mod">
          <ac:chgData name="David Drohan" userId="bd111efc-3a90-4169-a791-cb26685365d4" providerId="ADAL" clId="{6E509E86-D5DB-7E45-8DDF-D06F8D888FC1}" dt="2019-08-07T14:43:17.042" v="3" actId="20577"/>
          <ac:spMkLst>
            <pc:docMk/>
            <pc:sldMk cId="2077624259" sldId="323"/>
            <ac:spMk id="6" creationId="{B4690FA9-D588-9645-B85D-C1663A1A726E}"/>
          </ac:spMkLst>
        </pc:spChg>
      </pc:sldChg>
      <pc:sldChg chg="modSp">
        <pc:chgData name="David Drohan" userId="bd111efc-3a90-4169-a791-cb26685365d4" providerId="ADAL" clId="{6E509E86-D5DB-7E45-8DDF-D06F8D888FC1}" dt="2019-08-07T14:44:27.070" v="4" actId="1076"/>
        <pc:sldMkLst>
          <pc:docMk/>
          <pc:sldMk cId="1515941683" sldId="383"/>
        </pc:sldMkLst>
        <pc:picChg chg="mod">
          <ac:chgData name="David Drohan" userId="bd111efc-3a90-4169-a791-cb26685365d4" providerId="ADAL" clId="{6E509E86-D5DB-7E45-8DDF-D06F8D888FC1}" dt="2019-08-07T14:44:27.070" v="4" actId="1076"/>
          <ac:picMkLst>
            <pc:docMk/>
            <pc:sldMk cId="1515941683" sldId="383"/>
            <ac:picMk id="9" creationId="{5F739186-B33F-DC4D-A31F-C30A02D5F13F}"/>
          </ac:picMkLst>
        </pc:picChg>
      </pc:sldChg>
    </pc:docChg>
  </pc:docChgLst>
  <pc:docChgLst>
    <pc:chgData name="David Drohan" userId="bd111efc-3a90-4169-a791-cb26685365d4" providerId="ADAL" clId="{E5D8A0D5-E198-E349-B50B-0DFBFB3DDB58}"/>
    <pc:docChg chg="custSel modSld modMainMaster">
      <pc:chgData name="David Drohan" userId="bd111efc-3a90-4169-a791-cb26685365d4" providerId="ADAL" clId="{E5D8A0D5-E198-E349-B50B-0DFBFB3DDB58}" dt="2019-09-07T10:08:19.017" v="32" actId="1036"/>
      <pc:docMkLst>
        <pc:docMk/>
      </pc:docMkLst>
      <pc:sldChg chg="delSp modSp">
        <pc:chgData name="David Drohan" userId="bd111efc-3a90-4169-a791-cb26685365d4" providerId="ADAL" clId="{E5D8A0D5-E198-E349-B50B-0DFBFB3DDB58}" dt="2019-09-07T10:08:19.017" v="32" actId="1036"/>
        <pc:sldMkLst>
          <pc:docMk/>
          <pc:sldMk cId="1515941683" sldId="383"/>
        </pc:sldMkLst>
        <pc:spChg chg="del">
          <ac:chgData name="David Drohan" userId="bd111efc-3a90-4169-a791-cb26685365d4" providerId="ADAL" clId="{E5D8A0D5-E198-E349-B50B-0DFBFB3DDB58}" dt="2019-09-06T21:58:32.041" v="1" actId="478"/>
          <ac:spMkLst>
            <pc:docMk/>
            <pc:sldMk cId="1515941683" sldId="383"/>
            <ac:spMk id="79" creationId="{00000000-0000-0000-0000-000000000000}"/>
          </ac:spMkLst>
        </pc:spChg>
        <pc:picChg chg="mod">
          <ac:chgData name="David Drohan" userId="bd111efc-3a90-4169-a791-cb26685365d4" providerId="ADAL" clId="{E5D8A0D5-E198-E349-B50B-0DFBFB3DDB58}" dt="2019-09-07T10:08:19.017" v="32" actId="1036"/>
          <ac:picMkLst>
            <pc:docMk/>
            <pc:sldMk cId="1515941683" sldId="383"/>
            <ac:picMk id="9" creationId="{5F739186-B33F-DC4D-A31F-C30A02D5F13F}"/>
          </ac:picMkLst>
        </pc:picChg>
      </pc:sldChg>
      <pc:sldMasterChg chg="modSldLayout">
        <pc:chgData name="David Drohan" userId="bd111efc-3a90-4169-a791-cb26685365d4" providerId="ADAL" clId="{E5D8A0D5-E198-E349-B50B-0DFBFB3DDB58}" dt="2019-09-06T22:00:21.074" v="2" actId="1076"/>
        <pc:sldMasterMkLst>
          <pc:docMk/>
          <pc:sldMasterMk cId="0" sldId="2147483648"/>
        </pc:sldMasterMkLst>
        <pc:sldLayoutChg chg="modSp">
          <pc:chgData name="David Drohan" userId="bd111efc-3a90-4169-a791-cb26685365d4" providerId="ADAL" clId="{E5D8A0D5-E198-E349-B50B-0DFBFB3DDB58}" dt="2019-09-06T22:00:21.074" v="2" actId="1076"/>
          <pc:sldLayoutMkLst>
            <pc:docMk/>
            <pc:sldMasterMk cId="0" sldId="2147483648"/>
            <pc:sldLayoutMk cId="0" sldId="2147483661"/>
          </pc:sldLayoutMkLst>
          <pc:picChg chg="mod">
            <ac:chgData name="David Drohan" userId="bd111efc-3a90-4169-a791-cb26685365d4" providerId="ADAL" clId="{E5D8A0D5-E198-E349-B50B-0DFBFB3DDB58}" dt="2019-09-06T22:00:21.074" v="2" actId="1076"/>
            <ac:picMkLst>
              <pc:docMk/>
              <pc:sldMasterMk cId="0" sldId="2147483648"/>
              <pc:sldLayoutMk cId="0" sldId="2147483661"/>
              <ac:picMk id="3" creationId="{86E5BA18-895F-6845-8431-5E9D0FB6082C}"/>
            </ac:picMkLst>
          </pc:picChg>
        </pc:sldLayoutChg>
      </pc:sldMasterChg>
    </pc:docChg>
  </pc:docChgLst>
  <pc:docChgLst>
    <pc:chgData name="David Drohan" userId="bd111efc-3a90-4169-a791-cb26685365d4" providerId="ADAL" clId="{64BF70AE-6F5F-8C48-A6BD-D1C3834C7F31}"/>
    <pc:docChg chg="undo custSel addSld delSld modSld">
      <pc:chgData name="David Drohan" userId="bd111efc-3a90-4169-a791-cb26685365d4" providerId="ADAL" clId="{64BF70AE-6F5F-8C48-A6BD-D1C3834C7F31}" dt="2019-07-04T20:44:01.624" v="48" actId="2696"/>
      <pc:docMkLst>
        <pc:docMk/>
      </pc:docMkLst>
      <pc:sldChg chg="modSp">
        <pc:chgData name="David Drohan" userId="bd111efc-3a90-4169-a791-cb26685365d4" providerId="ADAL" clId="{64BF70AE-6F5F-8C48-A6BD-D1C3834C7F31}" dt="2019-07-04T20:41:22.737" v="17" actId="20577"/>
        <pc:sldMkLst>
          <pc:docMk/>
          <pc:sldMk cId="0" sldId="257"/>
        </pc:sldMkLst>
        <pc:spChg chg="mod">
          <ac:chgData name="David Drohan" userId="bd111efc-3a90-4169-a791-cb26685365d4" providerId="ADAL" clId="{64BF70AE-6F5F-8C48-A6BD-D1C3834C7F31}" dt="2019-07-04T20:41:22.737" v="17" actId="20577"/>
          <ac:spMkLst>
            <pc:docMk/>
            <pc:sldMk cId="0" sldId="257"/>
            <ac:spMk id="79" creationId="{00000000-0000-0000-0000-000000000000}"/>
          </ac:spMkLst>
        </pc:spChg>
      </pc:sldChg>
      <pc:sldChg chg="modSp add">
        <pc:chgData name="David Drohan" userId="bd111efc-3a90-4169-a791-cb26685365d4" providerId="ADAL" clId="{64BF70AE-6F5F-8C48-A6BD-D1C3834C7F31}" dt="2019-07-04T20:43:05.685" v="23" actId="113"/>
        <pc:sldMkLst>
          <pc:docMk/>
          <pc:sldMk cId="861268018" sldId="410"/>
        </pc:sldMkLst>
        <pc:spChg chg="mod">
          <ac:chgData name="David Drohan" userId="bd111efc-3a90-4169-a791-cb26685365d4" providerId="ADAL" clId="{64BF70AE-6F5F-8C48-A6BD-D1C3834C7F31}" dt="2019-07-04T20:43:05.685" v="23" actId="113"/>
          <ac:spMkLst>
            <pc:docMk/>
            <pc:sldMk cId="861268018" sldId="410"/>
            <ac:spMk id="86" creationId="{00000000-0000-0000-0000-000000000000}"/>
          </ac:spMkLst>
        </pc:spChg>
      </pc:sldChg>
      <pc:sldMasterChg chg="delSldLayout">
        <pc:chgData name="David Drohan" userId="bd111efc-3a90-4169-a791-cb26685365d4" providerId="ADAL" clId="{64BF70AE-6F5F-8C48-A6BD-D1C3834C7F31}" dt="2019-07-04T20:44:01.624" v="48" actId="2696"/>
        <pc:sldMasterMkLst>
          <pc:docMk/>
          <pc:sldMasterMk cId="0" sldId="2147483648"/>
        </pc:sldMasterMkLst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8/20/25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units="cm"/>
          <inkml:channel name="Y" type="integer" units="cm"/>
          <inkml:channel name="F" type="integer" max="4096" units="deg"/>
          <inkml:channel name="T" type="integer" max="2.14748E9" units="dev"/>
        </inkml:traceFormat>
        <inkml:channelProperties>
          <inkml:channelProperty channel="X" name="resolution" value="0.94258" units="1/cm"/>
          <inkml:channelProperty channel="Y" name="resolution" value="1.1333" units="1/cm"/>
          <inkml:channelProperty channel="F" name="resolution" value="0" units="1/deg"/>
          <inkml:channelProperty channel="T" name="resolution" value="1" units="1/dev"/>
        </inkml:channelProperties>
      </inkml:inkSource>
      <inkml:timestamp xml:id="ts0" timeString="2017-11-23T14:39:37.548Z"/>
    </inkml:context>
    <inkml:brush xml:id="br0">
      <inkml:brushProperty name="width" value="0.11883" units="cm"/>
      <inkml:brushProperty name="height" value="0.11883" units="cm"/>
      <inkml:brushProperty name="color" value="#000000"/>
    </inkml:brush>
    <inkml:brush xml:id="brinv">
      <inkml:brushProperty name="width" value="0.05" units="cm"/>
      <inkml:brushProperty name="height" value="0.05" units="cm"/>
      <inkml:brushProperty name="color" value="#000000"/>
      <inkml:brushProperty name="transparency" value="255"/>
    </inkml:brush>
  </inkml:definitions>
  <iact:action type="add" startTime="12154">
    <iact:property name="dataType"/>
    <iact:actionData xml:id="d0">
      <inkml:trace xmlns:inkml="http://www.w3.org/2003/InkML" xml:id="stk0" contextRef="#ctx0" brushRef="#br0">301 667 928 0,'24'-8'352'15,"-8"8"-192"-15,0 -12 -188 0,-4 4 64 0,4 0 -40 16,4 -4 0 -16,20 -4 4 16,4 -4 0 -16,12 0 0 15,4 -12 0 -15,12 4 0 0,8 0 0 16,28 0 0 -16,12 4 0 15,4 0 0 1,4 8 0 -16,24 0 0 0,-8 0 0 16,-4 0 8 -16,0 8 -4 15,24 4 8 -15,-4 4 -16 16,0 0 -8 -16,24 0 8 16,-4 0 0 -16,-8 -4 4 15,16 0 0 -15,0 -4 0 16,-4 -4 0 -16,0 0 0 15,8 -8 0 -15,-12 7 -12 0,-4 1 0 16,12 0 8 -16,0 8 0 16,-20 0 -8 -16,4 -4 0 15,-4 0 16 -15,-12 4 4 16,-16 -4 0 -16,-8 0 4 16,4 -4 -8 -16,-8 4 8 15,-8 0 0 -15,-8 0 12 16,-16 8 -20 -16,0 8 -4 15,-4 4 0 -15,0 16 0 16,24 16 -12 -16,-12 29 8 16,-8 3 -4 -16,-16 0 0 15,-16 16 8 -15,-8 -4 0 0,-4 16 -12 16,-8 13 8 -16,-4 -1 4 16,-4 20 0 -16,-4 8 0 31,0 17 0 -31,-4 19 0 0,0 0 8 15,20 13 -12 -15,-4 19 0 0,-4 13 4 16,-4 -5 0 -16,-4 17 0 16,0 7 0 -16,-4 9 8 15,-4 -9 4 -15,-8 25 20 16,-4 7 12 -16,0 1 -16 16,-8 15 4 -16,0 17 -20 15,-4 -5 -8 -15,0 29 0 16,4 4 -4 -16,4 3 -12 0,4 -7 8 15,0 -20 4 -15,0 -5 0 16,0 1 0 -16,0 -17 0 16,4 -3 0 -16,-4 -4 8 3,0 -1 -4 -3,-4 -11 -4 16,-4 -9 4 -16,4 -15 -4 16,-8 -13 0 -16,0 -16 8 15,0 -15 -12 -15,0 7 0 16,0 -19 12 -16,-4 -9 4 15,0 -12 -4 -15,0 1 4 16,0 -25 -8 -16,0 -16 -4 16,0 -20 4 -16,-4 9 -4 15,0 -21 -12 -15,-8 -12 0 16,-8 -8 16 -16,-12 -12 4 16,-20 1 0 -16,-24 -5 -8 0,-4 -4 20 15,-12 -4 16 -15,-20 0 -12 16,-28 0 8 -16,-8 -8 -12 15,-4 4 0 -15,-36 12 -24 16,0 -3 4 -16,-8 -1 0 16,-28 -8 0 -16,-4 -4 0 15,-28 -8 0 -15,16 -4 8 16,-28 16 4 -16,16 -8 -16 16,0 -8 -4 -16,0 -8 36 15,4 -4 32 -15,-8 -12 -16 16,12 -4 -4 -16,-4 -8 -4 15,12 4 -4 -15,12 -4 -28 0,-12 -4 0 16,24 4 -4 -16,16 0 8 16,-4 -4 -4 -16,12 -8 -4 15,16 0 4 -15,20 -16 4 16,12 4 -4 -16,4 0 -4 16,12 0 4 -16,20 -4 -4 15,12 -4 -12 -15,16 0 8 16,12 -12 4 -16,8 -12 8 15,8 0 -12 -15,0 -8 0 16,12 -1 4 -16,4 -3 8 16,8 -8 -4 -16,4 -4 8 15,8 -20 -8 -15,8 -16 8 16,4 -13 -16 -16,8 -19 0 14,8 -16 -4 -14,4 -17 0 0,4 -31 0 31,4 -5 0 -31,0 -15 8 0,-4 -16 8 0,4 -25 -12 15,4 -4 0 -15,-4 -19 28 16,0 -1 16 -16,4 -3 -20 16,-4 -25 -12 -16,4 -4 -4 15,0 -11 -4 -15,0 3 0 16,8 -12 0 -16,-4 -11 0 16,-4 -1 0 -16,-8 -8 0 15,-16 -3 0 -15,-4 -9 0 16,0 20 0 -16,0 4 0 15,0 21 0 -15,0 -9 -12 16,-16 4 8 -16,8 1 12 0,-12 -25 4 16,4 12 -16 -16,-4 -3 4 15,0 19 0 -15,0 12 0 16,0 21 0 -16,0 35 0 16,4 17 0 -16,4 31 8 15,4 49 -4 -15,4 28 -4 16,0 32 -24 -16,0 19 -4 15,4 25 -208 -15,0 28 -92 16,16 12 -184 -16</inkml:trace>
    </iact:actionData>
  </iact:action>
  <iact:action type="add" startTime="12155">
    <iact:property name="dataType"/>
    <iact:actionData xml:id="d1">
      <inkml:trace xmlns:inkml="http://www.w3.org/2003/InkML" xml:id="stk1" contextRef="#ctx0" brushRef="#brinv">0 0 2048 0</inkml:trace>
    </iact:actionData>
  </iact:action>
  <iact:action type="add" startTime="12156">
    <iact:property name="dataType"/>
    <iact:actionData xml:id="d2">
      <inkml:trace xmlns:inkml="http://www.w3.org/2003/InkML" xml:id="stk2" contextRef="#ctx0" brushRef="#brinv">7626 13073 2048 0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1pPr>
    <a:lvl2pPr indent="143505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2pPr>
    <a:lvl3pPr indent="287012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3pPr>
    <a:lvl4pPr indent="430517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4pPr>
    <a:lvl5pPr indent="574022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5pPr>
    <a:lvl6pPr indent="717528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6pPr>
    <a:lvl7pPr indent="861034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7pPr>
    <a:lvl8pPr indent="1004539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8pPr>
    <a:lvl9pPr indent="1148045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defTabSz="287012" rtl="0">
              <a:lnSpc>
                <a:spcPct val="125000"/>
              </a:lnSpc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05597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costly due to the number of lines of java code written to handle Null reference errors (NPEs) </a:t>
            </a:r>
          </a:p>
        </p:txBody>
      </p:sp>
    </p:spTree>
    <p:extLst>
      <p:ext uri="{BB962C8B-B14F-4D97-AF65-F5344CB8AC3E}">
        <p14:creationId xmlns:p14="http://schemas.microsoft.com/office/powerpoint/2010/main" val="2059395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92556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26164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Kotlin is borne out of Java and a bit of Swift and can be picked up easily, especially by Java developers as it’s quite similar – we’ll look at the syntax itself in later slides</a:t>
            </a:r>
          </a:p>
        </p:txBody>
      </p:sp>
    </p:spTree>
    <p:extLst>
      <p:ext uri="{BB962C8B-B14F-4D97-AF65-F5344CB8AC3E}">
        <p14:creationId xmlns:p14="http://schemas.microsoft.com/office/powerpoint/2010/main" val="876734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747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21483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27881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45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17066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ddrohan@wit.ie" TargetMode="Externa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wit.ie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ddrohan@wit.ie" TargetMode="Externa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 close-up of a metal structure&#10;&#10;Description automatically generated with low confidence">
            <a:extLst>
              <a:ext uri="{FF2B5EF4-FFF2-40B4-BE49-F238E27FC236}">
                <a16:creationId xmlns:a16="http://schemas.microsoft.com/office/drawing/2014/main" id="{14F6341F-72F0-BFA6-6798-9AC71A86B3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096" t="1189" r="36524" b="51187"/>
          <a:stretch/>
        </p:blipFill>
        <p:spPr>
          <a:xfrm>
            <a:off x="-6264" y="-6182"/>
            <a:ext cx="9150263" cy="5147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  <p:sp>
        <p:nvSpPr>
          <p:cNvPr id="12" name="Shape 33">
            <a:extLst>
              <a:ext uri="{FF2B5EF4-FFF2-40B4-BE49-F238E27FC236}">
                <a16:creationId xmlns:a16="http://schemas.microsoft.com/office/drawing/2014/main" id="{EAD08510-7D5A-594A-AAEC-59C7087561FC}"/>
              </a:ext>
            </a:extLst>
          </p:cNvPr>
          <p:cNvSpPr/>
          <p:nvPr userDrawn="1"/>
        </p:nvSpPr>
        <p:spPr>
          <a:xfrm>
            <a:off x="3778568" y="2059379"/>
            <a:ext cx="4846151" cy="0"/>
          </a:xfrm>
          <a:prstGeom prst="line">
            <a:avLst/>
          </a:prstGeom>
          <a:ln w="3175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 rtl="0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 dirty="0"/>
          </a:p>
        </p:txBody>
      </p:sp>
      <p:sp>
        <p:nvSpPr>
          <p:cNvPr id="13" name="Shape 34">
            <a:extLst>
              <a:ext uri="{FF2B5EF4-FFF2-40B4-BE49-F238E27FC236}">
                <a16:creationId xmlns:a16="http://schemas.microsoft.com/office/drawing/2014/main" id="{BB2C258E-D81B-5B4E-8B1B-562CE71165EB}"/>
              </a:ext>
            </a:extLst>
          </p:cNvPr>
          <p:cNvSpPr/>
          <p:nvPr userDrawn="1"/>
        </p:nvSpPr>
        <p:spPr>
          <a:xfrm>
            <a:off x="3799296" y="2299116"/>
            <a:ext cx="1208664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15" name="Shape 35">
            <a:extLst>
              <a:ext uri="{FF2B5EF4-FFF2-40B4-BE49-F238E27FC236}">
                <a16:creationId xmlns:a16="http://schemas.microsoft.com/office/drawing/2014/main" id="{885F7572-8BDA-2441-A5EC-7D945A8A5010}"/>
              </a:ext>
            </a:extLst>
          </p:cNvPr>
          <p:cNvSpPr/>
          <p:nvPr/>
        </p:nvSpPr>
        <p:spPr>
          <a:xfrm>
            <a:off x="5101985" y="2618117"/>
            <a:ext cx="3241478" cy="54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Computing &amp; Mathematics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South East Technological University</a:t>
            </a:r>
            <a:b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Waterford, Ireland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F323B0CE-A19A-E748-98EC-D40F56CC33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7903" y="4360424"/>
            <a:ext cx="730559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5E7D44-1D07-9340-B610-CE9A2D7BB0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8289" y="188773"/>
            <a:ext cx="560173" cy="6387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A583B1-550B-C14A-A9E9-8D176BDC6F6E}"/>
              </a:ext>
            </a:extLst>
          </p:cNvPr>
          <p:cNvSpPr txBox="1"/>
          <p:nvPr userDrawn="1"/>
        </p:nvSpPr>
        <p:spPr>
          <a:xfrm>
            <a:off x="4721847" y="4551298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 fontAlgn="auto"/>
            <a:r>
              <a:rPr lang="en-IE" sz="1600" b="1" i="0" u="none" strike="noStrike" baseline="0" dirty="0" err="1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  <a:sym typeface="Helvetica Light"/>
              </a:rPr>
              <a:t>setu.ie</a:t>
            </a:r>
            <a:endParaRPr lang="en-IE" sz="1600" b="1" i="0" u="none" strike="noStrike" baseline="0" dirty="0"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Shape 35">
            <a:extLst>
              <a:ext uri="{FF2B5EF4-FFF2-40B4-BE49-F238E27FC236}">
                <a16:creationId xmlns:a16="http://schemas.microsoft.com/office/drawing/2014/main" id="{1EC3B031-7C7C-5846-BACC-8C65A8064D86}"/>
              </a:ext>
            </a:extLst>
          </p:cNvPr>
          <p:cNvSpPr/>
          <p:nvPr userDrawn="1"/>
        </p:nvSpPr>
        <p:spPr>
          <a:xfrm>
            <a:off x="5026749" y="2224539"/>
            <a:ext cx="3628922" cy="387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defTabSz="521511"/>
            <a:r>
              <a:rPr lang="en-IE" sz="1800" b="1" i="0" baseline="0" dirty="0"/>
              <a:t>Dave Drohan </a:t>
            </a:r>
            <a:r>
              <a:rPr lang="en-IE" sz="1600" b="1" i="0" baseline="0" dirty="0"/>
              <a:t>(</a:t>
            </a:r>
            <a:r>
              <a:rPr lang="en-IE" sz="1600" b="1" i="0" baseline="0"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5"/>
              </a:rPr>
              <a:t>david.drohan@setu.ie</a:t>
            </a:r>
            <a:r>
              <a:rPr lang="en-IE" sz="1600" b="1" i="0" baseline="0" dirty="0"/>
              <a:t>)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BBD13589-119E-31F3-037B-F798E38525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9399" y="1324611"/>
            <a:ext cx="7893844" cy="542479"/>
          </a:xfrm>
        </p:spPr>
        <p:txBody>
          <a:bodyPr/>
          <a:lstStyle>
            <a:lvl1pPr>
              <a:defRPr sz="2800" b="1"/>
            </a:lvl1pPr>
          </a:lstStyle>
          <a:p>
            <a:pPr algn="r" defTabSz="366688" rtl="0"/>
            <a:r>
              <a:rPr lang="en-US" dirty="0"/>
              <a:t>Mobile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245159857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01836" y="2504778"/>
            <a:ext cx="8344755" cy="68"/>
          </a:xfrm>
          <a:prstGeom prst="rect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 dirty="0"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01836" y="696516"/>
            <a:ext cx="8340328" cy="16743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366688">
              <a:defRPr sz="2400"/>
            </a:lvl1pPr>
          </a:lstStyle>
          <a:p>
            <a:pPr lvl="0">
              <a:defRPr sz="1800"/>
            </a:pPr>
            <a:r>
              <a:rPr sz="2400"/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01836" y="2645421"/>
            <a:ext cx="8340328" cy="5357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4348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286973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3046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57394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Five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t>‹#›</a:t>
            </a:fld>
            <a:endParaRPr dirty="0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 dirty="0"/>
              <a:t>Kotlin Overview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3">
            <a:extLst>
              <a:ext uri="{FF2B5EF4-FFF2-40B4-BE49-F238E27FC236}">
                <a16:creationId xmlns:a16="http://schemas.microsoft.com/office/drawing/2014/main" id="{EAD08510-7D5A-594A-AAEC-59C7087561FC}"/>
              </a:ext>
            </a:extLst>
          </p:cNvPr>
          <p:cNvSpPr/>
          <p:nvPr userDrawn="1"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13" name="Shape 34">
            <a:extLst>
              <a:ext uri="{FF2B5EF4-FFF2-40B4-BE49-F238E27FC236}">
                <a16:creationId xmlns:a16="http://schemas.microsoft.com/office/drawing/2014/main" id="{BB2C258E-D81B-5B4E-8B1B-562CE71165EB}"/>
              </a:ext>
            </a:extLst>
          </p:cNvPr>
          <p:cNvSpPr/>
          <p:nvPr userDrawn="1"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 b="1" i="0" baseline="0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 b="1" i="0" baseline="0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14" name="Group 38">
            <a:extLst>
              <a:ext uri="{FF2B5EF4-FFF2-40B4-BE49-F238E27FC236}">
                <a16:creationId xmlns:a16="http://schemas.microsoft.com/office/drawing/2014/main" id="{F2E4AAC4-1BC8-8B45-9D59-BD11EFE1C363}"/>
              </a:ext>
            </a:extLst>
          </p:cNvPr>
          <p:cNvGrpSpPr/>
          <p:nvPr userDrawn="1"/>
        </p:nvGrpSpPr>
        <p:grpSpPr>
          <a:xfrm>
            <a:off x="2596780" y="2895889"/>
            <a:ext cx="3241478" cy="557188"/>
            <a:chOff x="0" y="0"/>
            <a:chExt cx="4610101" cy="1056592"/>
          </a:xfrm>
        </p:grpSpPr>
        <p:sp>
          <p:nvSpPr>
            <p:cNvPr id="15" name="Shape 35">
              <a:extLst>
                <a:ext uri="{FF2B5EF4-FFF2-40B4-BE49-F238E27FC236}">
                  <a16:creationId xmlns:a16="http://schemas.microsoft.com/office/drawing/2014/main" id="{885F7572-8BDA-2441-A5EC-7D945A8A5010}"/>
                </a:ext>
              </a:extLst>
            </p:cNvPr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 b="1" i="0" baseline="0" dirty="0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lang="en-IE" sz="975" b="1" i="0" baseline="0" dirty="0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South East Technological University</a:t>
              </a:r>
            </a:p>
          </p:txBody>
        </p:sp>
        <p:sp>
          <p:nvSpPr>
            <p:cNvPr id="16" name="Shape 36">
              <a:extLst>
                <a:ext uri="{FF2B5EF4-FFF2-40B4-BE49-F238E27FC236}">
                  <a16:creationId xmlns:a16="http://schemas.microsoft.com/office/drawing/2014/main" id="{13A97CFA-9E2F-6C43-883A-5397F4F500F6}"/>
                </a:ext>
              </a:extLst>
            </p:cNvPr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" action="ppaction://noactio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 b="1" i="0" baseline="0" dirty="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</a:t>
              </a:r>
              <a:r>
                <a:rPr lang="en-IE" sz="750" b="1" i="0" baseline="0" dirty="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setu</a:t>
              </a:r>
              <a:r>
                <a:rPr sz="750" b="1" i="0" baseline="0" dirty="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.ie</a:t>
              </a:r>
            </a:p>
          </p:txBody>
        </p:sp>
      </p:grpSp>
      <p:sp>
        <p:nvSpPr>
          <p:cNvPr id="17" name="Shape 39">
            <a:extLst>
              <a:ext uri="{FF2B5EF4-FFF2-40B4-BE49-F238E27FC236}">
                <a16:creationId xmlns:a16="http://schemas.microsoft.com/office/drawing/2014/main" id="{5A8FBA0A-0E37-5B4F-B217-4AC100FA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F323B0CE-A19A-E748-98EC-D40F56CC33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5995" y="4300772"/>
            <a:ext cx="730559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5E7D44-1D07-9340-B610-CE9A2D7BB0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7831" y="4406308"/>
            <a:ext cx="560173" cy="6387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A583B1-550B-C14A-A9E9-8D176BDC6F6E}"/>
              </a:ext>
            </a:extLst>
          </p:cNvPr>
          <p:cNvSpPr txBox="1"/>
          <p:nvPr userDrawn="1"/>
        </p:nvSpPr>
        <p:spPr>
          <a:xfrm>
            <a:off x="1182410" y="4491644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fontAlgn="auto"/>
            <a:r>
              <a:rPr lang="en-IE" sz="1600" b="1" i="0" u="none" strike="noStrike" baseline="0" dirty="0">
                <a:effectLst/>
                <a:latin typeface="+mn-lt"/>
                <a:ea typeface="+mn-ea"/>
                <a:cs typeface="+mn-cs"/>
                <a:sym typeface="Helvetica Light"/>
              </a:rPr>
              <a:t>South East Technological University</a:t>
            </a:r>
          </a:p>
        </p:txBody>
      </p:sp>
      <p:sp>
        <p:nvSpPr>
          <p:cNvPr id="21" name="Shape 35">
            <a:extLst>
              <a:ext uri="{FF2B5EF4-FFF2-40B4-BE49-F238E27FC236}">
                <a16:creationId xmlns:a16="http://schemas.microsoft.com/office/drawing/2014/main" id="{1EC3B031-7C7C-5846-BACC-8C65A8064D86}"/>
              </a:ext>
            </a:extLst>
          </p:cNvPr>
          <p:cNvSpPr/>
          <p:nvPr userDrawn="1"/>
        </p:nvSpPr>
        <p:spPr>
          <a:xfrm>
            <a:off x="2412786" y="2377945"/>
            <a:ext cx="3628922" cy="387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defTabSz="521511"/>
            <a:r>
              <a:rPr lang="en-IE" sz="1600" b="1" i="0" baseline="0" dirty="0"/>
              <a:t>Dave Drohan (</a:t>
            </a:r>
            <a:r>
              <a:rPr lang="en-IE" sz="1600" b="1" i="0" baseline="0"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5"/>
              </a:rPr>
              <a:t>david.drohan@setu.ie</a:t>
            </a:r>
            <a:r>
              <a:rPr lang="en-IE" sz="1600" b="1" i="0" baseline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0808165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47061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 dirty="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 dirty="0"/>
              <a:t>Kotlin Overview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3B9B00-B977-E94D-8CAA-76ABE98D04E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435" y="12527"/>
            <a:ext cx="618564" cy="7046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2" r:id="rId2"/>
    <p:sldLayoutId id="2147483663" r:id="rId3"/>
    <p:sldLayoutId id="2147483664" r:id="rId4"/>
  </p:sldLayoutIdLst>
  <p:transition spd="med"/>
  <p:hf hdr="0" dt="0"/>
  <p:txStyles>
    <p:titleStyle>
      <a:lvl1pPr>
        <a:defRPr sz="2775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rgbClr val="008000"/>
        </a:buClr>
        <a:buSzPct val="100000"/>
        <a:buFont typeface="Wingdings"/>
        <a:buChar char="❑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003969@nuist.edu.cn" TargetMode="External"/><Relationship Id="rId5" Type="http://schemas.openxmlformats.org/officeDocument/2006/relationships/hyperlink" Target="mailto:ddrohan@wit.ie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kotlinlang.org/docs/reference/faq.html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why-you-should-consider-kotlin-for-android-develop?fromrel=tru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Kotlin_(programming_language)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zone.com/articles/why-you-should-consider-kotlin-for-android-develop?fromrel=true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Kotlin_(programming_language)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enonstack.com/blog/overview-of-kotlin-comparison-between-kotlin-java" TargetMode="External"/><Relationship Id="rId2" Type="http://schemas.openxmlformats.org/officeDocument/2006/relationships/hyperlink" Target="https://dzone.com/articles/why-you-should-consider-kotlin-for-android-develop?fromrel=true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Kotlin_(programming_language)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microsoft.com/office/2011/relationships/inkAction" Target="../ink/inkAction1.xml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howtoprogramwithjava.com/dynamic-typing-vs-static-typing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petersommerhoff.com/dev/kotlin/kotlin-for-java-devs/#type-inference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petersommerhoff.com/dev/kotlin/kotlin-for-java-devs/#type-inferenc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Kotlin_(programming_language)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kotlin-vs-java-first-impressions-using-kotlin-for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Kotlin_(programming_language)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Kotlin_(programming_language)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otlin_(programming_language)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A close-up of a metal structure&#10;&#10;Description automatically generated with low confidence">
            <a:extLst>
              <a:ext uri="{FF2B5EF4-FFF2-40B4-BE49-F238E27FC236}">
                <a16:creationId xmlns:a16="http://schemas.microsoft.com/office/drawing/2014/main" id="{9162FF17-0EE3-FE50-1496-89E7A7B59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96" t="1189" r="36524" b="51187"/>
          <a:stretch/>
        </p:blipFill>
        <p:spPr>
          <a:xfrm>
            <a:off x="-6264" y="-6182"/>
            <a:ext cx="9150263" cy="5147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  <p:sp>
        <p:nvSpPr>
          <p:cNvPr id="6" name="Shape 33">
            <a:extLst>
              <a:ext uri="{FF2B5EF4-FFF2-40B4-BE49-F238E27FC236}">
                <a16:creationId xmlns:a16="http://schemas.microsoft.com/office/drawing/2014/main" id="{D795AD99-FC15-8136-7EA8-62DA1069CBC4}"/>
              </a:ext>
            </a:extLst>
          </p:cNvPr>
          <p:cNvSpPr/>
          <p:nvPr/>
        </p:nvSpPr>
        <p:spPr>
          <a:xfrm>
            <a:off x="3778568" y="2059379"/>
            <a:ext cx="4846151" cy="0"/>
          </a:xfrm>
          <a:prstGeom prst="line">
            <a:avLst/>
          </a:prstGeom>
          <a:ln w="3175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 rtl="0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 dirty="0"/>
          </a:p>
        </p:txBody>
      </p:sp>
      <p:sp>
        <p:nvSpPr>
          <p:cNvPr id="7" name="Shape 34">
            <a:extLst>
              <a:ext uri="{FF2B5EF4-FFF2-40B4-BE49-F238E27FC236}">
                <a16:creationId xmlns:a16="http://schemas.microsoft.com/office/drawing/2014/main" id="{5DC1D866-A134-1FCD-F6B9-6089651B4F0A}"/>
              </a:ext>
            </a:extLst>
          </p:cNvPr>
          <p:cNvSpPr/>
          <p:nvPr/>
        </p:nvSpPr>
        <p:spPr>
          <a:xfrm>
            <a:off x="3518641" y="2299116"/>
            <a:ext cx="1208664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8" name="Shape 35">
            <a:extLst>
              <a:ext uri="{FF2B5EF4-FFF2-40B4-BE49-F238E27FC236}">
                <a16:creationId xmlns:a16="http://schemas.microsoft.com/office/drawing/2014/main" id="{997A1267-88C5-5F81-0C1C-B543570661E4}"/>
              </a:ext>
            </a:extLst>
          </p:cNvPr>
          <p:cNvSpPr/>
          <p:nvPr/>
        </p:nvSpPr>
        <p:spPr>
          <a:xfrm>
            <a:off x="4808416" y="2618117"/>
            <a:ext cx="3241478" cy="54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Computing &amp; Mathematics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South East Technological University</a:t>
            </a:r>
            <a:b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Waterford, Ireland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F18C2C1F-A62E-B9B5-5784-1190A7170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7903" y="4360424"/>
            <a:ext cx="730559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69532F-2993-FF4E-AD5A-7F0FD8CC67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8289" y="188773"/>
            <a:ext cx="560173" cy="6387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45D041-0570-3E90-220E-1D210AD8A931}"/>
              </a:ext>
            </a:extLst>
          </p:cNvPr>
          <p:cNvSpPr txBox="1"/>
          <p:nvPr/>
        </p:nvSpPr>
        <p:spPr>
          <a:xfrm>
            <a:off x="4721847" y="4551298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 fontAlgn="auto"/>
            <a:r>
              <a:rPr lang="en-IE" sz="1600" b="1" i="0" u="none" strike="noStrike" baseline="0" dirty="0" err="1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  <a:sym typeface="Helvetica Light"/>
              </a:rPr>
              <a:t>setu.ie</a:t>
            </a:r>
            <a:endParaRPr lang="en-IE" sz="1600" b="1" i="0" u="none" strike="noStrike" baseline="0" dirty="0"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Shape 35">
            <a:extLst>
              <a:ext uri="{FF2B5EF4-FFF2-40B4-BE49-F238E27FC236}">
                <a16:creationId xmlns:a16="http://schemas.microsoft.com/office/drawing/2014/main" id="{386981ED-D1E6-8015-EF74-19057EE02634}"/>
              </a:ext>
            </a:extLst>
          </p:cNvPr>
          <p:cNvSpPr/>
          <p:nvPr/>
        </p:nvSpPr>
        <p:spPr>
          <a:xfrm>
            <a:off x="4808416" y="2224539"/>
            <a:ext cx="3656494" cy="387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defTabSz="521511"/>
            <a:r>
              <a:rPr lang="en-IE" sz="1800" b="1" i="0" baseline="0" dirty="0"/>
              <a:t>Dave Drohan </a:t>
            </a:r>
            <a:r>
              <a:rPr lang="en-IE" sz="1600" b="1" i="0" baseline="0" dirty="0"/>
              <a:t>(</a:t>
            </a:r>
            <a:r>
              <a:rPr lang="en-IE" sz="1600" b="1" i="0" baseline="0"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5"/>
              </a:rPr>
              <a:t>david.drohan@setu.ie</a:t>
            </a:r>
            <a:r>
              <a:rPr lang="en-IE" sz="1600" b="1" i="0" baseline="0" dirty="0"/>
              <a:t>)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F1FC4AF6-E8A8-0410-381C-21AF935835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9399" y="1324611"/>
            <a:ext cx="7893844" cy="542479"/>
          </a:xfrm>
        </p:spPr>
        <p:txBody>
          <a:bodyPr/>
          <a:lstStyle>
            <a:lvl1pPr>
              <a:defRPr sz="3200" b="1"/>
            </a:lvl1pPr>
          </a:lstStyle>
          <a:p>
            <a:pPr algn="r" defTabSz="366688" rtl="0"/>
            <a:r>
              <a:rPr lang="en-US" dirty="0"/>
              <a:t>Mobile Application Development</a:t>
            </a:r>
          </a:p>
        </p:txBody>
      </p:sp>
      <p:sp>
        <p:nvSpPr>
          <p:cNvPr id="14" name="Shape 34">
            <a:extLst>
              <a:ext uri="{FF2B5EF4-FFF2-40B4-BE49-F238E27FC236}">
                <a16:creationId xmlns:a16="http://schemas.microsoft.com/office/drawing/2014/main" id="{CE42592D-AA58-9946-414B-D58ABCBD55B7}"/>
              </a:ext>
            </a:extLst>
          </p:cNvPr>
          <p:cNvSpPr/>
          <p:nvPr/>
        </p:nvSpPr>
        <p:spPr>
          <a:xfrm>
            <a:off x="2076049" y="3323746"/>
            <a:ext cx="2630528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lang="en-US" sz="2400" b="1" i="0" baseline="0" dirty="0">
                <a:solidFill>
                  <a:srgbClr val="FF0000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Updated &amp; Delivered</a:t>
            </a:r>
            <a:endParaRPr sz="2400" b="1" i="0" baseline="0" dirty="0">
              <a:solidFill>
                <a:srgbClr val="FF0000"/>
              </a:solidFill>
              <a:latin typeface="Helvetica Neue UltraLight"/>
              <a:ea typeface="Helvetica Neue UltraLight"/>
              <a:cs typeface="Helvetica Neue UltraLight"/>
              <a:sym typeface="Helvetica Neue UltraLight"/>
            </a:endParaRPr>
          </a:p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rgbClr val="FF0000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15" name="Shape 35">
            <a:extLst>
              <a:ext uri="{FF2B5EF4-FFF2-40B4-BE49-F238E27FC236}">
                <a16:creationId xmlns:a16="http://schemas.microsoft.com/office/drawing/2014/main" id="{382BC03B-6918-2C12-E339-EC76389B1AD4}"/>
              </a:ext>
            </a:extLst>
          </p:cNvPr>
          <p:cNvSpPr/>
          <p:nvPr/>
        </p:nvSpPr>
        <p:spPr>
          <a:xfrm>
            <a:off x="4808416" y="3642747"/>
            <a:ext cx="3837205" cy="54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</a:t>
            </a:r>
            <a:r>
              <a:rPr lang="en-US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 Science</a:t>
            </a:r>
            <a:endParaRPr sz="975" b="1" i="0" baseline="0" dirty="0">
              <a:solidFill>
                <a:srgbClr val="13345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Nanjing University of Information Science and Technology</a:t>
            </a:r>
            <a:b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Nanjing, China</a:t>
            </a:r>
          </a:p>
        </p:txBody>
      </p:sp>
      <p:sp>
        <p:nvSpPr>
          <p:cNvPr id="16" name="Shape 35">
            <a:extLst>
              <a:ext uri="{FF2B5EF4-FFF2-40B4-BE49-F238E27FC236}">
                <a16:creationId xmlns:a16="http://schemas.microsoft.com/office/drawing/2014/main" id="{0DCDF452-B29C-BDC1-C936-31153A5828F8}"/>
              </a:ext>
            </a:extLst>
          </p:cNvPr>
          <p:cNvSpPr/>
          <p:nvPr/>
        </p:nvSpPr>
        <p:spPr>
          <a:xfrm>
            <a:off x="4808415" y="3249169"/>
            <a:ext cx="4156768" cy="387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algn="l" defTabSz="521511"/>
            <a:r>
              <a:rPr lang="en-IE" sz="2000" b="1" dirty="0" err="1"/>
              <a:t>Gongzhe</a:t>
            </a:r>
            <a:r>
              <a:rPr lang="en-IE" sz="2000" b="1"/>
              <a:t> Qiao </a:t>
            </a:r>
            <a:r>
              <a:rPr lang="en-IE" sz="1800" b="1"/>
              <a:t>(</a:t>
            </a:r>
            <a:r>
              <a:rPr lang="en-IE" sz="1800">
                <a:hlinkClick r:id="rId6"/>
              </a:rPr>
              <a:t>003969@nuist.edu.cn</a:t>
            </a:r>
            <a:r>
              <a:rPr lang="en-IE" sz="1800" b="1"/>
              <a:t>)</a:t>
            </a:r>
            <a:endParaRPr lang="en-IE" sz="1800" b="1" dirty="0"/>
          </a:p>
        </p:txBody>
      </p:sp>
      <p:pic>
        <p:nvPicPr>
          <p:cNvPr id="1026" name="Picture 2" descr="Nanjing University of Information Science and Technology - Wikipedia">
            <a:extLst>
              <a:ext uri="{FF2B5EF4-FFF2-40B4-BE49-F238E27FC236}">
                <a16:creationId xmlns:a16="http://schemas.microsoft.com/office/drawing/2014/main" id="{E314E898-B235-5090-D244-D7311340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519" y="4360423"/>
            <a:ext cx="730559" cy="73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F953113-4E9E-F68B-F22B-A0D04213E492}"/>
              </a:ext>
            </a:extLst>
          </p:cNvPr>
          <p:cNvSpPr txBox="1"/>
          <p:nvPr/>
        </p:nvSpPr>
        <p:spPr>
          <a:xfrm>
            <a:off x="2970778" y="4551295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 fontAlgn="auto"/>
            <a:r>
              <a:rPr lang="en-IE" sz="1600" b="1" dirty="0">
                <a:solidFill>
                  <a:schemeClr val="bg1">
                    <a:lumMod val="85000"/>
                  </a:schemeClr>
                </a:solidFill>
              </a:rPr>
              <a:t>nuist.edu.cn</a:t>
            </a:r>
            <a:endParaRPr lang="en-IE" sz="1600" b="1" i="0" u="none" strike="noStrike" baseline="0" dirty="0"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5342408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437" y="54713"/>
            <a:ext cx="4923659" cy="3249042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Shape 299"/>
          <p:cNvSpPr/>
          <p:nvPr/>
        </p:nvSpPr>
        <p:spPr>
          <a:xfrm>
            <a:off x="4772405" y="3567746"/>
            <a:ext cx="557445" cy="240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584200">
              <a:defRPr sz="23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1213" dirty="0"/>
              <a:t>Groovy</a:t>
            </a:r>
          </a:p>
        </p:txBody>
      </p:sp>
      <p:sp>
        <p:nvSpPr>
          <p:cNvPr id="300" name="Shape 300"/>
          <p:cNvSpPr/>
          <p:nvPr/>
        </p:nvSpPr>
        <p:spPr>
          <a:xfrm>
            <a:off x="6397691" y="4336880"/>
            <a:ext cx="262492" cy="240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584200">
              <a:defRPr sz="23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1213" dirty="0"/>
              <a:t>Go</a:t>
            </a:r>
          </a:p>
        </p:txBody>
      </p:sp>
      <p:sp>
        <p:nvSpPr>
          <p:cNvPr id="301" name="Shape 301"/>
          <p:cNvSpPr/>
          <p:nvPr/>
        </p:nvSpPr>
        <p:spPr>
          <a:xfrm>
            <a:off x="3880986" y="4337789"/>
            <a:ext cx="459661" cy="240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584200">
              <a:defRPr sz="23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1213" dirty="0"/>
              <a:t>Xtend</a:t>
            </a:r>
          </a:p>
        </p:txBody>
      </p:sp>
      <p:sp>
        <p:nvSpPr>
          <p:cNvPr id="302" name="Shape 302"/>
          <p:cNvSpPr/>
          <p:nvPr/>
        </p:nvSpPr>
        <p:spPr>
          <a:xfrm>
            <a:off x="2463260" y="4428507"/>
            <a:ext cx="382717" cy="240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584200">
              <a:defRPr sz="23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1213" dirty="0"/>
              <a:t>Swift</a:t>
            </a:r>
          </a:p>
        </p:txBody>
      </p:sp>
      <p:sp>
        <p:nvSpPr>
          <p:cNvPr id="303" name="Shape 303"/>
          <p:cNvSpPr/>
          <p:nvPr/>
        </p:nvSpPr>
        <p:spPr>
          <a:xfrm>
            <a:off x="2109805" y="2662337"/>
            <a:ext cx="886060" cy="2407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584200">
              <a:defRPr sz="23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1213" dirty="0"/>
              <a:t>Objective-C</a:t>
            </a:r>
          </a:p>
        </p:txBody>
      </p:sp>
      <p:sp>
        <p:nvSpPr>
          <p:cNvPr id="304" name="Shape 304"/>
          <p:cNvSpPr/>
          <p:nvPr/>
        </p:nvSpPr>
        <p:spPr>
          <a:xfrm>
            <a:off x="4028521" y="2886335"/>
            <a:ext cx="151804" cy="576279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defTabSz="308049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1898" dirty="0"/>
          </a:p>
        </p:txBody>
      </p:sp>
      <p:sp>
        <p:nvSpPr>
          <p:cNvPr id="305" name="Shape 305"/>
          <p:cNvSpPr/>
          <p:nvPr/>
        </p:nvSpPr>
        <p:spPr>
          <a:xfrm flipH="1">
            <a:off x="4287477" y="1552919"/>
            <a:ext cx="2023931" cy="1903779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defTabSz="308049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1898" dirty="0"/>
          </a:p>
        </p:txBody>
      </p:sp>
      <p:sp>
        <p:nvSpPr>
          <p:cNvPr id="306" name="Shape 306"/>
          <p:cNvSpPr/>
          <p:nvPr/>
        </p:nvSpPr>
        <p:spPr>
          <a:xfrm flipH="1">
            <a:off x="2676789" y="1761418"/>
            <a:ext cx="571394" cy="894754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defTabSz="308049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1898" dirty="0"/>
          </a:p>
        </p:txBody>
      </p:sp>
      <p:sp>
        <p:nvSpPr>
          <p:cNvPr id="307" name="Shape 307"/>
          <p:cNvSpPr/>
          <p:nvPr/>
        </p:nvSpPr>
        <p:spPr>
          <a:xfrm flipH="1">
            <a:off x="2726508" y="1963156"/>
            <a:ext cx="3007817" cy="693016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defTabSz="308049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1898" dirty="0"/>
          </a:p>
        </p:txBody>
      </p:sp>
      <p:sp>
        <p:nvSpPr>
          <p:cNvPr id="308" name="Shape 308"/>
          <p:cNvSpPr/>
          <p:nvPr/>
        </p:nvSpPr>
        <p:spPr>
          <a:xfrm>
            <a:off x="3920309" y="2865378"/>
            <a:ext cx="93079" cy="1513725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defTabSz="308049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1898" dirty="0"/>
          </a:p>
        </p:txBody>
      </p:sp>
      <p:sp>
        <p:nvSpPr>
          <p:cNvPr id="309" name="Shape 309"/>
          <p:cNvSpPr/>
          <p:nvPr/>
        </p:nvSpPr>
        <p:spPr>
          <a:xfrm>
            <a:off x="4118826" y="3668708"/>
            <a:ext cx="1" cy="736700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defTabSz="308049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1898" dirty="0"/>
          </a:p>
        </p:txBody>
      </p:sp>
      <p:sp>
        <p:nvSpPr>
          <p:cNvPr id="310" name="Shape 310"/>
          <p:cNvSpPr/>
          <p:nvPr/>
        </p:nvSpPr>
        <p:spPr>
          <a:xfrm flipH="1">
            <a:off x="4240141" y="3756399"/>
            <a:ext cx="713844" cy="640186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defTabSz="308049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1898" dirty="0"/>
          </a:p>
        </p:txBody>
      </p:sp>
      <p:sp>
        <p:nvSpPr>
          <p:cNvPr id="311" name="Shape 311"/>
          <p:cNvSpPr/>
          <p:nvPr/>
        </p:nvSpPr>
        <p:spPr>
          <a:xfrm>
            <a:off x="4084009" y="2802345"/>
            <a:ext cx="835405" cy="835405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defTabSz="308049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1898" dirty="0"/>
          </a:p>
        </p:txBody>
      </p:sp>
      <p:sp>
        <p:nvSpPr>
          <p:cNvPr id="312" name="Shape 312"/>
          <p:cNvSpPr/>
          <p:nvPr/>
        </p:nvSpPr>
        <p:spPr>
          <a:xfrm flipH="1">
            <a:off x="5125443" y="3235150"/>
            <a:ext cx="1422676" cy="403682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defTabSz="308049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1898" dirty="0"/>
          </a:p>
        </p:txBody>
      </p:sp>
      <p:sp>
        <p:nvSpPr>
          <p:cNvPr id="313" name="Shape 313"/>
          <p:cNvSpPr/>
          <p:nvPr/>
        </p:nvSpPr>
        <p:spPr>
          <a:xfrm flipH="1">
            <a:off x="2585658" y="2866959"/>
            <a:ext cx="77631" cy="1642990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defTabSz="308049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1898" dirty="0"/>
          </a:p>
        </p:txBody>
      </p:sp>
      <p:sp>
        <p:nvSpPr>
          <p:cNvPr id="314" name="Shape 314"/>
          <p:cNvSpPr/>
          <p:nvPr/>
        </p:nvSpPr>
        <p:spPr>
          <a:xfrm flipH="1">
            <a:off x="2653883" y="3532320"/>
            <a:ext cx="1275511" cy="916353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defTabSz="308049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1898" dirty="0"/>
          </a:p>
        </p:txBody>
      </p:sp>
      <p:sp>
        <p:nvSpPr>
          <p:cNvPr id="315" name="Shape 315"/>
          <p:cNvSpPr/>
          <p:nvPr/>
        </p:nvSpPr>
        <p:spPr>
          <a:xfrm>
            <a:off x="3481640" y="1817680"/>
            <a:ext cx="3022956" cy="2499451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defTabSz="308049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1898" dirty="0"/>
          </a:p>
        </p:txBody>
      </p:sp>
      <p:sp>
        <p:nvSpPr>
          <p:cNvPr id="316" name="Shape 316"/>
          <p:cNvSpPr/>
          <p:nvPr/>
        </p:nvSpPr>
        <p:spPr>
          <a:xfrm flipH="1">
            <a:off x="2830791" y="3758125"/>
            <a:ext cx="1838275" cy="711069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defTabSz="308049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1898" dirty="0"/>
          </a:p>
        </p:txBody>
      </p:sp>
      <p:sp>
        <p:nvSpPr>
          <p:cNvPr id="317" name="Shape 317"/>
          <p:cNvSpPr/>
          <p:nvPr/>
        </p:nvSpPr>
        <p:spPr>
          <a:xfrm flipH="1">
            <a:off x="2968130" y="4522098"/>
            <a:ext cx="799061" cy="1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defTabSz="308049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1898" dirty="0"/>
          </a:p>
        </p:txBody>
      </p:sp>
      <p:sp>
        <p:nvSpPr>
          <p:cNvPr id="318" name="Shape 318"/>
          <p:cNvSpPr/>
          <p:nvPr/>
        </p:nvSpPr>
        <p:spPr>
          <a:xfrm flipH="1">
            <a:off x="6570419" y="1863051"/>
            <a:ext cx="667957" cy="2454079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defTabSz="308049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1898" dirty="0"/>
          </a:p>
        </p:txBody>
      </p:sp>
      <p:sp>
        <p:nvSpPr>
          <p:cNvPr id="319" name="Shape 319"/>
          <p:cNvSpPr/>
          <p:nvPr/>
        </p:nvSpPr>
        <p:spPr>
          <a:xfrm>
            <a:off x="4379519" y="3568974"/>
            <a:ext cx="2059554" cy="841315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defTabSz="308049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1898" dirty="0"/>
          </a:p>
        </p:txBody>
      </p:sp>
      <p:sp>
        <p:nvSpPr>
          <p:cNvPr id="320" name="Shape 320"/>
          <p:cNvSpPr/>
          <p:nvPr/>
        </p:nvSpPr>
        <p:spPr>
          <a:xfrm flipH="1">
            <a:off x="2660218" y="3162079"/>
            <a:ext cx="2332312" cy="1265269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defTabSz="308049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1898" dirty="0"/>
          </a:p>
        </p:txBody>
      </p:sp>
      <p:sp>
        <p:nvSpPr>
          <p:cNvPr id="321" name="Shape 321"/>
          <p:cNvSpPr/>
          <p:nvPr/>
        </p:nvSpPr>
        <p:spPr>
          <a:xfrm>
            <a:off x="4039294" y="3485043"/>
            <a:ext cx="443631" cy="24075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584200">
              <a:defRPr sz="23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sz="1213" dirty="0"/>
              <a:t>Scala</a:t>
            </a:r>
          </a:p>
        </p:txBody>
      </p:sp>
      <p:sp>
        <p:nvSpPr>
          <p:cNvPr id="27" name="Shape 317"/>
          <p:cNvSpPr/>
          <p:nvPr/>
        </p:nvSpPr>
        <p:spPr>
          <a:xfrm flipH="1">
            <a:off x="1775534" y="4564575"/>
            <a:ext cx="632644" cy="123664"/>
          </a:xfrm>
          <a:prstGeom prst="line">
            <a:avLst/>
          </a:prstGeom>
          <a:ln w="50800">
            <a:solidFill>
              <a:srgbClr val="ABABAB"/>
            </a:solidFill>
            <a:miter lim="400000"/>
            <a:tailEnd type="triangle"/>
          </a:ln>
        </p:spPr>
        <p:txBody>
          <a:bodyPr lIns="26789" tIns="26789" rIns="26789" bIns="26789" anchor="ctr"/>
          <a:lstStyle/>
          <a:p>
            <a:pPr defTabSz="308049">
              <a:defRPr sz="3600">
                <a:latin typeface="+mn-lt"/>
                <a:ea typeface="+mn-ea"/>
                <a:cs typeface="+mn-cs"/>
                <a:sym typeface="Helvetica Neue Light"/>
              </a:defRPr>
            </a:pPr>
            <a:endParaRPr sz="1898" dirty="0"/>
          </a:p>
        </p:txBody>
      </p:sp>
      <p:sp>
        <p:nvSpPr>
          <p:cNvPr id="28" name="Shape 302"/>
          <p:cNvSpPr/>
          <p:nvPr/>
        </p:nvSpPr>
        <p:spPr>
          <a:xfrm>
            <a:off x="1179363" y="4548884"/>
            <a:ext cx="570269" cy="3003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6789" tIns="26789" rIns="26789" bIns="26789" anchor="ctr">
            <a:spAutoFit/>
          </a:bodyPr>
          <a:lstStyle>
            <a:lvl1pPr algn="ctr" defTabSz="584200">
              <a:defRPr sz="2300" b="1"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r>
              <a:rPr lang="en-IE" sz="1600" dirty="0">
                <a:solidFill>
                  <a:srgbClr val="FF0000"/>
                </a:solidFill>
              </a:rPr>
              <a:t>Kotlin</a:t>
            </a:r>
            <a:endParaRPr sz="1600" dirty="0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4D5E24-9D33-49B7-9C0C-E56718955D34}"/>
              </a:ext>
            </a:extLst>
          </p:cNvPr>
          <p:cNvSpPr/>
          <p:nvPr/>
        </p:nvSpPr>
        <p:spPr>
          <a:xfrm>
            <a:off x="606057" y="99239"/>
            <a:ext cx="1781209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1800" dirty="0">
                <a:solidFill>
                  <a:srgbClr val="FF0000"/>
                </a:solidFill>
              </a:rPr>
              <a:t>JVM Language Evolution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DB0A7-2E3F-7841-AF8D-AA6A41DB6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642B4-AE2E-DC4A-9FF5-D058255C093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10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639473347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6C6A-E549-40F2-B21E-A5B32016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Kotlin (Concise) Vs Java (Overly Verbose)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BEC783-B627-4CD9-8B4F-1190DF0B418A}"/>
              </a:ext>
            </a:extLst>
          </p:cNvPr>
          <p:cNvSpPr/>
          <p:nvPr/>
        </p:nvSpPr>
        <p:spPr>
          <a:xfrm>
            <a:off x="2233246" y="1231350"/>
            <a:ext cx="376299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800" b="1" i="1" dirty="0">
                <a:solidFill>
                  <a:srgbClr val="FF0000"/>
                </a:solidFill>
                <a:latin typeface="Open Sans"/>
              </a:rPr>
              <a:t>Rough estimates indicate approximately a 40% cut in the number of lines of code.</a:t>
            </a:r>
            <a:endParaRPr lang="en-IE" sz="2800" b="1" i="1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307742-F535-42B8-A969-DA9F3C6D936D}"/>
              </a:ext>
            </a:extLst>
          </p:cNvPr>
          <p:cNvSpPr/>
          <p:nvPr/>
        </p:nvSpPr>
        <p:spPr>
          <a:xfrm>
            <a:off x="1459970" y="4242723"/>
            <a:ext cx="5643531" cy="319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476" dirty="0">
                <a:hlinkClick r:id="rId2"/>
              </a:rPr>
              <a:t>https://kotlinlang.org/docs/reference/faq.html</a:t>
            </a:r>
            <a:r>
              <a:rPr lang="en-IE" sz="1476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71EF8-02F2-B24B-8C4C-0B5E2AAFD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F2957-0564-B24A-859F-AA328BA402B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5829613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Kotlin (Concise) Vs Java (Overly Verbose)</a:t>
            </a:r>
          </a:p>
        </p:txBody>
      </p:sp>
      <p:pic>
        <p:nvPicPr>
          <p:cNvPr id="6" name="Picture 2" descr="Image result for kotl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08" y="842215"/>
            <a:ext cx="3983134" cy="3983134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25703" y="1217666"/>
            <a:ext cx="304223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600" dirty="0"/>
              <a:t>Kotlin drastically reduces the amount of boilerplate code you have to write.</a:t>
            </a:r>
          </a:p>
          <a:p>
            <a:endParaRPr lang="en-IE" sz="1600" dirty="0"/>
          </a:p>
          <a:p>
            <a:r>
              <a:rPr lang="en-IE" sz="1600" dirty="0"/>
              <a:t>The less code you write, the fewer mistakes you make, the less to test, the better the execution.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4634E-54E4-5C4E-89A8-91AAA0437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AF527-2695-214C-BC1D-447D3C557D6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4876451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Easy(ish) learning curve for Java Developers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89239" y="4637924"/>
            <a:ext cx="5862034" cy="238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949" dirty="0">
                <a:hlinkClick r:id="rId3"/>
              </a:rPr>
              <a:t>https://dzone.com/articles/why-you-should-consider-kotlin-for-android-develop?fromrel=true</a:t>
            </a:r>
            <a:r>
              <a:rPr lang="en-IE" sz="949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1760146" y="1064991"/>
            <a:ext cx="5520221" cy="3013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9" i="1" dirty="0">
                <a:solidFill>
                  <a:srgbClr val="262626"/>
                </a:solidFill>
                <a:latin typeface="+mj-lt"/>
              </a:rPr>
              <a:t>“Kotlin is approachable and can be acquired in a few hours by </a:t>
            </a:r>
            <a:r>
              <a:rPr lang="en-US" sz="2109" i="1" dirty="0">
                <a:solidFill>
                  <a:srgbClr val="FF0000"/>
                </a:solidFill>
                <a:latin typeface="+mj-lt"/>
              </a:rPr>
              <a:t>simply reading the language reference</a:t>
            </a:r>
            <a:r>
              <a:rPr lang="en-US" sz="2109" i="1" dirty="0">
                <a:solidFill>
                  <a:srgbClr val="262626"/>
                </a:solidFill>
                <a:latin typeface="+mj-lt"/>
              </a:rPr>
              <a:t>. It has a lean and intuitive syntax.”</a:t>
            </a:r>
          </a:p>
          <a:p>
            <a:endParaRPr lang="en-US" sz="2109" i="1" dirty="0">
              <a:solidFill>
                <a:srgbClr val="262626"/>
              </a:solidFill>
              <a:latin typeface="+mj-lt"/>
            </a:endParaRPr>
          </a:p>
          <a:p>
            <a:r>
              <a:rPr lang="en-US" sz="2109" i="1" dirty="0">
                <a:solidFill>
                  <a:srgbClr val="262626"/>
                </a:solidFill>
                <a:latin typeface="+mj-lt"/>
              </a:rPr>
              <a:t>“Kotlin is also designed to have a </a:t>
            </a:r>
            <a:r>
              <a:rPr lang="en-US" sz="2109" i="1" dirty="0">
                <a:solidFill>
                  <a:srgbClr val="FF0000"/>
                </a:solidFill>
                <a:latin typeface="+mj-lt"/>
              </a:rPr>
              <a:t>gentle learning path for Java developers</a:t>
            </a:r>
            <a:r>
              <a:rPr lang="en-US" sz="2109" i="1" dirty="0">
                <a:solidFill>
                  <a:srgbClr val="262626"/>
                </a:solidFill>
                <a:latin typeface="+mj-lt"/>
              </a:rPr>
              <a:t>. Java programmers will find that most of the Kotlin syntax feels familiar.”</a:t>
            </a:r>
            <a:endParaRPr lang="en-IE" sz="2109" i="1" dirty="0">
              <a:latin typeface="+mj-lt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EFF0A-E46B-BA44-B74B-31F47014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727AD-3FDA-CA42-8C60-01098BAF65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52997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5536" y="804813"/>
            <a:ext cx="8337759" cy="42999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runs on Java Virtual Machine. 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is an evolution of the Java syntax but is more concise and has cleaner syntax.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b="1" dirty="0">
                <a:solidFill>
                  <a:srgbClr val="FF0000"/>
                </a:solidFill>
              </a:rPr>
              <a:t>is not syntax compatible with Java; but is interoperable with Java.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relies on some Java Class Libraries </a:t>
            </a:r>
            <a:br>
              <a:rPr lang="en-IE" sz="2350" dirty="0">
                <a:solidFill>
                  <a:schemeClr val="tx1"/>
                </a:solidFill>
              </a:rPr>
            </a:br>
            <a:r>
              <a:rPr lang="en-IE" sz="2350" dirty="0">
                <a:solidFill>
                  <a:schemeClr val="tx1"/>
                </a:solidFill>
              </a:rPr>
              <a:t>e.g. Collections framework.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is a statically-typed programming language.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offers null safety.</a:t>
            </a:r>
          </a:p>
        </p:txBody>
      </p:sp>
      <p:pic>
        <p:nvPicPr>
          <p:cNvPr id="6" name="Picture 6" descr="Image result for kotl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8230"/>
            <a:ext cx="3286683" cy="115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F27547-36AC-4246-8030-A9DECEAD60E6}"/>
              </a:ext>
            </a:extLst>
          </p:cNvPr>
          <p:cNvSpPr/>
          <p:nvPr/>
        </p:nvSpPr>
        <p:spPr>
          <a:xfrm>
            <a:off x="4351414" y="566414"/>
            <a:ext cx="4095492" cy="238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949" dirty="0">
                <a:hlinkClick r:id="rId4"/>
              </a:rPr>
              <a:t>Based on : https://en.wikipedia.org/wiki/Kotlin_(programming_language)</a:t>
            </a:r>
            <a:r>
              <a:rPr lang="en-IE" sz="949" dirty="0"/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B7524A-1F80-414D-B3B1-538F4C0BB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AC2276-3E8D-B848-8F93-B71A7D7C8B0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554128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Kotlin / Java Interoperability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4690FA9-D588-9645-B85D-C1663A1A7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344604" cy="3883425"/>
          </a:xfrm>
        </p:spPr>
        <p:txBody>
          <a:bodyPr/>
          <a:lstStyle/>
          <a:p>
            <a:pPr algn="l">
              <a:buFont typeface="Wingdings" pitchFamily="2" charset="2"/>
              <a:buChar char="q"/>
            </a:pPr>
            <a:r>
              <a:rPr lang="en-US" sz="2200" dirty="0">
                <a:solidFill>
                  <a:srgbClr val="262626"/>
                </a:solidFill>
              </a:rPr>
              <a:t>Kotlin and Java are 100% interoperable; Java and Kotlin code can co-exist very well </a:t>
            </a:r>
            <a:r>
              <a:rPr lang="en-US" sz="2200" dirty="0">
                <a:solidFill>
                  <a:srgbClr val="FF0000"/>
                </a:solidFill>
              </a:rPr>
              <a:t>in the same project </a:t>
            </a:r>
            <a:r>
              <a:rPr lang="en-US" sz="2200" dirty="0">
                <a:solidFill>
                  <a:srgbClr val="262626"/>
                </a:solidFill>
              </a:rPr>
              <a:t>and compile perfectly. </a:t>
            </a:r>
          </a:p>
          <a:p>
            <a:pPr algn="l">
              <a:buFont typeface="Wingdings" pitchFamily="2" charset="2"/>
              <a:buChar char="q"/>
            </a:pPr>
            <a:r>
              <a:rPr lang="en-US" sz="2200" dirty="0">
                <a:solidFill>
                  <a:srgbClr val="262626"/>
                </a:solidFill>
              </a:rPr>
              <a:t>Kotlin can be called from Java and Java from Kotlin.</a:t>
            </a:r>
          </a:p>
          <a:p>
            <a:pPr algn="l">
              <a:buFont typeface="Wingdings" pitchFamily="2" charset="2"/>
              <a:buChar char="q"/>
            </a:pPr>
            <a:r>
              <a:rPr lang="en-US" sz="2200" dirty="0">
                <a:solidFill>
                  <a:srgbClr val="262626"/>
                </a:solidFill>
              </a:rPr>
              <a:t>Both .java and .kt files are compiled to .class bytecode.</a:t>
            </a:r>
          </a:p>
          <a:p>
            <a:pPr algn="l">
              <a:buFont typeface="Wingdings" pitchFamily="2" charset="2"/>
              <a:buChar char="q"/>
            </a:pPr>
            <a:r>
              <a:rPr lang="en-US" sz="2200" dirty="0">
                <a:solidFill>
                  <a:srgbClr val="262626"/>
                </a:solidFill>
              </a:rPr>
              <a:t>When a project containing both Java and Kotlin is compiled, it would be difficult to tell which parts were created in Java and which in Kotlin. </a:t>
            </a:r>
          </a:p>
          <a:p>
            <a:pPr algn="l">
              <a:buFont typeface="Wingdings" pitchFamily="2" charset="2"/>
              <a:buChar char="q"/>
            </a:pPr>
            <a:r>
              <a:rPr lang="en-US" sz="2200" dirty="0">
                <a:solidFill>
                  <a:srgbClr val="262626"/>
                </a:solidFill>
              </a:rPr>
              <a:t>You can start using Kotlin in an existing Java project, </a:t>
            </a:r>
            <a:br>
              <a:rPr lang="en-US" sz="2200" dirty="0">
                <a:solidFill>
                  <a:srgbClr val="262626"/>
                </a:solidFill>
              </a:rPr>
            </a:br>
            <a:r>
              <a:rPr lang="en-US" sz="2200" dirty="0">
                <a:solidFill>
                  <a:srgbClr val="262626"/>
                </a:solidFill>
              </a:rPr>
              <a:t>without having to convert the project to Kotlin </a:t>
            </a:r>
            <a:br>
              <a:rPr lang="en-US" sz="2200" dirty="0">
                <a:solidFill>
                  <a:srgbClr val="262626"/>
                </a:solidFill>
              </a:rPr>
            </a:br>
            <a:r>
              <a:rPr lang="en-US" sz="2200" dirty="0">
                <a:solidFill>
                  <a:srgbClr val="262626"/>
                </a:solidFill>
              </a:rPr>
              <a:t>(no need to bin all your Java code!)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4526684"/>
            <a:ext cx="61493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100" dirty="0">
                <a:hlinkClick r:id="rId2"/>
              </a:rPr>
              <a:t>https://dzone.com/articles/why-you-should-consider-kotlin-for-android-develop?fromrel=true</a:t>
            </a:r>
            <a:r>
              <a:rPr lang="en-IE" sz="1100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AD4C8-B957-464D-ACD9-13AA7A604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35EA9-3BED-4D46-8946-F668569B91B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776242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5536" y="804813"/>
            <a:ext cx="8337759" cy="42999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runs on Java Virtual Machine. 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is an evolution of the Java syntax but is more concise and has cleaner syntax.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is not syntax compatible with Java; but is interoperable with Java.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b="1" dirty="0">
                <a:solidFill>
                  <a:srgbClr val="FF0000"/>
                </a:solidFill>
              </a:rPr>
              <a:t>relies on some Java Class Libraries </a:t>
            </a:r>
            <a:br>
              <a:rPr lang="en-IE" sz="2350" b="1" dirty="0">
                <a:solidFill>
                  <a:srgbClr val="FF0000"/>
                </a:solidFill>
              </a:rPr>
            </a:br>
            <a:r>
              <a:rPr lang="en-IE" sz="2350" b="1" dirty="0">
                <a:solidFill>
                  <a:srgbClr val="FF0000"/>
                </a:solidFill>
              </a:rPr>
              <a:t>e.g. Collections framework.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is a statically-typed programming language.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offers null safety.</a:t>
            </a:r>
          </a:p>
        </p:txBody>
      </p:sp>
      <p:pic>
        <p:nvPicPr>
          <p:cNvPr id="6" name="Picture 6" descr="Image result for kotl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8230"/>
            <a:ext cx="3286683" cy="115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F27547-36AC-4246-8030-A9DECEAD60E6}"/>
              </a:ext>
            </a:extLst>
          </p:cNvPr>
          <p:cNvSpPr/>
          <p:nvPr/>
        </p:nvSpPr>
        <p:spPr>
          <a:xfrm>
            <a:off x="4351414" y="566414"/>
            <a:ext cx="4095492" cy="238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949" dirty="0">
                <a:hlinkClick r:id="rId4"/>
              </a:rPr>
              <a:t>Based on : https://en.wikipedia.org/wiki/Kotlin_(programming_language)</a:t>
            </a:r>
            <a:r>
              <a:rPr lang="en-IE" sz="949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A24281-FEB9-E441-BA7A-D59BCCA5D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ED0E3-949A-C54A-BEB2-CDEDB57F2DD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5823059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Kotlin and the Java Class Libraries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B0642F-C42C-304F-A5D2-6109359C6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Interoperability advantages:</a:t>
            </a:r>
          </a:p>
          <a:p>
            <a:pPr marL="519941" lvl="1" indent="-241082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you can use any of the vast number of Java Libraries and Frameworks in a Kotlin project.</a:t>
            </a:r>
          </a:p>
          <a:p>
            <a:pPr marL="519941" lvl="1" indent="-241082" algn="l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Kotlin can also easily integrate with Maven, Gradle and other build systems.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76063" y="4466905"/>
            <a:ext cx="5862034" cy="676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949" dirty="0">
                <a:hlinkClick r:id="rId2"/>
              </a:rPr>
              <a:t>https://dzone.com/articles/why-you-should-consider-kotlin-for-android-develop?fromrel=true</a:t>
            </a:r>
            <a:endParaRPr lang="en-IE" sz="949" dirty="0"/>
          </a:p>
          <a:p>
            <a:r>
              <a:rPr lang="en-IE" sz="949" dirty="0">
                <a:hlinkClick r:id="rId3"/>
              </a:rPr>
              <a:t>https://www.xenonstack.com/blog/overview-of-kotlin-comparison-between-kotlin-java</a:t>
            </a:r>
            <a:r>
              <a:rPr lang="en-IE" sz="949" dirty="0"/>
              <a:t> </a:t>
            </a:r>
          </a:p>
          <a:p>
            <a:endParaRPr lang="en-IE" sz="949" dirty="0"/>
          </a:p>
          <a:p>
            <a:endParaRPr lang="en-IE" sz="949" dirty="0"/>
          </a:p>
        </p:txBody>
      </p:sp>
      <p:sp>
        <p:nvSpPr>
          <p:cNvPr id="5" name="Rectangle 4"/>
          <p:cNvSpPr/>
          <p:nvPr/>
        </p:nvSpPr>
        <p:spPr>
          <a:xfrm>
            <a:off x="1802681" y="2921677"/>
            <a:ext cx="3429000" cy="274819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IE" sz="1186" dirty="0">
                <a:solidFill>
                  <a:srgbClr val="53585F"/>
                </a:solidFill>
                <a:latin typeface="Titillium Web"/>
              </a:rPr>
              <a:t>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B58CC-20B4-2D47-B767-99979E4B6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BB97DB-318F-304A-9A1D-CC15D137170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1289899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5536" y="804813"/>
            <a:ext cx="8337759" cy="42999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runs on Java Virtual Machine. 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is an evolution of the Java syntax but is more concise and has cleaner syntax.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is not syntax compatible with Java; but is interoperable with Java.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relies on some Java Class Libraries </a:t>
            </a:r>
            <a:br>
              <a:rPr lang="en-IE" sz="2350" dirty="0">
                <a:solidFill>
                  <a:schemeClr val="tx1"/>
                </a:solidFill>
              </a:rPr>
            </a:br>
            <a:r>
              <a:rPr lang="en-IE" sz="2350" dirty="0">
                <a:solidFill>
                  <a:schemeClr val="tx1"/>
                </a:solidFill>
              </a:rPr>
              <a:t>e.g. Collections framework.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b="1" dirty="0">
                <a:solidFill>
                  <a:srgbClr val="FF0000"/>
                </a:solidFill>
              </a:rPr>
              <a:t>is a statically-typed programming language.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offers null safety.</a:t>
            </a:r>
          </a:p>
        </p:txBody>
      </p:sp>
      <p:pic>
        <p:nvPicPr>
          <p:cNvPr id="6" name="Picture 6" descr="Image result for kotl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8230"/>
            <a:ext cx="3286683" cy="115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F27547-36AC-4246-8030-A9DECEAD60E6}"/>
              </a:ext>
            </a:extLst>
          </p:cNvPr>
          <p:cNvSpPr/>
          <p:nvPr/>
        </p:nvSpPr>
        <p:spPr>
          <a:xfrm>
            <a:off x="4351414" y="566414"/>
            <a:ext cx="4095492" cy="238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949" dirty="0">
                <a:hlinkClick r:id="rId4"/>
              </a:rPr>
              <a:t>Based on : https://en.wikipedia.org/wiki/Kotlin_(programming_language)</a:t>
            </a:r>
            <a:r>
              <a:rPr lang="en-IE" sz="949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FB9157-8350-294A-A056-251976FB41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6E3CB-3376-944B-B292-9F4AC5F3718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0165627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365" t="15449" r="1273" b="7475"/>
          <a:stretch/>
        </p:blipFill>
        <p:spPr>
          <a:xfrm>
            <a:off x="489750" y="113853"/>
            <a:ext cx="6265540" cy="33036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2E9959-CC35-4A98-803D-A1E2C20BA58F}"/>
              </a:ext>
            </a:extLst>
          </p:cNvPr>
          <p:cNvSpPr/>
          <p:nvPr/>
        </p:nvSpPr>
        <p:spPr>
          <a:xfrm>
            <a:off x="489750" y="3629921"/>
            <a:ext cx="6265540" cy="9685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IE" sz="1898" i="1" dirty="0"/>
              <a:t>STATIC TYPING</a:t>
            </a:r>
          </a:p>
          <a:p>
            <a:pPr algn="ctr"/>
            <a:r>
              <a:rPr lang="en-IE" sz="1898" i="1" dirty="0"/>
              <a:t>“Variable declarations are mandatory before usage, </a:t>
            </a:r>
          </a:p>
          <a:p>
            <a:pPr algn="ctr"/>
            <a:r>
              <a:rPr lang="en-IE" sz="1898" i="1" dirty="0"/>
              <a:t>else results in a compile-time error"</a:t>
            </a:r>
          </a:p>
        </p:txBody>
      </p: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E2BA356-9CF7-4F7A-A000-6BAEDB332E53}"/>
                  </a:ext>
                </a:extLst>
              </p14:cNvPr>
              <p14:cNvContentPartPr/>
              <p14:nvPr>
                <p:custDataLst>
                  <p:tags r:id="rId1"/>
                </p:custDataLst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186118" y="253121"/>
              <a:ext cx="1911517" cy="2725487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E2BA356-9CF7-4F7A-A000-6BAEDB332E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76038" y="243041"/>
                <a:ext cx="1931316" cy="2745646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A06242B-671D-944D-96BD-4C659B598235}"/>
              </a:ext>
            </a:extLst>
          </p:cNvPr>
          <p:cNvSpPr txBox="1"/>
          <p:nvPr/>
        </p:nvSpPr>
        <p:spPr>
          <a:xfrm>
            <a:off x="6773578" y="412538"/>
            <a:ext cx="949377" cy="65659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F9454BB-8B63-8346-A0B0-9920CB983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9FD6E3-D048-DE44-8736-8CD4E13D3E3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19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1610676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en-IE" dirty="0"/>
              <a:t>Overview – Part 2</a:t>
            </a:r>
            <a:endParaRPr dirty="0"/>
          </a:p>
        </p:txBody>
      </p:sp>
      <p:sp>
        <p:nvSpPr>
          <p:cNvPr id="80" name="Shape 80"/>
          <p:cNvSpPr/>
          <p:nvPr/>
        </p:nvSpPr>
        <p:spPr>
          <a:xfrm>
            <a:off x="4117215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 dirty="0"/>
          </a:p>
        </p:txBody>
      </p:sp>
      <p:sp>
        <p:nvSpPr>
          <p:cNvPr id="81" name="Shape 81"/>
          <p:cNvSpPr/>
          <p:nvPr/>
        </p:nvSpPr>
        <p:spPr>
          <a:xfrm>
            <a:off x="8186846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Introducing Kotlin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194F60-9F6A-5648-A7B1-3EC7B8CAF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74" y="0"/>
            <a:ext cx="4198237" cy="478260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Static Typing –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2218239" y="1242600"/>
            <a:ext cx="3607432" cy="7736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76" dirty="0">
                <a:latin typeface="Consolas" panose="020B0609020204030204" pitchFamily="49" charset="0"/>
              </a:rPr>
              <a:t>String greeting = </a:t>
            </a:r>
            <a:r>
              <a:rPr lang="en-IE" sz="1476" dirty="0">
                <a:solidFill>
                  <a:srgbClr val="0000FF"/>
                </a:solidFill>
                <a:latin typeface="Consolas" panose="020B0609020204030204" pitchFamily="49" charset="0"/>
              </a:rPr>
              <a:t>"Hello!"</a:t>
            </a:r>
            <a:r>
              <a:rPr lang="en-IE" sz="1476" dirty="0">
                <a:latin typeface="Consolas" panose="020B0609020204030204" pitchFamily="49" charset="0"/>
              </a:rPr>
              <a:t>;  </a:t>
            </a:r>
            <a:endParaRPr lang="en-IE" sz="1476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algn="l"/>
            <a:r>
              <a:rPr lang="en-IE" sz="1476" dirty="0">
                <a:latin typeface="Consolas" panose="020B0609020204030204" pitchFamily="49" charset="0"/>
              </a:rPr>
              <a:t>int someRandomInteger = </a:t>
            </a:r>
            <a:r>
              <a:rPr lang="en-IE" sz="1476" dirty="0">
                <a:solidFill>
                  <a:srgbClr val="C00000"/>
                </a:solidFill>
                <a:latin typeface="Consolas" panose="020B0609020204030204" pitchFamily="49" charset="0"/>
              </a:rPr>
              <a:t>100</a:t>
            </a:r>
            <a:r>
              <a:rPr lang="en-IE" sz="1476" dirty="0">
                <a:latin typeface="Consolas" panose="020B0609020204030204" pitchFamily="49" charset="0"/>
              </a:rPr>
              <a:t>;  </a:t>
            </a:r>
            <a:endParaRPr lang="en-IE" sz="1476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algn="l"/>
            <a:r>
              <a:rPr lang="en-IE" sz="1476" dirty="0">
                <a:latin typeface="Consolas" panose="020B0609020204030204" pitchFamily="49" charset="0"/>
              </a:rPr>
              <a:t>double aDoubleVariable = </a:t>
            </a:r>
            <a:r>
              <a:rPr lang="en-IE" sz="1476" dirty="0">
                <a:solidFill>
                  <a:srgbClr val="C00000"/>
                </a:solidFill>
                <a:latin typeface="Consolas" panose="020B0609020204030204" pitchFamily="49" charset="0"/>
              </a:rPr>
              <a:t>2.2</a:t>
            </a:r>
            <a:r>
              <a:rPr lang="en-IE" sz="1476" dirty="0">
                <a:latin typeface="Consolas" panose="020B0609020204030204" pitchFamily="49" charset="0"/>
              </a:rPr>
              <a:t>;  </a:t>
            </a:r>
            <a:endParaRPr lang="en-IE" sz="1476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0941" y="4397814"/>
            <a:ext cx="4283545" cy="2546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sz="1055" dirty="0">
                <a:hlinkClick r:id="rId2"/>
              </a:rPr>
              <a:t>https://howtoprogramwithjava.com/dynamic-typing-vs-static-typing/</a:t>
            </a:r>
            <a:r>
              <a:rPr lang="en-IE" sz="1055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2571750"/>
            <a:ext cx="1670811" cy="83296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defTabSz="241082" rtl="0" hangingPunct="0"/>
            <a:r>
              <a:rPr lang="en-IE" sz="1687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A type is assigned to each variable.</a:t>
            </a:r>
          </a:p>
        </p:txBody>
      </p:sp>
      <p:sp>
        <p:nvSpPr>
          <p:cNvPr id="6" name="Arrow: Bent-Up 5"/>
          <p:cNvSpPr/>
          <p:nvPr/>
        </p:nvSpPr>
        <p:spPr>
          <a:xfrm>
            <a:off x="2066347" y="2020600"/>
            <a:ext cx="645540" cy="872256"/>
          </a:xfrm>
          <a:prstGeom prst="bentUp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defTabSz="308049" rtl="0" hangingPunct="0"/>
            <a:endParaRPr lang="en-IE" sz="1898" dirty="0">
              <a:solidFill>
                <a:srgbClr val="000000"/>
              </a:solidFill>
              <a:sym typeface="Helvetica Neue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23771" y="2285906"/>
            <a:ext cx="2999865" cy="187145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defTabSz="241082" rtl="0" hangingPunct="0"/>
            <a:r>
              <a:rPr lang="en-IE" sz="1687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In Java, if we don’t assign a type, we get a compiler error </a:t>
            </a:r>
            <a:r>
              <a:rPr lang="en-IE" sz="1687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Wingdings" panose="05000000000000000000" pitchFamily="2" charset="2"/>
              </a:rPr>
              <a:t> Java is statically typed.</a:t>
            </a:r>
          </a:p>
          <a:p>
            <a:pPr defTabSz="241082" rtl="0" hangingPunct="0"/>
            <a:endParaRPr lang="en-IE" sz="1687" dirty="0">
              <a:solidFill>
                <a:srgbClr val="000000"/>
              </a:solidFill>
              <a:latin typeface="Helvetica"/>
              <a:ea typeface="Helvetica"/>
              <a:cs typeface="Helvetica"/>
              <a:sym typeface="Wingdings" panose="05000000000000000000" pitchFamily="2" charset="2"/>
            </a:endParaRPr>
          </a:p>
          <a:p>
            <a:pPr defTabSz="241082" rtl="0" hangingPunct="0"/>
            <a:r>
              <a:rPr lang="en-IE" sz="1687" dirty="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Wingdings" panose="05000000000000000000" pitchFamily="2" charset="2"/>
              </a:rPr>
              <a:t>Types determine the operations we can perform on the variables.</a:t>
            </a:r>
            <a:endParaRPr lang="en-IE" sz="1687" dirty="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864" y="1220635"/>
            <a:ext cx="1351115" cy="13511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059589B-D469-A341-9A55-C66130800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ABDFD98-2CF9-C14B-85FD-DF6F3B4C623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20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50565820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Static Typing – Example</a:t>
            </a:r>
          </a:p>
        </p:txBody>
      </p:sp>
      <p:pic>
        <p:nvPicPr>
          <p:cNvPr id="10" name="Picture 6" descr="Image result for kotlin">
            <a:extLst>
              <a:ext uri="{FF2B5EF4-FFF2-40B4-BE49-F238E27FC236}">
                <a16:creationId xmlns:a16="http://schemas.microsoft.com/office/drawing/2014/main" id="{377C8CC4-5E0E-4F87-BDAF-D46BBE236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737" y="1088959"/>
            <a:ext cx="2677263" cy="93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CD0709F-5E94-4893-9373-C240FA1927A7}"/>
              </a:ext>
            </a:extLst>
          </p:cNvPr>
          <p:cNvSpPr/>
          <p:nvPr/>
        </p:nvSpPr>
        <p:spPr>
          <a:xfrm>
            <a:off x="336820" y="2824431"/>
            <a:ext cx="7831117" cy="1390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109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Kotlin, you </a:t>
            </a:r>
            <a:r>
              <a:rPr lang="en-IE" sz="2109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have to (but still can!)</a:t>
            </a:r>
            <a:r>
              <a:rPr lang="en-IE" sz="2109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specify the type of each variable explicitly, even though Kotlin </a:t>
            </a:r>
            <a:r>
              <a:rPr lang="en-IE" sz="2109" b="1" i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IE" sz="2109" b="1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E" sz="2109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statically-typed.</a:t>
            </a:r>
          </a:p>
          <a:p>
            <a:endParaRPr lang="en-IE" sz="2109" i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E" sz="2109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Here, Kotlin determines the type from the initialisation.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1707BC-EFA0-4157-B452-7ED416DABF96}"/>
              </a:ext>
            </a:extLst>
          </p:cNvPr>
          <p:cNvSpPr/>
          <p:nvPr/>
        </p:nvSpPr>
        <p:spPr>
          <a:xfrm>
            <a:off x="336820" y="4392511"/>
            <a:ext cx="6204498" cy="28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66" dirty="0">
                <a:hlinkClick r:id="rId4"/>
              </a:rPr>
              <a:t>http://petersommerhoff.com/dev/kotlin/kotlin-for-java-devs/#type-inference</a:t>
            </a:r>
            <a:r>
              <a:rPr lang="en-IE" sz="1266" dirty="0"/>
              <a:t>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A7622C-DB9F-4FEE-AFFE-C8F2F63C767C}"/>
              </a:ext>
            </a:extLst>
          </p:cNvPr>
          <p:cNvSpPr/>
          <p:nvPr/>
        </p:nvSpPr>
        <p:spPr>
          <a:xfrm>
            <a:off x="527881" y="853251"/>
            <a:ext cx="5938855" cy="19096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687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687" b="1" dirty="0">
                <a:latin typeface="Courier New" panose="02070309020205020404" pitchFamily="49" charset="0"/>
              </a:rPr>
              <a:t> main(args : Array&lt;String&gt;)</a:t>
            </a:r>
          </a:p>
          <a:p>
            <a:pPr algn="l"/>
            <a:r>
              <a:rPr lang="en-IE" sz="1687" dirty="0"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IE" sz="1687" b="1" dirty="0">
                <a:solidFill>
                  <a:srgbClr val="7F0055"/>
                </a:solidFill>
                <a:latin typeface="Courier New" panose="02070309020205020404" pitchFamily="49" charset="0"/>
              </a:rPr>
              <a:t>   var</a:t>
            </a:r>
            <a:r>
              <a:rPr lang="en-IE" sz="1687" b="1" dirty="0">
                <a:latin typeface="Courier New" panose="02070309020205020404" pitchFamily="49" charset="0"/>
              </a:rPr>
              <a:t> </a:t>
            </a:r>
            <a:r>
              <a:rPr lang="en-IE" sz="1687" b="1" dirty="0">
                <a:solidFill>
                  <a:srgbClr val="6A3E3E"/>
                </a:solidFill>
                <a:latin typeface="Courier New" panose="02070309020205020404" pitchFamily="49" charset="0"/>
              </a:rPr>
              <a:t>someRandomInteger</a:t>
            </a:r>
            <a:r>
              <a:rPr lang="en-IE" sz="1687" b="1" dirty="0">
                <a:latin typeface="Courier New" panose="02070309020205020404" pitchFamily="49" charset="0"/>
              </a:rPr>
              <a:t> = 100</a:t>
            </a:r>
          </a:p>
          <a:p>
            <a:pPr algn="l"/>
            <a:r>
              <a:rPr lang="en-IE" sz="1687" b="1" dirty="0">
                <a:solidFill>
                  <a:srgbClr val="7F0055"/>
                </a:solidFill>
                <a:latin typeface="Courier New" panose="02070309020205020404" pitchFamily="49" charset="0"/>
              </a:rPr>
              <a:t>   var</a:t>
            </a:r>
            <a:r>
              <a:rPr lang="en-IE" sz="1687" b="1" dirty="0">
                <a:latin typeface="Courier New" panose="02070309020205020404" pitchFamily="49" charset="0"/>
              </a:rPr>
              <a:t> </a:t>
            </a:r>
            <a:r>
              <a:rPr lang="en-IE" sz="1687" b="1" dirty="0">
                <a:solidFill>
                  <a:srgbClr val="6A3E3E"/>
                </a:solidFill>
                <a:latin typeface="Courier New" panose="02070309020205020404" pitchFamily="49" charset="0"/>
              </a:rPr>
              <a:t>aDoubleVariable</a:t>
            </a:r>
            <a:r>
              <a:rPr lang="en-IE" sz="1687" b="1" dirty="0">
                <a:latin typeface="Courier New" panose="02070309020205020404" pitchFamily="49" charset="0"/>
              </a:rPr>
              <a:t> = 2.2</a:t>
            </a:r>
            <a:endParaRPr lang="en-IE" sz="1687" dirty="0">
              <a:latin typeface="Courier New" panose="02070309020205020404" pitchFamily="49" charset="0"/>
            </a:endParaRPr>
          </a:p>
          <a:p>
            <a:pPr algn="l"/>
            <a:r>
              <a:rPr lang="en-IE" sz="1687" dirty="0">
                <a:latin typeface="Courier New" panose="02070309020205020404" pitchFamily="49" charset="0"/>
              </a:rPr>
              <a:t>   println (</a:t>
            </a:r>
            <a:r>
              <a:rPr lang="en-IE" sz="1687" dirty="0">
                <a:solidFill>
                  <a:srgbClr val="6A3E3E"/>
                </a:solidFill>
                <a:latin typeface="Courier New" panose="02070309020205020404" pitchFamily="49" charset="0"/>
              </a:rPr>
              <a:t>someRandomInteger</a:t>
            </a:r>
            <a:r>
              <a:rPr lang="en-IE" sz="1687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687" dirty="0">
                <a:latin typeface="Courier New" panose="02070309020205020404" pitchFamily="49" charset="0"/>
              </a:rPr>
              <a:t>   println (</a:t>
            </a:r>
            <a:r>
              <a:rPr lang="en-IE" sz="1687" dirty="0">
                <a:solidFill>
                  <a:srgbClr val="6A3E3E"/>
                </a:solidFill>
                <a:latin typeface="Courier New" panose="02070309020205020404" pitchFamily="49" charset="0"/>
              </a:rPr>
              <a:t>aDoubleVariable</a:t>
            </a:r>
            <a:r>
              <a:rPr lang="en-IE" sz="1687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687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AB2DD5-1D0A-144E-B746-F45A3A27D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2C646-F6AD-604D-945E-769E084B64F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9497457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Static Typing – Example</a:t>
            </a:r>
          </a:p>
        </p:txBody>
      </p:sp>
      <p:pic>
        <p:nvPicPr>
          <p:cNvPr id="10" name="Picture 6" descr="Image result for kotlin">
            <a:extLst>
              <a:ext uri="{FF2B5EF4-FFF2-40B4-BE49-F238E27FC236}">
                <a16:creationId xmlns:a16="http://schemas.microsoft.com/office/drawing/2014/main" id="{377C8CC4-5E0E-4F87-BDAF-D46BBE236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737" y="1088959"/>
            <a:ext cx="2677263" cy="93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CD0709F-5E94-4893-9373-C240FA1927A7}"/>
              </a:ext>
            </a:extLst>
          </p:cNvPr>
          <p:cNvSpPr/>
          <p:nvPr/>
        </p:nvSpPr>
        <p:spPr>
          <a:xfrm>
            <a:off x="336820" y="2824431"/>
            <a:ext cx="6912392" cy="416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109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However, you can choose to explicitly define a data type.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A7622C-DB9F-4FEE-AFFE-C8F2F63C767C}"/>
              </a:ext>
            </a:extLst>
          </p:cNvPr>
          <p:cNvSpPr/>
          <p:nvPr/>
        </p:nvSpPr>
        <p:spPr>
          <a:xfrm>
            <a:off x="527881" y="853251"/>
            <a:ext cx="5938855" cy="19096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687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687" b="1" dirty="0">
                <a:latin typeface="Courier New" panose="02070309020205020404" pitchFamily="49" charset="0"/>
              </a:rPr>
              <a:t> main(args : Array&lt;String&gt;)</a:t>
            </a:r>
          </a:p>
          <a:p>
            <a:pPr algn="l"/>
            <a:r>
              <a:rPr lang="en-IE" sz="1687" dirty="0"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IE" sz="1687" b="1" dirty="0">
                <a:solidFill>
                  <a:srgbClr val="7F0055"/>
                </a:solidFill>
                <a:latin typeface="Courier New" panose="02070309020205020404" pitchFamily="49" charset="0"/>
              </a:rPr>
              <a:t>   var</a:t>
            </a:r>
            <a:r>
              <a:rPr lang="en-IE" sz="1687" b="1" dirty="0">
                <a:latin typeface="Courier New" panose="02070309020205020404" pitchFamily="49" charset="0"/>
              </a:rPr>
              <a:t> </a:t>
            </a:r>
            <a:r>
              <a:rPr lang="en-IE" sz="1687" b="1" dirty="0">
                <a:solidFill>
                  <a:srgbClr val="6A3E3E"/>
                </a:solidFill>
                <a:latin typeface="Courier New" panose="02070309020205020404" pitchFamily="49" charset="0"/>
              </a:rPr>
              <a:t>someRandomInteger</a:t>
            </a:r>
            <a:r>
              <a:rPr lang="en-IE" sz="1687" b="1" dirty="0">
                <a:latin typeface="Courier New" panose="02070309020205020404" pitchFamily="49" charset="0"/>
              </a:rPr>
              <a:t> : Int = 100</a:t>
            </a:r>
          </a:p>
          <a:p>
            <a:pPr algn="l"/>
            <a:r>
              <a:rPr lang="en-IE" sz="1687" b="1" dirty="0">
                <a:solidFill>
                  <a:srgbClr val="7F0055"/>
                </a:solidFill>
                <a:latin typeface="Courier New" panose="02070309020205020404" pitchFamily="49" charset="0"/>
              </a:rPr>
              <a:t>   var</a:t>
            </a:r>
            <a:r>
              <a:rPr lang="en-IE" sz="1687" b="1" dirty="0">
                <a:latin typeface="Courier New" panose="02070309020205020404" pitchFamily="49" charset="0"/>
              </a:rPr>
              <a:t> </a:t>
            </a:r>
            <a:r>
              <a:rPr lang="en-IE" sz="1687" b="1" dirty="0">
                <a:solidFill>
                  <a:srgbClr val="6A3E3E"/>
                </a:solidFill>
                <a:latin typeface="Courier New" panose="02070309020205020404" pitchFamily="49" charset="0"/>
              </a:rPr>
              <a:t>aDoubleVariable</a:t>
            </a:r>
            <a:r>
              <a:rPr lang="en-IE" sz="1687" b="1" dirty="0">
                <a:latin typeface="Courier New" panose="02070309020205020404" pitchFamily="49" charset="0"/>
              </a:rPr>
              <a:t> : Double = 2.2</a:t>
            </a:r>
            <a:endParaRPr lang="en-IE" sz="1687" dirty="0">
              <a:latin typeface="Courier New" panose="02070309020205020404" pitchFamily="49" charset="0"/>
            </a:endParaRPr>
          </a:p>
          <a:p>
            <a:pPr algn="l"/>
            <a:r>
              <a:rPr lang="en-IE" sz="1687" dirty="0">
                <a:latin typeface="Courier New" panose="02070309020205020404" pitchFamily="49" charset="0"/>
              </a:rPr>
              <a:t>   println (</a:t>
            </a:r>
            <a:r>
              <a:rPr lang="en-IE" sz="1687" dirty="0">
                <a:solidFill>
                  <a:srgbClr val="6A3E3E"/>
                </a:solidFill>
                <a:latin typeface="Courier New" panose="02070309020205020404" pitchFamily="49" charset="0"/>
              </a:rPr>
              <a:t>someRandomInteger</a:t>
            </a:r>
            <a:r>
              <a:rPr lang="en-IE" sz="1687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687" dirty="0">
                <a:latin typeface="Courier New" panose="02070309020205020404" pitchFamily="49" charset="0"/>
              </a:rPr>
              <a:t>   println (</a:t>
            </a:r>
            <a:r>
              <a:rPr lang="en-IE" sz="1687" dirty="0">
                <a:solidFill>
                  <a:srgbClr val="6A3E3E"/>
                </a:solidFill>
                <a:latin typeface="Courier New" panose="02070309020205020404" pitchFamily="49" charset="0"/>
              </a:rPr>
              <a:t>aDoubleVariable</a:t>
            </a:r>
            <a:r>
              <a:rPr lang="en-IE" sz="1687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687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CAE68-5D99-804A-AC5B-5F669B60A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97010-8944-7E40-8F3C-BAB876CE090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493229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Static Typing – Example</a:t>
            </a:r>
          </a:p>
        </p:txBody>
      </p:sp>
      <p:pic>
        <p:nvPicPr>
          <p:cNvPr id="10" name="Picture 6" descr="Image result for kotlin">
            <a:extLst>
              <a:ext uri="{FF2B5EF4-FFF2-40B4-BE49-F238E27FC236}">
                <a16:creationId xmlns:a16="http://schemas.microsoft.com/office/drawing/2014/main" id="{377C8CC4-5E0E-4F87-BDAF-D46BBE236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737" y="1088959"/>
            <a:ext cx="2677263" cy="93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CD0709F-5E94-4893-9373-C240FA1927A7}"/>
              </a:ext>
            </a:extLst>
          </p:cNvPr>
          <p:cNvSpPr/>
          <p:nvPr/>
        </p:nvSpPr>
        <p:spPr>
          <a:xfrm>
            <a:off x="336820" y="2824431"/>
            <a:ext cx="6320975" cy="741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2109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Kotlin, you have to </a:t>
            </a:r>
            <a:r>
              <a:rPr lang="en-IE" sz="2109" i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either</a:t>
            </a:r>
            <a:r>
              <a:rPr lang="en-IE" sz="2109" i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define a type or initialise the variable (kotlin then determines the type!).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A7622C-DB9F-4FEE-AFFE-C8F2F63C767C}"/>
              </a:ext>
            </a:extLst>
          </p:cNvPr>
          <p:cNvSpPr/>
          <p:nvPr/>
        </p:nvSpPr>
        <p:spPr>
          <a:xfrm>
            <a:off x="527881" y="853251"/>
            <a:ext cx="5938855" cy="19096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687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687" b="1" dirty="0">
                <a:latin typeface="Courier New" panose="02070309020205020404" pitchFamily="49" charset="0"/>
              </a:rPr>
              <a:t> main(args : Array&lt;String&gt;)</a:t>
            </a:r>
          </a:p>
          <a:p>
            <a:pPr algn="l"/>
            <a:r>
              <a:rPr lang="en-IE" sz="1687" dirty="0"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IE" sz="1687" b="1" dirty="0">
                <a:solidFill>
                  <a:srgbClr val="7F0055"/>
                </a:solidFill>
                <a:latin typeface="Courier New" panose="02070309020205020404" pitchFamily="49" charset="0"/>
              </a:rPr>
              <a:t>   var</a:t>
            </a:r>
            <a:r>
              <a:rPr lang="en-IE" sz="1687" b="1" dirty="0">
                <a:latin typeface="Courier New" panose="02070309020205020404" pitchFamily="49" charset="0"/>
              </a:rPr>
              <a:t> </a:t>
            </a:r>
            <a:r>
              <a:rPr lang="en-IE" sz="1687" b="1" dirty="0">
                <a:solidFill>
                  <a:srgbClr val="6A3E3E"/>
                </a:solidFill>
                <a:latin typeface="Courier New" panose="02070309020205020404" pitchFamily="49" charset="0"/>
              </a:rPr>
              <a:t>someRandomInteger</a:t>
            </a:r>
            <a:r>
              <a:rPr lang="en-IE" sz="1687" b="1" dirty="0">
                <a:latin typeface="Courier New" panose="02070309020205020404" pitchFamily="49" charset="0"/>
              </a:rPr>
              <a:t> </a:t>
            </a:r>
            <a:r>
              <a:rPr lang="en-IE" sz="1687" dirty="0">
                <a:solidFill>
                  <a:srgbClr val="FF0000"/>
                </a:solidFill>
                <a:latin typeface="Courier New" panose="02070309020205020404" pitchFamily="49" charset="0"/>
              </a:rPr>
              <a:t>//compile error</a:t>
            </a:r>
          </a:p>
          <a:p>
            <a:pPr algn="l"/>
            <a:r>
              <a:rPr lang="en-IE" sz="1687" b="1" dirty="0">
                <a:solidFill>
                  <a:srgbClr val="7F0055"/>
                </a:solidFill>
                <a:latin typeface="Courier New" panose="02070309020205020404" pitchFamily="49" charset="0"/>
              </a:rPr>
              <a:t>   var</a:t>
            </a:r>
            <a:r>
              <a:rPr lang="en-IE" sz="1687" b="1" dirty="0">
                <a:latin typeface="Courier New" panose="02070309020205020404" pitchFamily="49" charset="0"/>
              </a:rPr>
              <a:t> </a:t>
            </a:r>
            <a:r>
              <a:rPr lang="en-IE" sz="1687" b="1" dirty="0">
                <a:solidFill>
                  <a:srgbClr val="6A3E3E"/>
                </a:solidFill>
                <a:latin typeface="Courier New" panose="02070309020205020404" pitchFamily="49" charset="0"/>
              </a:rPr>
              <a:t>aDoubleVariable</a:t>
            </a:r>
            <a:r>
              <a:rPr lang="en-IE" sz="1687" b="1" dirty="0">
                <a:latin typeface="Courier New" panose="02070309020205020404" pitchFamily="49" charset="0"/>
              </a:rPr>
              <a:t> : Double = 2.2</a:t>
            </a:r>
            <a:endParaRPr lang="en-IE" sz="1687" dirty="0">
              <a:latin typeface="Courier New" panose="02070309020205020404" pitchFamily="49" charset="0"/>
            </a:endParaRPr>
          </a:p>
          <a:p>
            <a:pPr algn="l"/>
            <a:r>
              <a:rPr lang="en-IE" sz="1687" dirty="0">
                <a:latin typeface="Courier New" panose="02070309020205020404" pitchFamily="49" charset="0"/>
              </a:rPr>
              <a:t>   println (</a:t>
            </a:r>
            <a:r>
              <a:rPr lang="en-IE" sz="1687" dirty="0">
                <a:solidFill>
                  <a:srgbClr val="6A3E3E"/>
                </a:solidFill>
                <a:latin typeface="Courier New" panose="02070309020205020404" pitchFamily="49" charset="0"/>
              </a:rPr>
              <a:t>someRandomInteger</a:t>
            </a:r>
            <a:r>
              <a:rPr lang="en-IE" sz="1687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687" dirty="0">
                <a:latin typeface="Courier New" panose="02070309020205020404" pitchFamily="49" charset="0"/>
              </a:rPr>
              <a:t>   println (</a:t>
            </a:r>
            <a:r>
              <a:rPr lang="en-IE" sz="1687" dirty="0">
                <a:solidFill>
                  <a:srgbClr val="6A3E3E"/>
                </a:solidFill>
                <a:latin typeface="Courier New" panose="02070309020205020404" pitchFamily="49" charset="0"/>
              </a:rPr>
              <a:t>aDoubleVariable</a:t>
            </a:r>
            <a:r>
              <a:rPr lang="en-IE" sz="1687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687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91164-6498-2B42-A55A-94339EECC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AAAA4-8766-D64F-BFC6-4E362467975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23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0200305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Static Typing – Example</a:t>
            </a:r>
          </a:p>
        </p:txBody>
      </p:sp>
      <p:pic>
        <p:nvPicPr>
          <p:cNvPr id="10" name="Picture 6" descr="Image result for kotlin">
            <a:extLst>
              <a:ext uri="{FF2B5EF4-FFF2-40B4-BE49-F238E27FC236}">
                <a16:creationId xmlns:a16="http://schemas.microsoft.com/office/drawing/2014/main" id="{377C8CC4-5E0E-4F87-BDAF-D46BBE236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737" y="1088959"/>
            <a:ext cx="2677263" cy="93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3A7622C-DB9F-4FEE-AFFE-C8F2F63C767C}"/>
              </a:ext>
            </a:extLst>
          </p:cNvPr>
          <p:cNvSpPr/>
          <p:nvPr/>
        </p:nvSpPr>
        <p:spPr>
          <a:xfrm>
            <a:off x="527881" y="853251"/>
            <a:ext cx="6220391" cy="2948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IE" sz="1687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687" b="1" dirty="0">
                <a:latin typeface="Courier New" panose="02070309020205020404" pitchFamily="49" charset="0"/>
              </a:rPr>
              <a:t> main(args : Array&lt;String&gt;)</a:t>
            </a:r>
          </a:p>
          <a:p>
            <a:pPr algn="l"/>
            <a:r>
              <a:rPr lang="en-IE" sz="1687" dirty="0">
                <a:latin typeface="Courier New" panose="02070309020205020404" pitchFamily="49" charset="0"/>
              </a:rPr>
              <a:t>{</a:t>
            </a:r>
          </a:p>
          <a:p>
            <a:pPr algn="l"/>
            <a:r>
              <a:rPr lang="en-IE" sz="1687" b="1" dirty="0">
                <a:solidFill>
                  <a:srgbClr val="7F0055"/>
                </a:solidFill>
                <a:latin typeface="Courier New" panose="02070309020205020404" pitchFamily="49" charset="0"/>
              </a:rPr>
              <a:t>   var</a:t>
            </a:r>
            <a:r>
              <a:rPr lang="en-IE" sz="1687" b="1" dirty="0">
                <a:latin typeface="Courier New" panose="02070309020205020404" pitchFamily="49" charset="0"/>
              </a:rPr>
              <a:t> </a:t>
            </a:r>
            <a:r>
              <a:rPr lang="en-IE" sz="1687" b="1" dirty="0">
                <a:solidFill>
                  <a:srgbClr val="6A3E3E"/>
                </a:solidFill>
                <a:latin typeface="Courier New" panose="02070309020205020404" pitchFamily="49" charset="0"/>
              </a:rPr>
              <a:t>someRandomInteger</a:t>
            </a:r>
            <a:r>
              <a:rPr lang="en-IE" sz="1687" b="1" dirty="0">
                <a:latin typeface="Courier New" panose="02070309020205020404" pitchFamily="49" charset="0"/>
              </a:rPr>
              <a:t> : Int = 100</a:t>
            </a:r>
          </a:p>
          <a:p>
            <a:pPr algn="l"/>
            <a:r>
              <a:rPr lang="en-IE" sz="1687" b="1" dirty="0">
                <a:solidFill>
                  <a:srgbClr val="7F0055"/>
                </a:solidFill>
                <a:latin typeface="Courier New" panose="02070309020205020404" pitchFamily="49" charset="0"/>
              </a:rPr>
              <a:t>   var</a:t>
            </a:r>
            <a:r>
              <a:rPr lang="en-IE" sz="1687" b="1" dirty="0">
                <a:latin typeface="Courier New" panose="02070309020205020404" pitchFamily="49" charset="0"/>
              </a:rPr>
              <a:t> </a:t>
            </a:r>
            <a:r>
              <a:rPr lang="en-IE" sz="1687" b="1" dirty="0">
                <a:solidFill>
                  <a:srgbClr val="6A3E3E"/>
                </a:solidFill>
                <a:latin typeface="Courier New" panose="02070309020205020404" pitchFamily="49" charset="0"/>
              </a:rPr>
              <a:t>aDoubleVariable</a:t>
            </a:r>
            <a:r>
              <a:rPr lang="en-IE" sz="1687" b="1" dirty="0">
                <a:latin typeface="Courier New" panose="02070309020205020404" pitchFamily="49" charset="0"/>
              </a:rPr>
              <a:t> : Double = 2.2</a:t>
            </a:r>
          </a:p>
          <a:p>
            <a:pPr algn="l"/>
            <a:endParaRPr lang="en-IE" sz="1687" dirty="0">
              <a:latin typeface="Courier New" panose="02070309020205020404" pitchFamily="49" charset="0"/>
            </a:endParaRPr>
          </a:p>
          <a:p>
            <a:pPr algn="l"/>
            <a:r>
              <a:rPr lang="en-IE" sz="1687" dirty="0">
                <a:solidFill>
                  <a:srgbClr val="6A3E3E"/>
                </a:solidFill>
                <a:latin typeface="Courier New" panose="02070309020205020404" pitchFamily="49" charset="0"/>
              </a:rPr>
              <a:t>   someRandomInteger</a:t>
            </a:r>
            <a:r>
              <a:rPr lang="en-IE" sz="1687" dirty="0">
                <a:latin typeface="Courier New" panose="02070309020205020404" pitchFamily="49" charset="0"/>
              </a:rPr>
              <a:t> = 2.65  	</a:t>
            </a:r>
            <a:r>
              <a:rPr lang="en-IE" sz="1687" dirty="0">
                <a:solidFill>
                  <a:srgbClr val="FF0000"/>
                </a:solidFill>
                <a:latin typeface="Courier New" panose="02070309020205020404" pitchFamily="49" charset="0"/>
              </a:rPr>
              <a:t>//compile error</a:t>
            </a:r>
          </a:p>
          <a:p>
            <a:pPr algn="l"/>
            <a:r>
              <a:rPr lang="en-IE" sz="1687" dirty="0">
                <a:solidFill>
                  <a:srgbClr val="6A3E3E"/>
                </a:solidFill>
                <a:latin typeface="Courier New" panose="02070309020205020404" pitchFamily="49" charset="0"/>
              </a:rPr>
              <a:t>   aDoubleVariable</a:t>
            </a:r>
            <a:r>
              <a:rPr lang="en-IE" sz="1687" dirty="0">
                <a:latin typeface="Courier New" panose="02070309020205020404" pitchFamily="49" charset="0"/>
              </a:rPr>
              <a:t> = 233			</a:t>
            </a:r>
            <a:r>
              <a:rPr lang="en-IE" sz="1687" dirty="0">
                <a:solidFill>
                  <a:srgbClr val="FF0000"/>
                </a:solidFill>
                <a:latin typeface="Courier New" panose="02070309020205020404" pitchFamily="49" charset="0"/>
              </a:rPr>
              <a:t>//compile error</a:t>
            </a:r>
          </a:p>
          <a:p>
            <a:pPr algn="l"/>
            <a:endParaRPr lang="en-IE" sz="1687" dirty="0">
              <a:latin typeface="Courier New" panose="02070309020205020404" pitchFamily="49" charset="0"/>
            </a:endParaRPr>
          </a:p>
          <a:p>
            <a:pPr algn="l"/>
            <a:r>
              <a:rPr lang="en-IE" sz="1687" dirty="0">
                <a:latin typeface="Courier New" panose="02070309020205020404" pitchFamily="49" charset="0"/>
              </a:rPr>
              <a:t>   println (</a:t>
            </a:r>
            <a:r>
              <a:rPr lang="en-IE" sz="1687" dirty="0">
                <a:solidFill>
                  <a:srgbClr val="6A3E3E"/>
                </a:solidFill>
                <a:latin typeface="Courier New" panose="02070309020205020404" pitchFamily="49" charset="0"/>
              </a:rPr>
              <a:t>someRandomInteger</a:t>
            </a:r>
            <a:r>
              <a:rPr lang="en-IE" sz="1687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687" dirty="0">
                <a:latin typeface="Courier New" panose="02070309020205020404" pitchFamily="49" charset="0"/>
              </a:rPr>
              <a:t>   println (</a:t>
            </a:r>
            <a:r>
              <a:rPr lang="en-IE" sz="1687" dirty="0">
                <a:solidFill>
                  <a:srgbClr val="6A3E3E"/>
                </a:solidFill>
                <a:latin typeface="Courier New" panose="02070309020205020404" pitchFamily="49" charset="0"/>
              </a:rPr>
              <a:t>aDoubleVariable</a:t>
            </a:r>
            <a:r>
              <a:rPr lang="en-IE" sz="1687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687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A69D10-1ED6-D349-9D1C-1A20393BB407}"/>
              </a:ext>
            </a:extLst>
          </p:cNvPr>
          <p:cNvSpPr/>
          <p:nvPr/>
        </p:nvSpPr>
        <p:spPr>
          <a:xfrm>
            <a:off x="636135" y="4128560"/>
            <a:ext cx="6204498" cy="28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266" dirty="0">
                <a:hlinkClick r:id="rId3"/>
              </a:rPr>
              <a:t>http://petersommerhoff.com/dev/kotlin/kotlin-for-java-devs/#type-inference</a:t>
            </a:r>
            <a:r>
              <a:rPr lang="en-IE" sz="1266" dirty="0"/>
              <a:t>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416DB-1072-3440-8FB1-D9C996BCBC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5A027-3AB8-A744-A454-C4732DFE5E1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5693790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5536" y="804813"/>
            <a:ext cx="8337759" cy="42999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runs on Java Virtual Machine. 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is an evolution of the Java syntax but is more concise and has cleaner syntax.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is not syntax compatible with Java; but is interoperable with Java.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relies on some Java Class Libraries </a:t>
            </a:r>
            <a:br>
              <a:rPr lang="en-IE" sz="2350" dirty="0">
                <a:solidFill>
                  <a:schemeClr val="tx1"/>
                </a:solidFill>
              </a:rPr>
            </a:br>
            <a:r>
              <a:rPr lang="en-IE" sz="2350" dirty="0">
                <a:solidFill>
                  <a:schemeClr val="tx1"/>
                </a:solidFill>
              </a:rPr>
              <a:t>e.g. Collections framework.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is a statically-typed programming language.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b="1" dirty="0">
                <a:solidFill>
                  <a:srgbClr val="FF0000"/>
                </a:solidFill>
              </a:rPr>
              <a:t>offers null safety.</a:t>
            </a:r>
          </a:p>
        </p:txBody>
      </p:sp>
      <p:pic>
        <p:nvPicPr>
          <p:cNvPr id="6" name="Picture 6" descr="Image result for kotl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8230"/>
            <a:ext cx="3286683" cy="115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F27547-36AC-4246-8030-A9DECEAD60E6}"/>
              </a:ext>
            </a:extLst>
          </p:cNvPr>
          <p:cNvSpPr/>
          <p:nvPr/>
        </p:nvSpPr>
        <p:spPr>
          <a:xfrm>
            <a:off x="4351414" y="566414"/>
            <a:ext cx="4095492" cy="238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949" dirty="0">
                <a:hlinkClick r:id="rId4"/>
              </a:rPr>
              <a:t>Based on : https://en.wikipedia.org/wiki/Kotlin_(programming_language)</a:t>
            </a:r>
            <a:r>
              <a:rPr lang="en-IE" sz="949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DB7A8-7C40-3740-9413-892A79E62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18E95-FB63-7642-A4C3-9272A099477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25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27100881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Aside - Null (The Billion Dollar Mistake)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24" y="1188786"/>
            <a:ext cx="6292515" cy="296118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8ADDC-A6C3-F047-8F85-7B678105E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B7711-8B8C-264A-83CB-2348603D4C4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26</a:t>
            </a:fld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B9360-2DAD-3B95-4B9A-BFDC66AC47FD}"/>
              </a:ext>
            </a:extLst>
          </p:cNvPr>
          <p:cNvSpPr txBox="1"/>
          <p:nvPr/>
        </p:nvSpPr>
        <p:spPr>
          <a:xfrm>
            <a:off x="2416277" y="4303636"/>
            <a:ext cx="6614601" cy="43858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/>
              <a:t>- who developed the sorting algorithm: QuickSort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915531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Kotlin and Null Safety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8437568" cy="4299943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tx1"/>
                </a:solidFill>
              </a:rPr>
              <a:t>Kotlin eliminates most sources of null references by </a:t>
            </a:r>
            <a:r>
              <a:rPr lang="en-IE" dirty="0">
                <a:solidFill>
                  <a:srgbClr val="FF0000"/>
                </a:solidFill>
              </a:rPr>
              <a:t>making all types non-nullable by default</a:t>
            </a:r>
            <a:r>
              <a:rPr lang="en-IE" dirty="0">
                <a:solidFill>
                  <a:schemeClr val="tx1"/>
                </a:solidFill>
              </a:rPr>
              <a:t> — meaning that the compiler won’t let you use a non-initialized, non-nullable variable. </a:t>
            </a:r>
          </a:p>
          <a:p>
            <a:r>
              <a:rPr lang="en-IE" dirty="0">
                <a:solidFill>
                  <a:schemeClr val="tx1"/>
                </a:solidFill>
              </a:rPr>
              <a:t>If you need a variable to hold a null value, you have to declare the type as nullable by adding a </a:t>
            </a:r>
            <a:r>
              <a:rPr lang="en-IE" b="1" dirty="0">
                <a:solidFill>
                  <a:schemeClr val="tx1"/>
                </a:solidFill>
              </a:rPr>
              <a:t>question mark </a:t>
            </a:r>
            <a:r>
              <a:rPr lang="en-IE" b="1" dirty="0">
                <a:solidFill>
                  <a:srgbClr val="FF0000"/>
                </a:solidFill>
              </a:rPr>
              <a:t>after</a:t>
            </a:r>
            <a:r>
              <a:rPr lang="en-IE" dirty="0">
                <a:solidFill>
                  <a:schemeClr val="tx1"/>
                </a:solidFill>
              </a:rPr>
              <a:t> the type (more on this in later lectures).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3213513"/>
            <a:ext cx="6701680" cy="9590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3568" y="4403364"/>
            <a:ext cx="546496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100" dirty="0">
                <a:hlinkClick r:id="rId3"/>
              </a:rPr>
              <a:t>Source: https://dzone.com/articles/kotlin-vs-java-first-impressions-using-kotlin-for</a:t>
            </a:r>
            <a:r>
              <a:rPr lang="en-IE" sz="1100" dirty="0"/>
              <a:t>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0CC95-018A-6845-A014-9999444773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30469-EA7D-6340-A425-55ECD210F9C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52803860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dirty="0"/>
              <a:t>Agenda</a:t>
            </a:r>
            <a:r>
              <a:rPr lang="en-IE" sz="3000" dirty="0"/>
              <a:t> Recap</a:t>
            </a:r>
            <a:endParaRPr sz="3000" dirty="0"/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97564"/>
            <a:ext cx="8289105" cy="39964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What is Kotlin?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Context - Java Vs JVM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Kotlin History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Milestones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General Overview &amp; Features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Kotlin &amp; IntelliJ IDEA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28</a:t>
            </a:fld>
            <a:endParaRPr lang="uk-UA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60DF68C-2EDF-9932-9240-26EEFF649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14688" y="4895886"/>
            <a:ext cx="2430270" cy="241102"/>
          </a:xfrm>
        </p:spPr>
        <p:txBody>
          <a:bodyPr/>
          <a:lstStyle/>
          <a:p>
            <a:r>
              <a:rPr lang="en-IE" dirty="0"/>
              <a:t>Kotlin Overview</a:t>
            </a:r>
          </a:p>
        </p:txBody>
      </p:sp>
    </p:spTree>
    <p:extLst>
      <p:ext uri="{BB962C8B-B14F-4D97-AF65-F5344CB8AC3E}">
        <p14:creationId xmlns:p14="http://schemas.microsoft.com/office/powerpoint/2010/main" val="243047924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82A5F716-98EF-42EF-A471-87C6DFDC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10" name="Picture 9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64886AB6-DCB6-9645-8125-CA11F57910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" r="1" b="1"/>
          <a:stretch/>
        </p:blipFill>
        <p:spPr>
          <a:xfrm>
            <a:off x="1684258" y="473974"/>
            <a:ext cx="5821443" cy="4007299"/>
          </a:xfrm>
          <a:custGeom>
            <a:avLst/>
            <a:gdLst>
              <a:gd name="connsiteX0" fmla="*/ 3025687 w 7761924"/>
              <a:gd name="connsiteY0" fmla="*/ 76 h 5343065"/>
              <a:gd name="connsiteX1" fmla="*/ 3372722 w 7761924"/>
              <a:gd name="connsiteY1" fmla="*/ 16088 h 5343065"/>
              <a:gd name="connsiteX2" fmla="*/ 7761924 w 7761924"/>
              <a:gd name="connsiteY2" fmla="*/ 3316816 h 5343065"/>
              <a:gd name="connsiteX3" fmla="*/ 3701109 w 7761924"/>
              <a:gd name="connsiteY3" fmla="*/ 5320611 h 5343065"/>
              <a:gd name="connsiteX4" fmla="*/ 36290 w 7761924"/>
              <a:gd name="connsiteY4" fmla="*/ 2696959 h 5343065"/>
              <a:gd name="connsiteX5" fmla="*/ 3025687 w 7761924"/>
              <a:gd name="connsiteY5" fmla="*/ 76 h 5343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  <a:solidFill>
            <a:srgbClr val="FDE111"/>
          </a:solidFill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390E6-CC43-F74C-B33A-47F17A8612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29</a:t>
            </a:fld>
            <a:endParaRPr lang="en-IE" dirty="0"/>
          </a:p>
        </p:txBody>
      </p:sp>
      <p:pic>
        <p:nvPicPr>
          <p:cNvPr id="7" name="Picture 6" descr="A close up of a toy&#13;&#10;&#13;&#10;Description automatically generated">
            <a:extLst>
              <a:ext uri="{FF2B5EF4-FFF2-40B4-BE49-F238E27FC236}">
                <a16:creationId xmlns:a16="http://schemas.microsoft.com/office/drawing/2014/main" id="{2D47C071-A929-7E49-8327-BB4D84AA9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4095032"/>
            <a:ext cx="628034" cy="7724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79B5407-EB5B-AF48-8192-C2BB3AEC3F33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9025A5-5106-3945-8404-F8F73E40F972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sp>
        <p:nvSpPr>
          <p:cNvPr id="24" name="Freeform: Shape 16">
            <a:extLst>
              <a:ext uri="{FF2B5EF4-FFF2-40B4-BE49-F238E27FC236}">
                <a16:creationId xmlns:a16="http://schemas.microsoft.com/office/drawing/2014/main" id="{B87687D8-4EF1-4EF2-BF7E-74BB4A3D1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31529">
            <a:off x="1630437" y="1725699"/>
            <a:ext cx="3314067" cy="3194706"/>
          </a:xfrm>
          <a:custGeom>
            <a:avLst/>
            <a:gdLst>
              <a:gd name="connsiteX0" fmla="*/ 404107 w 4507111"/>
              <a:gd name="connsiteY0" fmla="*/ 0 h 4344781"/>
              <a:gd name="connsiteX1" fmla="*/ 371857 w 4507111"/>
              <a:gd name="connsiteY1" fmla="*/ 117359 h 4344781"/>
              <a:gd name="connsiteX2" fmla="*/ 307833 w 4507111"/>
              <a:gd name="connsiteY2" fmla="*/ 632970 h 4344781"/>
              <a:gd name="connsiteX3" fmla="*/ 3569418 w 4507111"/>
              <a:gd name="connsiteY3" fmla="*/ 4141149 h 4344781"/>
              <a:gd name="connsiteX4" fmla="*/ 4440861 w 4507111"/>
              <a:gd name="connsiteY4" fmla="*/ 4332480 h 4344781"/>
              <a:gd name="connsiteX5" fmla="*/ 4507111 w 4507111"/>
              <a:gd name="connsiteY5" fmla="*/ 4341752 h 4344781"/>
              <a:gd name="connsiteX6" fmla="*/ 4296045 w 4507111"/>
              <a:gd name="connsiteY6" fmla="*/ 4344781 h 4344781"/>
              <a:gd name="connsiteX7" fmla="*/ 3749565 w 4507111"/>
              <a:gd name="connsiteY7" fmla="*/ 4321853 h 4344781"/>
              <a:gd name="connsiteX8" fmla="*/ 36764 w 4507111"/>
              <a:gd name="connsiteY8" fmla="*/ 1629794 h 4344781"/>
              <a:gd name="connsiteX9" fmla="*/ 300069 w 4507111"/>
              <a:gd name="connsiteY9" fmla="*/ 144750 h 4344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507111" h="434478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gradFill flip="none" rotWithShape="1">
            <a:gsLst>
              <a:gs pos="0">
                <a:srgbClr val="0E9647">
                  <a:shade val="30000"/>
                  <a:satMod val="115000"/>
                </a:srgbClr>
              </a:gs>
              <a:gs pos="50000">
                <a:srgbClr val="0E9647">
                  <a:shade val="67500"/>
                  <a:satMod val="115000"/>
                </a:srgbClr>
              </a:gs>
              <a:gs pos="100000">
                <a:srgbClr val="0E9647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4685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dirty="0"/>
              <a:t>Agenda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97564"/>
            <a:ext cx="8289105" cy="39964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What is Kotlin?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Context - Java Vs JVM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Kotlin History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Milestones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General Overview &amp; Features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Kotlin &amp; IntelliJ IDEA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</a:t>
            </a:fld>
            <a:endParaRPr lang="uk-UA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0E73E78-E101-CE92-E5DC-AEED96E4D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14688" y="4895886"/>
            <a:ext cx="2430270" cy="241102"/>
          </a:xfrm>
        </p:spPr>
        <p:txBody>
          <a:bodyPr/>
          <a:lstStyle/>
          <a:p>
            <a:r>
              <a:rPr lang="en-IE" dirty="0"/>
              <a:t>Kotlin Overview</a:t>
            </a:r>
          </a:p>
        </p:txBody>
      </p:sp>
    </p:spTree>
    <p:extLst>
      <p:ext uri="{BB962C8B-B14F-4D97-AF65-F5344CB8AC3E}">
        <p14:creationId xmlns:p14="http://schemas.microsoft.com/office/powerpoint/2010/main" val="290573979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dirty="0"/>
              <a:t>Agenda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97564"/>
            <a:ext cx="8289105" cy="399644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What is Kotlin?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Context - Java Vs JVM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Kotlin History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Milestones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General Overview &amp; Features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Kotlin &amp; IntelliJ IDEA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4</a:t>
            </a:fld>
            <a:endParaRPr lang="uk-UA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60DF68C-2EDF-9932-9240-26EEFF649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14688" y="4895886"/>
            <a:ext cx="2430270" cy="241102"/>
          </a:xfrm>
        </p:spPr>
        <p:txBody>
          <a:bodyPr/>
          <a:lstStyle/>
          <a:p>
            <a:r>
              <a:rPr lang="en-IE" dirty="0"/>
              <a:t>Kotlin Overview</a:t>
            </a:r>
          </a:p>
        </p:txBody>
      </p:sp>
    </p:spTree>
    <p:extLst>
      <p:ext uri="{BB962C8B-B14F-4D97-AF65-F5344CB8AC3E}">
        <p14:creationId xmlns:p14="http://schemas.microsoft.com/office/powerpoint/2010/main" val="86126801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4117215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 dirty="0"/>
          </a:p>
        </p:txBody>
      </p:sp>
      <p:sp>
        <p:nvSpPr>
          <p:cNvPr id="81" name="Shape 81"/>
          <p:cNvSpPr/>
          <p:nvPr/>
        </p:nvSpPr>
        <p:spPr>
          <a:xfrm>
            <a:off x="8186846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Kotlin Overview</a:t>
            </a:r>
          </a:p>
        </p:txBody>
      </p:sp>
      <p:pic>
        <p:nvPicPr>
          <p:cNvPr id="8" name="Picture 6" descr="Image result for kotlin">
            <a:extLst>
              <a:ext uri="{FF2B5EF4-FFF2-40B4-BE49-F238E27FC236}">
                <a16:creationId xmlns:a16="http://schemas.microsoft.com/office/drawing/2014/main" id="{0A02DA93-1A33-714A-AFBB-DB4B37486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401" y="999641"/>
            <a:ext cx="4491742" cy="157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java android">
            <a:extLst>
              <a:ext uri="{FF2B5EF4-FFF2-40B4-BE49-F238E27FC236}">
                <a16:creationId xmlns:a16="http://schemas.microsoft.com/office/drawing/2014/main" id="{5F739186-B33F-DC4D-A31F-C30A02D5F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0741" y="2679244"/>
            <a:ext cx="2142749" cy="160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9416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5536" y="804813"/>
            <a:ext cx="8337759" cy="42999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runs on Java Virtual Machine (</a:t>
            </a:r>
            <a:r>
              <a:rPr lang="en-IE" sz="2350" b="1" dirty="0">
                <a:solidFill>
                  <a:srgbClr val="FF0000"/>
                </a:solidFill>
              </a:rPr>
              <a:t>JVM</a:t>
            </a:r>
            <a:r>
              <a:rPr lang="en-IE" sz="2350" dirty="0">
                <a:solidFill>
                  <a:schemeClr val="tx1"/>
                </a:solidFill>
              </a:rPr>
              <a:t>). 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is an evolution of the Java syntax but is more concise and has cleaner syntax.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is </a:t>
            </a:r>
            <a:r>
              <a:rPr lang="en-IE" sz="2350" dirty="0">
                <a:solidFill>
                  <a:srgbClr val="FF0000"/>
                </a:solidFill>
              </a:rPr>
              <a:t>not syntax compatible</a:t>
            </a:r>
            <a:r>
              <a:rPr lang="en-IE" sz="2350" dirty="0">
                <a:solidFill>
                  <a:schemeClr val="tx1"/>
                </a:solidFill>
              </a:rPr>
              <a:t> with Java; but is interoperable with Java.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relies on some </a:t>
            </a:r>
            <a:r>
              <a:rPr lang="en-IE" sz="2350" dirty="0">
                <a:solidFill>
                  <a:srgbClr val="FF0000"/>
                </a:solidFill>
              </a:rPr>
              <a:t>Java Class Libraries</a:t>
            </a:r>
            <a:r>
              <a:rPr lang="en-IE" sz="2350" dirty="0">
                <a:solidFill>
                  <a:schemeClr val="tx1"/>
                </a:solidFill>
              </a:rPr>
              <a:t> </a:t>
            </a:r>
            <a:br>
              <a:rPr lang="en-IE" sz="2350" dirty="0">
                <a:solidFill>
                  <a:schemeClr val="tx1"/>
                </a:solidFill>
              </a:rPr>
            </a:br>
            <a:r>
              <a:rPr lang="en-IE" sz="2350" dirty="0">
                <a:solidFill>
                  <a:schemeClr val="tx1"/>
                </a:solidFill>
              </a:rPr>
              <a:t>e.g. Collections framework.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is a statically-typed programming language.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offers null safety.</a:t>
            </a:r>
          </a:p>
        </p:txBody>
      </p:sp>
      <p:pic>
        <p:nvPicPr>
          <p:cNvPr id="6" name="Picture 6" descr="Image result for kotl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8230"/>
            <a:ext cx="3286683" cy="115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F27547-36AC-4246-8030-A9DECEAD60E6}"/>
              </a:ext>
            </a:extLst>
          </p:cNvPr>
          <p:cNvSpPr/>
          <p:nvPr/>
        </p:nvSpPr>
        <p:spPr>
          <a:xfrm>
            <a:off x="4351414" y="566414"/>
            <a:ext cx="4095492" cy="238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949" dirty="0">
                <a:hlinkClick r:id="rId4"/>
              </a:rPr>
              <a:t>Based on : https://en.wikipedia.org/wiki/Kotlin_(programming_language)</a:t>
            </a:r>
            <a:r>
              <a:rPr lang="en-IE" sz="949" dirty="0"/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E8C273-EB61-054F-8DDA-83A8C85E0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2C1A05-E0DB-4D47-B034-8AB3C6FBD3D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6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763137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5536" y="804813"/>
            <a:ext cx="8337759" cy="42999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b="1" dirty="0">
                <a:solidFill>
                  <a:srgbClr val="FF0000"/>
                </a:solidFill>
              </a:rPr>
              <a:t>runs on Java Virtual Machine. 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is an evolution of the Java syntax but is more concise and has cleaner syntax.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is not syntax compatible with Java; but is interoperable with Java.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relies on some Java Class Libraries </a:t>
            </a:r>
            <a:br>
              <a:rPr lang="en-IE" sz="2350" dirty="0">
                <a:solidFill>
                  <a:schemeClr val="tx1"/>
                </a:solidFill>
              </a:rPr>
            </a:br>
            <a:r>
              <a:rPr lang="en-IE" sz="2350" dirty="0">
                <a:solidFill>
                  <a:schemeClr val="tx1"/>
                </a:solidFill>
              </a:rPr>
              <a:t>e.g. Collections framework.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is a statically-typed programming language.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offers null safety.</a:t>
            </a:r>
          </a:p>
        </p:txBody>
      </p:sp>
      <p:pic>
        <p:nvPicPr>
          <p:cNvPr id="6" name="Picture 6" descr="Image result for kotl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8230"/>
            <a:ext cx="3286683" cy="115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2E747A-8B34-334F-8B69-D0C171BA8361}"/>
              </a:ext>
            </a:extLst>
          </p:cNvPr>
          <p:cNvSpPr/>
          <p:nvPr/>
        </p:nvSpPr>
        <p:spPr>
          <a:xfrm>
            <a:off x="4351414" y="566414"/>
            <a:ext cx="4095492" cy="238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949" dirty="0">
                <a:hlinkClick r:id="rId4"/>
              </a:rPr>
              <a:t>Based on : https://en.wikipedia.org/wiki/Kotlin_(programming_language)</a:t>
            </a:r>
            <a:r>
              <a:rPr lang="en-IE" sz="949" dirty="0"/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A13982-B6A6-8640-91E1-18779CA5D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B74FEB-8B7E-6145-9640-538A98C82F7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7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954788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kotlin timeli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10"/>
          <a:stretch/>
        </p:blipFill>
        <p:spPr bwMode="auto">
          <a:xfrm>
            <a:off x="1444376" y="978429"/>
            <a:ext cx="5488063" cy="341534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solidFill>
                  <a:schemeClr val="tx1"/>
                </a:solidFill>
              </a:rPr>
              <a:t>Runs on Java Virtual Machine</a:t>
            </a:r>
            <a:endParaRPr lang="en-IE" dirty="0"/>
          </a:p>
        </p:txBody>
      </p:sp>
      <p:sp>
        <p:nvSpPr>
          <p:cNvPr id="4" name="TextBox 3"/>
          <p:cNvSpPr txBox="1"/>
          <p:nvPr/>
        </p:nvSpPr>
        <p:spPr>
          <a:xfrm>
            <a:off x="2041612" y="4530872"/>
            <a:ext cx="4293589" cy="2812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defTabSz="308049" rtl="0" hangingPunct="0"/>
            <a:r>
              <a:rPr lang="en-IE" sz="1476" i="1" dirty="0">
                <a:solidFill>
                  <a:srgbClr val="000000"/>
                </a:solidFill>
                <a:sym typeface="Helvetica Neue Light"/>
              </a:rPr>
              <a:t>Note: Kotlin also compiles to JavaScript</a:t>
            </a:r>
          </a:p>
        </p:txBody>
      </p:sp>
      <p:sp>
        <p:nvSpPr>
          <p:cNvPr id="2" name="Rectangle 1"/>
          <p:cNvSpPr/>
          <p:nvPr/>
        </p:nvSpPr>
        <p:spPr>
          <a:xfrm>
            <a:off x="7026877" y="1023726"/>
            <a:ext cx="2034746" cy="885098"/>
          </a:xfrm>
          <a:prstGeom prst="rect">
            <a:avLst/>
          </a:prstGeom>
          <a:gradFill>
            <a:gsLst>
              <a:gs pos="0">
                <a:schemeClr val="accent1"/>
              </a:gs>
              <a:gs pos="35000">
                <a:schemeClr val="accent1">
                  <a:lumMod val="60000"/>
                  <a:lumOff val="4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</a:gra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defTabSz="308049" rtl="0" hangingPunct="0"/>
            <a:r>
              <a:rPr lang="en-IE" sz="1800" dirty="0">
                <a:solidFill>
                  <a:schemeClr val="bg1"/>
                </a:solidFill>
              </a:rPr>
              <a:t>Kotlin compiles to JVM ByteCode </a:t>
            </a:r>
            <a:br>
              <a:rPr lang="en-IE" sz="1800" dirty="0">
                <a:solidFill>
                  <a:schemeClr val="bg1"/>
                </a:solidFill>
              </a:rPr>
            </a:br>
            <a:r>
              <a:rPr lang="en-IE" sz="1800" dirty="0">
                <a:solidFill>
                  <a:schemeClr val="bg1"/>
                </a:solidFill>
              </a:rPr>
              <a:t>(like Java)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EAB26-4359-E54D-B2FE-19381BA0F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21EDD-9A93-5A4B-B043-6D26B3CD1A0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9894849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95536" y="804813"/>
            <a:ext cx="8337759" cy="429994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runs on Java Virtual Machine. 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b="1" dirty="0">
                <a:solidFill>
                  <a:srgbClr val="FF0000"/>
                </a:solidFill>
              </a:rPr>
              <a:t>is an evolution of the Java syntax but is more concise and has cleaner syntax.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is not syntax compatible with Java; but is interoperable with Java.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relies on some Java Class Libraries </a:t>
            </a:r>
            <a:br>
              <a:rPr lang="en-IE" sz="2350" dirty="0">
                <a:solidFill>
                  <a:schemeClr val="tx1"/>
                </a:solidFill>
              </a:rPr>
            </a:br>
            <a:r>
              <a:rPr lang="en-IE" sz="2350" dirty="0">
                <a:solidFill>
                  <a:schemeClr val="tx1"/>
                </a:solidFill>
              </a:rPr>
              <a:t>e.g. Collections framework.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is a statically-typed programming language.</a:t>
            </a:r>
          </a:p>
          <a:p>
            <a:pPr>
              <a:lnSpc>
                <a:spcPct val="120000"/>
              </a:lnSpc>
              <a:spcBef>
                <a:spcPts val="316"/>
              </a:spcBef>
              <a:buFont typeface="Wingdings" pitchFamily="2" charset="2"/>
              <a:buChar char="q"/>
            </a:pPr>
            <a:r>
              <a:rPr lang="en-IE" sz="2350" dirty="0">
                <a:solidFill>
                  <a:schemeClr val="tx1"/>
                </a:solidFill>
              </a:rPr>
              <a:t>offers null safety.</a:t>
            </a:r>
          </a:p>
        </p:txBody>
      </p:sp>
      <p:sp>
        <p:nvSpPr>
          <p:cNvPr id="7" name="Rectangle 6"/>
          <p:cNvSpPr/>
          <p:nvPr/>
        </p:nvSpPr>
        <p:spPr>
          <a:xfrm>
            <a:off x="4351414" y="566414"/>
            <a:ext cx="4095492" cy="238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949" dirty="0">
                <a:hlinkClick r:id="rId3"/>
              </a:rPr>
              <a:t>Based on : https://en.wikipedia.org/wiki/Kotlin_(programming_language)</a:t>
            </a:r>
            <a:r>
              <a:rPr lang="en-IE" sz="949" dirty="0"/>
              <a:t> </a:t>
            </a:r>
          </a:p>
        </p:txBody>
      </p:sp>
      <p:pic>
        <p:nvPicPr>
          <p:cNvPr id="6" name="Picture 6" descr="Image result for kotl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78230"/>
            <a:ext cx="3286683" cy="115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8A0D5A-8CB8-C949-8536-88DD59759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Kotlin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9BEAAA-DCD1-324A-AD25-ED3AC5799AE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9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8787241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YyMzYuMCwgQ3VsdHVyZT1uZXV0cmFsLCBQdWJsaWNLZXlUb2tlbj0zMWJmMzg1NmFkMzY0ZTM1BQEAAAALSW5rTWF0dGVyVjEEAAAABVNjYWxlDUxpc3RgMStfaXRlbXMMTGlzdGAxK19zaXplD0xpc3RgMStfdmVyc2lvbgAEAAALF1NoYXJlZC5JbmtpbmcuSW5rQXRvbVtdAgAAAAgIAgAAACS4jz8JAwAAAAEAAAAGAAAABwMAAAAAAQAAAAQAAAAECUlua0F0b21WMQIAAAAJBAAAAA0DBQQAAAALUGVuU3Ryb2tlVjEEAAAACkF0dHJpYnV0ZXMFVHJhY2UJU3RhcnRUaW1lBFR5cGUEBAAED1BlbkF0dHJpYnV0ZXNWMQIAAAAKSW5rVHJhY2VWMQIAAAAQDEFjdGlvblR5cGVWMQIAAAACAAAACQUAAAAJBgAAAHovAAAAAAAABfn///8MQWN0aW9uVHlwZVYxAQAAAAd2YWx1ZV9fAAgCAAAAAAAAAAUFAAAAD1BlbkF0dHJpYnV0ZXNWMQoAAAAHX2NvbG9yQQdfY29sb3JSB19jb2xvckcHX2NvbG9yQgpGaXRUb0N1cnZlBkhlaWdodA5JZ25vcmVQcmVzc3VyZQ1Jc0hpZ2hsaWdodGVyBVNoYXBlBVdpZHRoAAAAAAAAAAAEAAICAgIBBgEBDEJydXNoU2hhcGVWMQIAAAAGAgAAAP8AAAAAAAAAAAAACEAAAAX4////DEJydXNoU2hhcGVWMQEAAAAHdmFsdWVfXwAIAgAAAAEAAAAAAAAAAAAIQAUGAAAACklua1RyYWNlVjEDAAAADUxpc3RgMStfaXRlbXMMTGlzdGAxK19zaXplD0xpc3RgMStfdmVyc2lvbgQAABhTaGFyZWQuSW5raW5nLklua1BvaW50W10CAAAACAgCAAAACQkAAADJAAAAyQAAAAcJAAAAAAEAAAAAAQAABApJbmtQb2ludFYxAgAAAAkKAAAACQsAAAAJDAAAAAkNAAAACQ4AAAAJDwAAAAkQAAAACREAAAAJEgAAAAkTAAAACRQAAAAJFQAAAAkWAAAACRcAAAAJGAAAAAkZAAAACRoAAAAJGwAAAAkcAAAACR0AAAAJHgAAAAkfAAAACSAAAAAJIQAAAAkiAAAACSMAAAAJJAAAAAklAAAACSYAAAAJJwAAAAkoAAAACSkAAAAJKgAAAAkrAAAACSwAAAAJLQAAAAkuAAAACS8AAAAJMAAAAAkxAAAACTIAAAAJMwAAAAk0AAAACTUAAAAJNgAAAAk3AAAACTgAAAAJOQAAAAk6AAAACTsAAAAJPAAAAAk9AAAACT4AAAAJPwAAAAlAAAAACUEAAAAJQgAAAAlDAAAACUQAAAAJRQAAAAlGAAAACUcAAAAJSAAAAAlJAAAACUoAAAAJSwAAAAlMAAAACU0AAAAJTgAAAAlPAAAACVAAAAAJUQAAAAlSAAAACVMAAAAJVAAAAAlVAAAACVYAAAAJVwAAAAlYAAAACVkAAAAJWgAAAAlbAAAACVwAAAAJXQAAAAleAAAACV8AAAAJYAAAAAlhAAAACWIAAAAJYwAAAAlkAAAACWUAAAAJZgAAAAlnAAAACWgAAAAJaQAAAAlqAAAACWsAAAAJbAAAAAltAAAACW4AAAAJbwAAAAlwAAAACXEAAAAJcgAAAAlzAAAACXQAAAAJdQAAAAl2AAAACXcAAAAJeAAAAAl5AAAACXoAAAAJewAAAAl8AAAACX0AAAAJfgAAAAl/AAAACYAAAAAJgQAAAAmCAAAACYMAAAAJhAAAAAmFAAAACYYAAAAJhwAAAAmIAAAACYkAAAAJigAAAAmLAAAACYwAAAAJjQAAAAmOAAAACY8AAAAJkAAAAAmRAAAACZIAAAAJkwAAAAmUAAAACZUAAAAJlgAAAAmXAAAACZgAAAAJmQAAAAmaAAAACZsAAAAJnAAAAAmdAAAACZ4AAAAJnwAAAAmgAAAACaEAAAAJogAAAAmjAAAACaQAAAAJpQAAAAmmAAAACacAAAAJqAAAAAmpAAAACaoAAAAJqwAAAAmsAAAACa0AAAAJrgAAAAmvAAAACbAAAAAJsQAAAAmyAAAACbMAAAAJtAAAAAm1AAAACbYAAAAJtwAAAAm4AAAACbkAAAAJugAAAAm7AAAACbwAAAAJvQAAAAm+AAAACb8AAAAJwAAAAAnBAAAACcIAAAAJwwAAAAnEAAAACcUAAAAJxgAAAAnHAAAACcgAAAAJyQAAAAnKAAAACcsAAAAJzAAAAAnNAAAACc4AAAAJzwAAAAnQAAAACdEAAAAJ0gAAAA03BQoAAAAKSW5rUG9pbnRWMQQAAAABWAFZDlByZXNzdXJlRmFjdG9yCVRpbWVTdGFtcAAAAAAGBgsQAgAAACAUV0NxNaQ/msg+kDciqj8AAGg+AAAAAAAAAAABCwAAAAoAAADgFR9d8dGlP9KOzqTa0ak/AACgPg8AAAAAAAAAAQwAAAAKAAAAwBZPbvHkpj/Sjs6k2tGpPwAAtD4PAAAAAAAAAAENAAAACgAAAAAYf3/x96c/KjimQ09ZqT8AgLA+DwAAAAAAAAABDgAAAAoAAADAGGOMMcaoP27+NVjyCKk/AAC1Pg8AAAAAAAAAAQ8AAAAKAAAAwBmTnTHZqT+uxMVslbioPwCAtD4fAAAAAAAAAAEQAAAACgAAACAbD7PxMKs/Bm6dCwpAqD8AALQ+HwAAAAAAAAABEQAAAAoAAADgHQfeceCtP4L6vDRQn6c/AAC0Pi8AAAAAAAAAARIAAAAKAAAAYJClBllqsD8WaiToZ9amPwAAtD4vAAAAAAAAAAETAAAACgAAAECSuSSZS7I/ttmLm38Npj8AALQ+PgAAAAAAAAABFAAAAAoAAABQlPNEOU+0P6ryyu0LzKQ/AAC0Pj4AAAAAAAAAARUAAAAKAAAAsJafa/m5tj96KMK1xrKjPwAAtD4+AAAAAAAAAAEWAAAACgAAAGCZl5Z5abk/Ul65fYGZoj8AALQ+TgAAAAAAAAABFwAAAAoAAAAAnZnQmQm9PyqUsEU8gKE/AAC0Pk4AAAAAAAAAARgAAAAKAAAAiNCGCG2IwD/i5l+DJY+gPwAAtD5dAAAAAAAAAAEZAAAACgAAAJjS0yk9ncI/JHMegh08nz8AALQ+bQAAAAAAAAABGgAAAAoAAADA1DNMPcPEPyyMXdSp+p0/AAC0Pm0AAAAAAAAAARsAAAAKAAAASNcFdV1Qxz8cpZwmNrmcPwAAtD5tAAAAAAAAAAEcAAAACgAAALjZsZsdu8k/FL7beMJ3mz8AALQ+fQAAAAAAAAABHQAAAAoAAAAQ3ErBrRTMPwTXGstONpo/AAC1Pn0AAAAAAAAAAR4AAAAKAAAAaN7j5j1uzj90Yzr0lJWZPwCAtT6MAAAAAAAAAAEfAAAACgAAAJhwdwl3l9A/tCnKCDhFmT8AALc+jAAAAAAAAAABIAAAAAoAAADscfMeN+/RP7Qpygg4RZk/AIC2PpwAAAAAAAAAASEAAAAKAAAARHNvNPdG0z+0KcoIOEWZPwAAtT6cAAAAAAAAAAEiAAAACgAAANR0JE1H0tQ/tCnKCDhFmT8AgLQ+rAAAAAAAAAABIwAAAAoAAABU9k9l/1TWP7Qpygg4RZk/AAC0PqwAAAAAAAAAASQAAAAKAAAAxHdofIfG1z/071kd2/SYPwAAtD67AAAAAAAAAAElAAAACgAAAFz5ppVvWtk/PLbpMX6kmD8AALQ+uwAAAAAAAAABJgAAAAoAAADseuWuV+7aP7RCCVvEA5g/AAC0PssAAAAAAAAAAScAAAAKAAAAeHyax6d53D9klbiYrRKXPwAAtD7LAAAAAAAAAAEoAAAACgAAAAB+T+D3BN4/LOhn1pYhlj8AALQ+2gAAAAAAAAABKQAAAAoAAACcfxf6d6HfP1THNj3Gj5Q/AAC0PtoAAAAAAAAAASoAAAAKAAAAkIAhCRiS4D8EGuZ6r56TPwCAsj7aAAAAAAAAAAErAAAACgAAAE6B8hQoT+E/xGyVuJitkj8AALE+6gAAAAAAAAABLAAAAAoAAAAWwpEhHBniP3S/RPaBvJE/AICwPuoAAAAAAAAAAS0AAAAKAAAA3gIxLhDj4j+0hdQKJWyRPwAAsD76AAAAAAAAAAEuAAAACgAAAJaDeDmIl+M/7EtkH8gbkT8AgK4++gAAAAAAAAABLwAAAAoAAABOxARFTFDkP3zYg0gOe5A/AACtPgkBAAAAAAAAATAAAAAKAAAABEVMUMQE5T/YyUbjqLSPPwCArT4JAQAAAAAAAAExAAAACgAAAK6FxVpYrOU/WFZmDO8Tjz8AgK4+GQEAAAAAAAABMgAAAAoAAABAxitkvELmPzhvpV570o0/AICvPhkBAAAAAAAAATMAAAAKAAAAzoYIbYjQ5j8oiOSwB5GMPwAAsT4pAQAAAAAAAAE0AAAACgAAAGAHKnagYuc/uC1DLNquij8AgLE+KQEAAAAAAAABNQAAAAoAAADoB8J+IOznP6hGgn5mbYk/AACzPjgBAAAAAAAAATYAAAAKAAAAaojQhght6D+IX8HQ8iuIPwCAtD44AQAAAAAAAAE3AAAACgAAAOSIVY5Y5eg/eHgAI3/qhj8AgLc+SAEAAAAAAAABOAAAAAoAAABKiceUeEzpP3h4ACN/6oY/AAC4PkgBAAAAAAAAATkAAAAKAAAAsok5m5iz6T+IX8HQ8iuIPwAAuD5XAQAAAAAAAAE6AAAACgAAABLKZqFsFuo/KLpiVSAOij8AALg+VwEAAAAAAAABOwAAAAoAAAB6CpSnQHnqP8jihTU1c44/AAC4PmcBAAAAAAAAATwAAAAKAAAA9Mpdr9z16j/EbJW4mK2SPwCAtj5nAQAAAAAAAAE9AAAACgAAAGJLWbaUZes/fHx5RiFUmD8AALY+dwEAAAAAAAABPgAAAAoAAADKS8u8tMzrP+zFzb8GS54/AAC1PncBAAAAAAAAAT8AAAAKAAAAIEwqwqQi7D+qB5Ec9iCiPwAAtD6GAQAAAAAAAAFAAAAACgAAAGZMdsZkZ+w/7p8bsCK9pT8AALQ+hgEAAAAAAAABQQAAAAoAAACgzDjKjKPsP0ob7s0gMak/AAC0PoYBAAAAAAAAAUIAAAAKAAAA2Iy2zWjb7D82CqHC2EWtPwCAsj6WAQAAAAAAAAFDAAAACgAAAAjNqtCsCu0/2yc+DI7psD8AALI+lgEAAAAAAAABRAAAAAoAAAAwTVrTpDXtP6HKK7cvMLM/AACyPqYBAAAAAAAAAUUAAAAKAAAAWg3F1VBc7T+XtWWIRdu1PwAAsj6mAQAAAAAAAAFGAAAACgAAAH4N69ewfu0/b71Xz4muuD8AALI+xQEAAAAAAAABRwAAAAoAAACgDRHaEKHtPw3/uQEr0rs/AACyPsUBAAAAAAAAAUgAAAAKAAAAvE3y2yS/7T/fiGhaQFq/PwAAsj7FAQAAAAAAAAFJAAAACgAAANqN09043e0/VomL2SpxwT8AALM+1AEAAAAAAAABSgAAAAoAAAAOjgzhyBDuP+jjLF5YU8M/AICyPtQBAAAAAAAAAUsAAAAKAAAAPs4A5AxA7j+SYvT1v2fFPwAAsj7UAQAAAAAAAAFMAAAACgAAAGZOsOYEa+4/4vYFZkqaxz8AALI+5AEAAAAAAAABTQAAAAoAAACQDhvpsJHuPwCEqTjJwsk/AACyPuQBAAAAAAAAAU4AAAAKAAAAsA5B6xC07j/8LQWBdhPMPwAAsj70AQAAAAAAAAFPAAAACgAAANYOZ+1w1u4/aOY8BDt4zj8AALI+9AEAAAAAAAABUAAAAAoAAADwTkjvhPTuP6RWKGGLeNA/AACzPgMCAAAAAAAAAVEAAAAKAAAADs/k8EwO7z/aMsSi7arRPwCAtD4DAgAAAAAAAAFSAAAACgAAABrP9/F8H+8/uiSqvHL70j8AgLg+EwIAAAAAAAABUwAAAAoAAAAmD8byYCzvP9Id/nMDVtQ/AAC+PhMCAAAAAAAAAVQAAAAKAAAANk+U80Q57z/qFlIrlLDVPwCAwT4jAgAAAAAAAAFVAAAACgAAAD4P2fOQPe8/ch6CHTwf1z8AgMU+IwIAAAAAAAABVgAAAAoAAABCzx303EHvP2w0jkr7odg/AADHPjICAAAAAAAAAVcAAAAKAAAAQs8d9NxB7z/IRuOotB/aPwCAxz4yAgAAAAAAAAFYAAAACgAAAELPHfTcQe8/bHI5rpbA2z8AAMg+QgIAAAAAAAABWQAAAAoAAABGj2L0KEbvP6ihRoJ+Zt0/AADIPkICAAAAAAAAAVoAAAAKAAAATg/s9MBO7z+E1AolbBHfPwCAxj5CAgAAAAAAAAFbAAAACgAAAFpPuvWkW+8/FIAwFSdZ4D8AAMY+UQIAAAAAAAABXAAAAAoAAABmj4j2iGjvP98MEpMJHeE/AADGPlECAAAAAAAAAV0AAAAKAAAAcs9W92x17z/bF5gpad7hPwAAxj5hAgAAAAAAAAFeAAAACgAAAH4PJfhQgu8/2CIewMif4j8AAMY+YQIAAAAAAAABXwAAAAoAAACOT/P4NI/vP5smNrkcV+M/AADGPnECAAAAAAAAAWAAAAAKAAAAnk8G+mSg7z+RqPLK7QvkPwAAxj5xAgAAAAAAAAFhAAAACgAAAKqP1PpIre8/uqhT9Tu+5D8AAMc+dAIAAAAAAAABYgAAAAoAAAC2z6L7LLrvP+OotB+KcOU/AIDHPnQCAAAAAAAAAWMAAAAKAAAAwk8s/MTC7z+hIwOUTxvmPwCAxz6EAgAAAAAAAAFkAAAACgAAAMYPcfwQx+8/wpqaOQ/B5j8AAMg+hAIAAAAAAAABZQAAAAoAAADOj/r8qM/vP6wKxEHDXOc/AADIPpQCAAAAAAAAAWYAAAAKAAAAzo/6/KjP7z8q9dqT7vDnPwAAyD6UAgAAAAAAAAFnAAAACgAAAM6P+vyoz+8/cdiDSA576D8AAMk+owIAAAAAAAABaAAAAAoAAADOj/r8qM/vP4C0vl8i++g/AIDIPqMCAAAAAAAAAWkAAAAKAAAAzo/6/KjP7z8plLBFPIDpPwAAyD6zAgAAAAAAAAFqAAAACgAAAM6P+vyoz+8/z+rYpsf46T8AAMk+swIAAAAAAAABawAAAAoAAADKz7X8XMvvP9Y9SjlNbOo/AIDKPsICAAAAAAAAAWwAAAAKAAAAxg9x/BDH7z90C6kVStjqPwCAyz7CAgAAAAAAAAFtAAAACgAAAMJPLPzEwu8/EtkH8kZE6z8AAM0+0gIAAAAAAAABbgAAAAoAAAC+j+f7eL7vP9ubQWIyoes/AIDNPtICAAAAAAAAAW8AAAAKAAAAts+i+yy67z9tVw01EvTrPwCAzT7iAgAAAAAAAAFwAAAACgAAAK4PXvvgte8/94kPg2M67D8AAM4+4gIAAAAAAAABcQAAAAoAAACqj9T6SK3vPx3AyJ+6hew/AADOPvECAAAAAAAAAXIAAAAKAAAAog9L+rCk7z89bbg3g8TsPwCAzD7xAgAAAAAAAAFzAAAACgAAAJIPOPmAk+8/85SVGcP77D8AAMs+AQMAAAAAAAABdAAAAAoAAAB2j5v3uHnvPw25uyz9Le0/AIDLPgEDAAAAAAAAAXUAAAAKAAAATs8w9QxT7z+9V8+JrljtPwCAzD4RAwAAAAAAAAF2AAAACgAAABZPbvHkFu8/a/bi5l+D7T8AgM0+EQMAAAAAAAABdwAAAAoAAADATg/s9MDuP00Tm1yOq+0/AIDNPhEDAAAAAAAAAXgAAAAKAAAAZI5r5rhm7j9frvfqOdHtPwAA0D4gAwAAAAAAAAF5AAAACgAAAACO+d+Y/+0/pcf4kWL07T8AgNQ+IAMAAAAAAAABegAAAAoAAACCzS/Y/ILtP+vg+TiLF+4/AIDXPjADAAAAAAAAAXsAAAAKAAAA4syEzkzo7D8x+vrfszruPwCA2z4wAwAAAAAAAAF8AAAACgAAAERMUMQERew/2Q9FuNZY7j8AAN4+PwMAAAAAAAABfQAAAAoAAACaC9e5cJ3rP0+n6nd8ee4/AIDgPj8DAAAAAAAAAX4AAAAKAAAAzgrzrDDP6j8xxKLtqqHuPwAA4D5PAwAAAAAAAAF/AAAACgAAAAAKD6DwAOo/RV//e1bH7j8AAOA+TwMAAAAAAAABgAAAAAoAAAAmiaGSGCrpP1n6WwoC7e4/AADgPl8DAAAAAAAAAYEAAAAKAAAANMhSgyw16D/PkQHKpw3vPwAA4D5fAwAAAAAAAAGCAAAACgAAADpHv3P0O+c/d6dLosor7z8AAOA+bgMAAAAAAAABgwAAAAoAAAAihkpiqCTmP4W53qvnRO8/AADgPm4DAAAAAAAAAYQAAAAKAAAAHMXoUYwe5T/FSRbOgVvvPwAA4T5+AwAAAAAAAAGFAAAACgAAAPrDpT9c+uM/O+G7jSd87z8AgOI+fgMAAAAAAAABhgAAAAoAAADownUuXOfiPxV1qn7Hl+8/AADiPo4DAAAAAAAAAYcAAAAKAAAA0MFFHVzU4T9VBeKgYa7vPwAA4T6OAwAAAAAAAAGIAAAACgAAAMDAFQxcweA/+ZFi9PW/7z8AgOQ+nQMAAAAAAAABiQAAAAoAAABk/1T2T2XfP8uch2AHz+8/AADsPp0DAAAAAAAAAYoAAAAKAAAAMH1r07c23T83IpoWkNbvPwCA8T6tAwAAAAAAAAGLAAAACgAAABx7HrLnIds/0SVR5ZXb7z8AgPY+rQMAAAAAAAABjAAAAAoAAAAA+UeQfwTZP9ElUeWV2+8/AAD7PrwDAAAAAAAAAY0AAAAKAAAA/PYNcN8A1z+hp6zMGN7vPwAA/z68AwAAAAAAAAGOAAAACgAAABR1cFEHF9U/oaeszBje7z8AgP8+vAMAAAAAAAABjwAAAAoAAAAUczYxZxPTP9ElUeWV2+8/AAAAP8wDAAAAAAAAAZAAAAAKAAAAPHE1FFdD0T/RJVHlldvvPwAAAD/MAwAAAAAAAAGRAAAACgAAACjftPJNK88/0SVR5ZXb7z8AgAA/3AMAAAAAAAABkgAAAAoAAAC42+u7vb7LPwWk9f0S2e8/AMAAP9wDAAAAAAAAAZMAAAAKAAAAiNhbiL2FyD+bHuNHitHvPwDAAD/rAwAAAAAAAAGUAAAACgAAAJDVF1l9kcU/L5nQkQHK7z8AAAE/6wMAAAAAAAABlQAAAAoAAADw0jIvLfPCP40MUD5tuO8/AIABP/sDAAAAAAAAAZYAAAAKAAAAiNCGCG2IwD+5ASvSW6nvPwDAAT/7AwAAAAAAAAGXAAAACgAAAFCc28W5Xbw/4/YFZkqa7z8AwAE/CwQAAAAAAAABmAAAAAoAAAAQmBuBuRG4Pw/s4Pk4i+8/AAACPwsEAAAAAAAAAZkAAAAKAAAAcJQZR5lxtD9tX2CmpHnvPwAAAj8aBAAAAAAAAAGaAAAACgAAAECRiROZOLE//VCEa41l7z8AQAE/GgQAAAAAAAABmwAAAAoAAAAAHSPRMRKtP4tCqDB2Ue8/AAABPyoEAAAAAAAAAZwAAAAKAAAAYBgXiHGBqD+xrrk/1jXvPwAAAT8qBAAAAAAAAAGdAAAACgAAAIAUo0cxeqQ/bZW4mK0S7z8AgAE/OQQAAAAAAAABngAAAAoAAADgEMcPcfygPyd8t/GE7+4/AEABPzkEAAAAAAAAAZ8AAAAKAAAAABvWr2H9mj9FX/97VsfuPwAAAT9JBAAAAAAAAAGgAAAACgAAAIAV5llhnpU/Y0JHBiif7j8AAAE/SQQAAAAAAAABoQAAAAoAAADAEI4M4ciQP7WjM6l2dO4/AIABP1kEAAAAAAAAAaIAAAAKAAAAABrMoMEMij9pAWl9v0TuPwDAAT9ZBAAAAAAAAAGjAAAACgAAAAATrDnBmoM/T91CaoUS7j8AgAI/aAQAAAAAAAABpAAAAAoAAAAAH9jpgZ1+Py8wU9K80+0/AMACP2gEAAAAAAAAAaUAAAAKAAAAABoYpYFRej/Xe/Wc6IrtPwCAAz94BAAAAAAAAAGmAAAACgAAAAAYuIKBK3g/E0KFsYs67T8AQAM/eAQAAAAAAAABpwAAAAoAAAAAGhilgVF6P0t/S0Gg3ew/AAADP4YEAAAAAAAAAagAAAAKAAAAgBAcBsFhgD9JtaMzqXbsPwCAAj+GBAAAAAAAAAGpAAAACgAAAIAU3ErBrYQ/D+SNiKYF7D8AAAI/hgQAAAAAAAABqgAAAAoAAAAAGsygwQyKP2QEnKKMgOs/AIABP6UEAAAAAAAAAasAAAAKAAAAQBD2A2E/kD/rok7V7/jqPwAAAT+lBAAAAAAAAAGsAAAACgAAAIAThjdheJM/OjqTakdn6j8AAAE/pQQAAAAAAAABrQAAAAoAAAAAFn5i4SeWP1HKaWKTy+k/AIABP6UEAAAAAAAAAa4AAAAKAAAAQBkOluFgmT+UTxvuzSDpPwBAAT+0BAAAAAAAAAGvAAAACgAAAAAdNtJhI50/B1NxkoVz6D8AAAE/tAQAAAAAAAABsAAAAAoAAAAgEOMCMS6gP3XN/bGuuec/AIACP8QEAAAAAAAAAbEAAAAKAAAA4BGrHLHKoT/iR4rR1//mPwAABT/EBAAAAAAAAAGyAAAACgAAAKATvzrxq6M/gkC7CX5D5j8AQAY/1AQAAAAAAAABswAAAAoAAABAFYdUcUilP0wux9USeOU/AMAGP9QEAAAAAAAAAbQAAAAKAAAAABebcrEppz9Jmne6JKrkPwAABz/jBAAAAAAAAAG1AAAACgAAAAAZr5DxCqk/3YAV6a3U4z8AAAc/4wQAAAAAAAABtgAAAAoAAADgGsOuMeyqPzzpDv+5AeM/AAAHP/MEAAAAAAAAAbcAAAAKAAAAQB1v1fFWrT80zPVePSfiPwAABz/zBAAAAAAAAAG4AAAACgAAAIAfz/fxfK8/wCnKCDhF4T8AAAc/AwUAAAAAAAABuQAAAAoAAACgkPEKGa+wP0yHnrIyY+A/AAAHPwMFAAAAAAAAAboAAAAKAAAAYJGvFflasT94wncbT/jePwAABz8SBQAAAAAAAAG7AAAACgAAAHCR1RdZfbE/unL7AjMl3T8AAAc/EgUAAAAAAAABvAAAAAoAAABwkdUXWX2xP8YbEU0LSNs/AAAHPyIFAAAAAAAAAb0AAAAKAAAAcJHVF1l9sT/e1rmgAITZPwAABz8iBQAAAAAAAAG+AAAACgAAAHCR1RdZfbE/lJUZw/vE1z8AAAc/MQUAAAAAAAABvwAAAAoAAABwkdUXWX2xP1RmDO8TH9Y/AAAHPzEFAAAAAAAAAcAAAAAKAAAAcJHVF1l9sT/eL5F9IG/UPwBABj9BBQAAAAAAAAHBAAAACgAAAPCQPQ/Z87A/BP3M2jLE0j8AAAY/QQUAAAAAAAABwgAAAAoAAACgkPEKGa+wPyjKCDhFGdE/AIAGP0EFAAAAAAAAAcMAAAAKAAAAAJAzADkDsD9IA/V5aaDOPwBABz9RBQAAAAAAAAHEAAAACgAAAOAeN+9x864/7IciXGssyz8AAAc/UQUAAAAAAAABxQAAAAoAAACgHbvZsZutP1QF4qBhrsc/AAAHP2AFAAAAAAAAAcYAAAAKAAAAQBw/xPFDrD/Ypsf4kWLEPwAABz9gBQAAAAAAAAHHAAAACgAAAOAaw64x7Ko/Bl73KOU0wT8AAAc/cAUAAAAAAAAByAAAAAoAAACgGUeZcZSpP5Nymtjkcrw/AAAHP3AFAAAAAAAAAckAAAAKAAAAQBjLg7E8qD8TqwJx0DC3PwAABz+ABQAAAAAAAAHKAAAACgAAAAAXm3KxKac/Vx3b9Bg/sj8AAAc/gAUAAAAAAAABywAAAAoAAABgFrdlcVumP0YGKJ823Ks/AIAHP48FAAAAAAAAAcwAAAAKAAAA4BUfXfHRpT9mLDvZaBylPwDABz+PBQAAAAAAAAHNAAAACgAAAIAV01gxjaU/ZDmulsDrnj8AwAc/nwUAAAAAAAABzgAAAAoAAABAFYdUcUilPyzoZ9aWIZY/AEAGP58FAAAAAAAAAc8AAAAKAAAAABU7ULEDpT84b6Vee9KNPwCABD+uBQAAAAAAAAHQAAAACgAAAAAVO1CxA6U/WMO9GSQmgz8AgOs+rgUAAAAAAAAB0QAAAAoAAAAAFTtQsQOlP1CA8mnDvXk/AIDCPr4FAAAAAAAAAdIAAAAKAAAAIBZrYbEWpj8gL6ypmfNwPwCAgj6+BQAAAAAAAAs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6977</TotalTime>
  <Words>1653</Words>
  <Application>Microsoft Macintosh PowerPoint</Application>
  <PresentationFormat>On-screen Show (16:9)</PresentationFormat>
  <Paragraphs>241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4" baseType="lpstr">
      <vt:lpstr>Arial</vt:lpstr>
      <vt:lpstr>Avenir</vt:lpstr>
      <vt:lpstr>Calibri</vt:lpstr>
      <vt:lpstr>Consolas</vt:lpstr>
      <vt:lpstr>Courier New</vt:lpstr>
      <vt:lpstr>Helvetica</vt:lpstr>
      <vt:lpstr>Helvetica Light</vt:lpstr>
      <vt:lpstr>Helvetica Neue</vt:lpstr>
      <vt:lpstr>Helvetica Neue Light</vt:lpstr>
      <vt:lpstr>Helvetica Neue UltraLight</vt:lpstr>
      <vt:lpstr>Open Sans</vt:lpstr>
      <vt:lpstr>Rockwell</vt:lpstr>
      <vt:lpstr>Titillium Web</vt:lpstr>
      <vt:lpstr>Wingdings</vt:lpstr>
      <vt:lpstr>White</vt:lpstr>
      <vt:lpstr>Mobile Application Development</vt:lpstr>
      <vt:lpstr>Introducing Kotlin</vt:lpstr>
      <vt:lpstr>Agenda</vt:lpstr>
      <vt:lpstr>Agenda</vt:lpstr>
      <vt:lpstr>Kotlin Overview</vt:lpstr>
      <vt:lpstr>PowerPoint Presentation</vt:lpstr>
      <vt:lpstr>PowerPoint Presentation</vt:lpstr>
      <vt:lpstr>Runs on Java Virtual Machine</vt:lpstr>
      <vt:lpstr>PowerPoint Presentation</vt:lpstr>
      <vt:lpstr>PowerPoint Presentation</vt:lpstr>
      <vt:lpstr>Kotlin (Concise) Vs Java (Overly Verbose)</vt:lpstr>
      <vt:lpstr>Kotlin (Concise) Vs Java (Overly Verbose)</vt:lpstr>
      <vt:lpstr>Easy(ish) learning curve for Java Developers</vt:lpstr>
      <vt:lpstr>PowerPoint Presentation</vt:lpstr>
      <vt:lpstr>Kotlin / Java Interoperability</vt:lpstr>
      <vt:lpstr>PowerPoint Presentation</vt:lpstr>
      <vt:lpstr>Kotlin and the Java Class Libraries</vt:lpstr>
      <vt:lpstr>PowerPoint Presentation</vt:lpstr>
      <vt:lpstr>PowerPoint Presentation</vt:lpstr>
      <vt:lpstr>Static Typing – Example</vt:lpstr>
      <vt:lpstr>Static Typing – Example</vt:lpstr>
      <vt:lpstr>Static Typing – Example</vt:lpstr>
      <vt:lpstr>Static Typing – Example</vt:lpstr>
      <vt:lpstr>Static Typing – Example</vt:lpstr>
      <vt:lpstr>PowerPoint Presentation</vt:lpstr>
      <vt:lpstr>Aside - Null (The Billion Dollar Mistake)</vt:lpstr>
      <vt:lpstr>Kotlin and Null Safety</vt:lpstr>
      <vt:lpstr>Agenda Recap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67</cp:revision>
  <cp:lastPrinted>2019-08-07T14:39:59Z</cp:lastPrinted>
  <dcterms:created xsi:type="dcterms:W3CDTF">2019-01-29T16:40:14Z</dcterms:created>
  <dcterms:modified xsi:type="dcterms:W3CDTF">2025-08-20T07:43:32Z</dcterms:modified>
</cp:coreProperties>
</file>