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91" r:id="rId2"/>
    <p:sldId id="257" r:id="rId3"/>
    <p:sldId id="258" r:id="rId4"/>
    <p:sldId id="399" r:id="rId5"/>
    <p:sldId id="303" r:id="rId6"/>
    <p:sldId id="304" r:id="rId7"/>
    <p:sldId id="305" r:id="rId8"/>
    <p:sldId id="393" r:id="rId9"/>
    <p:sldId id="394" r:id="rId10"/>
    <p:sldId id="395" r:id="rId11"/>
    <p:sldId id="382" r:id="rId12"/>
    <p:sldId id="306" r:id="rId13"/>
    <p:sldId id="379" r:id="rId14"/>
    <p:sldId id="307" r:id="rId15"/>
    <p:sldId id="383" r:id="rId16"/>
    <p:sldId id="352" r:id="rId17"/>
    <p:sldId id="308" r:id="rId18"/>
    <p:sldId id="286" r:id="rId19"/>
    <p:sldId id="287" r:id="rId20"/>
    <p:sldId id="384" r:id="rId21"/>
    <p:sldId id="288" r:id="rId22"/>
    <p:sldId id="350" r:id="rId23"/>
    <p:sldId id="281" r:id="rId24"/>
    <p:sldId id="298" r:id="rId25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111"/>
    <a:srgbClr val="0E9647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/>
    <p:restoredTop sz="92671"/>
  </p:normalViewPr>
  <p:slideViewPr>
    <p:cSldViewPr snapToGrid="0" snapToObjects="1">
      <p:cViewPr varScale="1">
        <p:scale>
          <a:sx n="151" d="100"/>
          <a:sy n="151" d="100"/>
        </p:scale>
        <p:origin x="73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5463E37B-B16F-A344-B8EA-73D849140CFE}"/>
    <pc:docChg chg="custSel modSld modMainMaster">
      <pc:chgData name="David Drohan" userId="bd111efc-3a90-4169-a791-cb26685365d4" providerId="ADAL" clId="{5463E37B-B16F-A344-B8EA-73D849140CFE}" dt="2019-09-08T12:31:11.479" v="1" actId="478"/>
      <pc:docMkLst>
        <pc:docMk/>
      </pc:docMkLst>
      <pc:sldChg chg="delSp">
        <pc:chgData name="David Drohan" userId="bd111efc-3a90-4169-a791-cb26685365d4" providerId="ADAL" clId="{5463E37B-B16F-A344-B8EA-73D849140CFE}" dt="2019-09-08T12:31:11.479" v="1" actId="478"/>
        <pc:sldMkLst>
          <pc:docMk/>
          <pc:sldMk cId="0" sldId="257"/>
        </pc:sldMkLst>
        <pc:spChg chg="del">
          <ac:chgData name="David Drohan" userId="bd111efc-3a90-4169-a791-cb26685365d4" providerId="ADAL" clId="{5463E37B-B16F-A344-B8EA-73D849140CFE}" dt="2019-09-08T12:31:11.479" v="1" actId="478"/>
          <ac:spMkLst>
            <pc:docMk/>
            <pc:sldMk cId="0" sldId="257"/>
            <ac:spMk id="79" creationId="{00000000-0000-0000-0000-000000000000}"/>
          </ac:spMkLst>
        </pc:spChg>
      </pc:sldChg>
      <pc:sldMasterChg chg="modSldLayout">
        <pc:chgData name="David Drohan" userId="bd111efc-3a90-4169-a791-cb26685365d4" providerId="ADAL" clId="{5463E37B-B16F-A344-B8EA-73D849140CFE}" dt="2019-09-08T12:28:53.678" v="0" actId="1076"/>
        <pc:sldMasterMkLst>
          <pc:docMk/>
          <pc:sldMasterMk cId="0" sldId="2147483648"/>
        </pc:sldMasterMkLst>
        <pc:sldLayoutChg chg="modSp">
          <pc:chgData name="David Drohan" userId="bd111efc-3a90-4169-a791-cb26685365d4" providerId="ADAL" clId="{5463E37B-B16F-A344-B8EA-73D849140CFE}" dt="2019-09-08T12:28:53.678" v="0" actId="1076"/>
          <pc:sldLayoutMkLst>
            <pc:docMk/>
            <pc:sldMasterMk cId="0" sldId="2147483648"/>
            <pc:sldLayoutMk cId="0" sldId="2147483661"/>
          </pc:sldLayoutMkLst>
          <pc:picChg chg="mod">
            <ac:chgData name="David Drohan" userId="bd111efc-3a90-4169-a791-cb26685365d4" providerId="ADAL" clId="{5463E37B-B16F-A344-B8EA-73D849140CFE}" dt="2019-09-08T12:28:53.678" v="0" actId="1076"/>
            <ac:picMkLst>
              <pc:docMk/>
              <pc:sldMasterMk cId="0" sldId="2147483648"/>
              <pc:sldLayoutMk cId="0" sldId="2147483661"/>
              <ac:picMk id="3" creationId="{86E5BA18-895F-6845-8431-5E9D0FB6082C}"/>
            </ac:picMkLst>
          </pc:picChg>
        </pc:sldLayoutChg>
      </pc:sldMasterChg>
    </pc:docChg>
  </pc:docChgLst>
  <pc:docChgLst>
    <pc:chgData name="David Drohan" userId="bd111efc-3a90-4169-a791-cb26685365d4" providerId="ADAL" clId="{B81AD5E7-AA39-BC4B-B25D-DA704DD427E5}"/>
    <pc:docChg chg="custSel modSld">
      <pc:chgData name="David Drohan" userId="bd111efc-3a90-4169-a791-cb26685365d4" providerId="ADAL" clId="{B81AD5E7-AA39-BC4B-B25D-DA704DD427E5}" dt="2019-07-11T06:34:57.163" v="11"/>
      <pc:docMkLst>
        <pc:docMk/>
      </pc:docMkLst>
      <pc:sldChg chg="addSp delSp">
        <pc:chgData name="David Drohan" userId="bd111efc-3a90-4169-a791-cb26685365d4" providerId="ADAL" clId="{B81AD5E7-AA39-BC4B-B25D-DA704DD427E5}" dt="2019-07-11T06:34:57.163" v="11"/>
        <pc:sldMkLst>
          <pc:docMk/>
          <pc:sldMk cId="3681257098" sldId="286"/>
        </pc:sldMkLst>
        <pc:picChg chg="add del">
          <ac:chgData name="David Drohan" userId="bd111efc-3a90-4169-a791-cb26685365d4" providerId="ADAL" clId="{B81AD5E7-AA39-BC4B-B25D-DA704DD427E5}" dt="2019-07-11T06:34:55.427" v="10" actId="478"/>
          <ac:picMkLst>
            <pc:docMk/>
            <pc:sldMk cId="3681257098" sldId="286"/>
            <ac:picMk id="4" creationId="{116CA62A-A373-444B-A758-C6AC0509D6D1}"/>
          </ac:picMkLst>
        </pc:picChg>
        <pc:picChg chg="add">
          <ac:chgData name="David Drohan" userId="bd111efc-3a90-4169-a791-cb26685365d4" providerId="ADAL" clId="{B81AD5E7-AA39-BC4B-B25D-DA704DD427E5}" dt="2019-07-11T06:34:57.163" v="11"/>
          <ac:picMkLst>
            <pc:docMk/>
            <pc:sldMk cId="3681257098" sldId="286"/>
            <ac:picMk id="6" creationId="{BA11BF50-2DF3-4A42-9484-46353619FD0A}"/>
          </ac:picMkLst>
        </pc:picChg>
      </pc:sldChg>
      <pc:sldChg chg="addSp modSp">
        <pc:chgData name="David Drohan" userId="bd111efc-3a90-4169-a791-cb26685365d4" providerId="ADAL" clId="{B81AD5E7-AA39-BC4B-B25D-DA704DD427E5}" dt="2019-07-11T06:34:37.884" v="9" actId="1076"/>
        <pc:sldMkLst>
          <pc:docMk/>
          <pc:sldMk cId="321734616" sldId="303"/>
        </pc:sldMkLst>
        <pc:picChg chg="add mod">
          <ac:chgData name="David Drohan" userId="bd111efc-3a90-4169-a791-cb26685365d4" providerId="ADAL" clId="{B81AD5E7-AA39-BC4B-B25D-DA704DD427E5}" dt="2019-07-11T06:34:37.884" v="9" actId="1076"/>
          <ac:picMkLst>
            <pc:docMk/>
            <pc:sldMk cId="321734616" sldId="303"/>
            <ac:picMk id="4" creationId="{46AA5BBE-201F-4D44-9098-7A71D417C941}"/>
          </ac:picMkLst>
        </pc:picChg>
      </pc:sldChg>
      <pc:sldChg chg="modSp">
        <pc:chgData name="David Drohan" userId="bd111efc-3a90-4169-a791-cb26685365d4" providerId="ADAL" clId="{B81AD5E7-AA39-BC4B-B25D-DA704DD427E5}" dt="2019-07-11T06:26:39.825" v="2" actId="113"/>
        <pc:sldMkLst>
          <pc:docMk/>
          <pc:sldMk cId="3711299718" sldId="304"/>
        </pc:sldMkLst>
        <pc:spChg chg="mod">
          <ac:chgData name="David Drohan" userId="bd111efc-3a90-4169-a791-cb26685365d4" providerId="ADAL" clId="{B81AD5E7-AA39-BC4B-B25D-DA704DD427E5}" dt="2019-07-11T06:26:39.825" v="2" actId="113"/>
          <ac:spMkLst>
            <pc:docMk/>
            <pc:sldMk cId="3711299718" sldId="304"/>
            <ac:spMk id="3" creationId="{00000000-0000-0000-0000-000000000000}"/>
          </ac:spMkLst>
        </pc:spChg>
        <pc:picChg chg="mod">
          <ac:chgData name="David Drohan" userId="bd111efc-3a90-4169-a791-cb26685365d4" providerId="ADAL" clId="{B81AD5E7-AA39-BC4B-B25D-DA704DD427E5}" dt="2019-07-11T06:26:25.681" v="1" actId="1076"/>
          <ac:picMkLst>
            <pc:docMk/>
            <pc:sldMk cId="3711299718" sldId="304"/>
            <ac:picMk id="5" creationId="{995C52E0-F5E7-44DC-92C8-37A74D1E648C}"/>
          </ac:picMkLst>
        </pc:picChg>
      </pc:sldChg>
      <pc:sldChg chg="modSp">
        <pc:chgData name="David Drohan" userId="bd111efc-3a90-4169-a791-cb26685365d4" providerId="ADAL" clId="{B81AD5E7-AA39-BC4B-B25D-DA704DD427E5}" dt="2019-07-11T06:29:01.180" v="3" actId="20577"/>
        <pc:sldMkLst>
          <pc:docMk/>
          <pc:sldMk cId="1122998548" sldId="393"/>
        </pc:sldMkLst>
        <pc:spChg chg="mod">
          <ac:chgData name="David Drohan" userId="bd111efc-3a90-4169-a791-cb26685365d4" providerId="ADAL" clId="{B81AD5E7-AA39-BC4B-B25D-DA704DD427E5}" dt="2019-07-11T06:29:01.180" v="3" actId="20577"/>
          <ac:spMkLst>
            <pc:docMk/>
            <pc:sldMk cId="1122998548" sldId="393"/>
            <ac:spMk id="5" creationId="{0BC5C272-4034-9B40-9F7C-949EA0B958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 we would have had primitives and objects, but Kotlin is just all objects</a:t>
            </a:r>
          </a:p>
        </p:txBody>
      </p:sp>
    </p:spTree>
    <p:extLst>
      <p:ext uri="{BB962C8B-B14F-4D97-AF65-F5344CB8AC3E}">
        <p14:creationId xmlns:p14="http://schemas.microsoft.com/office/powerpoint/2010/main" val="342072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Kotlin is Statically typed so you must provide either Type or a value</a:t>
            </a:r>
          </a:p>
        </p:txBody>
      </p:sp>
    </p:spTree>
    <p:extLst>
      <p:ext uri="{BB962C8B-B14F-4D97-AF65-F5344CB8AC3E}">
        <p14:creationId xmlns:p14="http://schemas.microsoft.com/office/powerpoint/2010/main" val="321584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1362709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46464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67FB3017-B14F-264D-BF07-F21A86A4E3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82768917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47015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2" r:id="rId3"/>
    <p:sldLayoutId id="2147483663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/>
              <a:t> Qiao </a:t>
            </a:r>
            <a:r>
              <a:rPr lang="en-IE" sz="1800" b="1"/>
              <a:t>(</a:t>
            </a:r>
            <a:r>
              <a:rPr lang="en-IE" sz="1800">
                <a:hlinkClick r:id="rId6"/>
              </a:rPr>
              <a:t>003969@nuist.edu.cn</a:t>
            </a:r>
            <a:r>
              <a:rPr lang="en-IE" sz="1800" b="1"/>
              <a:t>)</a:t>
            </a:r>
            <a:endParaRPr lang="en-IE" sz="1800" b="1" dirty="0"/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C3AAC-A083-904B-AE1F-2B4C4F59ED7E}"/>
              </a:ext>
            </a:extLst>
          </p:cNvPr>
          <p:cNvSpPr/>
          <p:nvPr/>
        </p:nvSpPr>
        <p:spPr>
          <a:xfrm>
            <a:off x="159734" y="2602635"/>
            <a:ext cx="5799833" cy="12611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dirty="0">
                <a:latin typeface="Courier New" panose="02070309020205020404" pitchFamily="49" charset="0"/>
              </a:rPr>
              <a:t>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"doubleNumber type is: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doubleNumber</a:t>
            </a:r>
            <a:r>
              <a:rPr lang="en-IE" sz="1266" b="1" i="1" dirty="0">
                <a:latin typeface="Courier New" panose="02070309020205020404" pitchFamily="49" charset="0"/>
              </a:rPr>
              <a:t>.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"floatNumber type is: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floatNumber</a:t>
            </a:r>
            <a:r>
              <a:rPr lang="en-IE" sz="1266" b="1" i="1" dirty="0">
                <a:latin typeface="Courier New" panose="02070309020205020404" pitchFamily="49" charset="0"/>
              </a:rPr>
              <a:t>.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"longNumber type is: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longNumber</a:t>
            </a:r>
            <a:r>
              <a:rPr lang="en-IE" sz="1266" b="1" i="1" dirty="0">
                <a:latin typeface="Courier New" panose="02070309020205020404" pitchFamily="49" charset="0"/>
              </a:rPr>
              <a:t>.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"intNumber type is: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intNumber</a:t>
            </a:r>
            <a:r>
              <a:rPr lang="en-IE" sz="1266" b="1" i="1" dirty="0">
                <a:latin typeface="Courier New" panose="02070309020205020404" pitchFamily="49" charset="0"/>
              </a:rPr>
              <a:t>.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"shortNumber type is: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shortNumber</a:t>
            </a:r>
            <a:r>
              <a:rPr lang="en-IE" sz="1266" b="1" i="1" dirty="0">
                <a:latin typeface="Courier New" panose="02070309020205020404" pitchFamily="49" charset="0"/>
              </a:rPr>
              <a:t>.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"byteNumber type is: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byteNumber</a:t>
            </a:r>
            <a:r>
              <a:rPr lang="en-IE" sz="1266" b="1" i="1" dirty="0">
                <a:latin typeface="Courier New" panose="02070309020205020404" pitchFamily="49" charset="0"/>
              </a:rPr>
              <a:t>.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BF87E-1FB5-DE4E-A0D5-17592522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89" y="1004769"/>
            <a:ext cx="2027889" cy="1419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51F36E-87E3-004F-929A-F65D6C0A797F}"/>
              </a:ext>
            </a:extLst>
          </p:cNvPr>
          <p:cNvSpPr/>
          <p:nvPr/>
        </p:nvSpPr>
        <p:spPr>
          <a:xfrm>
            <a:off x="2909225" y="1009160"/>
            <a:ext cx="3921250" cy="14550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doubleNumber </a:t>
            </a:r>
            <a:r>
              <a:rPr lang="en-IE" sz="1476" b="1" i="1" dirty="0">
                <a:latin typeface="Courier New" panose="02070309020205020404" pitchFamily="49" charset="0"/>
              </a:rPr>
              <a:t>= 100.45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floatNumber </a:t>
            </a:r>
            <a:r>
              <a:rPr lang="en-IE" sz="1476" b="1" i="1" dirty="0">
                <a:latin typeface="Courier New" panose="02070309020205020404" pitchFamily="49" charset="0"/>
              </a:rPr>
              <a:t>= 100.45f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longNumber </a:t>
            </a:r>
            <a:r>
              <a:rPr lang="en-IE" sz="1476" b="1" i="1" dirty="0">
                <a:latin typeface="Courier New" panose="02070309020205020404" pitchFamily="49" charset="0"/>
              </a:rPr>
              <a:t>= 100L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intNumber </a:t>
            </a:r>
            <a:r>
              <a:rPr lang="en-IE" sz="1476" b="1" i="1" dirty="0">
                <a:latin typeface="Courier New" panose="02070309020205020404" pitchFamily="49" charset="0"/>
              </a:rPr>
              <a:t>= 100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shortNumber </a:t>
            </a:r>
            <a:r>
              <a:rPr lang="en-IE" sz="1476" b="1" i="1" dirty="0">
                <a:latin typeface="Courier New" panose="02070309020205020404" pitchFamily="49" charset="0"/>
              </a:rPr>
              <a:t>= 100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byteNumber </a:t>
            </a:r>
            <a:r>
              <a:rPr lang="en-IE" sz="1476" b="1" i="1" dirty="0">
                <a:latin typeface="Courier New" panose="02070309020205020404" pitchFamily="49" charset="0"/>
              </a:rPr>
              <a:t>= 100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2AA76-7825-B942-B817-AA7223F99DC8}"/>
              </a:ext>
            </a:extLst>
          </p:cNvPr>
          <p:cNvSpPr txBox="1"/>
          <p:nvPr/>
        </p:nvSpPr>
        <p:spPr>
          <a:xfrm>
            <a:off x="354395" y="1405392"/>
            <a:ext cx="2411016" cy="4111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320" dirty="0">
                <a:solidFill>
                  <a:srgbClr val="000000"/>
                </a:solidFill>
                <a:sym typeface="Helvetica Neue Light"/>
              </a:rPr>
              <a:t>Type Inference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CAC3AF-0A59-F74A-BFE6-DD552ED8106D}"/>
              </a:ext>
            </a:extLst>
          </p:cNvPr>
          <p:cNvCxnSpPr>
            <a:cxnSpLocks/>
          </p:cNvCxnSpPr>
          <p:nvPr/>
        </p:nvCxnSpPr>
        <p:spPr>
          <a:xfrm flipH="1" flipV="1">
            <a:off x="5560066" y="2143962"/>
            <a:ext cx="799001" cy="64042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FDBC6-9E07-4941-B690-FC038510DC08}"/>
              </a:ext>
            </a:extLst>
          </p:cNvPr>
          <p:cNvCxnSpPr>
            <a:cxnSpLocks/>
          </p:cNvCxnSpPr>
          <p:nvPr/>
        </p:nvCxnSpPr>
        <p:spPr>
          <a:xfrm flipV="1">
            <a:off x="6359067" y="2213194"/>
            <a:ext cx="2130592" cy="57119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1E34D-B053-AA48-8B83-2B8B49353B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1FCCB-DEB1-D042-9960-D2579D781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834226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78D4A-4231-4459-A477-7CE389E79E08}"/>
              </a:ext>
            </a:extLst>
          </p:cNvPr>
          <p:cNvSpPr/>
          <p:nvPr/>
        </p:nvSpPr>
        <p:spPr>
          <a:xfrm>
            <a:off x="453774" y="1056709"/>
            <a:ext cx="6747903" cy="20405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oneMillion</a:t>
            </a:r>
            <a:r>
              <a:rPr lang="en-IE" sz="1055" b="1" i="1" dirty="0">
                <a:latin typeface="Courier New" panose="02070309020205020404" pitchFamily="49" charset="0"/>
              </a:rPr>
              <a:t> = 1_000_000</a:t>
            </a:r>
          </a:p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threeThousand</a:t>
            </a:r>
            <a:r>
              <a:rPr lang="en-IE" sz="1055" b="1" i="1" dirty="0">
                <a:latin typeface="Courier New" panose="02070309020205020404" pitchFamily="49" charset="0"/>
              </a:rPr>
              <a:t> = 3_000</a:t>
            </a:r>
          </a:p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creditCardNumber</a:t>
            </a:r>
            <a:r>
              <a:rPr lang="en-IE" sz="1055" b="1" i="1" dirty="0">
                <a:latin typeface="Courier New" panose="02070309020205020404" pitchFamily="49" charset="0"/>
              </a:rPr>
              <a:t> = 1234_4321_5678_8765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055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println(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055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oneMillion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oneMillion</a:t>
            </a:r>
            <a:r>
              <a:rPr lang="en-IE" sz="1055" b="1" i="1" dirty="0">
                <a:latin typeface="Courier New" panose="02070309020205020404" pitchFamily="49" charset="0"/>
              </a:rPr>
              <a:t>.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055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println(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055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threeThousand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threeThousand</a:t>
            </a:r>
            <a:r>
              <a:rPr lang="en-IE" sz="1055" b="1" i="1" dirty="0">
                <a:latin typeface="Courier New" panose="02070309020205020404" pitchFamily="49" charset="0"/>
              </a:rPr>
              <a:t>.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055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println(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055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creditCardNumber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creditCardNumber</a:t>
            </a:r>
            <a:r>
              <a:rPr lang="en-IE" sz="1055" b="1" i="1" dirty="0">
                <a:latin typeface="Courier New" panose="02070309020205020404" pitchFamily="49" charset="0"/>
              </a:rPr>
              <a:t>.</a:t>
            </a:r>
            <a:r>
              <a:rPr lang="en-IE" sz="1055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055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FCAF7-113B-43A3-A139-611CDBB71E7B}"/>
              </a:ext>
            </a:extLst>
          </p:cNvPr>
          <p:cNvSpPr txBox="1"/>
          <p:nvPr/>
        </p:nvSpPr>
        <p:spPr>
          <a:xfrm>
            <a:off x="453774" y="3201207"/>
            <a:ext cx="2347926" cy="15929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You can use underscores to make number constants more readable.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3CDF8-8BDC-4BBA-935A-0F8EBD1E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37" y="3270504"/>
            <a:ext cx="3941331" cy="14543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E6EECF-7928-1D4E-AFD4-595A2D87BE99}"/>
              </a:ext>
            </a:extLst>
          </p:cNvPr>
          <p:cNvCxnSpPr>
            <a:cxnSpLocks/>
          </p:cNvCxnSpPr>
          <p:nvPr/>
        </p:nvCxnSpPr>
        <p:spPr>
          <a:xfrm flipH="1">
            <a:off x="5578679" y="2784386"/>
            <a:ext cx="780389" cy="14184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795A63-665B-8044-96B8-6403F587D0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C419-2F3E-FA48-9BF2-513095BB8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0480747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Numbers: Explicit Conversions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903" y="932803"/>
            <a:ext cx="811242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In Kotlin, there are no implicit widening conversions for numbers i.e. smaller types (e.g. Byte) are not subtypes of bigger ones (e.g. Int)</a:t>
            </a:r>
          </a:p>
          <a:p>
            <a:pPr algn="l"/>
            <a:endParaRPr lang="en-IE" sz="2000" dirty="0"/>
          </a:p>
          <a:p>
            <a:pPr algn="l"/>
            <a:r>
              <a:rPr lang="en-IE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IE" sz="2000" dirty="0">
                <a:solidFill>
                  <a:srgbClr val="C00000"/>
                </a:solidFill>
              </a:rPr>
              <a:t>smaller types are NOT implicitly converted to bigger types.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4DBC9-47C3-C645-9C34-D4F722BFFF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757AC-6E57-B843-9ABB-84C92DA85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8264369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Numbers: Explicit Conversions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691" y="3429149"/>
            <a:ext cx="6580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>
                <a:solidFill>
                  <a:srgbClr val="C00000"/>
                </a:solidFill>
              </a:rPr>
              <a:t>BUT, we can use explicit conversions to widen numbers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6C23A-DC8F-44DC-9B94-C9C3610F1543}"/>
              </a:ext>
            </a:extLst>
          </p:cNvPr>
          <p:cNvSpPr/>
          <p:nvPr/>
        </p:nvSpPr>
        <p:spPr>
          <a:xfrm>
            <a:off x="493693" y="2811831"/>
            <a:ext cx="6426715" cy="546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>
                <a:latin typeface="Courier New" panose="02070309020205020404" pitchFamily="49" charset="0"/>
              </a:rPr>
              <a:t>: Byte = 10       </a:t>
            </a:r>
            <a:r>
              <a:rPr lang="en-I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//static type check: OK</a:t>
            </a:r>
          </a:p>
          <a:p>
            <a:pPr algn="l"/>
            <a:r>
              <a:rPr lang="sv-S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sv-SE" sz="1476" b="1" dirty="0">
                <a:latin typeface="Courier New" panose="02070309020205020404" pitchFamily="49" charset="0"/>
              </a:rPr>
              <a:t> </a:t>
            </a:r>
            <a:r>
              <a:rPr lang="sv-S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sv-SE" sz="1476" b="1" dirty="0">
                <a:latin typeface="Courier New" panose="02070309020205020404" pitchFamily="49" charset="0"/>
              </a:rPr>
              <a:t>: Int = </a:t>
            </a:r>
            <a:r>
              <a:rPr lang="sv-S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sv-SE" sz="1476" b="1" dirty="0">
                <a:latin typeface="Courier New" panose="02070309020205020404" pitchFamily="49" charset="0"/>
              </a:rPr>
              <a:t> </a:t>
            </a:r>
            <a:r>
              <a:rPr lang="sv-S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//syntax error</a:t>
            </a:r>
            <a:endParaRPr lang="en-IE" sz="147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146FD-161E-46F2-8F92-6A7F379492E3}"/>
              </a:ext>
            </a:extLst>
          </p:cNvPr>
          <p:cNvSpPr/>
          <p:nvPr/>
        </p:nvSpPr>
        <p:spPr>
          <a:xfrm>
            <a:off x="493691" y="3900017"/>
            <a:ext cx="6426715" cy="546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>
                <a:latin typeface="Courier New" panose="02070309020205020404" pitchFamily="49" charset="0"/>
              </a:rPr>
              <a:t>: Byte = 10       </a:t>
            </a:r>
            <a:r>
              <a:rPr lang="en-I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//static type check: OK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IE" sz="1476" b="1" dirty="0">
                <a:latin typeface="Courier New" panose="02070309020205020404" pitchFamily="49" charset="0"/>
              </a:rPr>
              <a:t>: Int =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>
                <a:latin typeface="Courier New" panose="02070309020205020404" pitchFamily="49" charset="0"/>
              </a:rPr>
              <a:t>.toInt()  </a:t>
            </a:r>
            <a:r>
              <a:rPr lang="en-I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69B7E-2785-9C4A-8AE8-38B06F86DF45}"/>
              </a:ext>
            </a:extLst>
          </p:cNvPr>
          <p:cNvSpPr/>
          <p:nvPr/>
        </p:nvSpPr>
        <p:spPr>
          <a:xfrm>
            <a:off x="439903" y="932803"/>
            <a:ext cx="811242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In Kotlin, there are no implicit widening conversions for numbers i.e. smaller types (e.g. Byte) are not subtypes of bigger ones (e.g. Int)</a:t>
            </a:r>
          </a:p>
          <a:p>
            <a:pPr algn="l"/>
            <a:endParaRPr lang="en-IE" sz="2000" dirty="0"/>
          </a:p>
          <a:p>
            <a:pPr algn="l"/>
            <a:r>
              <a:rPr lang="en-IE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IE" sz="2000" dirty="0">
                <a:solidFill>
                  <a:srgbClr val="C00000"/>
                </a:solidFill>
              </a:rPr>
              <a:t>smaller types are NOT implicitly converted to bigger types.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1A32C-E69B-584E-BCC3-2EAC13D8C5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856C-4BC3-4E46-979C-1D0DBB25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0586619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Numbers: Explicit Conversions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8611" y="874682"/>
            <a:ext cx="5321569" cy="2775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number type supports the following conversions: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8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toByte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Byte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toShort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Short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toInt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Int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toLong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Long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toFloat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Float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toDouble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Double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toChar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Char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F498F-1992-4BB3-8126-C79A1C094B0F}"/>
              </a:ext>
            </a:extLst>
          </p:cNvPr>
          <p:cNvSpPr/>
          <p:nvPr/>
        </p:nvSpPr>
        <p:spPr>
          <a:xfrm>
            <a:off x="474199" y="3895399"/>
            <a:ext cx="5343670" cy="7736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//Explicit Conversion 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intNumber</a:t>
            </a:r>
            <a:r>
              <a:rPr lang="en-IE" sz="1476" b="1" dirty="0">
                <a:latin typeface="Courier New" panose="02070309020205020404" pitchFamily="49" charset="0"/>
              </a:rPr>
              <a:t>: Int =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 err="1">
                <a:latin typeface="Courier New" panose="02070309020205020404" pitchFamily="49" charset="0"/>
              </a:rPr>
              <a:t>.toInt</a:t>
            </a:r>
            <a:r>
              <a:rPr lang="en-IE" sz="1476" b="1" dirty="0"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floatNumber</a:t>
            </a:r>
            <a:r>
              <a:rPr lang="en-IE" sz="1476" b="1" dirty="0">
                <a:latin typeface="Courier New" panose="02070309020205020404" pitchFamily="49" charset="0"/>
              </a:rPr>
              <a:t>: Float =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 err="1">
                <a:latin typeface="Courier New" panose="02070309020205020404" pitchFamily="49" charset="0"/>
              </a:rPr>
              <a:t>.toFloat</a:t>
            </a:r>
            <a:r>
              <a:rPr lang="en-IE" sz="1476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E0DB9-4275-824D-A47C-CAF90F5FEB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B3F61-13ED-EE40-AB07-85EE144D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41675913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Basic Types – Characters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AC3F96-61CB-4599-ABD1-F7F17FF529F6}"/>
              </a:ext>
            </a:extLst>
          </p:cNvPr>
          <p:cNvSpPr/>
          <p:nvPr/>
        </p:nvSpPr>
        <p:spPr>
          <a:xfrm>
            <a:off x="441658" y="962108"/>
            <a:ext cx="6037830" cy="1650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aChar</a:t>
            </a:r>
            <a:r>
              <a:rPr lang="en-IE" sz="1266" b="1" i="1" dirty="0">
                <a:latin typeface="Courier New" panose="02070309020205020404" pitchFamily="49" charset="0"/>
              </a:rPr>
              <a:t> =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'a'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bChar</a:t>
            </a:r>
            <a:r>
              <a:rPr lang="en-IE" sz="1266" b="1" i="1" dirty="0">
                <a:latin typeface="Courier New" panose="02070309020205020404" pitchFamily="49" charset="0"/>
              </a:rPr>
              <a:t>: Char =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'b'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aChar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aChar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bChar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bChar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8B909-119D-4012-896A-A49C4C5D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8" y="2813109"/>
            <a:ext cx="5244641" cy="12303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7D3F29-E0D1-0147-9460-49CC5EBE1E88}"/>
              </a:ext>
            </a:extLst>
          </p:cNvPr>
          <p:cNvCxnSpPr>
            <a:cxnSpLocks/>
          </p:cNvCxnSpPr>
          <p:nvPr/>
        </p:nvCxnSpPr>
        <p:spPr>
          <a:xfrm flipH="1">
            <a:off x="2735229" y="962108"/>
            <a:ext cx="1945828" cy="2883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2B700-F9F4-A340-B63A-86C7D8BFD7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1CD38-5FA7-4548-BCEB-66D5B1156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2438888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Basic Types – Booleans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552301-4F40-401E-B359-DFB5A5231FEC}"/>
              </a:ext>
            </a:extLst>
          </p:cNvPr>
          <p:cNvSpPr/>
          <p:nvPr/>
        </p:nvSpPr>
        <p:spPr>
          <a:xfrm>
            <a:off x="442051" y="971376"/>
            <a:ext cx="6255246" cy="1650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266" b="1" i="1" dirty="0">
                <a:latin typeface="Courier New" panose="02070309020205020404" pitchFamily="49" charset="0"/>
              </a:rPr>
              <a:t>= </a:t>
            </a:r>
            <a:r>
              <a:rPr lang="en-IE" sz="1266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>
                <a:latin typeface="Courier New" panose="02070309020205020404" pitchFamily="49" charset="0"/>
              </a:rPr>
              <a:t>: Boolean = </a:t>
            </a:r>
            <a:r>
              <a:rPr lang="en-IE" sz="1266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5E330-FF85-4EA5-BD42-E39B319B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1" y="2831645"/>
            <a:ext cx="6043711" cy="1262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B4B16-36EE-714A-B771-571640119A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16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1F03-6733-9649-8EEB-036436E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814004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Basic Types – Escape Characters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551" y="882579"/>
            <a:ext cx="5338048" cy="941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49"/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characters can be escaped using a backslash: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\t 	\b	\n 	\r	\’	\“	\\ 	\$	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76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0D72EA-C6CF-45D1-8B38-5C20BB28739F}"/>
              </a:ext>
            </a:extLst>
          </p:cNvPr>
          <p:cNvSpPr/>
          <p:nvPr/>
        </p:nvSpPr>
        <p:spPr>
          <a:xfrm>
            <a:off x="395536" y="1934530"/>
            <a:ext cx="6581592" cy="1455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>
                <a:latin typeface="Courier New" panose="02070309020205020404" pitchFamily="49" charset="0"/>
              </a:rPr>
              <a:t>= </a:t>
            </a:r>
            <a:r>
              <a:rPr lang="en-IE" sz="1266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>
                <a:latin typeface="Courier New" panose="02070309020205020404" pitchFamily="49" charset="0"/>
              </a:rPr>
              <a:t>: Boolean = </a:t>
            </a:r>
            <a:r>
              <a:rPr lang="en-IE" sz="1266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main(args : Array&lt;String&gt;) </a:t>
            </a:r>
            <a:r>
              <a:rPr lang="en-IE" sz="1266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</a:t>
            </a:r>
            <a:r>
              <a:rPr lang="en-IE" sz="1266" b="1" i="1" dirty="0">
                <a:latin typeface="Courier New" panose="02070309020205020404" pitchFamily="49" charset="0"/>
              </a:rPr>
              <a:t>\n\t\t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println(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</a:t>
            </a:r>
            <a:r>
              <a:rPr lang="en-IE" sz="1266" b="1" i="1" dirty="0">
                <a:latin typeface="Courier New" panose="02070309020205020404" pitchFamily="49" charset="0"/>
              </a:rPr>
              <a:t>\n\t\t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BB82F-1CA9-4C95-93A2-D5A7C8DA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0" y="3501277"/>
            <a:ext cx="4144300" cy="1220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201F-8DE9-F742-A4F6-DFBD973C07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17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A45627-7F12-E343-973E-32C887334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5947975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Local Variables</a:t>
            </a:r>
            <a:endParaRPr lang="en-IE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val (read-only) and var (mutable)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1BF50-2DF3-4A42-9484-46353619F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709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C7CBA-E998-E447-B9C4-522A0F05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36861"/>
            <a:ext cx="6667500" cy="26797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Variables – </a:t>
            </a:r>
            <a:r>
              <a:rPr lang="en-IE" dirty="0">
                <a:solidFill>
                  <a:srgbClr val="C00000"/>
                </a:solidFill>
              </a:rPr>
              <a:t>val (read-only)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68EE6-4427-C341-95DC-B40FC0CD348E}"/>
              </a:ext>
            </a:extLst>
          </p:cNvPr>
          <p:cNvSpPr/>
          <p:nvPr/>
        </p:nvSpPr>
        <p:spPr>
          <a:xfrm>
            <a:off x="395536" y="853813"/>
            <a:ext cx="8487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Defined using the keyword </a:t>
            </a:r>
            <a:r>
              <a:rPr lang="en-IE" sz="2000" b="1" dirty="0"/>
              <a:t>val</a:t>
            </a:r>
            <a:r>
              <a:rPr lang="en-IE" sz="2000" dirty="0">
                <a:solidFill>
                  <a:srgbClr val="333333"/>
                </a:solidFill>
              </a:rPr>
              <a:t>. They can be assigned a value only once.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333F81-32BD-E141-A898-C584383788B7}"/>
              </a:ext>
            </a:extLst>
          </p:cNvPr>
          <p:cNvCxnSpPr>
            <a:cxnSpLocks/>
          </p:cNvCxnSpPr>
          <p:nvPr/>
        </p:nvCxnSpPr>
        <p:spPr>
          <a:xfrm flipH="1" flipV="1">
            <a:off x="3329786" y="2940916"/>
            <a:ext cx="613040" cy="71668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DB2FA-0C69-B44D-9515-1DA5CB4AE3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BEBC1-F749-FD45-AB12-7ECEC545B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1728669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1.1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Variables – </a:t>
            </a:r>
            <a:r>
              <a:rPr lang="en-IE" dirty="0">
                <a:solidFill>
                  <a:srgbClr val="C00000"/>
                </a:solidFill>
              </a:rPr>
              <a:t>val (read-only)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197962-F8CC-8C4B-BF70-37195FFD8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8" y="1438550"/>
            <a:ext cx="6705600" cy="289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0B0FCB-FBC3-B645-8927-922670C2D815}"/>
              </a:ext>
            </a:extLst>
          </p:cNvPr>
          <p:cNvCxnSpPr>
            <a:cxnSpLocks/>
          </p:cNvCxnSpPr>
          <p:nvPr/>
        </p:nvCxnSpPr>
        <p:spPr>
          <a:xfrm flipH="1">
            <a:off x="1858448" y="2807957"/>
            <a:ext cx="3875925" cy="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8F36E-9BF1-374D-884D-25F1FE8895A7}"/>
              </a:ext>
            </a:extLst>
          </p:cNvPr>
          <p:cNvSpPr/>
          <p:nvPr/>
        </p:nvSpPr>
        <p:spPr>
          <a:xfrm>
            <a:off x="395536" y="853813"/>
            <a:ext cx="8487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Defined using the keyword </a:t>
            </a:r>
            <a:r>
              <a:rPr lang="en-IE" sz="2000" b="1" dirty="0"/>
              <a:t>val</a:t>
            </a:r>
            <a:r>
              <a:rPr lang="en-IE" sz="2000" dirty="0">
                <a:solidFill>
                  <a:srgbClr val="333333"/>
                </a:solidFill>
              </a:rPr>
              <a:t>. They can be assigned a value only once.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C19A49-010D-1443-A04E-C9E2BBDA5FD0}"/>
              </a:ext>
            </a:extLst>
          </p:cNvPr>
          <p:cNvCxnSpPr>
            <a:cxnSpLocks/>
          </p:cNvCxnSpPr>
          <p:nvPr/>
        </p:nvCxnSpPr>
        <p:spPr>
          <a:xfrm flipH="1">
            <a:off x="3665350" y="2807957"/>
            <a:ext cx="2069023" cy="100967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FA46CE-C8C2-8448-9CC1-1EA0F4BC6A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790B-A31D-2C45-93E0-B7E9DEF84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666405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Local Variables – </a:t>
            </a:r>
            <a:r>
              <a:rPr lang="en-IE" err="1">
                <a:solidFill>
                  <a:srgbClr val="C00000"/>
                </a:solidFill>
              </a:rPr>
              <a:t>var</a:t>
            </a:r>
            <a:r>
              <a:rPr lang="en-IE">
                <a:solidFill>
                  <a:srgbClr val="C00000"/>
                </a:solidFill>
              </a:rPr>
              <a:t> (mutable)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2F706-D2D5-7E4C-9D9C-8FE583A899E8}"/>
              </a:ext>
            </a:extLst>
          </p:cNvPr>
          <p:cNvSpPr/>
          <p:nvPr/>
        </p:nvSpPr>
        <p:spPr>
          <a:xfrm>
            <a:off x="395536" y="853813"/>
            <a:ext cx="8487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>
                <a:solidFill>
                  <a:srgbClr val="333333"/>
                </a:solidFill>
              </a:rPr>
              <a:t>Variables that can be reassigned use the </a:t>
            </a:r>
            <a:r>
              <a:rPr lang="en-IE" sz="2000" b="1" err="1"/>
              <a:t>var</a:t>
            </a:r>
            <a:r>
              <a:rPr lang="en-IE" sz="2000">
                <a:solidFill>
                  <a:srgbClr val="333333"/>
                </a:solidFill>
              </a:rPr>
              <a:t> keyword:</a:t>
            </a:r>
            <a:endParaRPr lang="en-US" sz="200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FC6BCA-BD34-8843-A218-27F425B67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296000"/>
            <a:ext cx="6070600" cy="22733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B9FEC-733E-E842-94E5-4741B6AB5F0D}"/>
              </a:ext>
            </a:extLst>
          </p:cNvPr>
          <p:cNvCxnSpPr>
            <a:cxnSpLocks/>
          </p:cNvCxnSpPr>
          <p:nvPr/>
        </p:nvCxnSpPr>
        <p:spPr>
          <a:xfrm flipH="1">
            <a:off x="1410081" y="2668247"/>
            <a:ext cx="2482744" cy="33751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30013-8260-DA43-BE09-24FFF5524A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896F6-B8AA-8A42-B1BC-633B039F5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9416594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A725C4-52E2-DB48-9DCB-E60E53A3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2" y="1311498"/>
            <a:ext cx="6019800" cy="2476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C21098-2A7A-C54D-B539-EAE2DC384EF1}"/>
              </a:ext>
            </a:extLst>
          </p:cNvPr>
          <p:cNvSpPr/>
          <p:nvPr/>
        </p:nvSpPr>
        <p:spPr>
          <a:xfrm>
            <a:off x="395536" y="853813"/>
            <a:ext cx="8487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>
                <a:solidFill>
                  <a:srgbClr val="333333"/>
                </a:solidFill>
              </a:rPr>
              <a:t>Variables that can be reassigned use the </a:t>
            </a:r>
            <a:r>
              <a:rPr lang="en-IE" sz="2000" b="1" err="1"/>
              <a:t>var</a:t>
            </a:r>
            <a:r>
              <a:rPr lang="en-IE" sz="2000">
                <a:solidFill>
                  <a:srgbClr val="333333"/>
                </a:solidFill>
              </a:rPr>
              <a:t> keyword:</a:t>
            </a:r>
            <a:endParaRPr lang="en-US" sz="200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Local Variables – </a:t>
            </a:r>
            <a:r>
              <a:rPr lang="en-IE" err="1"/>
              <a:t>var</a:t>
            </a:r>
            <a:r>
              <a:rPr lang="en-IE"/>
              <a:t> (mutable)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BD7BB9-F665-E444-AB0D-1CBF12CBDA0D}"/>
              </a:ext>
            </a:extLst>
          </p:cNvPr>
          <p:cNvCxnSpPr>
            <a:cxnSpLocks/>
          </p:cNvCxnSpPr>
          <p:nvPr/>
        </p:nvCxnSpPr>
        <p:spPr>
          <a:xfrm flipH="1" flipV="1">
            <a:off x="2044490" y="2241337"/>
            <a:ext cx="1999004" cy="20824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56ABE1-7BAF-0546-8DF9-540B42B8FCE7}"/>
              </a:ext>
            </a:extLst>
          </p:cNvPr>
          <p:cNvCxnSpPr>
            <a:cxnSpLocks/>
          </p:cNvCxnSpPr>
          <p:nvPr/>
        </p:nvCxnSpPr>
        <p:spPr>
          <a:xfrm flipH="1">
            <a:off x="1459700" y="2449585"/>
            <a:ext cx="2583794" cy="79009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BA1CB-C4AB-834F-A0FA-13275A2C63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47B0D-8F5E-434A-96B0-02A7DD510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0298748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/>
              <a:t>References</a:t>
            </a:r>
            <a:endParaRPr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/>
              <a:t>Sources: 	</a:t>
            </a:r>
            <a:r>
              <a:rPr lang="en-IE" sz="1600">
                <a:hlinkClick r:id="rId2"/>
              </a:rPr>
              <a:t>http://kotlinlang.org/docs/reference/basic-syntax.html</a:t>
            </a:r>
            <a:endParaRPr lang="en-IE" sz="1600"/>
          </a:p>
          <a:p>
            <a:pPr marL="1068388" indent="50800" algn="l"/>
            <a:r>
              <a:rPr lang="en-IE" sz="160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>
                <a:hlinkClick r:id="rId3"/>
              </a:rPr>
              <a:t>https://medium.com/@napperley/kotlin-tutorial-5-basic-collections-3f114996692b</a:t>
            </a:r>
            <a:r>
              <a:rPr lang="en-IE" sz="1600"/>
              <a:t> </a:t>
            </a:r>
            <a:endParaRPr lang="en-IE" sz="1476"/>
          </a:p>
          <a:p>
            <a:r>
              <a:rPr lang="en-IE" sz="1476">
                <a:hlinkClick r:id="" action="ppaction://noaction"/>
              </a:rPr>
              <a:t> </a:t>
            </a:r>
            <a:endParaRPr sz="147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Local Variables (val &amp; var)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(val &amp; var)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Ranges (and the </a:t>
            </a:r>
            <a:r>
              <a:rPr lang="en-IE" sz="2800" b="1" i="1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72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Basic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Numbers, Characters &amp; Booleans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A5BBE-201F-4D44-9098-7A71D417C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46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246137"/>
            <a:ext cx="3022141" cy="203978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2109" i="1" dirty="0"/>
              <a:t>In Kotlin, </a:t>
            </a:r>
            <a:r>
              <a:rPr lang="en-IE" sz="2109" b="1" i="1" dirty="0"/>
              <a:t>everything</a:t>
            </a:r>
            <a:r>
              <a:rPr lang="en-IE" sz="2109" i="1" dirty="0"/>
              <a:t> is an </a:t>
            </a:r>
            <a:r>
              <a:rPr lang="en-IE" sz="2109" i="1" dirty="0">
                <a:solidFill>
                  <a:srgbClr val="FF0000"/>
                </a:solidFill>
              </a:rPr>
              <a:t>object</a:t>
            </a:r>
            <a:r>
              <a:rPr lang="en-IE" sz="2109" i="1" dirty="0"/>
              <a:t> in the sense that we can call member functions and properties on </a:t>
            </a:r>
            <a:r>
              <a:rPr lang="en-IE" sz="2109" b="1" i="1" dirty="0"/>
              <a:t>any</a:t>
            </a:r>
            <a:r>
              <a:rPr lang="en-IE" sz="2109" i="1" dirty="0"/>
              <a:t>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C52E0-F5E7-44DC-92C8-37A74D1E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125" y="993601"/>
            <a:ext cx="2051153" cy="27563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209D2-2D17-C340-84D8-4A788E738C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22499-E6F2-BD45-A70F-929CBD6F8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7112997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763D2-B066-7647-B52E-617C4946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63974"/>
            <a:ext cx="2286000" cy="3200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69344-02F6-E843-9209-59B70DA494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5C1B-2C46-FB45-90D0-7570EF74E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3099978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5C272-4034-9B40-9F7C-949EA0B95853}"/>
              </a:ext>
            </a:extLst>
          </p:cNvPr>
          <p:cNvSpPr/>
          <p:nvPr/>
        </p:nvSpPr>
        <p:spPr>
          <a:xfrm>
            <a:off x="2909225" y="1009160"/>
            <a:ext cx="3921250" cy="14550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doubleNumber</a:t>
            </a:r>
            <a:r>
              <a:rPr lang="en-IE" sz="1476" b="1" i="1" dirty="0">
                <a:latin typeface="Courier New" panose="02070309020205020404" pitchFamily="49" charset="0"/>
              </a:rPr>
              <a:t>: Double = 100.45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floatNumber</a:t>
            </a:r>
            <a:r>
              <a:rPr lang="en-IE" sz="1476" b="1" i="1" dirty="0">
                <a:latin typeface="Courier New" panose="02070309020205020404" pitchFamily="49" charset="0"/>
              </a:rPr>
              <a:t>: Float = 100.45f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longNumber</a:t>
            </a:r>
            <a:r>
              <a:rPr lang="en-IE" sz="1476" b="1" i="1" dirty="0">
                <a:latin typeface="Courier New" panose="02070309020205020404" pitchFamily="49" charset="0"/>
              </a:rPr>
              <a:t>: Long = 100L 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intNumber</a:t>
            </a:r>
            <a:r>
              <a:rPr lang="en-IE" sz="1476" b="1" i="1" dirty="0">
                <a:latin typeface="Courier New" panose="02070309020205020404" pitchFamily="49" charset="0"/>
              </a:rPr>
              <a:t>: Int = 100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shortNumber</a:t>
            </a:r>
            <a:r>
              <a:rPr lang="en-IE" sz="1476" b="1" i="1" dirty="0">
                <a:latin typeface="Courier New" panose="02070309020205020404" pitchFamily="49" charset="0"/>
              </a:rPr>
              <a:t>: Short = 100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i="1" dirty="0">
                <a:latin typeface="Courier New" panose="02070309020205020404" pitchFamily="49" charset="0"/>
              </a:rPr>
              <a:t>: Byte = 100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839F0-8A0E-6649-AE0A-ABD346336E21}"/>
              </a:ext>
            </a:extLst>
          </p:cNvPr>
          <p:cNvSpPr txBox="1"/>
          <p:nvPr/>
        </p:nvSpPr>
        <p:spPr>
          <a:xfrm>
            <a:off x="2822655" y="3570512"/>
            <a:ext cx="2411016" cy="7681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320" dirty="0">
                <a:solidFill>
                  <a:srgbClr val="000000"/>
                </a:solidFill>
                <a:sym typeface="Helvetica Neue Light"/>
              </a:rPr>
              <a:t>Explicitly defining a numeric type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41037-1433-DE48-8C5A-0B60E50E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63974"/>
            <a:ext cx="2286000" cy="3200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376C3E-67F2-4846-A179-1948CD2CAC2C}"/>
              </a:ext>
            </a:extLst>
          </p:cNvPr>
          <p:cNvCxnSpPr>
            <a:cxnSpLocks/>
          </p:cNvCxnSpPr>
          <p:nvPr/>
        </p:nvCxnSpPr>
        <p:spPr>
          <a:xfrm flipV="1">
            <a:off x="4028163" y="2571750"/>
            <a:ext cx="712886" cy="90143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D311F-9CCB-734E-AE6B-C5D518431F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AF988-428C-0649-A772-2A884DA1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1229985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7C4C78-C5EB-194D-847B-29EC0CDC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63974"/>
            <a:ext cx="2286000" cy="320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4C2442-C753-5B48-ACFF-9C909326AF98}"/>
              </a:ext>
            </a:extLst>
          </p:cNvPr>
          <p:cNvSpPr/>
          <p:nvPr/>
        </p:nvSpPr>
        <p:spPr>
          <a:xfrm>
            <a:off x="2909225" y="1009160"/>
            <a:ext cx="3921250" cy="14550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doubleNumber </a:t>
            </a:r>
            <a:r>
              <a:rPr lang="en-IE" sz="1476" b="1" i="1" dirty="0">
                <a:latin typeface="Courier New" panose="02070309020205020404" pitchFamily="49" charset="0"/>
              </a:rPr>
              <a:t>= 100.45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floatNumber </a:t>
            </a:r>
            <a:r>
              <a:rPr lang="en-IE" sz="1476" b="1" i="1" dirty="0">
                <a:latin typeface="Courier New" panose="02070309020205020404" pitchFamily="49" charset="0"/>
              </a:rPr>
              <a:t>= 100.45f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longNumber </a:t>
            </a:r>
            <a:r>
              <a:rPr lang="en-IE" sz="1476" b="1" i="1" dirty="0">
                <a:latin typeface="Courier New" panose="02070309020205020404" pitchFamily="49" charset="0"/>
              </a:rPr>
              <a:t>= 100L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intNumber </a:t>
            </a:r>
            <a:r>
              <a:rPr lang="en-IE" sz="1476" b="1" i="1" dirty="0">
                <a:latin typeface="Courier New" panose="02070309020205020404" pitchFamily="49" charset="0"/>
              </a:rPr>
              <a:t>= 100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shortNumber </a:t>
            </a:r>
            <a:r>
              <a:rPr lang="en-IE" sz="1476" b="1" i="1" dirty="0">
                <a:latin typeface="Courier New" panose="02070309020205020404" pitchFamily="49" charset="0"/>
              </a:rPr>
              <a:t>= 100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byteNumber </a:t>
            </a:r>
            <a:r>
              <a:rPr lang="en-IE" sz="1476" b="1" i="1" dirty="0">
                <a:latin typeface="Courier New" panose="02070309020205020404" pitchFamily="49" charset="0"/>
              </a:rPr>
              <a:t>= 100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644C5-2827-424D-BC2E-B0833079ADFC}"/>
              </a:ext>
            </a:extLst>
          </p:cNvPr>
          <p:cNvSpPr txBox="1"/>
          <p:nvPr/>
        </p:nvSpPr>
        <p:spPr>
          <a:xfrm>
            <a:off x="2822655" y="3749022"/>
            <a:ext cx="2411016" cy="4111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320" dirty="0">
                <a:solidFill>
                  <a:srgbClr val="000000"/>
                </a:solidFill>
                <a:sym typeface="Helvetica Neue Light"/>
              </a:rPr>
              <a:t>Type Inference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AD208-8D29-7847-A9CE-0334EBA19BA4}"/>
              </a:ext>
            </a:extLst>
          </p:cNvPr>
          <p:cNvCxnSpPr>
            <a:cxnSpLocks/>
          </p:cNvCxnSpPr>
          <p:nvPr/>
        </p:nvCxnSpPr>
        <p:spPr>
          <a:xfrm flipV="1">
            <a:off x="4028163" y="2571750"/>
            <a:ext cx="712886" cy="90143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77B4A-C87A-0245-8D68-4CCA67AB0C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39749-5DAC-914D-AAE6-A3576D775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80522415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15817</TotalTime>
  <Words>1150</Words>
  <Application>Microsoft Macintosh PowerPoint</Application>
  <PresentationFormat>On-screen Show (16:9)</PresentationFormat>
  <Paragraphs>193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Lucida Console</vt:lpstr>
      <vt:lpstr>Rockwell</vt:lpstr>
      <vt:lpstr>Wingdings</vt:lpstr>
      <vt:lpstr>White</vt:lpstr>
      <vt:lpstr>Mobile Application Development</vt:lpstr>
      <vt:lpstr>Introducing Kotlin Syntax - Part 1.1</vt:lpstr>
      <vt:lpstr>Agenda</vt:lpstr>
      <vt:lpstr>Agenda</vt:lpstr>
      <vt:lpstr>Basic Types</vt:lpstr>
      <vt:lpstr>Basic Types</vt:lpstr>
      <vt:lpstr>Basic Types – Numbers</vt:lpstr>
      <vt:lpstr>Basic Types – Numbers</vt:lpstr>
      <vt:lpstr>Basic Types – Numbers</vt:lpstr>
      <vt:lpstr>Basic Types – Numbers</vt:lpstr>
      <vt:lpstr>Basic Types – Numbers</vt:lpstr>
      <vt:lpstr>Basic Types – Numbers: Explicit Conversions</vt:lpstr>
      <vt:lpstr>Basic Types – Numbers: Explicit Conversions</vt:lpstr>
      <vt:lpstr>Basic Types – Numbers: Explicit Conversions</vt:lpstr>
      <vt:lpstr>Basic Types – Characters</vt:lpstr>
      <vt:lpstr>Basic Types – Booleans </vt:lpstr>
      <vt:lpstr>Basic Types – Escape Characters</vt:lpstr>
      <vt:lpstr>Local Variables</vt:lpstr>
      <vt:lpstr>Local Variables – val (read-only)</vt:lpstr>
      <vt:lpstr>Local Variables – val (read-only)</vt:lpstr>
      <vt:lpstr>Local Variables – var (mutable)</vt:lpstr>
      <vt:lpstr>Local Variables – var (mutable)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69</cp:revision>
  <dcterms:created xsi:type="dcterms:W3CDTF">2019-01-29T16:40:14Z</dcterms:created>
  <dcterms:modified xsi:type="dcterms:W3CDTF">2025-08-20T07:45:10Z</dcterms:modified>
</cp:coreProperties>
</file>