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491" r:id="rId2"/>
    <p:sldId id="257" r:id="rId3"/>
    <p:sldId id="258" r:id="rId4"/>
    <p:sldId id="399" r:id="rId5"/>
    <p:sldId id="283" r:id="rId6"/>
    <p:sldId id="282" r:id="rId7"/>
    <p:sldId id="284" r:id="rId8"/>
    <p:sldId id="398" r:id="rId9"/>
    <p:sldId id="285" r:id="rId10"/>
    <p:sldId id="312" r:id="rId11"/>
    <p:sldId id="315" r:id="rId12"/>
    <p:sldId id="396" r:id="rId13"/>
    <p:sldId id="397" r:id="rId14"/>
    <p:sldId id="317" r:id="rId15"/>
    <p:sldId id="314" r:id="rId16"/>
    <p:sldId id="363" r:id="rId17"/>
    <p:sldId id="316" r:id="rId18"/>
    <p:sldId id="318" r:id="rId19"/>
    <p:sldId id="321" r:id="rId20"/>
    <p:sldId id="365" r:id="rId21"/>
    <p:sldId id="334" r:id="rId22"/>
    <p:sldId id="368" r:id="rId23"/>
    <p:sldId id="369" r:id="rId24"/>
    <p:sldId id="371" r:id="rId25"/>
    <p:sldId id="323" r:id="rId26"/>
    <p:sldId id="281" r:id="rId27"/>
    <p:sldId id="298" r:id="rId28"/>
  </p:sldIdLst>
  <p:sldSz cx="9144000" cy="5143500" type="screen16x9"/>
  <p:notesSz cx="6858000" cy="9144000"/>
  <p:defaultTextStyle>
    <a:lvl1pPr algn="ctr" defTabSz="366737">
      <a:defRPr sz="2250">
        <a:latin typeface="+mn-lt"/>
        <a:ea typeface="+mn-ea"/>
        <a:cs typeface="+mn-cs"/>
        <a:sym typeface="Helvetica Light"/>
      </a:defRPr>
    </a:lvl1pPr>
    <a:lvl2pPr indent="143505" algn="ctr" defTabSz="366737">
      <a:defRPr sz="2250">
        <a:latin typeface="+mn-lt"/>
        <a:ea typeface="+mn-ea"/>
        <a:cs typeface="+mn-cs"/>
        <a:sym typeface="Helvetica Light"/>
      </a:defRPr>
    </a:lvl2pPr>
    <a:lvl3pPr indent="287012" algn="ctr" defTabSz="366737">
      <a:defRPr sz="2250">
        <a:latin typeface="+mn-lt"/>
        <a:ea typeface="+mn-ea"/>
        <a:cs typeface="+mn-cs"/>
        <a:sym typeface="Helvetica Light"/>
      </a:defRPr>
    </a:lvl3pPr>
    <a:lvl4pPr indent="430517" algn="ctr" defTabSz="366737">
      <a:defRPr sz="2250">
        <a:latin typeface="+mn-lt"/>
        <a:ea typeface="+mn-ea"/>
        <a:cs typeface="+mn-cs"/>
        <a:sym typeface="Helvetica Light"/>
      </a:defRPr>
    </a:lvl4pPr>
    <a:lvl5pPr indent="574022" algn="ctr" defTabSz="366737">
      <a:defRPr sz="2250">
        <a:latin typeface="+mn-lt"/>
        <a:ea typeface="+mn-ea"/>
        <a:cs typeface="+mn-cs"/>
        <a:sym typeface="Helvetica Light"/>
      </a:defRPr>
    </a:lvl5pPr>
    <a:lvl6pPr indent="717528" algn="ctr" defTabSz="366737">
      <a:defRPr sz="2250">
        <a:latin typeface="+mn-lt"/>
        <a:ea typeface="+mn-ea"/>
        <a:cs typeface="+mn-cs"/>
        <a:sym typeface="Helvetica Light"/>
      </a:defRPr>
    </a:lvl6pPr>
    <a:lvl7pPr indent="861034" algn="ctr" defTabSz="366737">
      <a:defRPr sz="2250">
        <a:latin typeface="+mn-lt"/>
        <a:ea typeface="+mn-ea"/>
        <a:cs typeface="+mn-cs"/>
        <a:sym typeface="Helvetica Light"/>
      </a:defRPr>
    </a:lvl7pPr>
    <a:lvl8pPr indent="1004539" algn="ctr" defTabSz="366737">
      <a:defRPr sz="2250">
        <a:latin typeface="+mn-lt"/>
        <a:ea typeface="+mn-ea"/>
        <a:cs typeface="+mn-cs"/>
        <a:sym typeface="Helvetica Light"/>
      </a:defRPr>
    </a:lvl8pPr>
    <a:lvl9pPr indent="1148045" algn="ctr" defTabSz="366737">
      <a:defRPr sz="2250"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E111"/>
    <a:srgbClr val="0E9647"/>
    <a:srgbClr val="EDEDED"/>
    <a:srgbClr val="194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0969A7-90B6-D94E-8C3D-A119F93DCB81}" v="2" dt="2019-07-11T08:13:53.782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365C0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00882B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2671"/>
  </p:normalViewPr>
  <p:slideViewPr>
    <p:cSldViewPr snapToGrid="0" snapToObjects="1">
      <p:cViewPr varScale="1">
        <p:scale>
          <a:sx n="151" d="100"/>
          <a:sy n="151" d="100"/>
        </p:scale>
        <p:origin x="1144" y="17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Drohan" userId="bd111efc-3a90-4169-a791-cb26685365d4" providerId="ADAL" clId="{B50969A7-90B6-D94E-8C3D-A119F93DCB81}"/>
    <pc:docChg chg="modSld">
      <pc:chgData name="David Drohan" userId="bd111efc-3a90-4169-a791-cb26685365d4" providerId="ADAL" clId="{B50969A7-90B6-D94E-8C3D-A119F93DCB81}" dt="2019-07-11T08:13:53.782" v="2"/>
      <pc:docMkLst>
        <pc:docMk/>
      </pc:docMkLst>
      <pc:sldChg chg="addSp modSp">
        <pc:chgData name="David Drohan" userId="bd111efc-3a90-4169-a791-cb26685365d4" providerId="ADAL" clId="{B50969A7-90B6-D94E-8C3D-A119F93DCB81}" dt="2019-07-11T06:36:18.796" v="1" actId="20577"/>
        <pc:sldMkLst>
          <pc:docMk/>
          <pc:sldMk cId="1745650683" sldId="283"/>
        </pc:sldMkLst>
        <pc:spChg chg="mod">
          <ac:chgData name="David Drohan" userId="bd111efc-3a90-4169-a791-cb26685365d4" providerId="ADAL" clId="{B50969A7-90B6-D94E-8C3D-A119F93DCB81}" dt="2019-07-11T06:36:18.796" v="1" actId="20577"/>
          <ac:spMkLst>
            <pc:docMk/>
            <pc:sldMk cId="1745650683" sldId="283"/>
            <ac:spMk id="6" creationId="{00000000-0000-0000-0000-000000000000}"/>
          </ac:spMkLst>
        </pc:spChg>
        <pc:picChg chg="add">
          <ac:chgData name="David Drohan" userId="bd111efc-3a90-4169-a791-cb26685365d4" providerId="ADAL" clId="{B50969A7-90B6-D94E-8C3D-A119F93DCB81}" dt="2019-07-11T06:36:13.194" v="0"/>
          <ac:picMkLst>
            <pc:docMk/>
            <pc:sldMk cId="1745650683" sldId="283"/>
            <ac:picMk id="4" creationId="{A3DB7731-6ADF-D048-8528-6EA998E3A2F9}"/>
          </ac:picMkLst>
        </pc:picChg>
      </pc:sldChg>
      <pc:sldChg chg="addSp">
        <pc:chgData name="David Drohan" userId="bd111efc-3a90-4169-a791-cb26685365d4" providerId="ADAL" clId="{B50969A7-90B6-D94E-8C3D-A119F93DCB81}" dt="2019-07-11T08:13:53.782" v="2"/>
        <pc:sldMkLst>
          <pc:docMk/>
          <pc:sldMk cId="1398379277" sldId="312"/>
        </pc:sldMkLst>
        <pc:picChg chg="add">
          <ac:chgData name="David Drohan" userId="bd111efc-3a90-4169-a791-cb26685365d4" providerId="ADAL" clId="{B50969A7-90B6-D94E-8C3D-A119F93DCB81}" dt="2019-07-11T08:13:53.782" v="2"/>
          <ac:picMkLst>
            <pc:docMk/>
            <pc:sldMk cId="1398379277" sldId="312"/>
            <ac:picMk id="4" creationId="{62BE4760-1731-7A47-8E63-3E1B2448FCD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149E08-5597-3E45-8582-EEB58189C482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69502-A57F-A84E-93AF-100B756C63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70288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3" name="Shape 73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9514939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1pPr>
    <a:lvl2pPr indent="14350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2pPr>
    <a:lvl3pPr indent="28701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3pPr>
    <a:lvl4pPr indent="430517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4pPr>
    <a:lvl5pPr indent="574022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5pPr>
    <a:lvl6pPr indent="717528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6pPr>
    <a:lvl7pPr indent="861034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7pPr>
    <a:lvl8pPr indent="1004539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8pPr>
    <a:lvl9pPr indent="1148045" defTabSz="287012">
      <a:lnSpc>
        <a:spcPct val="125000"/>
      </a:lnSpc>
      <a:defRPr sz="1500">
        <a:latin typeface="Avenir"/>
        <a:ea typeface="Avenir"/>
        <a:cs typeface="Avenir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94918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www.wit.ie" TargetMode="External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wit.ie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14F6341F-72F0-BFA6-6798-9AC71A86B3D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3799296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885F7572-8BDA-2441-A5EC-7D945A8A5010}"/>
              </a:ext>
            </a:extLst>
          </p:cNvPr>
          <p:cNvSpPr/>
          <p:nvPr/>
        </p:nvSpPr>
        <p:spPr>
          <a:xfrm>
            <a:off x="5101985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5026749" y="2224539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2" name="Title 2">
            <a:extLst>
              <a:ext uri="{FF2B5EF4-FFF2-40B4-BE49-F238E27FC236}">
                <a16:creationId xmlns:a16="http://schemas.microsoft.com/office/drawing/2014/main" id="{BBD13589-119E-31F3-037B-F798E38525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28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</p:spTree>
    <p:extLst>
      <p:ext uri="{BB962C8B-B14F-4D97-AF65-F5344CB8AC3E}">
        <p14:creationId xmlns:p14="http://schemas.microsoft.com/office/powerpoint/2010/main" val="3712593976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34" name="Shape 34"/>
          <p:cNvSpPr/>
          <p:nvPr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38" name="Group 38"/>
          <p:cNvGrpSpPr/>
          <p:nvPr/>
        </p:nvGrpSpPr>
        <p:grpSpPr>
          <a:xfrm>
            <a:off x="2606508" y="3489276"/>
            <a:ext cx="3241478" cy="557188"/>
            <a:chOff x="0" y="0"/>
            <a:chExt cx="4610101" cy="1056592"/>
          </a:xfrm>
        </p:grpSpPr>
        <p:sp>
          <p:nvSpPr>
            <p:cNvPr id="35" name="Shape 35"/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sz="975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Waterford Institute of Technology</a:t>
              </a:r>
            </a:p>
          </p:txBody>
        </p:sp>
        <p:sp>
          <p:nvSpPr>
            <p:cNvPr id="36" name="Shape 36"/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rId2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http://www.wit.ie</a:t>
              </a:r>
            </a:p>
          </p:txBody>
        </p:sp>
      </p:grp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2620863" y="2498081"/>
            <a:ext cx="4063008" cy="1044773"/>
          </a:xfrm>
          <a:prstGeom prst="rect">
            <a:avLst/>
          </a:prstGeom>
        </p:spPr>
        <p:txBody>
          <a:bodyPr lIns="0" tIns="0" rIns="0" bIns="0"/>
          <a:lstStyle>
            <a:lvl1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0" defTabSz="366688">
              <a:lnSpc>
                <a:spcPct val="120000"/>
              </a:lnSpc>
              <a:spcBef>
                <a:spcPts val="0"/>
              </a:spcBef>
              <a:buClrTx/>
              <a:buSzTx/>
              <a:buFontTx/>
              <a:buNone/>
              <a:defRPr sz="1125"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42F35009-F845-1B4A-861B-AA2F12F000D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78" y="4332786"/>
            <a:ext cx="3250575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A close up of a toy&#13;&#10;&#13;&#10;Description automatically generated">
            <a:extLst>
              <a:ext uri="{FF2B5EF4-FFF2-40B4-BE49-F238E27FC236}">
                <a16:creationId xmlns:a16="http://schemas.microsoft.com/office/drawing/2014/main" id="{86E5BA18-895F-6845-8431-5E9D0FB6082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9971" y="4300772"/>
            <a:ext cx="628034" cy="772482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/>
          <p:nvPr/>
        </p:nvSpPr>
        <p:spPr>
          <a:xfrm>
            <a:off x="401836" y="2504778"/>
            <a:ext cx="8344755" cy="68"/>
          </a:xfrm>
          <a:prstGeom prst="rect">
            <a:avLst/>
          </a:prstGeom>
          <a:ln w="3175">
            <a:solidFill>
              <a:srgbClr val="9A9A9A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45" name="Shape 45"/>
          <p:cNvSpPr>
            <a:spLocks noGrp="1"/>
          </p:cNvSpPr>
          <p:nvPr>
            <p:ph type="title"/>
          </p:nvPr>
        </p:nvSpPr>
        <p:spPr>
          <a:xfrm>
            <a:off x="401836" y="696516"/>
            <a:ext cx="8340328" cy="1674317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defTabSz="366688">
              <a:defRPr sz="2400"/>
            </a:lvl1pPr>
          </a:lstStyle>
          <a:p>
            <a:pPr lvl="0">
              <a:defRPr sz="1800"/>
            </a:pPr>
            <a:r>
              <a:rPr sz="2400"/>
              <a:t>Title Text</a:t>
            </a:r>
          </a:p>
        </p:txBody>
      </p:sp>
      <p:sp>
        <p:nvSpPr>
          <p:cNvPr id="46" name="Shape 46"/>
          <p:cNvSpPr>
            <a:spLocks noGrp="1"/>
          </p:cNvSpPr>
          <p:nvPr>
            <p:ph type="body" idx="1"/>
          </p:nvPr>
        </p:nvSpPr>
        <p:spPr>
          <a:xfrm>
            <a:off x="401836" y="2645421"/>
            <a:ext cx="8340328" cy="535781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indent="14348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indent="286973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indent="430460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indent="573946" defTabSz="366688">
              <a:spcBef>
                <a:spcPts val="0"/>
              </a:spcBef>
              <a:buClrTx/>
              <a:buSzTx/>
              <a:buFontTx/>
              <a:buNone/>
              <a:defRPr sz="1500">
                <a:solidFill>
                  <a:srgbClr val="747474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747474"/>
                </a:solidFill>
              </a:rPr>
              <a:t>Body Level Five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Body Level One</a:t>
            </a:r>
          </a:p>
          <a:p>
            <a:pPr lvl="1">
              <a:defRPr sz="1800"/>
            </a:pPr>
            <a:r>
              <a:rPr sz="2400"/>
              <a:t>Body Level Two</a:t>
            </a:r>
          </a:p>
          <a:p>
            <a:pPr lvl="2">
              <a:defRPr sz="1800"/>
            </a:pPr>
            <a:r>
              <a:rPr sz="2400"/>
              <a:t>Body Level Three</a:t>
            </a:r>
          </a:p>
          <a:p>
            <a:pPr lvl="3">
              <a:defRPr sz="1800"/>
            </a:pPr>
            <a:r>
              <a:rPr sz="2400"/>
              <a:t>Body Level Four</a:t>
            </a:r>
          </a:p>
          <a:p>
            <a:pPr lvl="4">
              <a:defRPr sz="1800"/>
            </a:pPr>
            <a:r>
              <a:rPr sz="2400"/>
              <a:t>Body Level Five</a:t>
            </a:r>
          </a:p>
        </p:txBody>
      </p:sp>
      <p:sp>
        <p:nvSpPr>
          <p:cNvPr id="50" name="Shape 50"/>
          <p:cNvSpPr>
            <a:spLocks noGrp="1"/>
          </p:cNvSpPr>
          <p:nvPr>
            <p:ph type="sldNum" sz="quarter" idx="2"/>
          </p:nvPr>
        </p:nvSpPr>
        <p:spPr>
          <a:xfrm>
            <a:off x="6553201" y="4875912"/>
            <a:ext cx="1905000" cy="283023"/>
          </a:xfrm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itle Text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3" name="Slide Number"/>
          <p:cNvSpPr>
            <a:spLocks noGrp="1"/>
          </p:cNvSpPr>
          <p:nvPr>
            <p:ph type="sldNum" sz="quarter" idx="2"/>
          </p:nvPr>
        </p:nvSpPr>
        <p:spPr>
          <a:xfrm>
            <a:off x="6553201" y="4870113"/>
            <a:ext cx="1905000" cy="283023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/>
          </a:p>
        </p:txBody>
      </p:sp>
      <p:sp>
        <p:nvSpPr>
          <p:cNvPr id="5" name="Rectangle 66">
            <a:extLst>
              <a:ext uri="{FF2B5EF4-FFF2-40B4-BE49-F238E27FC236}">
                <a16:creationId xmlns:a16="http://schemas.microsoft.com/office/drawing/2014/main" id="{67FB3017-B14F-264D-BF07-F21A86A4E37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95886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382768917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a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3">
            <a:extLst>
              <a:ext uri="{FF2B5EF4-FFF2-40B4-BE49-F238E27FC236}">
                <a16:creationId xmlns:a16="http://schemas.microsoft.com/office/drawing/2014/main" id="{EAD08510-7D5A-594A-AAEC-59C7087561FC}"/>
              </a:ext>
            </a:extLst>
          </p:cNvPr>
          <p:cNvSpPr/>
          <p:nvPr userDrawn="1"/>
        </p:nvSpPr>
        <p:spPr>
          <a:xfrm flipV="1">
            <a:off x="638641" y="2302808"/>
            <a:ext cx="7889578" cy="1"/>
          </a:xfrm>
          <a:prstGeom prst="line">
            <a:avLst/>
          </a:prstGeom>
          <a:ln w="3175">
            <a:solidFill>
              <a:srgbClr val="91919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/>
          </a:p>
        </p:txBody>
      </p:sp>
      <p:sp>
        <p:nvSpPr>
          <p:cNvPr id="13" name="Shape 34">
            <a:extLst>
              <a:ext uri="{FF2B5EF4-FFF2-40B4-BE49-F238E27FC236}">
                <a16:creationId xmlns:a16="http://schemas.microsoft.com/office/drawing/2014/main" id="{BB2C258E-D81B-5B4E-8B1B-562CE71165EB}"/>
              </a:ext>
            </a:extLst>
          </p:cNvPr>
          <p:cNvSpPr/>
          <p:nvPr userDrawn="1"/>
        </p:nvSpPr>
        <p:spPr>
          <a:xfrm>
            <a:off x="960162" y="2437733"/>
            <a:ext cx="1397819" cy="6832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775" b="1" i="0" baseline="0" dirty="0">
                <a:solidFill>
                  <a:srgbClr val="AAAAAA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grpSp>
        <p:nvGrpSpPr>
          <p:cNvPr id="14" name="Group 38">
            <a:extLst>
              <a:ext uri="{FF2B5EF4-FFF2-40B4-BE49-F238E27FC236}">
                <a16:creationId xmlns:a16="http://schemas.microsoft.com/office/drawing/2014/main" id="{F2E4AAC4-1BC8-8B45-9D59-BD11EFE1C363}"/>
              </a:ext>
            </a:extLst>
          </p:cNvPr>
          <p:cNvGrpSpPr/>
          <p:nvPr userDrawn="1"/>
        </p:nvGrpSpPr>
        <p:grpSpPr>
          <a:xfrm>
            <a:off x="2596780" y="2895889"/>
            <a:ext cx="3241478" cy="557188"/>
            <a:chOff x="0" y="0"/>
            <a:chExt cx="4610101" cy="1056592"/>
          </a:xfrm>
        </p:grpSpPr>
        <p:sp>
          <p:nvSpPr>
            <p:cNvPr id="15" name="Shape 35">
              <a:extLst>
                <a:ext uri="{FF2B5EF4-FFF2-40B4-BE49-F238E27FC236}">
                  <a16:creationId xmlns:a16="http://schemas.microsoft.com/office/drawing/2014/main" id="{885F7572-8BDA-2441-A5EC-7D945A8A5010}"/>
                </a:ext>
              </a:extLst>
            </p:cNvPr>
            <p:cNvSpPr/>
            <p:nvPr/>
          </p:nvSpPr>
          <p:spPr>
            <a:xfrm>
              <a:off x="0" y="0"/>
              <a:ext cx="4610101" cy="73502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/>
            <a:p>
              <a:pPr lvl="0" algn="l">
                <a:lnSpc>
                  <a:spcPct val="120000"/>
                </a:lnSpc>
                <a:defRPr sz="1800"/>
              </a:pPr>
              <a:r>
                <a:rPr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Department of Computing &amp; Mathematics</a:t>
              </a:r>
            </a:p>
            <a:p>
              <a:pPr lvl="0" algn="l">
                <a:lnSpc>
                  <a:spcPct val="120000"/>
                </a:lnSpc>
                <a:defRPr sz="1800"/>
              </a:pPr>
              <a:r>
                <a:rPr lang="en-IE" sz="975" b="1" i="0" baseline="0" dirty="0">
                  <a:solidFill>
                    <a:srgbClr val="133455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South East Technological University</a:t>
              </a:r>
            </a:p>
          </p:txBody>
        </p:sp>
        <p:sp>
          <p:nvSpPr>
            <p:cNvPr id="16" name="Shape 36">
              <a:extLst>
                <a:ext uri="{FF2B5EF4-FFF2-40B4-BE49-F238E27FC236}">
                  <a16:creationId xmlns:a16="http://schemas.microsoft.com/office/drawing/2014/main" id="{13A97CFA-9E2F-6C43-883A-5397F4F500F6}"/>
                </a:ext>
              </a:extLst>
            </p:cNvPr>
            <p:cNvSpPr/>
            <p:nvPr/>
          </p:nvSpPr>
          <p:spPr>
            <a:xfrm>
              <a:off x="0" y="754707"/>
              <a:ext cx="1361922" cy="30188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0" tIns="0" rIns="0" bIns="0" numCol="1" anchor="ctr">
              <a:noAutofit/>
            </a:bodyPr>
            <a:lstStyle>
              <a:lvl1pPr algn="l">
                <a:defRPr sz="120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latin typeface="Helvetica Neue"/>
                  <a:ea typeface="Helvetica Neue"/>
                  <a:cs typeface="Helvetica Neue"/>
                  <a:sym typeface="Helvetica Neue"/>
                  <a:hlinkClick r:id="" action="ppaction://noaction"/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  <a:uFillTx/>
                </a:defRPr>
              </a:pP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http://www.</a:t>
              </a:r>
              <a:r>
                <a:rPr lang="en-IE"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setu</a:t>
              </a:r>
              <a:r>
                <a:rPr sz="750" b="1" i="0" baseline="0" dirty="0">
                  <a:solidFill>
                    <a:srgbClr val="006699"/>
                  </a:solidFill>
                  <a:uFill>
                    <a:solidFill>
                      <a:srgbClr val="006699"/>
                    </a:solidFill>
                  </a:uFill>
                  <a:hlinkClick r:id="rId2"/>
                </a:rPr>
                <a:t>.ie</a:t>
              </a:r>
            </a:p>
          </p:txBody>
        </p:sp>
      </p:grpSp>
      <p:sp>
        <p:nvSpPr>
          <p:cNvPr id="17" name="Shape 39">
            <a:extLst>
              <a:ext uri="{FF2B5EF4-FFF2-40B4-BE49-F238E27FC236}">
                <a16:creationId xmlns:a16="http://schemas.microsoft.com/office/drawing/2014/main" id="{5A8FBA0A-0E37-5B4F-B217-4AC100FA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078" y="1249041"/>
            <a:ext cx="7893844" cy="542479"/>
          </a:xfrm>
          <a:prstGeom prst="rect">
            <a:avLst/>
          </a:prstGeom>
        </p:spPr>
        <p:txBody>
          <a:bodyPr lIns="0" tIns="0" rIns="0" bIns="0" anchor="ctr"/>
          <a:lstStyle>
            <a:lvl1pPr defTabSz="366688"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</a:lstStyle>
          <a:p>
            <a:pPr lvl="0">
              <a:defRPr sz="1800"/>
            </a:pPr>
            <a:r>
              <a:rPr sz="2775"/>
              <a:t>Title Text</a:t>
            </a:r>
          </a:p>
        </p:txBody>
      </p:sp>
      <p:pic>
        <p:nvPicPr>
          <p:cNvPr id="18" name="Picture 3">
            <a:extLst>
              <a:ext uri="{FF2B5EF4-FFF2-40B4-BE49-F238E27FC236}">
                <a16:creationId xmlns:a16="http://schemas.microsoft.com/office/drawing/2014/main" id="{F323B0CE-A19A-E748-98EC-D40F56CC332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35995" y="4300772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65E7D44-1D07-9340-B610-CE9A2D7BB0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47831" y="4406308"/>
            <a:ext cx="560173" cy="63879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A583B1-550B-C14A-A9E9-8D176BDC6F6E}"/>
              </a:ext>
            </a:extLst>
          </p:cNvPr>
          <p:cNvSpPr txBox="1"/>
          <p:nvPr userDrawn="1"/>
        </p:nvSpPr>
        <p:spPr>
          <a:xfrm>
            <a:off x="1182410" y="4491644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fontAlgn="auto"/>
            <a:r>
              <a:rPr lang="en-IE" sz="1600" b="1" i="0" u="none" strike="noStrike" baseline="0" dirty="0">
                <a:effectLst/>
                <a:latin typeface="+mn-lt"/>
                <a:ea typeface="+mn-ea"/>
                <a:cs typeface="+mn-cs"/>
                <a:sym typeface="Helvetica Light"/>
              </a:rPr>
              <a:t>South East Technological University</a:t>
            </a:r>
          </a:p>
        </p:txBody>
      </p:sp>
      <p:sp>
        <p:nvSpPr>
          <p:cNvPr id="21" name="Shape 35">
            <a:extLst>
              <a:ext uri="{FF2B5EF4-FFF2-40B4-BE49-F238E27FC236}">
                <a16:creationId xmlns:a16="http://schemas.microsoft.com/office/drawing/2014/main" id="{1EC3B031-7C7C-5846-BACC-8C65A8064D86}"/>
              </a:ext>
            </a:extLst>
          </p:cNvPr>
          <p:cNvSpPr/>
          <p:nvPr userDrawn="1"/>
        </p:nvSpPr>
        <p:spPr>
          <a:xfrm>
            <a:off x="2412786" y="2377945"/>
            <a:ext cx="3628922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600" b="1" i="0" baseline="0" dirty="0"/>
              <a:t>Dave Drohan 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023790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 userDrawn="1"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395536" y="0"/>
            <a:ext cx="7772401" cy="761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 anchor="b"/>
          <a:lstStyle/>
          <a:p>
            <a:pPr lvl="0">
              <a:defRPr sz="1800"/>
            </a:pPr>
            <a:r>
              <a:rPr sz="2775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395536" y="843558"/>
            <a:ext cx="7772401" cy="42999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4418" tIns="54418" rIns="54418" bIns="54418"/>
          <a:lstStyle/>
          <a:p>
            <a:pPr lvl="0">
              <a:defRPr sz="1800"/>
            </a:pPr>
            <a:r>
              <a:rPr sz="2400" dirty="0"/>
              <a:t>Body Level One</a:t>
            </a:r>
          </a:p>
          <a:p>
            <a:pPr lvl="1">
              <a:defRPr sz="1800"/>
            </a:pPr>
            <a:r>
              <a:rPr sz="2400" dirty="0"/>
              <a:t>Body Level Two</a:t>
            </a:r>
          </a:p>
          <a:p>
            <a:pPr lvl="2">
              <a:defRPr sz="1800"/>
            </a:pPr>
            <a:r>
              <a:rPr sz="2400" dirty="0"/>
              <a:t>Body Level Three</a:t>
            </a:r>
          </a:p>
          <a:p>
            <a:pPr lvl="3">
              <a:defRPr sz="1800"/>
            </a:pPr>
            <a:r>
              <a:rPr sz="2400" dirty="0"/>
              <a:t>Body Level Four</a:t>
            </a:r>
          </a:p>
          <a:p>
            <a:pPr lvl="4">
              <a:defRPr sz="1800"/>
            </a:pPr>
            <a:r>
              <a:rPr sz="2400" dirty="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1" y="4847061"/>
            <a:ext cx="1905000" cy="283023"/>
          </a:xfrm>
          <a:prstGeom prst="rect">
            <a:avLst/>
          </a:prstGeom>
          <a:ln w="12700">
            <a:miter lim="400000"/>
          </a:ln>
        </p:spPr>
        <p:txBody>
          <a:bodyPr lIns="54418" tIns="54418" rIns="54418" bIns="54418" anchor="b">
            <a:spAutoFit/>
          </a:bodyPr>
          <a:lstStyle>
            <a:lvl1pPr algn="r" defTabSz="573946">
              <a:defRPr sz="1125">
                <a:solidFill>
                  <a:srgbClr val="FFFFFF"/>
                </a:solidFill>
                <a:latin typeface="+mn-lt"/>
                <a:ea typeface="Tahoma"/>
                <a:cs typeface="Tahoma"/>
                <a:sym typeface="Tahoma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hape 5"/>
          <p:cNvSpPr/>
          <p:nvPr/>
        </p:nvSpPr>
        <p:spPr>
          <a:xfrm>
            <a:off x="467545" y="789552"/>
            <a:ext cx="7128792" cy="1"/>
          </a:xfrm>
          <a:prstGeom prst="line">
            <a:avLst/>
          </a:prstGeom>
          <a:ln w="12700">
            <a:solidFill>
              <a:srgbClr val="94BBE7"/>
            </a:solidFill>
          </a:ln>
          <a:effectLst>
            <a:outerShdw blurRad="101600" dist="12700" dir="2700000" rotWithShape="0">
              <a:srgbClr val="003D62">
                <a:alpha val="20000"/>
              </a:srgbClr>
            </a:outerShdw>
          </a:effectLst>
        </p:spPr>
        <p:txBody>
          <a:bodyPr lIns="40814" tIns="40814" rIns="40814" bIns="40814"/>
          <a:lstStyle/>
          <a:p>
            <a:pPr lvl="0" algn="l" defTabSz="286973">
              <a:defRPr sz="1600">
                <a:latin typeface="Helvetica"/>
                <a:ea typeface="Helvetica"/>
                <a:cs typeface="Helvetica"/>
                <a:sym typeface="Helvetica"/>
              </a:defRPr>
            </a:pPr>
            <a:endParaRPr sz="1200"/>
          </a:p>
        </p:txBody>
      </p:sp>
      <p:sp>
        <p:nvSpPr>
          <p:cNvPr id="10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4688" y="4888982"/>
            <a:ext cx="2430270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76526" tIns="38263" rIns="76526" bIns="38263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solidFill>
                  <a:schemeClr val="bg1"/>
                </a:solidFill>
                <a:latin typeface="Helvetica Neue Light"/>
                <a:cs typeface="Helvetica Neue Light"/>
              </a:defRPr>
            </a:lvl1pPr>
          </a:lstStyle>
          <a:p>
            <a:r>
              <a:rPr lang="en-IE"/>
              <a:t>Introduction to Kotlin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43B9B00-B977-E94D-8CAA-76ABE98D04E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5435" y="12527"/>
            <a:ext cx="618564" cy="70466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1" r:id="rId2"/>
    <p:sldLayoutId id="2147483662" r:id="rId3"/>
    <p:sldLayoutId id="2147483663" r:id="rId4"/>
    <p:sldLayoutId id="2147483666" r:id="rId5"/>
    <p:sldLayoutId id="2147483667" r:id="rId6"/>
  </p:sldLayoutIdLst>
  <p:transition spd="med"/>
  <p:hf hdr="0" dt="0"/>
  <p:txStyles>
    <p:titleStyle>
      <a:lvl1pPr>
        <a:defRPr sz="2775">
          <a:latin typeface="Helvetica Neue Light"/>
          <a:ea typeface="Helvetica Neue Light"/>
          <a:cs typeface="Helvetica Neue Light"/>
          <a:sym typeface="Helvetica Neue Light"/>
        </a:defRPr>
      </a:lvl1pPr>
      <a:lvl2pPr>
        <a:defRPr sz="2775">
          <a:latin typeface="Helvetica Neue Light"/>
          <a:ea typeface="Helvetica Neue Light"/>
          <a:cs typeface="Helvetica Neue Light"/>
          <a:sym typeface="Helvetica Neue Light"/>
        </a:defRPr>
      </a:lvl2pPr>
      <a:lvl3pPr>
        <a:defRPr sz="2775">
          <a:latin typeface="Helvetica Neue Light"/>
          <a:ea typeface="Helvetica Neue Light"/>
          <a:cs typeface="Helvetica Neue Light"/>
          <a:sym typeface="Helvetica Neue Light"/>
        </a:defRPr>
      </a:lvl3pPr>
      <a:lvl4pPr>
        <a:defRPr sz="2775">
          <a:latin typeface="Helvetica Neue Light"/>
          <a:ea typeface="Helvetica Neue Light"/>
          <a:cs typeface="Helvetica Neue Light"/>
          <a:sym typeface="Helvetica Neue Light"/>
        </a:defRPr>
      </a:lvl4pPr>
      <a:lvl5pPr>
        <a:defRPr sz="2775">
          <a:latin typeface="Helvetica Neue Light"/>
          <a:ea typeface="Helvetica Neue Light"/>
          <a:cs typeface="Helvetica Neue Light"/>
          <a:sym typeface="Helvetica Neue Light"/>
        </a:defRPr>
      </a:lvl5pPr>
      <a:lvl6pPr indent="286973">
        <a:defRPr sz="2775">
          <a:latin typeface="Helvetica Neue Light"/>
          <a:ea typeface="Helvetica Neue Light"/>
          <a:cs typeface="Helvetica Neue Light"/>
          <a:sym typeface="Helvetica Neue Light"/>
        </a:defRPr>
      </a:lvl6pPr>
      <a:lvl7pPr indent="573946">
        <a:defRPr sz="2775">
          <a:latin typeface="Helvetica Neue Light"/>
          <a:ea typeface="Helvetica Neue Light"/>
          <a:cs typeface="Helvetica Neue Light"/>
          <a:sym typeface="Helvetica Neue Light"/>
        </a:defRPr>
      </a:lvl7pPr>
      <a:lvl8pPr indent="860919">
        <a:defRPr sz="2775">
          <a:latin typeface="Helvetica Neue Light"/>
          <a:ea typeface="Helvetica Neue Light"/>
          <a:cs typeface="Helvetica Neue Light"/>
          <a:sym typeface="Helvetica Neue Light"/>
        </a:defRPr>
      </a:lvl8pPr>
      <a:lvl9pPr indent="1147892">
        <a:defRPr sz="2775">
          <a:latin typeface="Helvetica Neue Light"/>
          <a:ea typeface="Helvetica Neue Light"/>
          <a:cs typeface="Helvetica Neue Light"/>
          <a:sym typeface="Helvetica Neue Light"/>
        </a:defRPr>
      </a:lvl9pPr>
    </p:titleStyle>
    <p:bodyStyle>
      <a:lvl1pPr marL="292097" indent="-292097">
        <a:spcBef>
          <a:spcPts val="377"/>
        </a:spcBef>
        <a:buClr>
          <a:srgbClr val="008000"/>
        </a:buClr>
        <a:buSzPct val="100000"/>
        <a:buFont typeface="Wingdings"/>
        <a:buChar char="❑"/>
        <a:defRPr sz="2400">
          <a:latin typeface="Helvetica Neue Light"/>
          <a:ea typeface="Helvetica Neue Light"/>
          <a:cs typeface="Helvetica Neue Light"/>
          <a:sym typeface="Helvetica Neue Light"/>
        </a:defRPr>
      </a:lvl1pPr>
      <a:lvl2pPr marL="570956" indent="-283984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2pPr>
      <a:lvl3pPr marL="846570" indent="-272624">
        <a:spcBef>
          <a:spcPts val="377"/>
        </a:spcBef>
        <a:buClr>
          <a:srgbClr val="008000"/>
        </a:buClr>
        <a:buSzPct val="95000"/>
        <a:buFont typeface="Wingdings"/>
        <a:buChar char="⬥"/>
        <a:defRPr sz="2400">
          <a:latin typeface="Helvetica Neue Light"/>
          <a:ea typeface="Helvetica Neue Light"/>
          <a:cs typeface="Helvetica Neue Light"/>
          <a:sym typeface="Helvetica Neue Light"/>
        </a:defRPr>
      </a:lvl3pPr>
      <a:lvl4pPr marL="1163835" indent="-302916">
        <a:spcBef>
          <a:spcPts val="377"/>
        </a:spcBef>
        <a:buClr>
          <a:srgbClr val="008000"/>
        </a:buClr>
        <a:buSzPct val="65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4pPr>
      <a:lvl5pPr marL="1450808" indent="-302916">
        <a:spcBef>
          <a:spcPts val="377"/>
        </a:spcBef>
        <a:buClr>
          <a:srgbClr val="008000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5pPr>
      <a:lvl6pPr marL="1737781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6pPr>
      <a:lvl7pPr marL="2024754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7pPr>
      <a:lvl8pPr marL="2311727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8pPr>
      <a:lvl9pPr marL="2598700" indent="-302916">
        <a:spcBef>
          <a:spcPts val="377"/>
        </a:spcBef>
        <a:buClr>
          <a:srgbClr val="006699"/>
        </a:buClr>
        <a:buSzPct val="60000"/>
        <a:buFont typeface="Wingdings"/>
        <a:buChar char="■"/>
        <a:defRPr sz="2400">
          <a:latin typeface="Helvetica Neue Light"/>
          <a:ea typeface="Helvetica Neue Light"/>
          <a:cs typeface="Helvetica Neue Light"/>
          <a:sym typeface="Helvetica Neue Light"/>
        </a:defRPr>
      </a:lvl9pPr>
    </p:bodyStyle>
    <p:otherStyle>
      <a:lvl1pPr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1pPr>
      <a:lvl2pPr indent="286973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2pPr>
      <a:lvl3pPr indent="573946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3pPr>
      <a:lvl4pPr indent="860919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4pPr>
      <a:lvl5pPr indent="1147892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5pPr>
      <a:lvl6pPr indent="1434865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6pPr>
      <a:lvl7pPr indent="1721838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7pPr>
      <a:lvl8pPr indent="2008811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8pPr>
      <a:lvl9pPr indent="2295784" algn="r">
        <a:defRPr>
          <a:solidFill>
            <a:schemeClr val="tx1"/>
          </a:solidFill>
          <a:latin typeface="+mn-lt"/>
          <a:ea typeface="+mn-ea"/>
          <a:cs typeface="+mn-cs"/>
          <a:sym typeface="Tahom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Relationship Id="rId6" Type="http://schemas.openxmlformats.org/officeDocument/2006/relationships/hyperlink" Target="mailto:003969@nuist.edu.cn" TargetMode="External"/><Relationship Id="rId5" Type="http://schemas.openxmlformats.org/officeDocument/2006/relationships/hyperlink" Target="mailto:ddrohan@wit.ie" TargetMode="Externa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://kotlinlang.org/docs/reference/ranges.html" TargetMode="Externa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kotlinlang.org/docs/reference/typecasts.html#smart-casts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@napperley/kotlin-tutorial-5-basic-collections-3f114996692b" TargetMode="External"/><Relationship Id="rId2" Type="http://schemas.openxmlformats.org/officeDocument/2006/relationships/hyperlink" Target="http://kotlinlang.org/docs/reference/basic-syntax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7" descr="A close-up of a metal structure&#10;&#10;Description automatically generated with low confidence">
            <a:extLst>
              <a:ext uri="{FF2B5EF4-FFF2-40B4-BE49-F238E27FC236}">
                <a16:creationId xmlns:a16="http://schemas.microsoft.com/office/drawing/2014/main" id="{9162FF17-0EE3-FE50-1496-89E7A7B59E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096" t="1189" r="36524" b="51187"/>
          <a:stretch/>
        </p:blipFill>
        <p:spPr>
          <a:xfrm>
            <a:off x="-6264" y="-6182"/>
            <a:ext cx="9150263" cy="51470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</p:pic>
      <p:sp>
        <p:nvSpPr>
          <p:cNvPr id="6" name="Shape 33">
            <a:extLst>
              <a:ext uri="{FF2B5EF4-FFF2-40B4-BE49-F238E27FC236}">
                <a16:creationId xmlns:a16="http://schemas.microsoft.com/office/drawing/2014/main" id="{D795AD99-FC15-8136-7EA8-62DA1069CBC4}"/>
              </a:ext>
            </a:extLst>
          </p:cNvPr>
          <p:cNvSpPr/>
          <p:nvPr/>
        </p:nvSpPr>
        <p:spPr>
          <a:xfrm>
            <a:off x="3778568" y="2059379"/>
            <a:ext cx="4846151" cy="0"/>
          </a:xfrm>
          <a:prstGeom prst="line">
            <a:avLst/>
          </a:prstGeom>
          <a:ln w="3175">
            <a:solidFill>
              <a:schemeClr val="tx1"/>
            </a:solidFill>
            <a:miter lim="400000"/>
          </a:ln>
        </p:spPr>
        <p:txBody>
          <a:bodyPr lIns="0" tIns="0" rIns="0" bIns="0" anchor="ctr"/>
          <a:lstStyle/>
          <a:p>
            <a:pPr lvl="0" algn="l" defTabSz="286973" rtl="0">
              <a:defRPr sz="1100">
                <a:latin typeface="Helvetica"/>
                <a:ea typeface="Helvetica"/>
                <a:cs typeface="Helvetica"/>
                <a:sym typeface="Helvetica"/>
              </a:defRPr>
            </a:pPr>
            <a:endParaRPr sz="825" dirty="0"/>
          </a:p>
        </p:txBody>
      </p:sp>
      <p:sp>
        <p:nvSpPr>
          <p:cNvPr id="7" name="Shape 34">
            <a:extLst>
              <a:ext uri="{FF2B5EF4-FFF2-40B4-BE49-F238E27FC236}">
                <a16:creationId xmlns:a16="http://schemas.microsoft.com/office/drawing/2014/main" id="{5DC1D866-A134-1FCD-F6B9-6089651B4F0A}"/>
              </a:ext>
            </a:extLst>
          </p:cNvPr>
          <p:cNvSpPr/>
          <p:nvPr/>
        </p:nvSpPr>
        <p:spPr>
          <a:xfrm>
            <a:off x="3518641" y="2299116"/>
            <a:ext cx="1208664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Produced</a:t>
            </a: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chemeClr val="bg1">
                    <a:lumMod val="85000"/>
                  </a:schemeClr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8" name="Shape 35">
            <a:extLst>
              <a:ext uri="{FF2B5EF4-FFF2-40B4-BE49-F238E27FC236}">
                <a16:creationId xmlns:a16="http://schemas.microsoft.com/office/drawing/2014/main" id="{997A1267-88C5-5F81-0C1C-B543570661E4}"/>
              </a:ext>
            </a:extLst>
          </p:cNvPr>
          <p:cNvSpPr/>
          <p:nvPr/>
        </p:nvSpPr>
        <p:spPr>
          <a:xfrm>
            <a:off x="4808416" y="2618117"/>
            <a:ext cx="3241478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Computing &amp; Mathematics</a:t>
            </a: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South East Technological University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Waterford, Ireland</a:t>
            </a:r>
          </a:p>
        </p:txBody>
      </p:sp>
      <p:pic>
        <p:nvPicPr>
          <p:cNvPr id="9" name="Picture 3">
            <a:extLst>
              <a:ext uri="{FF2B5EF4-FFF2-40B4-BE49-F238E27FC236}">
                <a16:creationId xmlns:a16="http://schemas.microsoft.com/office/drawing/2014/main" id="{F18C2C1F-A62E-B9B5-5784-1190A7170A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187903" y="4360424"/>
            <a:ext cx="730559" cy="730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269532F-2993-FF4E-AD5A-7F0FD8CC67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58289" y="188773"/>
            <a:ext cx="560173" cy="63879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045D041-0570-3E90-220E-1D210AD8A931}"/>
              </a:ext>
            </a:extLst>
          </p:cNvPr>
          <p:cNvSpPr txBox="1"/>
          <p:nvPr/>
        </p:nvSpPr>
        <p:spPr>
          <a:xfrm>
            <a:off x="4721847" y="4551298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i="0" u="none" strike="noStrike" baseline="0" dirty="0" err="1">
                <a:solidFill>
                  <a:schemeClr val="bg1">
                    <a:lumMod val="85000"/>
                  </a:schemeClr>
                </a:solidFill>
                <a:effectLst/>
                <a:latin typeface="+mn-lt"/>
                <a:ea typeface="+mn-ea"/>
                <a:cs typeface="+mn-cs"/>
                <a:sym typeface="Helvetica Light"/>
              </a:rPr>
              <a:t>setu.ie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2" name="Shape 35">
            <a:extLst>
              <a:ext uri="{FF2B5EF4-FFF2-40B4-BE49-F238E27FC236}">
                <a16:creationId xmlns:a16="http://schemas.microsoft.com/office/drawing/2014/main" id="{386981ED-D1E6-8015-EF74-19057EE02634}"/>
              </a:ext>
            </a:extLst>
          </p:cNvPr>
          <p:cNvSpPr/>
          <p:nvPr/>
        </p:nvSpPr>
        <p:spPr>
          <a:xfrm>
            <a:off x="4808416" y="2224539"/>
            <a:ext cx="3656494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defTabSz="521511"/>
            <a:r>
              <a:rPr lang="en-IE" sz="1800" b="1" i="0" baseline="0" dirty="0"/>
              <a:t>Dave Drohan </a:t>
            </a:r>
            <a:r>
              <a:rPr lang="en-IE" sz="1600" b="1" i="0" baseline="0" dirty="0"/>
              <a:t>(</a:t>
            </a:r>
            <a:r>
              <a:rPr lang="en-IE" sz="1600" b="1" i="0" baseline="0" dirty="0">
                <a:solidFill>
                  <a:srgbClr val="006699"/>
                </a:solidFill>
                <a:uFill>
                  <a:solidFill>
                    <a:srgbClr val="006699"/>
                  </a:solidFill>
                </a:uFill>
                <a:hlinkClick r:id="rId5"/>
              </a:rPr>
              <a:t>david.drohan@setu.ie</a:t>
            </a:r>
            <a:r>
              <a:rPr lang="en-IE" sz="1600" b="1" i="0" baseline="0" dirty="0"/>
              <a:t>)</a:t>
            </a:r>
          </a:p>
        </p:txBody>
      </p:sp>
      <p:sp>
        <p:nvSpPr>
          <p:cNvPr id="13" name="Title 2">
            <a:extLst>
              <a:ext uri="{FF2B5EF4-FFF2-40B4-BE49-F238E27FC236}">
                <a16:creationId xmlns:a16="http://schemas.microsoft.com/office/drawing/2014/main" id="{F1FC4AF6-E8A8-0410-381C-21AF935835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9399" y="1324611"/>
            <a:ext cx="7893844" cy="542479"/>
          </a:xfrm>
        </p:spPr>
        <p:txBody>
          <a:bodyPr/>
          <a:lstStyle>
            <a:lvl1pPr>
              <a:defRPr sz="3200" b="1"/>
            </a:lvl1pPr>
          </a:lstStyle>
          <a:p>
            <a:pPr algn="r" defTabSz="366688" rtl="0"/>
            <a:r>
              <a:rPr lang="en-US" dirty="0"/>
              <a:t>Mobile Application Development</a:t>
            </a:r>
          </a:p>
        </p:txBody>
      </p:sp>
      <p:sp>
        <p:nvSpPr>
          <p:cNvPr id="14" name="Shape 34">
            <a:extLst>
              <a:ext uri="{FF2B5EF4-FFF2-40B4-BE49-F238E27FC236}">
                <a16:creationId xmlns:a16="http://schemas.microsoft.com/office/drawing/2014/main" id="{CE42592D-AA58-9946-414B-D58ABCBD55B7}"/>
              </a:ext>
            </a:extLst>
          </p:cNvPr>
          <p:cNvSpPr/>
          <p:nvPr/>
        </p:nvSpPr>
        <p:spPr>
          <a:xfrm>
            <a:off x="2076049" y="3323746"/>
            <a:ext cx="2630528" cy="5909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lvl="0" algn="r">
              <a:lnSpc>
                <a:spcPct val="80000"/>
              </a:lnSpc>
              <a:defRPr sz="1800"/>
            </a:pPr>
            <a:r>
              <a:rPr lang="en-US"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Updated &amp; Delivered</a:t>
            </a:r>
            <a:endParaRPr sz="2400" b="1" i="0" baseline="0" dirty="0">
              <a:solidFill>
                <a:srgbClr val="FF0000"/>
              </a:solidFill>
              <a:latin typeface="Helvetica Neue UltraLight"/>
              <a:ea typeface="Helvetica Neue UltraLight"/>
              <a:cs typeface="Helvetica Neue UltraLight"/>
              <a:sym typeface="Helvetica Neue UltraLight"/>
            </a:endParaRPr>
          </a:p>
          <a:p>
            <a:pPr lvl="0" algn="r">
              <a:lnSpc>
                <a:spcPct val="80000"/>
              </a:lnSpc>
              <a:defRPr sz="1800"/>
            </a:pPr>
            <a:r>
              <a:rPr sz="2400" b="1" i="0" baseline="0" dirty="0">
                <a:solidFill>
                  <a:srgbClr val="FF0000"/>
                </a:solidFill>
                <a:latin typeface="Helvetica Neue UltraLight"/>
                <a:ea typeface="Helvetica Neue UltraLight"/>
                <a:cs typeface="Helvetica Neue UltraLight"/>
                <a:sym typeface="Helvetica Neue UltraLight"/>
              </a:rPr>
              <a:t>by</a:t>
            </a:r>
          </a:p>
        </p:txBody>
      </p:sp>
      <p:sp>
        <p:nvSpPr>
          <p:cNvPr id="15" name="Shape 35">
            <a:extLst>
              <a:ext uri="{FF2B5EF4-FFF2-40B4-BE49-F238E27FC236}">
                <a16:creationId xmlns:a16="http://schemas.microsoft.com/office/drawing/2014/main" id="{382BC03B-6918-2C12-E339-EC76389B1AD4}"/>
              </a:ext>
            </a:extLst>
          </p:cNvPr>
          <p:cNvSpPr/>
          <p:nvPr/>
        </p:nvSpPr>
        <p:spPr>
          <a:xfrm>
            <a:off x="4808416" y="3642747"/>
            <a:ext cx="3837205" cy="54532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lvl="0" algn="l">
              <a:lnSpc>
                <a:spcPct val="120000"/>
              </a:lnSpc>
              <a:defRPr sz="1800"/>
            </a:pPr>
            <a:r>
              <a:rPr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Department of </a:t>
            </a:r>
            <a:r>
              <a:rPr lang="en-US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Computer Science</a:t>
            </a:r>
            <a:endParaRPr sz="975" b="1" i="0" baseline="0" dirty="0">
              <a:solidFill>
                <a:srgbClr val="133455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lvl="0" algn="l">
              <a:lnSpc>
                <a:spcPct val="120000"/>
              </a:lnSpc>
              <a:defRPr sz="1800"/>
            </a:pP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 University of Information Science and Technology</a:t>
            </a:r>
            <a:b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lang="en-IE" sz="975" b="1" i="0" baseline="0" dirty="0">
                <a:solidFill>
                  <a:srgbClr val="133455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Nanjing, China</a:t>
            </a:r>
          </a:p>
        </p:txBody>
      </p:sp>
      <p:sp>
        <p:nvSpPr>
          <p:cNvPr id="16" name="Shape 35">
            <a:extLst>
              <a:ext uri="{FF2B5EF4-FFF2-40B4-BE49-F238E27FC236}">
                <a16:creationId xmlns:a16="http://schemas.microsoft.com/office/drawing/2014/main" id="{0DCDF452-B29C-BDC1-C936-31153A5828F8}"/>
              </a:ext>
            </a:extLst>
          </p:cNvPr>
          <p:cNvSpPr/>
          <p:nvPr/>
        </p:nvSpPr>
        <p:spPr>
          <a:xfrm>
            <a:off x="4808415" y="3249169"/>
            <a:ext cx="4156768" cy="3876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0" tIns="0" rIns="0" bIns="0" numCol="1" anchor="ctr">
            <a:noAutofit/>
          </a:bodyPr>
          <a:lstStyle/>
          <a:p>
            <a:pPr algn="l" defTabSz="521511"/>
            <a:r>
              <a:rPr lang="en-IE" sz="2000" b="1" dirty="0" err="1"/>
              <a:t>Gongzhe</a:t>
            </a:r>
            <a:r>
              <a:rPr lang="en-IE" sz="2000" b="1"/>
              <a:t> Qiao </a:t>
            </a:r>
            <a:r>
              <a:rPr lang="en-IE" sz="1800" b="1"/>
              <a:t>(</a:t>
            </a:r>
            <a:r>
              <a:rPr lang="en-IE" sz="1800">
                <a:hlinkClick r:id="rId6"/>
              </a:rPr>
              <a:t>003969@nuist.edu.cn</a:t>
            </a:r>
            <a:r>
              <a:rPr lang="en-IE" sz="1800" b="1"/>
              <a:t>)</a:t>
            </a:r>
            <a:endParaRPr lang="en-IE" sz="1800" b="1" dirty="0"/>
          </a:p>
        </p:txBody>
      </p:sp>
      <p:pic>
        <p:nvPicPr>
          <p:cNvPr id="1026" name="Picture 2" descr="Nanjing University of Information Science and Technology - Wikipedia">
            <a:extLst>
              <a:ext uri="{FF2B5EF4-FFF2-40B4-BE49-F238E27FC236}">
                <a16:creationId xmlns:a16="http://schemas.microsoft.com/office/drawing/2014/main" id="{E314E898-B235-5090-D244-D7311340A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1519" y="4360423"/>
            <a:ext cx="730559" cy="73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953113-4E9E-F68B-F22B-A0D04213E492}"/>
              </a:ext>
            </a:extLst>
          </p:cNvPr>
          <p:cNvSpPr txBox="1"/>
          <p:nvPr/>
        </p:nvSpPr>
        <p:spPr>
          <a:xfrm>
            <a:off x="2970778" y="4551295"/>
            <a:ext cx="3425984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r" fontAlgn="auto"/>
            <a:r>
              <a:rPr lang="en-IE" sz="1600" b="1" dirty="0">
                <a:solidFill>
                  <a:schemeClr val="bg1">
                    <a:lumMod val="85000"/>
                  </a:schemeClr>
                </a:solidFill>
              </a:rPr>
              <a:t>nuist.edu.cn</a:t>
            </a:r>
            <a:endParaRPr lang="en-IE" sz="1600" b="1" i="0" u="none" strike="noStrike" baseline="0" dirty="0">
              <a:solidFill>
                <a:schemeClr val="bg1">
                  <a:lumMod val="85000"/>
                </a:schemeClr>
              </a:solidFill>
              <a:effectLst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2253424080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E" dirty="0"/>
              <a:t>if, when, for, while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2BE4760-1731-7A47-8E63-3E1B2448FC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3792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9EC70C-EA78-9D41-A39E-93D98C58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25500"/>
            <a:ext cx="4552600" cy="306103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if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D7CF43-D779-CC4B-A9D8-C633926B538C}"/>
              </a:ext>
            </a:extLst>
          </p:cNvPr>
          <p:cNvCxnSpPr>
            <a:cxnSpLocks/>
          </p:cNvCxnSpPr>
          <p:nvPr/>
        </p:nvCxnSpPr>
        <p:spPr>
          <a:xfrm flipH="1">
            <a:off x="3715966" y="595618"/>
            <a:ext cx="2080827" cy="87793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7346E20-2015-CB49-84F5-D05D301F12DE}"/>
              </a:ext>
            </a:extLst>
          </p:cNvPr>
          <p:cNvCxnSpPr>
            <a:cxnSpLocks/>
          </p:cNvCxnSpPr>
          <p:nvPr/>
        </p:nvCxnSpPr>
        <p:spPr>
          <a:xfrm>
            <a:off x="2751589" y="1537235"/>
            <a:ext cx="1283516" cy="103451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ABB0543-73F9-9948-B7EB-55F23FE06936}"/>
              </a:ext>
            </a:extLst>
          </p:cNvPr>
          <p:cNvSpPr txBox="1"/>
          <p:nvPr/>
        </p:nvSpPr>
        <p:spPr>
          <a:xfrm>
            <a:off x="5957716" y="122247"/>
            <a:ext cx="1961841" cy="7032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2109" dirty="0">
                <a:solidFill>
                  <a:srgbClr val="000000"/>
                </a:solidFill>
                <a:sym typeface="Helvetica Neue Light"/>
              </a:rPr>
              <a:t>The traditional wa</a:t>
            </a:r>
            <a:r>
              <a:rPr lang="en-IE" sz="2109" dirty="0"/>
              <a:t>y to write </a:t>
            </a:r>
            <a:r>
              <a:rPr lang="en-IE" sz="2109" dirty="0">
                <a:solidFill>
                  <a:srgbClr val="FF0000"/>
                </a:solidFill>
              </a:rPr>
              <a:t>if</a:t>
            </a:r>
            <a:r>
              <a:rPr lang="en-IE" sz="2109" dirty="0"/>
              <a:t>’s</a:t>
            </a:r>
            <a:endParaRPr lang="en-IE" sz="2109" dirty="0">
              <a:solidFill>
                <a:srgbClr val="000000"/>
              </a:solidFill>
              <a:sym typeface="Helvetica Neue Light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6F69B6-7D89-EB4B-B269-39DE5837896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11</a:t>
            </a:fld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39EC19-B392-9B43-B1C3-4026803D5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114575293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9EC70C-EA78-9D41-A39E-93D98C58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25500"/>
            <a:ext cx="4552600" cy="306103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if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57716" y="122247"/>
            <a:ext cx="1961841" cy="7032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2109" dirty="0">
                <a:solidFill>
                  <a:srgbClr val="000000"/>
                </a:solidFill>
                <a:sym typeface="Helvetica Neue Light"/>
              </a:rPr>
              <a:t>The traditional wa</a:t>
            </a:r>
            <a:r>
              <a:rPr lang="en-IE" sz="2109" dirty="0"/>
              <a:t>y to write </a:t>
            </a:r>
            <a:r>
              <a:rPr lang="en-IE" sz="2109" dirty="0">
                <a:solidFill>
                  <a:srgbClr val="FF0000"/>
                </a:solidFill>
              </a:rPr>
              <a:t>if</a:t>
            </a:r>
            <a:r>
              <a:rPr lang="en-IE" sz="2109" dirty="0"/>
              <a:t>’s</a:t>
            </a:r>
            <a:endParaRPr lang="en-IE" sz="2109" dirty="0">
              <a:solidFill>
                <a:srgbClr val="000000"/>
              </a:solidFill>
              <a:sym typeface="Helvetica Neue Light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31D395A-BE7D-4E47-ACA7-6E4DA9D72052}"/>
              </a:ext>
            </a:extLst>
          </p:cNvPr>
          <p:cNvSpPr/>
          <p:nvPr/>
        </p:nvSpPr>
        <p:spPr>
          <a:xfrm>
            <a:off x="5168630" y="1032580"/>
            <a:ext cx="3841146" cy="13234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E" sz="1600" dirty="0"/>
              <a:t>HOWEVER….in Kotlin, </a:t>
            </a:r>
            <a:r>
              <a:rPr lang="en-IE" sz="1600" i="1" dirty="0">
                <a:solidFill>
                  <a:srgbClr val="FF0000"/>
                </a:solidFill>
              </a:rPr>
              <a:t>if</a:t>
            </a:r>
            <a:r>
              <a:rPr lang="en-IE" sz="1600" dirty="0">
                <a:solidFill>
                  <a:srgbClr val="FF0000"/>
                </a:solidFill>
              </a:rPr>
              <a:t>  </a:t>
            </a:r>
            <a:r>
              <a:rPr lang="en-IE" sz="1600" dirty="0"/>
              <a:t>is an expression, i.e. it returns a value. Therefore there is </a:t>
            </a:r>
            <a:r>
              <a:rPr lang="en-IE" sz="1600" u="sng" dirty="0"/>
              <a:t>no ternary operator</a:t>
            </a:r>
            <a:r>
              <a:rPr lang="en-IE" sz="1600" dirty="0"/>
              <a:t> (condition ? then : else), because ordinary </a:t>
            </a:r>
            <a:r>
              <a:rPr lang="en-IE" sz="1600" i="1" dirty="0">
                <a:solidFill>
                  <a:srgbClr val="FF0000"/>
                </a:solidFill>
              </a:rPr>
              <a:t>if </a:t>
            </a:r>
            <a:r>
              <a:rPr lang="en-IE" sz="1600" dirty="0"/>
              <a:t>works fine in this role.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B1CBC05-CB3F-7542-9A27-832752478AA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12</a:t>
            </a:fld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23CC25-3182-0341-B191-9EC8720007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276713671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419EC70C-EA78-9D41-A39E-93D98C581D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25501"/>
            <a:ext cx="3498366" cy="2352202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D7DB1BA-8B96-6C45-B0B0-E21FDD2996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664" y="2642313"/>
            <a:ext cx="4690422" cy="1804009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if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D7CF43-D779-CC4B-A9D8-C633926B538C}"/>
              </a:ext>
            </a:extLst>
          </p:cNvPr>
          <p:cNvCxnSpPr>
            <a:cxnSpLocks/>
          </p:cNvCxnSpPr>
          <p:nvPr/>
        </p:nvCxnSpPr>
        <p:spPr>
          <a:xfrm flipH="1">
            <a:off x="5343728" y="1258111"/>
            <a:ext cx="1348902" cy="1614791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249B26-8D7C-DF48-9BA3-84035C0A2C03}"/>
              </a:ext>
            </a:extLst>
          </p:cNvPr>
          <p:cNvSpPr txBox="1"/>
          <p:nvPr/>
        </p:nvSpPr>
        <p:spPr>
          <a:xfrm>
            <a:off x="5991762" y="338806"/>
            <a:ext cx="1620841" cy="66965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2000" dirty="0">
                <a:solidFill>
                  <a:srgbClr val="000000"/>
                </a:solidFill>
                <a:sym typeface="Helvetica Neue Light"/>
              </a:rPr>
              <a:t>Using </a:t>
            </a:r>
            <a:r>
              <a:rPr lang="en-IE" sz="2000" dirty="0">
                <a:solidFill>
                  <a:srgbClr val="FF0000"/>
                </a:solidFill>
                <a:sym typeface="Helvetica Neue Light"/>
              </a:rPr>
              <a:t>if</a:t>
            </a:r>
            <a:r>
              <a:rPr lang="en-IE" sz="2000" dirty="0">
                <a:solidFill>
                  <a:srgbClr val="000000"/>
                </a:solidFill>
                <a:sym typeface="Helvetica Neue Light"/>
              </a:rPr>
              <a:t> as an expression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954163-4BFB-E84D-9EEE-68AD940AE1A3}"/>
              </a:ext>
            </a:extLst>
          </p:cNvPr>
          <p:cNvCxnSpPr>
            <a:cxnSpLocks/>
          </p:cNvCxnSpPr>
          <p:nvPr/>
        </p:nvCxnSpPr>
        <p:spPr>
          <a:xfrm flipH="1" flipV="1">
            <a:off x="2466363" y="1426128"/>
            <a:ext cx="2634143" cy="136740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BD1044-9F66-884D-A65D-0A0D29F5E05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13</a:t>
            </a:fld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DDD7FD-0C37-E24D-8E37-6BD62ABB0A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133510059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FCC9D01-803B-D542-92AE-19484D222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17394"/>
            <a:ext cx="3289300" cy="3340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if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22843" y="62455"/>
            <a:ext cx="4074785" cy="2516314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/>
          <a:p>
            <a:pPr defTabSz="308049" rtl="0" hangingPunct="0"/>
            <a:r>
              <a:rPr lang="en-IE" sz="2000" dirty="0">
                <a:solidFill>
                  <a:srgbClr val="000000"/>
                </a:solidFill>
                <a:sym typeface="Helvetica Neue Light"/>
              </a:rPr>
              <a:t>Some examples without using functions.</a:t>
            </a:r>
          </a:p>
          <a:p>
            <a:pPr defTabSz="308049" rtl="0" hangingPunct="0"/>
            <a:endParaRPr lang="en-IE" sz="2000" dirty="0">
              <a:solidFill>
                <a:srgbClr val="000000"/>
              </a:solidFill>
            </a:endParaRPr>
          </a:p>
          <a:p>
            <a:pPr defTabSz="308049" rtl="0" hangingPunct="0"/>
            <a:r>
              <a:rPr lang="en-IE" sz="2000" dirty="0">
                <a:solidFill>
                  <a:srgbClr val="000000"/>
                </a:solidFill>
                <a:sym typeface="Helvetica Neue Light"/>
              </a:rPr>
              <a:t>The first two examples use </a:t>
            </a:r>
            <a:r>
              <a:rPr lang="en-IE" sz="2000" i="1" dirty="0">
                <a:solidFill>
                  <a:srgbClr val="FF0000"/>
                </a:solidFill>
                <a:sym typeface="Helvetica Neue Light"/>
              </a:rPr>
              <a:t>if</a:t>
            </a:r>
            <a:r>
              <a:rPr lang="en-IE" sz="2000" dirty="0">
                <a:solidFill>
                  <a:srgbClr val="000000"/>
                </a:solidFill>
                <a:sym typeface="Helvetica Neue Light"/>
              </a:rPr>
              <a:t> as a statement.</a:t>
            </a:r>
          </a:p>
          <a:p>
            <a:pPr defTabSz="308049" rtl="0" hangingPunct="0"/>
            <a:endParaRPr lang="en-IE" sz="2000" dirty="0">
              <a:solidFill>
                <a:srgbClr val="000000"/>
              </a:solidFill>
            </a:endParaRPr>
          </a:p>
          <a:p>
            <a:pPr defTabSz="308049" rtl="0" hangingPunct="0"/>
            <a:r>
              <a:rPr lang="en-IE" sz="2000" dirty="0">
                <a:solidFill>
                  <a:srgbClr val="000000"/>
                </a:solidFill>
                <a:sym typeface="Helvetica Neue Light"/>
              </a:rPr>
              <a:t>The last example uses </a:t>
            </a:r>
            <a:r>
              <a:rPr lang="en-IE" sz="2000" i="1" dirty="0">
                <a:solidFill>
                  <a:srgbClr val="FF0000"/>
                </a:solidFill>
                <a:sym typeface="Helvetica Neue Light"/>
              </a:rPr>
              <a:t>if</a:t>
            </a:r>
            <a:r>
              <a:rPr lang="en-IE" sz="2000" dirty="0">
                <a:solidFill>
                  <a:srgbClr val="000000"/>
                </a:solidFill>
                <a:sym typeface="Helvetica Neue Light"/>
              </a:rPr>
              <a:t> as an expression.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5791E8E-61E8-0C47-BCD2-E70AF92E8199}"/>
              </a:ext>
            </a:extLst>
          </p:cNvPr>
          <p:cNvCxnSpPr>
            <a:cxnSpLocks/>
          </p:cNvCxnSpPr>
          <p:nvPr/>
        </p:nvCxnSpPr>
        <p:spPr>
          <a:xfrm flipH="1">
            <a:off x="2622698" y="1524000"/>
            <a:ext cx="1687581" cy="65921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8C8ED27-7FDD-CA4F-BF97-7A78CF6C7E0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14</a:t>
            </a:fld>
            <a:endParaRPr lang="en-I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E8493-E09C-3B4F-8557-10EFA2409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3484262909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if 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A31ED681-30C1-ED48-BF85-7D766C7BED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453" y="1396550"/>
            <a:ext cx="2971800" cy="19939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D0A66A1-89A4-B149-9885-CD3E159A1E7D}"/>
              </a:ext>
            </a:extLst>
          </p:cNvPr>
          <p:cNvSpPr/>
          <p:nvPr/>
        </p:nvSpPr>
        <p:spPr>
          <a:xfrm>
            <a:off x="395536" y="837049"/>
            <a:ext cx="860579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i="1" dirty="0">
                <a:solidFill>
                  <a:srgbClr val="FF0000"/>
                </a:solidFill>
              </a:rPr>
              <a:t>if</a:t>
            </a:r>
            <a:r>
              <a:rPr lang="en-IE" sz="2000" dirty="0">
                <a:solidFill>
                  <a:srgbClr val="333333"/>
                </a:solidFill>
              </a:rPr>
              <a:t>  branches can be blocks, and the last expression is the value of a block:</a:t>
            </a:r>
            <a:endParaRPr lang="en-US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46417D6-7338-E94B-A476-0969409E0D4E}"/>
              </a:ext>
            </a:extLst>
          </p:cNvPr>
          <p:cNvSpPr/>
          <p:nvPr/>
        </p:nvSpPr>
        <p:spPr>
          <a:xfrm>
            <a:off x="448282" y="3205748"/>
            <a:ext cx="5427223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E" sz="2000" dirty="0">
                <a:solidFill>
                  <a:srgbClr val="333333"/>
                </a:solidFill>
              </a:rPr>
              <a:t>In general, if you're using </a:t>
            </a:r>
            <a:r>
              <a:rPr lang="en-IE" sz="2000" i="1" dirty="0">
                <a:solidFill>
                  <a:srgbClr val="FF0000"/>
                </a:solidFill>
              </a:rPr>
              <a:t>if</a:t>
            </a:r>
            <a:r>
              <a:rPr lang="en-IE" sz="2000" dirty="0">
                <a:solidFill>
                  <a:srgbClr val="333333"/>
                </a:solidFill>
              </a:rPr>
              <a:t> as an expression rather than a statement (for example, returning its value (as above) or assigning it to a variable), the expression is </a:t>
            </a:r>
            <a:r>
              <a:rPr lang="en-IE" sz="2000" b="1" dirty="0">
                <a:solidFill>
                  <a:srgbClr val="333333"/>
                </a:solidFill>
              </a:rPr>
              <a:t>required</a:t>
            </a:r>
            <a:r>
              <a:rPr lang="en-IE" sz="2000" dirty="0">
                <a:solidFill>
                  <a:srgbClr val="333333"/>
                </a:solidFill>
              </a:rPr>
              <a:t> to have an </a:t>
            </a:r>
            <a:r>
              <a:rPr lang="en-IE" sz="2000" b="1" dirty="0"/>
              <a:t>else</a:t>
            </a:r>
            <a:r>
              <a:rPr lang="en-IE" sz="2000" dirty="0">
                <a:solidFill>
                  <a:srgbClr val="333333"/>
                </a:solidFill>
              </a:rPr>
              <a:t> branch.</a:t>
            </a:r>
            <a:endParaRPr lang="en-US" sz="20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305F450-C619-A643-BF82-961933CC6DB4}"/>
              </a:ext>
            </a:extLst>
          </p:cNvPr>
          <p:cNvCxnSpPr>
            <a:cxnSpLocks/>
          </p:cNvCxnSpPr>
          <p:nvPr/>
        </p:nvCxnSpPr>
        <p:spPr>
          <a:xfrm flipH="1" flipV="1">
            <a:off x="1594885" y="2172645"/>
            <a:ext cx="3103547" cy="36395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6267045-42CC-1F40-B650-A8296D8CBF5C}"/>
              </a:ext>
            </a:extLst>
          </p:cNvPr>
          <p:cNvCxnSpPr>
            <a:cxnSpLocks/>
          </p:cNvCxnSpPr>
          <p:nvPr/>
        </p:nvCxnSpPr>
        <p:spPr>
          <a:xfrm flipH="1">
            <a:off x="1594885" y="2536598"/>
            <a:ext cx="3103548" cy="31125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C085AA-9BF9-1E44-8465-C2176A70253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15</a:t>
            </a:fld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D015BB-E29A-4D4A-895E-F7E133B62D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3272540333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EB338-0067-43CF-A013-9D554B728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when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F90615-F678-4BF9-9B7E-DF5D1CCD1114}"/>
              </a:ext>
            </a:extLst>
          </p:cNvPr>
          <p:cNvSpPr/>
          <p:nvPr/>
        </p:nvSpPr>
        <p:spPr>
          <a:xfrm>
            <a:off x="759630" y="1137156"/>
            <a:ext cx="6218330" cy="1650067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val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IE" sz="1687" b="1" dirty="0">
                <a:latin typeface="Courier New" panose="02070309020205020404" pitchFamily="49" charset="0"/>
              </a:rPr>
              <a:t> = 10;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when</a:t>
            </a:r>
            <a:r>
              <a:rPr lang="en-IE" sz="1687" b="1" dirty="0">
                <a:latin typeface="Courier New" panose="02070309020205020404" pitchFamily="49" charset="0"/>
              </a:rPr>
              <a:t> (</a:t>
            </a:r>
            <a:r>
              <a:rPr lang="en-IE" sz="1687" b="1" dirty="0">
                <a:solidFill>
                  <a:srgbClr val="6A3E3E"/>
                </a:solidFill>
                <a:latin typeface="Courier New" panose="02070309020205020404" pitchFamily="49" charset="0"/>
              </a:rPr>
              <a:t>x</a:t>
            </a:r>
            <a:r>
              <a:rPr lang="en-IE" sz="1687" b="1" dirty="0">
                <a:latin typeface="Courier New" panose="02070309020205020404" pitchFamily="49" charset="0"/>
              </a:rPr>
              <a:t>){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	1 -&gt; print(</a:t>
            </a:r>
            <a:r>
              <a:rPr lang="en-IE" sz="1687" dirty="0">
                <a:solidFill>
                  <a:srgbClr val="2A00FF"/>
                </a:solidFill>
                <a:latin typeface="Courier New" panose="02070309020205020404" pitchFamily="49" charset="0"/>
              </a:rPr>
              <a:t>"x is 1"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dirty="0">
                <a:latin typeface="Courier New" panose="02070309020205020404" pitchFamily="49" charset="0"/>
              </a:rPr>
              <a:t>	2 -&gt; print(</a:t>
            </a:r>
            <a:r>
              <a:rPr lang="en-IE" sz="1687" dirty="0">
                <a:solidFill>
                  <a:srgbClr val="2A00FF"/>
                </a:solidFill>
                <a:latin typeface="Courier New" panose="02070309020205020404" pitchFamily="49" charset="0"/>
              </a:rPr>
              <a:t>"x is 2"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b="1" dirty="0">
                <a:solidFill>
                  <a:srgbClr val="7F0055"/>
                </a:solidFill>
                <a:latin typeface="Courier New" panose="02070309020205020404" pitchFamily="49" charset="0"/>
              </a:rPr>
              <a:t>	in</a:t>
            </a:r>
            <a:r>
              <a:rPr lang="en-IE" sz="1687" b="1" dirty="0">
                <a:latin typeface="Courier New" panose="02070309020205020404" pitchFamily="49" charset="0"/>
              </a:rPr>
              <a:t> </a:t>
            </a:r>
            <a:r>
              <a:rPr lang="en-IE" sz="1687" dirty="0">
                <a:latin typeface="Courier New" panose="02070309020205020404" pitchFamily="49" charset="0"/>
              </a:rPr>
              <a:t>3..10 -&gt; print (</a:t>
            </a:r>
            <a:r>
              <a:rPr lang="en-IE" sz="1687" dirty="0">
                <a:solidFill>
                  <a:srgbClr val="2A00FF"/>
                </a:solidFill>
                <a:latin typeface="Courier New" panose="02070309020205020404" pitchFamily="49" charset="0"/>
              </a:rPr>
              <a:t>"x is between 3 and 10"</a:t>
            </a:r>
            <a:r>
              <a:rPr lang="en-IE" sz="1687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687" b="1" dirty="0">
                <a:latin typeface="Courier New" panose="02070309020205020404" pitchFamily="49" charset="0"/>
              </a:rPr>
              <a:t>}</a:t>
            </a:r>
            <a:endParaRPr lang="en-IE" sz="1687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0D36E1-4A28-42BE-98E2-4A663EDCEA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041" y="3280685"/>
            <a:ext cx="4892065" cy="1128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072AD34-AFA6-4892-B62C-F884EFB0EBE3}"/>
              </a:ext>
            </a:extLst>
          </p:cNvPr>
          <p:cNvSpPr txBox="1"/>
          <p:nvPr/>
        </p:nvSpPr>
        <p:spPr>
          <a:xfrm>
            <a:off x="7168074" y="664195"/>
            <a:ext cx="1812975" cy="1285207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26789" tIns="26789" rIns="26789" bIns="26789" numCol="1" spcCol="38100" rtlCol="0" anchor="ctr">
            <a:spAutoFit/>
          </a:bodyPr>
          <a:lstStyle>
            <a:lvl1pPr defTabSz="308049" rtl="0" hangingPunct="0">
              <a:defRPr sz="2000">
                <a:solidFill>
                  <a:srgbClr val="000000"/>
                </a:solidFill>
              </a:defRPr>
            </a:lvl1pPr>
          </a:lstStyle>
          <a:p>
            <a:r>
              <a:rPr lang="en-IE" i="1" dirty="0">
                <a:solidFill>
                  <a:srgbClr val="FF0000"/>
                </a:solidFill>
              </a:rPr>
              <a:t>when </a:t>
            </a:r>
            <a:br>
              <a:rPr lang="en-IE" i="1" dirty="0">
                <a:solidFill>
                  <a:srgbClr val="FF0000"/>
                </a:solidFill>
              </a:rPr>
            </a:br>
            <a:r>
              <a:rPr lang="en-IE" dirty="0"/>
              <a:t>replaces </a:t>
            </a:r>
            <a:r>
              <a:rPr lang="en-IE" i="1" dirty="0">
                <a:solidFill>
                  <a:srgbClr val="FF0000"/>
                </a:solidFill>
              </a:rPr>
              <a:t>switch</a:t>
            </a:r>
            <a:r>
              <a:rPr lang="en-IE" dirty="0"/>
              <a:t> </a:t>
            </a:r>
            <a:br>
              <a:rPr lang="en-IE" dirty="0"/>
            </a:br>
            <a:r>
              <a:rPr lang="en-IE" dirty="0"/>
              <a:t>in Java</a:t>
            </a:r>
            <a:endParaRPr lang="en-IE" dirty="0">
              <a:sym typeface="Helvetica Neue Ligh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97B32-AC01-D244-9762-8A0306B8858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16</a:t>
            </a:fld>
            <a:endParaRPr lang="en-I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678046-0288-6844-BD9A-787F62A91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2193053805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when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5FD53FE-29C7-1D46-9571-C45D3B632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621" y="1244329"/>
            <a:ext cx="5214155" cy="2296539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EF8E33-C9D9-3B48-A94F-922CD30E45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17</a:t>
            </a:fld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1897F8-8F48-2A4D-ABCE-1624F62BD1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144094243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when </a:t>
            </a:r>
          </a:p>
        </p:txBody>
      </p:sp>
      <p:sp>
        <p:nvSpPr>
          <p:cNvPr id="8" name="Rectangle 7"/>
          <p:cNvSpPr/>
          <p:nvPr/>
        </p:nvSpPr>
        <p:spPr>
          <a:xfrm>
            <a:off x="3831602" y="1096436"/>
            <a:ext cx="4916861" cy="338554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E" sz="1600" dirty="0"/>
              <a:t>Branch conditions may be combined with a comma.</a:t>
            </a:r>
          </a:p>
        </p:txBody>
      </p:sp>
      <p:sp>
        <p:nvSpPr>
          <p:cNvPr id="9" name="Rectangle 8"/>
          <p:cNvSpPr/>
          <p:nvPr/>
        </p:nvSpPr>
        <p:spPr>
          <a:xfrm>
            <a:off x="4008407" y="2161162"/>
            <a:ext cx="4740056" cy="584775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E" sz="1600" dirty="0"/>
              <a:t>We can use arbitrary expressions (not only constants) as branch conditions.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4710599" y="3301106"/>
            <a:ext cx="1753996" cy="1323439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IE" sz="1600" dirty="0"/>
              <a:t>We can also check a value for being </a:t>
            </a:r>
            <a:r>
              <a:rPr lang="en-IE" sz="1600" i="1" dirty="0">
                <a:solidFill>
                  <a:srgbClr val="FF0000"/>
                </a:solidFill>
              </a:rPr>
              <a:t>in</a:t>
            </a:r>
            <a:r>
              <a:rPr lang="en-IE" sz="1600" dirty="0"/>
              <a:t> or </a:t>
            </a:r>
            <a:r>
              <a:rPr lang="en-IE" sz="1600" i="1" dirty="0">
                <a:solidFill>
                  <a:srgbClr val="FF0000"/>
                </a:solidFill>
              </a:rPr>
              <a:t>!in</a:t>
            </a:r>
            <a:r>
              <a:rPr lang="en-IE" sz="1600" dirty="0">
                <a:solidFill>
                  <a:srgbClr val="FF0000"/>
                </a:solidFill>
              </a:rPr>
              <a:t> </a:t>
            </a:r>
            <a:r>
              <a:rPr lang="en-IE" sz="1600" dirty="0"/>
              <a:t>a </a:t>
            </a:r>
            <a:r>
              <a:rPr lang="en-IE" sz="1600" dirty="0">
                <a:hlinkClick r:id="rId2"/>
              </a:rPr>
              <a:t>range</a:t>
            </a:r>
            <a:r>
              <a:rPr lang="en-IE" sz="1600" dirty="0"/>
              <a:t> or a collection.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A87D6467-A31A-E44D-874F-637F7D271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27071"/>
            <a:ext cx="3322579" cy="1136387"/>
          </a:xfrm>
          <a:prstGeom prst="rect">
            <a:avLst/>
          </a:prstGeom>
        </p:spPr>
      </p:pic>
      <p:pic>
        <p:nvPicPr>
          <p:cNvPr id="14" name="Picture 13" descr="A screenshot of a cell phone&#10;&#10;Description automatically generated">
            <a:extLst>
              <a:ext uri="{FF2B5EF4-FFF2-40B4-BE49-F238E27FC236}">
                <a16:creationId xmlns:a16="http://schemas.microsoft.com/office/drawing/2014/main" id="{E505046E-999C-7A4A-939E-3D9483E289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980697"/>
            <a:ext cx="3528211" cy="1103919"/>
          </a:xfrm>
          <a:prstGeom prst="rect">
            <a:avLst/>
          </a:prstGeom>
        </p:spPr>
      </p:pic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7130EAC0-A8E5-B141-A855-AD8763C819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179271"/>
            <a:ext cx="4231689" cy="147189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AA3900-D3A6-484F-9126-6B79488AC91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18</a:t>
            </a:fld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9C89A5-0B29-E04C-B486-0BE16DE560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3463879031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when </a:t>
            </a:r>
          </a:p>
        </p:txBody>
      </p:sp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F8C392B0-3B67-0D47-8950-77B3688757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874" y="2003357"/>
            <a:ext cx="5105400" cy="1435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417016D0-9650-FD4B-8460-76BB5488868A}"/>
              </a:ext>
            </a:extLst>
          </p:cNvPr>
          <p:cNvSpPr/>
          <p:nvPr/>
        </p:nvSpPr>
        <p:spPr>
          <a:xfrm>
            <a:off x="395536" y="869181"/>
            <a:ext cx="842420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>
                <a:solidFill>
                  <a:srgbClr val="333333"/>
                </a:solidFill>
              </a:rPr>
              <a:t>Another possibility is to check that a value </a:t>
            </a:r>
            <a:r>
              <a:rPr lang="en-IE" sz="2000" i="1" dirty="0">
                <a:solidFill>
                  <a:srgbClr val="FF0000"/>
                </a:solidFill>
              </a:rPr>
              <a:t>is</a:t>
            </a:r>
            <a:r>
              <a:rPr lang="en-IE" sz="2000" dirty="0">
                <a:solidFill>
                  <a:srgbClr val="333333"/>
                </a:solidFill>
              </a:rPr>
              <a:t> or </a:t>
            </a:r>
            <a:r>
              <a:rPr lang="en-IE" sz="2000" i="1" dirty="0">
                <a:solidFill>
                  <a:srgbClr val="FF0000"/>
                </a:solidFill>
              </a:rPr>
              <a:t>!is</a:t>
            </a:r>
            <a:r>
              <a:rPr lang="en-IE" sz="2000" dirty="0">
                <a:solidFill>
                  <a:srgbClr val="333333"/>
                </a:solidFill>
              </a:rPr>
              <a:t> of a particular type. Note that, due to </a:t>
            </a:r>
            <a:r>
              <a:rPr lang="en-IE" sz="2000" u="sng" dirty="0">
                <a:solidFill>
                  <a:srgbClr val="497BB7"/>
                </a:solidFill>
                <a:hlinkClick r:id="rId3"/>
              </a:rPr>
              <a:t>smart casts</a:t>
            </a:r>
            <a:r>
              <a:rPr lang="en-IE" sz="2000" dirty="0">
                <a:solidFill>
                  <a:srgbClr val="333333"/>
                </a:solidFill>
              </a:rPr>
              <a:t>, you can access the methods and properties of the type without any extra checks.</a:t>
            </a:r>
            <a:endParaRPr lang="en-US" sz="20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474E977-824F-1A46-9757-B83B41B5EA0A}"/>
              </a:ext>
            </a:extLst>
          </p:cNvPr>
          <p:cNvCxnSpPr>
            <a:cxnSpLocks/>
          </p:cNvCxnSpPr>
          <p:nvPr/>
        </p:nvCxnSpPr>
        <p:spPr>
          <a:xfrm flipH="1">
            <a:off x="4764167" y="1997783"/>
            <a:ext cx="2178213" cy="57396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B24E6-3AE7-B64B-BD76-1113F7F6463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19</a:t>
            </a:fld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856002-1919-2B4C-8874-363C41F9DC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139356671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/>
          <p:nvPr/>
        </p:nvSpPr>
        <p:spPr>
          <a:xfrm>
            <a:off x="4117215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 dirty="0"/>
          </a:p>
        </p:txBody>
      </p:sp>
      <p:sp>
        <p:nvSpPr>
          <p:cNvPr id="81" name="Shape 81"/>
          <p:cNvSpPr/>
          <p:nvPr/>
        </p:nvSpPr>
        <p:spPr>
          <a:xfrm>
            <a:off x="8186846" y="3129586"/>
            <a:ext cx="892737" cy="66972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0" tIns="0" rIns="0" bIns="0" anchor="ctr"/>
          <a:lstStyle/>
          <a:p>
            <a:pPr defTabSz="521511">
              <a:defRPr sz="3400">
                <a:solidFill>
                  <a:srgbClr val="FFFFFF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pPr>
            <a:endParaRPr sz="25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000" dirty="0"/>
              <a:t>Introducing Kotlin</a:t>
            </a:r>
            <a:br>
              <a:rPr lang="en-US" sz="3000" dirty="0"/>
            </a:br>
            <a:r>
              <a:rPr lang="en-US" sz="3000" dirty="0"/>
              <a:t>Syntax - Part 1.2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194F60-9F6A-5648-A7B1-3EC7B8CA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374" y="0"/>
            <a:ext cx="4198237" cy="4782607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Control Flow – when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4A07ED-0530-6D45-9104-4D1AE27E26D3}"/>
              </a:ext>
            </a:extLst>
          </p:cNvPr>
          <p:cNvSpPr/>
          <p:nvPr/>
        </p:nvSpPr>
        <p:spPr>
          <a:xfrm>
            <a:off x="395536" y="863590"/>
            <a:ext cx="8398213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i="1" dirty="0">
                <a:solidFill>
                  <a:srgbClr val="FF0000"/>
                </a:solidFill>
              </a:rPr>
              <a:t>when</a:t>
            </a:r>
            <a:r>
              <a:rPr lang="en-IE" sz="2000" dirty="0"/>
              <a:t>  can also be used as a replacement for an </a:t>
            </a:r>
            <a:r>
              <a:rPr lang="en-IE" sz="2000" i="1" dirty="0">
                <a:solidFill>
                  <a:srgbClr val="FF0000"/>
                </a:solidFill>
              </a:rPr>
              <a:t>if</a:t>
            </a:r>
            <a:r>
              <a:rPr lang="en-IE" sz="2000" dirty="0">
                <a:solidFill>
                  <a:srgbClr val="FF0000"/>
                </a:solidFill>
              </a:rPr>
              <a:t>-</a:t>
            </a:r>
            <a:r>
              <a:rPr lang="en-IE" sz="2000" i="1" dirty="0">
                <a:solidFill>
                  <a:srgbClr val="FF0000"/>
                </a:solidFill>
              </a:rPr>
              <a:t>else</a:t>
            </a:r>
            <a:r>
              <a:rPr lang="en-IE" sz="2000" dirty="0">
                <a:solidFill>
                  <a:srgbClr val="FF0000"/>
                </a:solidFill>
              </a:rPr>
              <a:t> </a:t>
            </a:r>
            <a:r>
              <a:rPr lang="en-IE" sz="2000" i="1" dirty="0">
                <a:solidFill>
                  <a:srgbClr val="FF0000"/>
                </a:solidFill>
              </a:rPr>
              <a:t>if</a:t>
            </a:r>
            <a:r>
              <a:rPr lang="en-IE" sz="2000" dirty="0">
                <a:solidFill>
                  <a:srgbClr val="FF0000"/>
                </a:solidFill>
              </a:rPr>
              <a:t> </a:t>
            </a:r>
            <a:r>
              <a:rPr lang="en-IE" sz="2000" dirty="0"/>
              <a:t>chain. </a:t>
            </a:r>
          </a:p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endParaRPr lang="en-IE" sz="2000" dirty="0"/>
          </a:p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 dirty="0"/>
              <a:t>If no argument is supplied, the branch conditions are simply </a:t>
            </a:r>
            <a:r>
              <a:rPr lang="en-IE" sz="2000" dirty="0" err="1">
                <a:solidFill>
                  <a:srgbClr val="FF0000"/>
                </a:solidFill>
              </a:rPr>
              <a:t>boolean</a:t>
            </a:r>
            <a:r>
              <a:rPr lang="en-IE" sz="2000" dirty="0"/>
              <a:t> expressions, and a branch is executed when its condition is true.</a:t>
            </a:r>
          </a:p>
        </p:txBody>
      </p:sp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83E56CEA-F319-4444-A1B6-A9FCE7E73C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461" y="2288804"/>
            <a:ext cx="4902200" cy="1562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672D39-7555-964D-9381-2B2694F9A18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20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8E591-D880-3344-B584-7FA4C3BFDA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1937142657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7205009" cy="761815"/>
          </a:xfrm>
        </p:spPr>
        <p:txBody>
          <a:bodyPr/>
          <a:lstStyle/>
          <a:p>
            <a:pPr algn="r"/>
            <a:r>
              <a:rPr lang="en-IE"/>
              <a:t>Control Flow – when 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2C6869D8-A066-DD47-8446-F9D8F9A833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76381" cy="4839198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86E06E3-A428-6947-A82C-D1EBD6F9CBE0}"/>
              </a:ext>
            </a:extLst>
          </p:cNvPr>
          <p:cNvCxnSpPr>
            <a:cxnSpLocks/>
          </p:cNvCxnSpPr>
          <p:nvPr/>
        </p:nvCxnSpPr>
        <p:spPr>
          <a:xfrm flipH="1" flipV="1">
            <a:off x="3867327" y="1306577"/>
            <a:ext cx="1476460" cy="723559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57F734B-AB1F-5C4D-B969-B22404533F97}"/>
              </a:ext>
            </a:extLst>
          </p:cNvPr>
          <p:cNvCxnSpPr>
            <a:cxnSpLocks/>
          </p:cNvCxnSpPr>
          <p:nvPr/>
        </p:nvCxnSpPr>
        <p:spPr>
          <a:xfrm flipH="1">
            <a:off x="3280095" y="2030136"/>
            <a:ext cx="2063692" cy="612396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F4BBA0-9796-9246-A92C-F6BDAF66D13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02B6F4-E79B-3A4E-93AA-3A64EE2646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1078646670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Control Flow – for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5536" y="818528"/>
            <a:ext cx="8176965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/>
              <a:t>The </a:t>
            </a:r>
            <a:r>
              <a:rPr lang="en-IE" sz="2000" i="1">
                <a:solidFill>
                  <a:srgbClr val="FF0000"/>
                </a:solidFill>
              </a:rPr>
              <a:t>for</a:t>
            </a:r>
            <a:r>
              <a:rPr lang="en-IE" sz="2000"/>
              <a:t>  loop iterates through anything that provides an </a:t>
            </a:r>
            <a:r>
              <a:rPr lang="en-IE" sz="2000">
                <a:solidFill>
                  <a:srgbClr val="FF0000"/>
                </a:solidFill>
              </a:rPr>
              <a:t>iterator.  </a:t>
            </a:r>
            <a:r>
              <a:rPr lang="en-IE" sz="2000">
                <a:solidFill>
                  <a:schemeClr val="tx1"/>
                </a:solidFill>
              </a:rPr>
              <a:t>It is similar to the </a:t>
            </a:r>
            <a:r>
              <a:rPr lang="en-IE" sz="2000" i="1">
                <a:solidFill>
                  <a:srgbClr val="FF0000"/>
                </a:solidFill>
              </a:rPr>
              <a:t>for-each </a:t>
            </a:r>
            <a:r>
              <a:rPr lang="en-IE" sz="2000">
                <a:solidFill>
                  <a:schemeClr val="tx1"/>
                </a:solidFill>
              </a:rPr>
              <a:t>loop in Java.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4591BC4-65CC-124F-AFDD-0CF56B1323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" y="1553956"/>
            <a:ext cx="4000500" cy="787400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7AE5D907-665C-AF49-8892-7C2C2577C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13" y="2341356"/>
            <a:ext cx="5332754" cy="2530398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31CF38-E6E6-784A-8551-B7FB7AC4DE0C}"/>
              </a:ext>
            </a:extLst>
          </p:cNvPr>
          <p:cNvCxnSpPr>
            <a:cxnSpLocks/>
          </p:cNvCxnSpPr>
          <p:nvPr/>
        </p:nvCxnSpPr>
        <p:spPr>
          <a:xfrm flipH="1">
            <a:off x="4747964" y="1373689"/>
            <a:ext cx="2178213" cy="57396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A28D906-4576-2F4B-B55D-6A506B6A8B63}"/>
              </a:ext>
            </a:extLst>
          </p:cNvPr>
          <p:cNvCxnSpPr>
            <a:cxnSpLocks/>
          </p:cNvCxnSpPr>
          <p:nvPr/>
        </p:nvCxnSpPr>
        <p:spPr>
          <a:xfrm flipH="1" flipV="1">
            <a:off x="3266590" y="3112351"/>
            <a:ext cx="2309719" cy="98840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355AE8-FBE9-6E44-A70B-AFE5557FDC5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22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342C0A-F1ED-B04C-A0D0-8B554A98DE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1029720210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Control Flow – for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95536" y="816545"/>
            <a:ext cx="7431335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/>
              <a:t>If you want to iterate through an array or a list with an index, you can do it this way: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5CF8F1-D823-5449-AC5F-0122165D2C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832" y="1612717"/>
            <a:ext cx="5575300" cy="23241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20E253-F6BF-7243-AF42-C663070D6140}"/>
              </a:ext>
            </a:extLst>
          </p:cNvPr>
          <p:cNvCxnSpPr>
            <a:cxnSpLocks/>
          </p:cNvCxnSpPr>
          <p:nvPr/>
        </p:nvCxnSpPr>
        <p:spPr>
          <a:xfrm flipH="1">
            <a:off x="3747215" y="2186684"/>
            <a:ext cx="2371917" cy="0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2748FC-F402-E44B-9962-7143698D8B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23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DB8EB8-3C04-D14A-A461-E04CC326D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2443221110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Control Flow – for 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95536" y="836842"/>
            <a:ext cx="6985967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algn="l" defTabSz="482163" eaLnBrk="0" fontAlgn="base">
              <a:spcBef>
                <a:spcPct val="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q"/>
            </a:pPr>
            <a:r>
              <a:rPr lang="en-US" altLang="en-US" sz="2000">
                <a:solidFill>
                  <a:schemeClr val="tx1"/>
                </a:solidFill>
                <a:cs typeface="Arial" panose="020B0604020202020204" pitchFamily="34" charset="0"/>
              </a:rPr>
              <a:t>Alternatively, you can use the </a:t>
            </a:r>
            <a:r>
              <a:rPr lang="en-US" altLang="en-US" sz="2000" i="1" err="1">
                <a:solidFill>
                  <a:srgbClr val="FF0000"/>
                </a:solidFill>
                <a:cs typeface="Arial" panose="020B0604020202020204" pitchFamily="34" charset="0"/>
              </a:rPr>
              <a:t>withIndex</a:t>
            </a:r>
            <a:r>
              <a:rPr lang="en-US" altLang="en-US" sz="2000">
                <a:solidFill>
                  <a:schemeClr val="tx1"/>
                </a:solidFill>
                <a:cs typeface="Arial" panose="020B0604020202020204" pitchFamily="34" charset="0"/>
              </a:rPr>
              <a:t>  library function:</a:t>
            </a:r>
          </a:p>
        </p:txBody>
      </p:sp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E3A18F-4430-7843-96E1-E1E3C61CAB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" y="1471236"/>
            <a:ext cx="5168900" cy="275590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69CB6EE-597E-F54C-B0D8-598E5E35B846}"/>
              </a:ext>
            </a:extLst>
          </p:cNvPr>
          <p:cNvCxnSpPr>
            <a:cxnSpLocks/>
          </p:cNvCxnSpPr>
          <p:nvPr/>
        </p:nvCxnSpPr>
        <p:spPr>
          <a:xfrm flipH="1" flipV="1">
            <a:off x="2643507" y="2370118"/>
            <a:ext cx="1077433" cy="1382232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38B02B-170F-9844-8D3A-EBAFDD63E6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D3EE66-65AE-EF49-A702-9ED8D15F1F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1531816380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Control Flow – while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95536" y="839909"/>
            <a:ext cx="5678093" cy="40011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342900" indent="-342900" algn="l">
              <a:buClr>
                <a:schemeClr val="accent2"/>
              </a:buClr>
              <a:buFont typeface="Wingdings" pitchFamily="2" charset="2"/>
              <a:buChar char="q"/>
            </a:pPr>
            <a:r>
              <a:rPr lang="en-IE" sz="2000"/>
              <a:t>The </a:t>
            </a:r>
            <a:r>
              <a:rPr lang="en-IE" sz="2000" i="1">
                <a:solidFill>
                  <a:srgbClr val="FF0000"/>
                </a:solidFill>
              </a:rPr>
              <a:t>while</a:t>
            </a:r>
            <a:r>
              <a:rPr lang="en-IE" sz="2000"/>
              <a:t> and </a:t>
            </a:r>
            <a:r>
              <a:rPr lang="en-IE" sz="2000" i="1">
                <a:solidFill>
                  <a:srgbClr val="FF0000"/>
                </a:solidFill>
              </a:rPr>
              <a:t>do-while</a:t>
            </a:r>
            <a:r>
              <a:rPr lang="en-IE" sz="2000"/>
              <a:t>  work as usual: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6" y="3389641"/>
            <a:ext cx="4753829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l"/>
            <a:r>
              <a:rPr lang="en-IE" sz="2000" b="1"/>
              <a:t>Note:  </a:t>
            </a:r>
            <a:r>
              <a:rPr lang="en-IE" sz="2000"/>
              <a:t>Kotlin also supports traditional </a:t>
            </a:r>
            <a:r>
              <a:rPr lang="en-IE" sz="2000" i="1">
                <a:solidFill>
                  <a:srgbClr val="FF0000"/>
                </a:solidFill>
              </a:rPr>
              <a:t>break</a:t>
            </a:r>
            <a:r>
              <a:rPr lang="en-IE" sz="2000"/>
              <a:t>  and </a:t>
            </a:r>
            <a:r>
              <a:rPr lang="en-IE" sz="2000" i="1">
                <a:solidFill>
                  <a:srgbClr val="FF0000"/>
                </a:solidFill>
              </a:rPr>
              <a:t>continue</a:t>
            </a:r>
            <a:r>
              <a:rPr lang="en-IE" sz="2000"/>
              <a:t>  operators in loops.</a:t>
            </a:r>
          </a:p>
        </p:txBody>
      </p:sp>
      <p:pic>
        <p:nvPicPr>
          <p:cNvPr id="7" name="Picture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70DCBC-ABEE-394A-9FC5-FBF6C61E7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65" y="1351669"/>
            <a:ext cx="4432300" cy="19431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6BC8C8-D868-A84A-8C51-1E373BD4E164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7A97D8-E169-1C4F-9559-1DA790E5A9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236260512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Introducing Android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IE"/>
              <a:t>References</a:t>
            </a:r>
            <a:endParaRPr/>
          </a:p>
        </p:txBody>
      </p:sp>
      <p:sp>
        <p:nvSpPr>
          <p:cNvPr id="161" name="Body"/>
          <p:cNvSpPr>
            <a:spLocks noGrp="1"/>
          </p:cNvSpPr>
          <p:nvPr>
            <p:ph type="subTitle" sz="quarter" idx="1"/>
          </p:nvPr>
        </p:nvSpPr>
        <p:spPr>
          <a:xfrm>
            <a:off x="401835" y="2645419"/>
            <a:ext cx="8591163" cy="1213517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1119188" indent="-1111250" algn="l"/>
            <a:r>
              <a:rPr lang="en-IE" sz="1476"/>
              <a:t>Sources: 	</a:t>
            </a:r>
            <a:r>
              <a:rPr lang="en-IE" sz="1600">
                <a:hlinkClick r:id="rId2"/>
              </a:rPr>
              <a:t>http://kotlinlang.org/docs/reference/basic-syntax.html</a:t>
            </a:r>
            <a:endParaRPr lang="en-IE" sz="1600"/>
          </a:p>
          <a:p>
            <a:pPr marL="1068388" indent="50800" algn="l"/>
            <a:r>
              <a:rPr lang="en-IE" sz="1600">
                <a:hlinkClick r:id="" action="ppaction://noaction"/>
              </a:rPr>
              <a:t>http://petersommerhoff.com/dev/kotlin/kotlin-for-java-devs/</a:t>
            </a:r>
          </a:p>
          <a:p>
            <a:pPr marL="985838" indent="133350" algn="l"/>
            <a:r>
              <a:rPr lang="en-IE" sz="1600">
                <a:hlinkClick r:id="" action="ppaction://noaction"/>
              </a:rPr>
              <a:t>https://www.programiz.com/kotlin-programming</a:t>
            </a:r>
          </a:p>
          <a:p>
            <a:pPr marL="985838" indent="133350" algn="l"/>
            <a:r>
              <a:rPr lang="en-IE" sz="1600">
                <a:hlinkClick r:id="rId3"/>
              </a:rPr>
              <a:t>https://medium.com/@napperley/kotlin-tutorial-5-basic-collections-3f114996692b</a:t>
            </a:r>
            <a:r>
              <a:rPr lang="en-IE" sz="1600"/>
              <a:t> </a:t>
            </a:r>
            <a:endParaRPr lang="en-IE" sz="1476"/>
          </a:p>
          <a:p>
            <a:r>
              <a:rPr lang="en-IE" sz="1476">
                <a:hlinkClick r:id="" action="ppaction://noaction"/>
              </a:rPr>
              <a:t> </a:t>
            </a:r>
            <a:endParaRPr sz="147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12A63B-B287-4EBA-9101-C769DC4B17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021" y="122225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858315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4">
            <a:extLst>
              <a:ext uri="{FF2B5EF4-FFF2-40B4-BE49-F238E27FC236}">
                <a16:creationId xmlns:a16="http://schemas.microsoft.com/office/drawing/2014/main" id="{82A5F716-98EF-42EF-A471-87C6DFDC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CEEA231-6D6B-5147-A9A7-1A48939EBD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/>
              <a:t>Introduction to Kotlin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390E6-CC43-F74C-B33A-47F17A86127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IE" smtClean="0"/>
              <a:t>27</a:t>
            </a:fld>
            <a:endParaRPr lang="en-IE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AB67AF-015B-2846-8B7A-3031844DF159}"/>
              </a:ext>
            </a:extLst>
          </p:cNvPr>
          <p:cNvSpPr/>
          <p:nvPr/>
        </p:nvSpPr>
        <p:spPr>
          <a:xfrm>
            <a:off x="11" y="4902399"/>
            <a:ext cx="9143989" cy="241102"/>
          </a:xfrm>
          <a:prstGeom prst="rect">
            <a:avLst/>
          </a:prstGeom>
          <a:solidFill>
            <a:srgbClr val="0E964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0F264B2-EA08-474E-B2ED-8D8132085C7C}"/>
              </a:ext>
            </a:extLst>
          </p:cNvPr>
          <p:cNvSpPr/>
          <p:nvPr/>
        </p:nvSpPr>
        <p:spPr>
          <a:xfrm>
            <a:off x="21" y="4867339"/>
            <a:ext cx="9143978" cy="35060"/>
          </a:xfrm>
          <a:prstGeom prst="rect">
            <a:avLst/>
          </a:prstGeom>
          <a:solidFill>
            <a:srgbClr val="FDE1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N"/>
          </a:p>
        </p:txBody>
      </p:sp>
      <p:pic>
        <p:nvPicPr>
          <p:cNvPr id="5" name="Picture 4" descr="A drawing of a face&#10;&#10;Description automatically generated">
            <a:extLst>
              <a:ext uri="{FF2B5EF4-FFF2-40B4-BE49-F238E27FC236}">
                <a16:creationId xmlns:a16="http://schemas.microsoft.com/office/drawing/2014/main" id="{292E7EAF-2823-F14B-8986-270C66A8F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0480"/>
            <a:ext cx="9144000" cy="483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6852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Local Variables (val &amp; var)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Ranges (and the </a:t>
            </a:r>
            <a:r>
              <a:rPr lang="en-IE" sz="2800" b="1" i="1" dirty="0">
                <a:solidFill>
                  <a:schemeClr val="tx1"/>
                </a:solidFill>
              </a:rPr>
              <a:t>in </a:t>
            </a:r>
            <a:r>
              <a:rPr lang="en-IE" sz="2800" dirty="0">
                <a:solidFill>
                  <a:schemeClr val="tx1"/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tx1"/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3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>
            <a:spLocks noGrp="1"/>
          </p:cNvSpPr>
          <p:nvPr>
            <p:ph type="title"/>
          </p:nvPr>
        </p:nvSpPr>
        <p:spPr>
          <a:xfrm>
            <a:off x="396624" y="141480"/>
            <a:ext cx="7770377" cy="620335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sz="3000" dirty="0"/>
              <a:t>Agenda</a:t>
            </a:r>
          </a:p>
        </p:txBody>
      </p:sp>
      <p:sp>
        <p:nvSpPr>
          <p:cNvPr id="86" name="Shape 86"/>
          <p:cNvSpPr>
            <a:spLocks noGrp="1"/>
          </p:cNvSpPr>
          <p:nvPr>
            <p:ph type="body" idx="1"/>
          </p:nvPr>
        </p:nvSpPr>
        <p:spPr>
          <a:xfrm>
            <a:off x="458271" y="897564"/>
            <a:ext cx="8289105" cy="3996445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Basic Types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Local Variables (val &amp; var)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Functions</a:t>
            </a:r>
          </a:p>
          <a:p>
            <a:pPr>
              <a:spcBef>
                <a:spcPts val="633"/>
              </a:spcBef>
            </a:pPr>
            <a:r>
              <a:rPr lang="en-IE" sz="2800" b="1" dirty="0">
                <a:solidFill>
                  <a:srgbClr val="FF0000"/>
                </a:solidFill>
              </a:rPr>
              <a:t>Control Flow (if, when, for, while)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Strings &amp; String Templates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Ranges (and the </a:t>
            </a:r>
            <a:r>
              <a:rPr lang="en-IE" sz="2800" b="1" i="1" dirty="0">
                <a:solidFill>
                  <a:schemeClr val="bg1">
                    <a:lumMod val="75000"/>
                  </a:schemeClr>
                </a:solidFill>
              </a:rPr>
              <a:t>in </a:t>
            </a: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operator)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Type Checks &amp; Casts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Null Safety</a:t>
            </a:r>
          </a:p>
          <a:p>
            <a:pPr>
              <a:spcBef>
                <a:spcPts val="633"/>
              </a:spcBef>
            </a:pPr>
            <a:r>
              <a:rPr lang="en-IE" sz="2800" dirty="0">
                <a:solidFill>
                  <a:schemeClr val="bg1">
                    <a:lumMod val="75000"/>
                  </a:schemeClr>
                </a:solidFill>
              </a:rPr>
              <a:t>Comments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15042" y="4887588"/>
            <a:ext cx="2429637" cy="241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57395" tIns="28697" rIns="57395" bIns="28697" numCol="1" anchor="b" anchorCtr="0" compatLnSpc="1">
            <a:prstTxWarp prst="textNoShape">
              <a:avLst/>
            </a:prstTxWarp>
          </a:bodyPr>
          <a:lstStyle>
            <a:lvl1pPr algn="ctr">
              <a:defRPr sz="1125" b="0" i="0">
                <a:latin typeface="Helvetica Neue Light"/>
                <a:cs typeface="Helvetica Neue Light"/>
              </a:defRPr>
            </a:lvl1pPr>
          </a:lstStyle>
          <a:p>
            <a:r>
              <a:rPr lang="en-IE" dirty="0"/>
              <a:t>Introduction to Kotlin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uk-UA" smtClean="0"/>
              <a:t>4</a:t>
            </a:fld>
            <a:endParaRPr lang="uk-UA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B8D6E6-23F4-DF47-95A5-4245E3970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4642" y="878514"/>
            <a:ext cx="2022359" cy="2303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76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r>
              <a:rPr lang="en-IE" dirty="0"/>
              <a:t>Parameters, return types, expression body, </a:t>
            </a:r>
          </a:p>
          <a:p>
            <a:r>
              <a:rPr lang="en-IE" dirty="0"/>
              <a:t>inferred return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DB7731-6ADF-D048-8528-6EA998E3A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512" y="724512"/>
            <a:ext cx="2890326" cy="3292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65068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 – parameters and return types 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6EB2376B-AA69-2B42-A948-BD6FA55D41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95350"/>
            <a:ext cx="6144549" cy="3015169"/>
          </a:xfrm>
          <a:prstGeom prst="rect">
            <a:avLst/>
          </a:prstGeom>
        </p:spPr>
      </p:pic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A72C7493-285C-3E48-9680-D0B191AEB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13" y="1444014"/>
            <a:ext cx="3733800" cy="1701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27A95DE-41CA-8547-A578-39FFBF07D788}"/>
              </a:ext>
            </a:extLst>
          </p:cNvPr>
          <p:cNvSpPr/>
          <p:nvPr/>
        </p:nvSpPr>
        <p:spPr>
          <a:xfrm>
            <a:off x="4219113" y="2072520"/>
            <a:ext cx="2450135" cy="981073"/>
          </a:xfrm>
          <a:prstGeom prst="rect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6A81A8F-8E5C-714E-A549-ADFEC8CA1E62}"/>
              </a:ext>
            </a:extLst>
          </p:cNvPr>
          <p:cNvCxnSpPr>
            <a:cxnSpLocks/>
          </p:cNvCxnSpPr>
          <p:nvPr/>
        </p:nvCxnSpPr>
        <p:spPr>
          <a:xfrm flipH="1" flipV="1">
            <a:off x="3467810" y="1742107"/>
            <a:ext cx="1897955" cy="66082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FA84CF-F58D-5A4C-B303-0CC14937283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6</a:t>
            </a:fld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6AF93F-791D-7248-A614-678F726495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106209400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 – expression body, inferred return type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4799C9-CB9D-4E2A-876E-7DA0444490C0}"/>
              </a:ext>
            </a:extLst>
          </p:cNvPr>
          <p:cNvSpPr/>
          <p:nvPr/>
        </p:nvSpPr>
        <p:spPr>
          <a:xfrm>
            <a:off x="450148" y="954678"/>
            <a:ext cx="6255246" cy="145501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476" b="1" dirty="0">
                <a:latin typeface="Courier New" panose="02070309020205020404" pitchFamily="49" charset="0"/>
              </a:rPr>
              <a:t> sum(a: Int, b: Int) = a + b</a:t>
            </a:r>
          </a:p>
          <a:p>
            <a:pPr algn="l"/>
            <a:endParaRPr lang="en-IE" sz="1476" dirty="0">
              <a:latin typeface="Courier New" panose="02070309020205020404" pitchFamily="49" charset="0"/>
            </a:endParaRPr>
          </a:p>
          <a:p>
            <a:pPr algn="l"/>
            <a:r>
              <a:rPr lang="en-IE" sz="1476" b="1" dirty="0">
                <a:solidFill>
                  <a:srgbClr val="7F0055"/>
                </a:solidFill>
                <a:latin typeface="Courier New" panose="02070309020205020404" pitchFamily="49" charset="0"/>
              </a:rPr>
              <a:t>fun</a:t>
            </a:r>
            <a:r>
              <a:rPr lang="en-IE" sz="1476" b="1" dirty="0">
                <a:latin typeface="Courier New" panose="02070309020205020404" pitchFamily="49" charset="0"/>
              </a:rPr>
              <a:t> main(args: Array&lt;String&gt;) {</a:t>
            </a: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    println(</a:t>
            </a:r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"sum of 19 and 23 is </a:t>
            </a:r>
            <a:r>
              <a:rPr lang="en-IE" sz="1476" dirty="0">
                <a:latin typeface="Courier New" panose="02070309020205020404" pitchFamily="49" charset="0"/>
              </a:rPr>
              <a:t>${sum(19, 23)}</a:t>
            </a:r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"</a:t>
            </a:r>
            <a:r>
              <a:rPr lang="en-IE" sz="1476" dirty="0">
                <a:latin typeface="Courier New" panose="02070309020205020404" pitchFamily="49" charset="0"/>
              </a:rPr>
              <a:t>)</a:t>
            </a: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    println(</a:t>
            </a:r>
            <a:r>
              <a:rPr lang="en-IE" sz="1476" dirty="0">
                <a:solidFill>
                  <a:srgbClr val="2A00FF"/>
                </a:solidFill>
                <a:latin typeface="Courier New" panose="02070309020205020404" pitchFamily="49" charset="0"/>
              </a:rPr>
              <a:t>"sum of 19 and 23 is "</a:t>
            </a:r>
            <a:r>
              <a:rPr lang="en-IE" sz="1476" dirty="0">
                <a:latin typeface="Courier New" panose="02070309020205020404" pitchFamily="49" charset="0"/>
              </a:rPr>
              <a:t> + sum(19, 23))</a:t>
            </a:r>
          </a:p>
          <a:p>
            <a:pPr algn="l"/>
            <a:r>
              <a:rPr lang="en-IE" sz="1476" dirty="0">
                <a:latin typeface="Courier New" panose="02070309020205020404" pitchFamily="49" charset="0"/>
              </a:rPr>
              <a:t>}</a:t>
            </a:r>
            <a:endParaRPr lang="en-IE" sz="1476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BCF1DA-6925-48B2-BB47-8603E02E37BB}"/>
              </a:ext>
            </a:extLst>
          </p:cNvPr>
          <p:cNvSpPr/>
          <p:nvPr/>
        </p:nvSpPr>
        <p:spPr>
          <a:xfrm>
            <a:off x="6880152" y="954678"/>
            <a:ext cx="2013987" cy="63979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IE" sz="1186" dirty="0"/>
              <a:t>Function “sum” with an expression body and inferred return type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03F4F9-E38B-4C15-9D0E-EADD422B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148" y="2571750"/>
            <a:ext cx="5801506" cy="1326059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F344824-3D28-8A45-877E-161F00DA88A0}"/>
              </a:ext>
            </a:extLst>
          </p:cNvPr>
          <p:cNvCxnSpPr>
            <a:cxnSpLocks/>
          </p:cNvCxnSpPr>
          <p:nvPr/>
        </p:nvCxnSpPr>
        <p:spPr>
          <a:xfrm flipH="1" flipV="1">
            <a:off x="4220620" y="1142640"/>
            <a:ext cx="1960440" cy="53954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C2253AE-4208-EF45-ACCF-4A489BC4258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7</a:t>
            </a:fld>
            <a:endParaRPr lang="en-IE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3AA6384-2D62-9743-A8C6-E832657490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395339449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CCAFFA-761C-3D41-B424-6B08589F0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60" y="826199"/>
            <a:ext cx="3905589" cy="267224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CD903D-E469-8640-931A-B7FB3A7A2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47837"/>
            <a:ext cx="3916408" cy="265060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 – no return data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1FB360-A9C5-AB47-A54B-97BC0C5584B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8</a:t>
            </a:fld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05E97A-33E3-644B-875F-6DC3E1E30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12288639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C6CCAFFA-761C-3D41-B424-6B08589F0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60" y="826199"/>
            <a:ext cx="3905589" cy="2672245"/>
          </a:xfrm>
          <a:prstGeom prst="rect">
            <a:avLst/>
          </a:prstGeom>
        </p:spPr>
      </p:pic>
      <p:pic>
        <p:nvPicPr>
          <p:cNvPr id="10" name="Picture 9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CD903D-E469-8640-931A-B7FB3A7A27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847837"/>
            <a:ext cx="3916408" cy="2650608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Functions – no return data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42AE52C-DF39-9646-8ABE-2CA176A8B98A}"/>
              </a:ext>
            </a:extLst>
          </p:cNvPr>
          <p:cNvCxnSpPr>
            <a:cxnSpLocks/>
          </p:cNvCxnSpPr>
          <p:nvPr/>
        </p:nvCxnSpPr>
        <p:spPr>
          <a:xfrm flipV="1">
            <a:off x="3147236" y="1624648"/>
            <a:ext cx="206787" cy="1366645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D7FC7B4-2CE6-6C4D-A5AB-B58127B2F70B}"/>
              </a:ext>
            </a:extLst>
          </p:cNvPr>
          <p:cNvCxnSpPr>
            <a:cxnSpLocks/>
          </p:cNvCxnSpPr>
          <p:nvPr/>
        </p:nvCxnSpPr>
        <p:spPr>
          <a:xfrm flipV="1">
            <a:off x="3125972" y="1538626"/>
            <a:ext cx="4189228" cy="1452667"/>
          </a:xfrm>
          <a:prstGeom prst="straightConnector1">
            <a:avLst/>
          </a:prstGeom>
          <a:noFill/>
          <a:ln w="635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974013D-AAD0-1A4B-8400-29E4DFF558A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IE" smtClean="0"/>
              <a:t>9</a:t>
            </a:fld>
            <a:endParaRPr lang="en-I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CA2FF4-4CF4-4E48-A9B9-120CD9F9D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IE" dirty="0"/>
              <a:t>Introduction to Kotlin</a:t>
            </a:r>
          </a:p>
        </p:txBody>
      </p:sp>
    </p:spTree>
    <p:extLst>
      <p:ext uri="{BB962C8B-B14F-4D97-AF65-F5344CB8AC3E}">
        <p14:creationId xmlns:p14="http://schemas.microsoft.com/office/powerpoint/2010/main" val="52434428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16129</TotalTime>
  <Words>852</Words>
  <Application>Microsoft Macintosh PowerPoint</Application>
  <PresentationFormat>On-screen Show (16:9)</PresentationFormat>
  <Paragraphs>145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9" baseType="lpstr">
      <vt:lpstr>Arial</vt:lpstr>
      <vt:lpstr>Avenir</vt:lpstr>
      <vt:lpstr>Calibri</vt:lpstr>
      <vt:lpstr>Courier New</vt:lpstr>
      <vt:lpstr>Helvetica</vt:lpstr>
      <vt:lpstr>Helvetica Light</vt:lpstr>
      <vt:lpstr>Helvetica Neue</vt:lpstr>
      <vt:lpstr>Helvetica Neue Light</vt:lpstr>
      <vt:lpstr>Helvetica Neue UltraLight</vt:lpstr>
      <vt:lpstr>Rockwell</vt:lpstr>
      <vt:lpstr>Wingdings</vt:lpstr>
      <vt:lpstr>White</vt:lpstr>
      <vt:lpstr>Mobile Application Development</vt:lpstr>
      <vt:lpstr>Introducing Kotlin Syntax - Part 1.2</vt:lpstr>
      <vt:lpstr>Agenda</vt:lpstr>
      <vt:lpstr>Agenda</vt:lpstr>
      <vt:lpstr>Functions</vt:lpstr>
      <vt:lpstr>Functions – parameters and return types </vt:lpstr>
      <vt:lpstr>Functions – expression body, inferred return type </vt:lpstr>
      <vt:lpstr>Functions – no return data</vt:lpstr>
      <vt:lpstr>Functions – no return data</vt:lpstr>
      <vt:lpstr>Control Flow</vt:lpstr>
      <vt:lpstr>Control Flow – if</vt:lpstr>
      <vt:lpstr>Control Flow – if</vt:lpstr>
      <vt:lpstr>Control Flow – if</vt:lpstr>
      <vt:lpstr>Control Flow – if </vt:lpstr>
      <vt:lpstr>Control Flow – if </vt:lpstr>
      <vt:lpstr>Control Flow – when </vt:lpstr>
      <vt:lpstr>Control Flow – when </vt:lpstr>
      <vt:lpstr>Control Flow – when </vt:lpstr>
      <vt:lpstr>Control Flow – when </vt:lpstr>
      <vt:lpstr>Control Flow – when </vt:lpstr>
      <vt:lpstr>Control Flow – when </vt:lpstr>
      <vt:lpstr>Control Flow – for </vt:lpstr>
      <vt:lpstr>Control Flow – for </vt:lpstr>
      <vt:lpstr>Control Flow – for </vt:lpstr>
      <vt:lpstr>Control Flow – while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Application Development</dc:title>
  <dc:creator>David Drohan</dc:creator>
  <cp:lastModifiedBy>David Drohan</cp:lastModifiedBy>
  <cp:revision>69</cp:revision>
  <dcterms:created xsi:type="dcterms:W3CDTF">2019-01-29T16:40:14Z</dcterms:created>
  <dcterms:modified xsi:type="dcterms:W3CDTF">2025-08-20T07:45:37Z</dcterms:modified>
</cp:coreProperties>
</file>