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91" r:id="rId2"/>
    <p:sldId id="257" r:id="rId3"/>
    <p:sldId id="258" r:id="rId4"/>
    <p:sldId id="386" r:id="rId5"/>
    <p:sldId id="294" r:id="rId6"/>
    <p:sldId id="385" r:id="rId7"/>
    <p:sldId id="299" r:id="rId8"/>
    <p:sldId id="373" r:id="rId9"/>
    <p:sldId id="300" r:id="rId10"/>
    <p:sldId id="374" r:id="rId11"/>
    <p:sldId id="301" r:id="rId12"/>
    <p:sldId id="302" r:id="rId13"/>
    <p:sldId id="296" r:id="rId14"/>
    <p:sldId id="325" r:id="rId15"/>
    <p:sldId id="337" r:id="rId16"/>
    <p:sldId id="338" r:id="rId17"/>
    <p:sldId id="335" r:id="rId18"/>
    <p:sldId id="372" r:id="rId19"/>
    <p:sldId id="376" r:id="rId20"/>
    <p:sldId id="377" r:id="rId21"/>
    <p:sldId id="281" r:id="rId22"/>
    <p:sldId id="298" r:id="rId23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111"/>
    <a:srgbClr val="0E9647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2671"/>
  </p:normalViewPr>
  <p:slideViewPr>
    <p:cSldViewPr snapToGrid="0" snapToObjects="1">
      <p:cViewPr varScale="1">
        <p:scale>
          <a:sx n="151" d="100"/>
          <a:sy n="151" d="100"/>
        </p:scale>
        <p:origin x="5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A12BA105-A392-7F4C-B3C0-E6C802ADBB46}"/>
    <pc:docChg chg="custSel modSld">
      <pc:chgData name="David Drohan" userId="bd111efc-3a90-4169-a791-cb26685365d4" providerId="ADAL" clId="{A12BA105-A392-7F4C-B3C0-E6C802ADBB46}" dt="2019-09-15T13:54:50.172" v="67" actId="404"/>
      <pc:docMkLst>
        <pc:docMk/>
      </pc:docMkLst>
      <pc:sldChg chg="delSp">
        <pc:chgData name="David Drohan" userId="bd111efc-3a90-4169-a791-cb26685365d4" providerId="ADAL" clId="{A12BA105-A392-7F4C-B3C0-E6C802ADBB46}" dt="2019-09-15T13:29:08.264" v="0" actId="478"/>
        <pc:sldMkLst>
          <pc:docMk/>
          <pc:sldMk cId="0" sldId="257"/>
        </pc:sldMkLst>
        <pc:spChg chg="del">
          <ac:chgData name="David Drohan" userId="bd111efc-3a90-4169-a791-cb26685365d4" providerId="ADAL" clId="{A12BA105-A392-7F4C-B3C0-E6C802ADBB46}" dt="2019-09-15T13:29:08.264" v="0" actId="478"/>
          <ac:spMkLst>
            <pc:docMk/>
            <pc:sldMk cId="0" sldId="257"/>
            <ac:spMk id="79" creationId="{00000000-0000-0000-0000-000000000000}"/>
          </ac:spMkLst>
        </pc:spChg>
      </pc:sldChg>
      <pc:sldChg chg="modSp">
        <pc:chgData name="David Drohan" userId="bd111efc-3a90-4169-a791-cb26685365d4" providerId="ADAL" clId="{A12BA105-A392-7F4C-B3C0-E6C802ADBB46}" dt="2019-09-15T13:54:50.172" v="67" actId="404"/>
        <pc:sldMkLst>
          <pc:docMk/>
          <pc:sldMk cId="3358858315" sldId="281"/>
        </pc:sldMkLst>
        <pc:spChg chg="mod">
          <ac:chgData name="David Drohan" userId="bd111efc-3a90-4169-a791-cb26685365d4" providerId="ADAL" clId="{A12BA105-A392-7F4C-B3C0-E6C802ADBB46}" dt="2019-09-15T13:54:50.172" v="67" actId="404"/>
          <ac:spMkLst>
            <pc:docMk/>
            <pc:sldMk cId="3358858315" sldId="281"/>
            <ac:spMk id="161" creationId="{00000000-0000-0000-0000-000000000000}"/>
          </ac:spMkLst>
        </pc:spChg>
      </pc:sldChg>
      <pc:sldChg chg="modSp">
        <pc:chgData name="David Drohan" userId="bd111efc-3a90-4169-a791-cb26685365d4" providerId="ADAL" clId="{A12BA105-A392-7F4C-B3C0-E6C802ADBB46}" dt="2019-09-15T13:54:21.398" v="66" actId="1037"/>
        <pc:sldMkLst>
          <pc:docMk/>
          <pc:sldMk cId="3945471923" sldId="301"/>
        </pc:sldMkLst>
        <pc:picChg chg="mod">
          <ac:chgData name="David Drohan" userId="bd111efc-3a90-4169-a791-cb26685365d4" providerId="ADAL" clId="{A12BA105-A392-7F4C-B3C0-E6C802ADBB46}" dt="2019-09-15T13:54:21.398" v="66" actId="1037"/>
          <ac:picMkLst>
            <pc:docMk/>
            <pc:sldMk cId="3945471923" sldId="301"/>
            <ac:picMk id="3" creationId="{00000000-0000-0000-0000-000000000000}"/>
          </ac:picMkLst>
        </pc:picChg>
        <pc:picChg chg="mod">
          <ac:chgData name="David Drohan" userId="bd111efc-3a90-4169-a791-cb26685365d4" providerId="ADAL" clId="{A12BA105-A392-7F4C-B3C0-E6C802ADBB46}" dt="2019-09-15T13:54:16.268" v="49" actId="1037"/>
          <ac:picMkLst>
            <pc:docMk/>
            <pc:sldMk cId="3945471923" sldId="301"/>
            <ac:picMk id="4" creationId="{00000000-0000-0000-0000-000000000000}"/>
          </ac:picMkLst>
        </pc:picChg>
      </pc:sldChg>
      <pc:sldChg chg="delSp">
        <pc:chgData name="David Drohan" userId="bd111efc-3a90-4169-a791-cb26685365d4" providerId="ADAL" clId="{A12BA105-A392-7F4C-B3C0-E6C802ADBB46}" dt="2019-09-15T13:39:43.510" v="1" actId="478"/>
        <pc:sldMkLst>
          <pc:docMk/>
          <pc:sldMk cId="304325368" sldId="335"/>
        </pc:sldMkLst>
        <pc:spChg chg="del">
          <ac:chgData name="David Drohan" userId="bd111efc-3a90-4169-a791-cb26685365d4" providerId="ADAL" clId="{A12BA105-A392-7F4C-B3C0-E6C802ADBB46}" dt="2019-09-15T13:39:43.510" v="1" actId="478"/>
          <ac:spMkLst>
            <pc:docMk/>
            <pc:sldMk cId="304325368" sldId="335"/>
            <ac:spMk id="2" creationId="{00000000-0000-0000-0000-000000000000}"/>
          </ac:spMkLst>
        </pc:spChg>
      </pc:sldChg>
    </pc:docChg>
  </pc:docChgLst>
  <pc:docChgLst>
    <pc:chgData name="David Drohan" userId="bd111efc-3a90-4169-a791-cb26685365d4" providerId="ADAL" clId="{84954D9F-2082-B744-998E-8B0FA4D1C1B4}"/>
    <pc:docChg chg="modSld">
      <pc:chgData name="David Drohan" userId="bd111efc-3a90-4169-a791-cb26685365d4" providerId="ADAL" clId="{84954D9F-2082-B744-998E-8B0FA4D1C1B4}" dt="2019-07-11T08:24:48.135" v="2"/>
      <pc:docMkLst>
        <pc:docMk/>
      </pc:docMkLst>
      <pc:sldChg chg="addSp">
        <pc:chgData name="David Drohan" userId="bd111efc-3a90-4169-a791-cb26685365d4" providerId="ADAL" clId="{84954D9F-2082-B744-998E-8B0FA4D1C1B4}" dt="2019-07-11T08:14:28.156" v="0"/>
        <pc:sldMkLst>
          <pc:docMk/>
          <pc:sldMk cId="393006180" sldId="294"/>
        </pc:sldMkLst>
        <pc:picChg chg="add">
          <ac:chgData name="David Drohan" userId="bd111efc-3a90-4169-a791-cb26685365d4" providerId="ADAL" clId="{84954D9F-2082-B744-998E-8B0FA4D1C1B4}" dt="2019-07-11T08:14:28.156" v="0"/>
          <ac:picMkLst>
            <pc:docMk/>
            <pc:sldMk cId="393006180" sldId="294"/>
            <ac:picMk id="4" creationId="{EAD92022-5E46-A445-B957-80B154D02518}"/>
          </ac:picMkLst>
        </pc:picChg>
      </pc:sldChg>
      <pc:sldChg chg="addSp">
        <pc:chgData name="David Drohan" userId="bd111efc-3a90-4169-a791-cb26685365d4" providerId="ADAL" clId="{84954D9F-2082-B744-998E-8B0FA4D1C1B4}" dt="2019-07-11T08:24:41.398" v="1"/>
        <pc:sldMkLst>
          <pc:docMk/>
          <pc:sldMk cId="266768833" sldId="325"/>
        </pc:sldMkLst>
        <pc:picChg chg="add">
          <ac:chgData name="David Drohan" userId="bd111efc-3a90-4169-a791-cb26685365d4" providerId="ADAL" clId="{84954D9F-2082-B744-998E-8B0FA4D1C1B4}" dt="2019-07-11T08:24:41.398" v="1"/>
          <ac:picMkLst>
            <pc:docMk/>
            <pc:sldMk cId="266768833" sldId="325"/>
            <ac:picMk id="4" creationId="{57A557B5-BC1F-674B-98FE-60D2F69EF050}"/>
          </ac:picMkLst>
        </pc:picChg>
      </pc:sldChg>
      <pc:sldChg chg="addSp">
        <pc:chgData name="David Drohan" userId="bd111efc-3a90-4169-a791-cb26685365d4" providerId="ADAL" clId="{84954D9F-2082-B744-998E-8B0FA4D1C1B4}" dt="2019-07-11T08:24:48.135" v="2"/>
        <pc:sldMkLst>
          <pc:docMk/>
          <pc:sldMk cId="304325368" sldId="335"/>
        </pc:sldMkLst>
        <pc:picChg chg="add">
          <ac:chgData name="David Drohan" userId="bd111efc-3a90-4169-a791-cb26685365d4" providerId="ADAL" clId="{84954D9F-2082-B744-998E-8B0FA4D1C1B4}" dt="2019-07-11T08:24:48.135" v="2"/>
          <ac:picMkLst>
            <pc:docMk/>
            <pc:sldMk cId="304325368" sldId="335"/>
            <ac:picMk id="4" creationId="{1DEF2D0B-870F-CD47-A858-2262E9E782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6732255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7FB3017-B14F-264D-BF07-F21A86A4E3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8276891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4501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2" r:id="rId3"/>
    <p:sldLayoutId id="2147483663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Literals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4476" y="837911"/>
            <a:ext cx="8395909" cy="66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By default 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| </a:t>
            </a: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is used as margin prefix, but you can choose another character and pass it as a parameter like </a:t>
            </a:r>
            <a:r>
              <a:rPr lang="en-US" altLang="en-US" sz="2000" b="1" err="1">
                <a:solidFill>
                  <a:srgbClr val="FF0000"/>
                </a:solidFill>
                <a:cs typeface="Arial" panose="020B0604020202020204" pitchFamily="34" charset="0"/>
              </a:rPr>
              <a:t>trimMargin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("&gt;")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7FC5B-F6E7-469E-8D71-753C191F3D10}"/>
              </a:ext>
            </a:extLst>
          </p:cNvPr>
          <p:cNvSpPr/>
          <p:nvPr/>
        </p:nvSpPr>
        <p:spPr>
          <a:xfrm>
            <a:off x="454476" y="1686710"/>
            <a:ext cx="4117524" cy="1909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IE" sz="1476" b="1">
                <a:latin typeface="Courier New" panose="02070309020205020404" pitchFamily="49" charset="0"/>
              </a:rPr>
              <a:t> = 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&gt;  Tell me and I forget.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&gt;  Teach me and I remember.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&gt;  Involve me and I learn.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&gt;  (Benjamin </a:t>
            </a:r>
            <a:r>
              <a:rPr lang="en-IE" sz="1476" err="1">
                <a:solidFill>
                  <a:srgbClr val="2A00FF"/>
                </a:solidFill>
                <a:latin typeface="Courier New" panose="02070309020205020404" pitchFamily="49" charset="0"/>
              </a:rPr>
              <a:t>Franlkin</a:t>
            </a:r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 """</a:t>
            </a:r>
            <a:r>
              <a:rPr lang="en-IE" sz="1476">
                <a:latin typeface="Courier New" panose="02070309020205020404" pitchFamily="49" charset="0"/>
              </a:rPr>
              <a:t>.</a:t>
            </a:r>
            <a:r>
              <a:rPr lang="en-IE" sz="1476" err="1">
                <a:latin typeface="Courier New" panose="02070309020205020404" pitchFamily="49" charset="0"/>
              </a:rPr>
              <a:t>trimMargin</a:t>
            </a:r>
            <a:r>
              <a:rPr lang="en-IE" sz="1476">
                <a:latin typeface="Courier New" panose="02070309020205020404" pitchFamily="49" charset="0"/>
              </a:rPr>
              <a:t>(</a:t>
            </a:r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"&gt;"</a:t>
            </a:r>
            <a:r>
              <a:rPr lang="en-IE" sz="1476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476">
              <a:latin typeface="Courier New" panose="02070309020205020404" pitchFamily="49" charset="0"/>
            </a:endParaRP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print(</a:t>
            </a:r>
            <a:r>
              <a:rPr lang="en-IE" sz="1476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IE" sz="1476">
                <a:latin typeface="Courier New" panose="02070309020205020404" pitchFamily="49" charset="0"/>
              </a:rPr>
              <a:t>)</a:t>
            </a:r>
            <a:endParaRPr lang="en-IE" sz="147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7EC45-0086-4FDA-BFB6-37A09B69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25" y="1686710"/>
            <a:ext cx="3990116" cy="1270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1BFF4-0B80-4F46-875A-8EE28925330A}"/>
              </a:ext>
            </a:extLst>
          </p:cNvPr>
          <p:cNvSpPr txBox="1"/>
          <p:nvPr/>
        </p:nvSpPr>
        <p:spPr>
          <a:xfrm>
            <a:off x="518890" y="4058831"/>
            <a:ext cx="3829255" cy="638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898" i="1">
                <a:solidFill>
                  <a:srgbClr val="000000"/>
                </a:solidFill>
                <a:sym typeface="Helvetica Neue Light"/>
              </a:rPr>
              <a:t>Note the impact of the two spaces we put between &gt; and the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05F2-354E-8D42-BB1C-845F16F741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10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E523B9-624A-1642-9E51-95BCFD9F0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797123721"/>
      </p:ext>
    </p:extLst>
  </p:cSld>
  <p:clrMapOvr>
    <a:masterClrMapping/>
  </p:clrMapOvr>
  <p:transition spd="med" advTm="5623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Templates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8885" y="727684"/>
            <a:ext cx="8148220" cy="184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Strings may contain template expressions, i.e. pieces of code that are evaluated and whose results are concatenated into the string. </a:t>
            </a:r>
          </a:p>
          <a:p>
            <a:pPr marL="342900" indent="-342900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A template expression starts with a dollar sign ($) and consists of either a simple name: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84052" y="3505696"/>
            <a:ext cx="6233119" cy="35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or an arbitrary expression in curly braces:</a:t>
            </a:r>
            <a:endParaRPr lang="en-US" alt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36" y="2743557"/>
            <a:ext cx="4269315" cy="652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90" y="3988467"/>
            <a:ext cx="6966113" cy="625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8C4F5-EAA5-ED48-A80B-64CDAD06E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CB7DDE-2D59-FC4A-957C-1A320949A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945471923"/>
      </p:ext>
    </p:extLst>
  </p:cSld>
  <p:clrMapOvr>
    <a:masterClrMapping/>
  </p:clrMapOvr>
  <p:transition spd="med" advTm="8219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Templates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2647" y="840239"/>
            <a:ext cx="8287071" cy="66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>
                <a:solidFill>
                  <a:schemeClr val="tx1"/>
                </a:solidFill>
              </a:rPr>
              <a:t>Templates are supported both inside </a:t>
            </a:r>
            <a:r>
              <a:rPr lang="en-US" altLang="en-US" sz="2000" b="1">
                <a:solidFill>
                  <a:srgbClr val="FF0000"/>
                </a:solidFill>
              </a:rPr>
              <a:t>raw strings </a:t>
            </a:r>
            <a:r>
              <a:rPr lang="en-US" altLang="en-US" sz="2000">
                <a:solidFill>
                  <a:schemeClr val="tx1"/>
                </a:solidFill>
              </a:rPr>
              <a:t>and inside </a:t>
            </a:r>
            <a:r>
              <a:rPr lang="en-US" altLang="en-US" sz="2000" b="1">
                <a:solidFill>
                  <a:srgbClr val="FF0000"/>
                </a:solidFill>
              </a:rPr>
              <a:t>escaped strings</a:t>
            </a:r>
            <a:r>
              <a:rPr lang="en-US" altLang="en-US" sz="20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771DAA-DA20-48E9-A1BE-B8EA97074451}"/>
              </a:ext>
            </a:extLst>
          </p:cNvPr>
          <p:cNvSpPr/>
          <p:nvPr/>
        </p:nvSpPr>
        <p:spPr>
          <a:xfrm>
            <a:off x="878897" y="1577206"/>
            <a:ext cx="5177954" cy="28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 err="1">
                <a:solidFill>
                  <a:srgbClr val="6A3E3E"/>
                </a:solidFill>
                <a:latin typeface="Courier New" panose="02070309020205020404" pitchFamily="49" charset="0"/>
              </a:rPr>
              <a:t>anInt</a:t>
            </a:r>
            <a:r>
              <a:rPr lang="en-IE" sz="1476" b="1">
                <a:latin typeface="Courier New" panose="02070309020205020404" pitchFamily="49" charset="0"/>
              </a:rPr>
              <a:t> = 10</a:t>
            </a:r>
          </a:p>
          <a:p>
            <a:pPr algn="l"/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476" b="1">
                <a:latin typeface="Courier New" panose="02070309020205020404" pitchFamily="49" charset="0"/>
              </a:rPr>
              <a:t> = 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"Value of </a:t>
            </a:r>
            <a:r>
              <a:rPr lang="en-IE" sz="1476" b="1" err="1">
                <a:solidFill>
                  <a:srgbClr val="2A00FF"/>
                </a:solidFill>
                <a:latin typeface="Courier New" panose="02070309020205020404" pitchFamily="49" charset="0"/>
              </a:rPr>
              <a:t>anInt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 is </a:t>
            </a:r>
            <a:r>
              <a:rPr lang="en-IE" sz="1476" b="1">
                <a:latin typeface="Courier New" panose="02070309020205020404" pitchFamily="49" charset="0"/>
              </a:rPr>
              <a:t>${</a:t>
            </a:r>
            <a:r>
              <a:rPr lang="en-IE" sz="1476" b="1" err="1">
                <a:solidFill>
                  <a:srgbClr val="6A3E3E"/>
                </a:solidFill>
                <a:latin typeface="Courier New" panose="02070309020205020404" pitchFamily="49" charset="0"/>
              </a:rPr>
              <a:t>anInt</a:t>
            </a:r>
            <a:r>
              <a:rPr lang="en-IE" sz="1476" b="1">
                <a:latin typeface="Courier New" panose="02070309020205020404" pitchFamily="49" charset="0"/>
              </a:rPr>
              <a:t>}\n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algn="l"/>
            <a:endParaRPr lang="en-IE" sz="1476">
              <a:latin typeface="Courier New" panose="02070309020205020404" pitchFamily="49" charset="0"/>
            </a:endParaRPr>
          </a:p>
          <a:p>
            <a:pPr algn="l"/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IE" sz="1476" b="1">
                <a:latin typeface="Courier New" panose="02070309020205020404" pitchFamily="49" charset="0"/>
              </a:rPr>
              <a:t> = 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&gt;  Tell me and I forget.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&gt;  Teach me and I remember.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&gt;  Involve me and I learn.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&gt;  (Benjamin </a:t>
            </a:r>
            <a:r>
              <a:rPr lang="en-IE" sz="1476" err="1">
                <a:solidFill>
                  <a:srgbClr val="2A00FF"/>
                </a:solidFill>
                <a:latin typeface="Courier New" panose="02070309020205020404" pitchFamily="49" charset="0"/>
              </a:rPr>
              <a:t>Franlkin</a:t>
            </a:r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        """</a:t>
            </a:r>
            <a:r>
              <a:rPr lang="en-IE" sz="1476">
                <a:latin typeface="Courier New" panose="02070309020205020404" pitchFamily="49" charset="0"/>
              </a:rPr>
              <a:t>.</a:t>
            </a:r>
            <a:r>
              <a:rPr lang="en-IE" sz="1476" err="1">
                <a:latin typeface="Courier New" panose="02070309020205020404" pitchFamily="49" charset="0"/>
              </a:rPr>
              <a:t>trimMargin</a:t>
            </a:r>
            <a:r>
              <a:rPr lang="en-IE" sz="1476">
                <a:latin typeface="Courier New" panose="02070309020205020404" pitchFamily="49" charset="0"/>
              </a:rPr>
              <a:t>(</a:t>
            </a:r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"&gt;"</a:t>
            </a:r>
            <a:r>
              <a:rPr lang="en-IE" sz="1476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476">
              <a:latin typeface="Courier New" panose="02070309020205020404" pitchFamily="49" charset="0"/>
            </a:endParaRP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print(</a:t>
            </a:r>
            <a:r>
              <a:rPr lang="en-IE" sz="1476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476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print(</a:t>
            </a:r>
            <a:r>
              <a:rPr lang="en-IE" sz="1476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IE" sz="1476">
                <a:latin typeface="Courier New" panose="02070309020205020404" pitchFamily="49" charset="0"/>
              </a:rPr>
              <a:t>)</a:t>
            </a:r>
            <a:endParaRPr lang="en-IE" sz="147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AE50F-A270-4D7B-B533-4F5F29D9E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97"/>
          <a:stretch/>
        </p:blipFill>
        <p:spPr>
          <a:xfrm>
            <a:off x="6384758" y="1577206"/>
            <a:ext cx="2480500" cy="1491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49F78-1531-534D-8F08-704D97F303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12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854EBC-AD88-2745-B0CF-66F23C71A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839525596"/>
      </p:ext>
    </p:extLst>
  </p:cSld>
  <p:clrMapOvr>
    <a:masterClrMapping/>
  </p:clrMapOvr>
  <p:transition spd="med" advTm="3664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538865-5836-5844-B228-2A2DB59C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4" y="985084"/>
            <a:ext cx="6134100" cy="29591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Templates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1034" y="1657595"/>
            <a:ext cx="1202205" cy="236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186"/>
              <a:t>“a is 1”</a:t>
            </a:r>
            <a:endParaRPr lang="en-IE" sz="1898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5679" y="1445232"/>
            <a:ext cx="336881" cy="346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898">
                <a:solidFill>
                  <a:srgbClr val="000000"/>
                </a:solidFill>
                <a:sym typeface="Helvetica Neue Light"/>
              </a:rPr>
              <a:t>s1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5E90FE-2EC0-2E41-909D-580087669D1E}"/>
              </a:ext>
            </a:extLst>
          </p:cNvPr>
          <p:cNvCxnSpPr>
            <a:cxnSpLocks/>
          </p:cNvCxnSpPr>
          <p:nvPr/>
        </p:nvCxnSpPr>
        <p:spPr>
          <a:xfrm flipH="1">
            <a:off x="3254930" y="1607261"/>
            <a:ext cx="3204592" cy="33455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B8CA6-CA1B-654A-9A0A-32165BFF3D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FEDF-35B3-FD4E-8CDC-2AAEF712C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886586017"/>
      </p:ext>
    </p:extLst>
  </p:cSld>
  <p:clrMapOvr>
    <a:masterClrMapping/>
  </p:clrMapOvr>
  <p:transition spd="med" advTm="5162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Ranges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/>
              <a:t>The </a:t>
            </a:r>
            <a:r>
              <a:rPr lang="en-IE" b="1"/>
              <a:t>in</a:t>
            </a:r>
            <a:r>
              <a:rPr lang="en-IE"/>
              <a:t>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557B5-BC1F-674B-98FE-60D2F69E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833"/>
      </p:ext>
    </p:extLst>
  </p:cSld>
  <p:clrMapOvr>
    <a:masterClrMapping/>
  </p:clrMapOvr>
  <p:transition spd="med" advTm="1005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8449" r="27096"/>
          <a:stretch/>
        </p:blipFill>
        <p:spPr>
          <a:xfrm>
            <a:off x="142926" y="867760"/>
            <a:ext cx="3433815" cy="2385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03"/>
          <a:stretch/>
        </p:blipFill>
        <p:spPr>
          <a:xfrm>
            <a:off x="1758072" y="2276891"/>
            <a:ext cx="5062441" cy="2567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27268" y="97571"/>
            <a:ext cx="4785073" cy="66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2000"/>
              <a:t>Check if a number is within a range using </a:t>
            </a:r>
            <a:r>
              <a:rPr lang="en-IE" sz="2000" i="1">
                <a:solidFill>
                  <a:srgbClr val="FF0000"/>
                </a:solidFill>
              </a:rPr>
              <a:t>in</a:t>
            </a:r>
            <a:r>
              <a:rPr lang="en-IE" sz="2000"/>
              <a:t> operator: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9102" y="1569923"/>
            <a:ext cx="4094898" cy="35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2000"/>
              <a:t>Check if a number is out of range: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06A758-3FDD-9947-932C-7985584E5CC2}"/>
              </a:ext>
            </a:extLst>
          </p:cNvPr>
          <p:cNvCxnSpPr>
            <a:cxnSpLocks/>
          </p:cNvCxnSpPr>
          <p:nvPr/>
        </p:nvCxnSpPr>
        <p:spPr>
          <a:xfrm flipH="1">
            <a:off x="2457974" y="452104"/>
            <a:ext cx="1569294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610071-2A58-E84C-AD9E-C3B062BFA211}"/>
              </a:ext>
            </a:extLst>
          </p:cNvPr>
          <p:cNvCxnSpPr>
            <a:cxnSpLocks/>
          </p:cNvCxnSpPr>
          <p:nvPr/>
        </p:nvCxnSpPr>
        <p:spPr>
          <a:xfrm flipH="1">
            <a:off x="5049102" y="1926390"/>
            <a:ext cx="1569294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5D1DC-6D29-104E-AED3-D189143711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BC512-D493-AF44-8B4C-8C9F5493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632407427"/>
      </p:ext>
    </p:extLst>
  </p:cSld>
  <p:clrMapOvr>
    <a:masterClrMapping/>
  </p:clrMapOvr>
  <p:transition spd="med" advTm="10322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Range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113374" y="257036"/>
            <a:ext cx="3218807" cy="35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2000"/>
              <a:t>Iterating over a range: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1232" y="1318005"/>
            <a:ext cx="3597760" cy="35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2000"/>
              <a:t>Iterating over a progression: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45856"/>
            <a:ext cx="3458576" cy="2133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4" y="2230662"/>
            <a:ext cx="3458576" cy="252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7114D-AB03-174D-8E72-FC3287BEE07C}"/>
              </a:ext>
            </a:extLst>
          </p:cNvPr>
          <p:cNvCxnSpPr>
            <a:cxnSpLocks/>
          </p:cNvCxnSpPr>
          <p:nvPr/>
        </p:nvCxnSpPr>
        <p:spPr>
          <a:xfrm flipH="1">
            <a:off x="3322040" y="633336"/>
            <a:ext cx="2034608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12979B-BC81-864A-9C6C-EFF9E35D1285}"/>
              </a:ext>
            </a:extLst>
          </p:cNvPr>
          <p:cNvCxnSpPr>
            <a:cxnSpLocks/>
          </p:cNvCxnSpPr>
          <p:nvPr/>
        </p:nvCxnSpPr>
        <p:spPr>
          <a:xfrm flipH="1">
            <a:off x="4917347" y="1710606"/>
            <a:ext cx="2034608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1B2A0-49D7-D146-9F93-281ACFC85F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16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9AC31-1055-C249-A8A2-ACC1D42E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295757557"/>
      </p:ext>
    </p:extLst>
  </p:cSld>
  <p:clrMapOvr>
    <a:masterClrMapping/>
  </p:clrMapOvr>
  <p:transition spd="med" advTm="7217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Type Checks &amp; Casts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F2D0B-870F-CD47-A858-2262E9E7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5368"/>
      </p:ext>
    </p:extLst>
  </p:cSld>
  <p:clrMapOvr>
    <a:masterClrMapping/>
  </p:clrMapOvr>
  <p:transition spd="med" advTm="449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8488-6D63-450A-A233-73C4B914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>
                <a:solidFill>
                  <a:srgbClr val="FF0000"/>
                </a:solidFill>
              </a:rPr>
              <a:t>is</a:t>
            </a:r>
            <a:r>
              <a:rPr lang="en-IE"/>
              <a:t> and </a:t>
            </a:r>
            <a:r>
              <a:rPr lang="en-IE">
                <a:solidFill>
                  <a:srgbClr val="FF0000"/>
                </a:solidFill>
              </a:rPr>
              <a:t>!is </a:t>
            </a:r>
            <a:r>
              <a:rPr lang="en-IE"/>
              <a:t>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E19A2-CD4F-425B-9C8B-1F7B3E9ED69E}"/>
              </a:ext>
            </a:extLst>
          </p:cNvPr>
          <p:cNvSpPr/>
          <p:nvPr/>
        </p:nvSpPr>
        <p:spPr>
          <a:xfrm>
            <a:off x="461396" y="930811"/>
            <a:ext cx="5306384" cy="2365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055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055" b="1">
                <a:latin typeface="Courier New" panose="02070309020205020404" pitchFamily="49" charset="0"/>
              </a:rPr>
              <a:t> main(</a:t>
            </a:r>
            <a:r>
              <a:rPr lang="en-IE" sz="1055" b="1" err="1">
                <a:latin typeface="Courier New" panose="02070309020205020404" pitchFamily="49" charset="0"/>
              </a:rPr>
              <a:t>args</a:t>
            </a:r>
            <a:r>
              <a:rPr lang="en-IE" sz="1055" b="1">
                <a:latin typeface="Courier New" panose="02070309020205020404" pitchFamily="49" charset="0"/>
              </a:rPr>
              <a:t>: Array&lt;String&gt;) { </a:t>
            </a:r>
          </a:p>
          <a:p>
            <a:pPr algn="l"/>
            <a:r>
              <a:rPr lang="en-IE" sz="1055" b="1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IE" sz="1055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>
                <a:latin typeface="Courier New" panose="02070309020205020404" pitchFamily="49" charset="0"/>
              </a:rPr>
              <a:t> </a:t>
            </a:r>
            <a:r>
              <a:rPr lang="en-IE" sz="1055" b="1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>
                <a:latin typeface="Courier New" panose="02070309020205020404" pitchFamily="49" charset="0"/>
              </a:rPr>
              <a:t> = </a:t>
            </a:r>
            <a:r>
              <a:rPr lang="en-IE" sz="1055" b="1">
                <a:solidFill>
                  <a:srgbClr val="2A00FF"/>
                </a:solidFill>
                <a:latin typeface="Courier New" panose="02070309020205020404" pitchFamily="49" charset="0"/>
              </a:rPr>
              <a:t>"I am a String"</a:t>
            </a:r>
          </a:p>
          <a:p>
            <a:pPr algn="l"/>
            <a:endParaRPr lang="en-IE" sz="1055">
              <a:latin typeface="Courier New" panose="02070309020205020404" pitchFamily="49" charset="0"/>
            </a:endParaRPr>
          </a:p>
          <a:p>
            <a:pPr algn="l"/>
            <a:r>
              <a:rPr lang="en-IE" sz="1055" b="1">
                <a:solidFill>
                  <a:srgbClr val="7F0055"/>
                </a:solidFill>
                <a:latin typeface="Courier New" panose="02070309020205020404" pitchFamily="49" charset="0"/>
              </a:rPr>
              <a:t>   if</a:t>
            </a:r>
            <a:r>
              <a:rPr lang="en-IE" sz="1055" b="1">
                <a:latin typeface="Courier New" panose="02070309020205020404" pitchFamily="49" charset="0"/>
              </a:rPr>
              <a:t> (</a:t>
            </a:r>
            <a:r>
              <a:rPr lang="en-IE" sz="1055" b="1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>
                <a:latin typeface="Courier New" panose="02070309020205020404" pitchFamily="49" charset="0"/>
              </a:rPr>
              <a:t> </a:t>
            </a:r>
            <a:r>
              <a:rPr lang="en-IE" sz="1055" b="1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055" b="1">
                <a:latin typeface="Courier New" panose="02070309020205020404" pitchFamily="49" charset="0"/>
              </a:rPr>
              <a:t> String) {</a:t>
            </a:r>
          </a:p>
          <a:p>
            <a:pPr algn="l"/>
            <a:r>
              <a:rPr lang="en-IE" sz="1055">
                <a:latin typeface="Courier New" panose="02070309020205020404" pitchFamily="49" charset="0"/>
              </a:rPr>
              <a:t>	</a:t>
            </a:r>
            <a:r>
              <a:rPr lang="en-IE" sz="1055" b="1">
                <a:latin typeface="Courier New" panose="02070309020205020404" pitchFamily="49" charset="0"/>
              </a:rPr>
              <a:t>  </a:t>
            </a:r>
            <a:r>
              <a:rPr lang="en-IE" sz="1055" b="1" err="1">
                <a:latin typeface="Courier New" panose="02070309020205020404" pitchFamily="49" charset="0"/>
              </a:rPr>
              <a:t>println</a:t>
            </a:r>
            <a:r>
              <a:rPr lang="en-IE" sz="1055" b="1">
                <a:latin typeface="Courier New" panose="02070309020205020404" pitchFamily="49" charset="0"/>
              </a:rPr>
              <a:t>(</a:t>
            </a:r>
            <a:r>
              <a:rPr lang="en-IE" sz="1055" b="1">
                <a:solidFill>
                  <a:srgbClr val="2A00FF"/>
                </a:solidFill>
                <a:latin typeface="Courier New" panose="02070309020205020404" pitchFamily="49" charset="0"/>
              </a:rPr>
              <a:t>"String length is: </a:t>
            </a:r>
            <a:r>
              <a:rPr lang="en-IE" sz="1055" b="1">
                <a:latin typeface="Courier New" panose="02070309020205020404" pitchFamily="49" charset="0"/>
              </a:rPr>
              <a:t>${</a:t>
            </a:r>
            <a:r>
              <a:rPr lang="en-IE" sz="1055" b="1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 err="1">
                <a:latin typeface="Courier New" panose="02070309020205020404" pitchFamily="49" charset="0"/>
              </a:rPr>
              <a:t>.</a:t>
            </a:r>
            <a:r>
              <a:rPr lang="en-IE" sz="1055" b="1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b="1">
                <a:latin typeface="Courier New" panose="02070309020205020404" pitchFamily="49" charset="0"/>
              </a:rPr>
              <a:t>}</a:t>
            </a:r>
            <a:r>
              <a:rPr lang="en-IE" sz="1055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b="1">
                <a:latin typeface="Courier New" panose="02070309020205020404" pitchFamily="49" charset="0"/>
              </a:rPr>
              <a:t>   }</a:t>
            </a:r>
          </a:p>
          <a:p>
            <a:pPr algn="l"/>
            <a:endParaRPr lang="en-IE" sz="1055" b="1">
              <a:latin typeface="Courier New" panose="02070309020205020404" pitchFamily="49" charset="0"/>
            </a:endParaRPr>
          </a:p>
          <a:p>
            <a:pPr algn="l"/>
            <a:r>
              <a:rPr lang="en-IE" sz="1055" b="1">
                <a:solidFill>
                  <a:srgbClr val="7F0055"/>
                </a:solidFill>
                <a:latin typeface="Courier New" panose="02070309020205020404" pitchFamily="49" charset="0"/>
              </a:rPr>
              <a:t>   if</a:t>
            </a:r>
            <a:r>
              <a:rPr lang="en-IE" sz="1055" b="1">
                <a:latin typeface="Courier New" panose="02070309020205020404" pitchFamily="49" charset="0"/>
              </a:rPr>
              <a:t> (</a:t>
            </a:r>
            <a:r>
              <a:rPr lang="en-IE" sz="1055" b="1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>
                <a:latin typeface="Courier New" panose="02070309020205020404" pitchFamily="49" charset="0"/>
              </a:rPr>
              <a:t> </a:t>
            </a:r>
            <a:r>
              <a:rPr lang="en-IE" sz="1055" b="1">
                <a:solidFill>
                  <a:srgbClr val="7F0055"/>
                </a:solidFill>
                <a:latin typeface="Courier New" panose="02070309020205020404" pitchFamily="49" charset="0"/>
              </a:rPr>
              <a:t>!is</a:t>
            </a:r>
            <a:r>
              <a:rPr lang="en-IE" sz="1055" b="1">
                <a:latin typeface="Courier New" panose="02070309020205020404" pitchFamily="49" charset="0"/>
              </a:rPr>
              <a:t> String) { </a:t>
            </a:r>
            <a:r>
              <a:rPr lang="en-IE" sz="1055" b="1">
                <a:solidFill>
                  <a:srgbClr val="3F7F5F"/>
                </a:solidFill>
                <a:latin typeface="Courier New" panose="02070309020205020404" pitchFamily="49" charset="0"/>
              </a:rPr>
              <a:t>// same as !(</a:t>
            </a:r>
            <a:r>
              <a:rPr lang="en-IE" sz="1055" b="1" err="1">
                <a:solidFill>
                  <a:srgbClr val="3F7F5F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>
                <a:solidFill>
                  <a:srgbClr val="3F7F5F"/>
                </a:solidFill>
                <a:latin typeface="Courier New" panose="02070309020205020404" pitchFamily="49" charset="0"/>
              </a:rPr>
              <a:t> is String)</a:t>
            </a:r>
          </a:p>
          <a:p>
            <a:pPr algn="l"/>
            <a:r>
              <a:rPr lang="en-IE" sz="1055" b="1">
                <a:latin typeface="Courier New" panose="02070309020205020404" pitchFamily="49" charset="0"/>
              </a:rPr>
              <a:t>      print(</a:t>
            </a:r>
            <a:r>
              <a:rPr lang="en-IE" sz="1055" b="1">
                <a:solidFill>
                  <a:srgbClr val="2A00FF"/>
                </a:solidFill>
                <a:latin typeface="Courier New" panose="02070309020205020404" pitchFamily="49" charset="0"/>
              </a:rPr>
              <a:t>"Not a String"</a:t>
            </a:r>
            <a:r>
              <a:rPr lang="en-IE" sz="1055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b="1">
                <a:latin typeface="Courier New" panose="02070309020205020404" pitchFamily="49" charset="0"/>
              </a:rPr>
              <a:t>   }</a:t>
            </a:r>
          </a:p>
          <a:p>
            <a:pPr algn="l"/>
            <a:r>
              <a:rPr lang="en-IE" sz="1055" b="1">
                <a:solidFill>
                  <a:srgbClr val="7F0055"/>
                </a:solidFill>
                <a:latin typeface="Courier New" panose="02070309020205020404" pitchFamily="49" charset="0"/>
              </a:rPr>
              <a:t>   else</a:t>
            </a:r>
            <a:r>
              <a:rPr lang="en-IE" sz="1055" b="1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E" sz="1055" b="1">
                <a:latin typeface="Courier New" panose="02070309020205020404" pitchFamily="49" charset="0"/>
              </a:rPr>
              <a:t>      </a:t>
            </a:r>
            <a:r>
              <a:rPr lang="en-IE" sz="1055" b="1" err="1">
                <a:latin typeface="Courier New" panose="02070309020205020404" pitchFamily="49" charset="0"/>
              </a:rPr>
              <a:t>println</a:t>
            </a:r>
            <a:r>
              <a:rPr lang="en-IE" sz="1055" b="1">
                <a:latin typeface="Courier New" panose="02070309020205020404" pitchFamily="49" charset="0"/>
              </a:rPr>
              <a:t>(</a:t>
            </a:r>
            <a:r>
              <a:rPr lang="en-IE" sz="1055" b="1">
                <a:solidFill>
                  <a:srgbClr val="2A00FF"/>
                </a:solidFill>
                <a:latin typeface="Courier New" panose="02070309020205020404" pitchFamily="49" charset="0"/>
              </a:rPr>
              <a:t>"String length is: </a:t>
            </a:r>
            <a:r>
              <a:rPr lang="en-IE" sz="1055" b="1">
                <a:latin typeface="Courier New" panose="02070309020205020404" pitchFamily="49" charset="0"/>
              </a:rPr>
              <a:t>${</a:t>
            </a:r>
            <a:r>
              <a:rPr lang="en-IE" sz="1055" b="1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 err="1">
                <a:latin typeface="Courier New" panose="02070309020205020404" pitchFamily="49" charset="0"/>
              </a:rPr>
              <a:t>.</a:t>
            </a:r>
            <a:r>
              <a:rPr lang="en-IE" sz="1055" b="1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b="1">
                <a:latin typeface="Courier New" panose="02070309020205020404" pitchFamily="49" charset="0"/>
              </a:rPr>
              <a:t>}</a:t>
            </a:r>
            <a:r>
              <a:rPr lang="en-IE" sz="1055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b="1">
                <a:latin typeface="Courier New" panose="02070309020205020404" pitchFamily="49" charset="0"/>
              </a:rPr>
              <a:t>   }</a:t>
            </a:r>
          </a:p>
          <a:p>
            <a:pPr algn="l"/>
            <a:r>
              <a:rPr lang="en-IE" sz="1055" b="1">
                <a:latin typeface="Courier New" panose="02070309020205020404" pitchFamily="49" charset="0"/>
              </a:rPr>
              <a:t>}</a:t>
            </a:r>
            <a:endParaRPr lang="en-IE" sz="1055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95665-AFDA-4119-8780-430D4EA3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7" y="3564323"/>
            <a:ext cx="5163341" cy="11603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AB864-97CD-4E49-B8EF-597C36C4C8D2}"/>
              </a:ext>
            </a:extLst>
          </p:cNvPr>
          <p:cNvCxnSpPr>
            <a:cxnSpLocks/>
          </p:cNvCxnSpPr>
          <p:nvPr/>
        </p:nvCxnSpPr>
        <p:spPr>
          <a:xfrm flipH="1">
            <a:off x="2642532" y="761815"/>
            <a:ext cx="2155971" cy="69819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80809-7E48-8B4A-96E5-E197DC7764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15E6-8ED0-404F-9BE7-202A6EBE5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329530255"/>
      </p:ext>
    </p:extLst>
  </p:cSld>
  <p:clrMapOvr>
    <a:masterClrMapping/>
  </p:clrMapOvr>
  <p:transition spd="med" advTm="6062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D3F7-C8F6-411A-8875-665690B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Smart Casts (an example using </a:t>
            </a:r>
            <a:r>
              <a:rPr lang="en-IE">
                <a:solidFill>
                  <a:srgbClr val="FF0000"/>
                </a:solidFill>
              </a:rPr>
              <a:t>if</a:t>
            </a:r>
            <a:r>
              <a:rPr lang="en-IE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7A07A-1A9C-4435-91B4-AA8C07806B0B}"/>
              </a:ext>
            </a:extLst>
          </p:cNvPr>
          <p:cNvSpPr/>
          <p:nvPr/>
        </p:nvSpPr>
        <p:spPr>
          <a:xfrm>
            <a:off x="461085" y="892470"/>
            <a:ext cx="6233329" cy="2624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>
                <a:latin typeface="Courier New" panose="02070309020205020404" pitchFamily="49" charset="0"/>
              </a:rPr>
              <a:t> main(</a:t>
            </a:r>
            <a:r>
              <a:rPr lang="en-IE" sz="1266" b="1" err="1">
                <a:latin typeface="Courier New" panose="02070309020205020404" pitchFamily="49" charset="0"/>
              </a:rPr>
              <a:t>args</a:t>
            </a:r>
            <a:r>
              <a:rPr lang="en-IE" sz="1266" b="1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 demo (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"I am a String"</a:t>
            </a:r>
            <a:r>
              <a:rPr lang="en-IE" sz="1266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 demo (12)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}</a:t>
            </a:r>
          </a:p>
          <a:p>
            <a:pPr algn="l"/>
            <a:endParaRPr lang="en-IE" sz="1266" b="1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>
                <a:latin typeface="Courier New" panose="02070309020205020404" pitchFamily="49" charset="0"/>
              </a:rPr>
              <a:t> demo(x: Any) {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>
                <a:latin typeface="Courier New" panose="02070309020205020404" pitchFamily="49" charset="0"/>
              </a:rPr>
              <a:t> (x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266" b="1">
                <a:latin typeface="Courier New" panose="02070309020205020404" pitchFamily="49" charset="0"/>
              </a:rPr>
              <a:t> String) {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    </a:t>
            </a:r>
            <a:r>
              <a:rPr lang="en-IE" sz="1266" b="1" err="1">
                <a:latin typeface="Courier New" panose="02070309020205020404" pitchFamily="49" charset="0"/>
              </a:rPr>
              <a:t>println</a:t>
            </a:r>
            <a:r>
              <a:rPr lang="en-IE" sz="1266" b="1">
                <a:latin typeface="Courier New" panose="02070309020205020404" pitchFamily="49" charset="0"/>
              </a:rPr>
              <a:t>(</a:t>
            </a:r>
            <a:r>
              <a:rPr lang="en-IE" sz="1266" b="1" err="1">
                <a:latin typeface="Courier New" panose="02070309020205020404" pitchFamily="49" charset="0"/>
              </a:rPr>
              <a:t>x.</a:t>
            </a:r>
            <a:r>
              <a:rPr lang="en-IE" sz="1266" b="1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266" b="1">
                <a:latin typeface="Courier New" panose="02070309020205020404" pitchFamily="49" charset="0"/>
              </a:rPr>
              <a:t>) </a:t>
            </a:r>
            <a:r>
              <a:rPr lang="en-IE" sz="1266" b="1">
                <a:solidFill>
                  <a:srgbClr val="3F7F5F"/>
                </a:solidFill>
                <a:latin typeface="Courier New" panose="02070309020205020404" pitchFamily="49" charset="0"/>
              </a:rPr>
              <a:t>// x is automatically cast to String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    else</a:t>
            </a:r>
            <a:r>
              <a:rPr lang="en-IE" sz="1266" b="1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    </a:t>
            </a:r>
            <a:r>
              <a:rPr lang="en-IE" sz="1266" b="1" err="1">
                <a:latin typeface="Courier New" panose="02070309020205020404" pitchFamily="49" charset="0"/>
              </a:rPr>
              <a:t>println</a:t>
            </a:r>
            <a:r>
              <a:rPr lang="en-IE" sz="1266" b="1">
                <a:latin typeface="Courier New" panose="02070309020205020404" pitchFamily="49" charset="0"/>
              </a:rPr>
              <a:t>(</a:t>
            </a:r>
            <a:r>
              <a:rPr lang="en-IE" sz="1266" b="1" err="1">
                <a:latin typeface="Courier New" panose="02070309020205020404" pitchFamily="49" charset="0"/>
              </a:rPr>
              <a:t>x.</a:t>
            </a:r>
            <a:r>
              <a:rPr lang="en-IE" sz="1266" b="1" i="1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}</a:t>
            </a:r>
            <a:endParaRPr lang="en-IE" sz="1266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81543-A3C6-438D-AB72-BF1A48A0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5" y="3647818"/>
            <a:ext cx="5437801" cy="11342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146BC-C741-5A4E-93B1-41DED46B3593}"/>
              </a:ext>
            </a:extLst>
          </p:cNvPr>
          <p:cNvCxnSpPr>
            <a:cxnSpLocks/>
          </p:cNvCxnSpPr>
          <p:nvPr/>
        </p:nvCxnSpPr>
        <p:spPr>
          <a:xfrm flipH="1">
            <a:off x="3045203" y="1163680"/>
            <a:ext cx="2034608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AF346-11F9-FE46-B00C-A82857DFEF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D7DC4-F34A-9545-99D9-619CA375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008008156"/>
      </p:ext>
    </p:extLst>
  </p:cSld>
  <p:clrMapOvr>
    <a:masterClrMapping/>
  </p:clrMapOvr>
  <p:transition spd="med" advTm="6694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1.3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D3F7-C8F6-411A-8875-665690B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Smart Casts (an example using </a:t>
            </a:r>
            <a:r>
              <a:rPr lang="en-IE">
                <a:solidFill>
                  <a:srgbClr val="FF0000"/>
                </a:solidFill>
              </a:rPr>
              <a:t>when</a:t>
            </a:r>
            <a:r>
              <a:rPr lang="en-IE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E2051-60A1-40AF-B685-2F12F205BFCC}"/>
              </a:ext>
            </a:extLst>
          </p:cNvPr>
          <p:cNvSpPr/>
          <p:nvPr/>
        </p:nvSpPr>
        <p:spPr>
          <a:xfrm>
            <a:off x="463111" y="910496"/>
            <a:ext cx="4268280" cy="2624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>
                <a:latin typeface="Courier New" panose="02070309020205020404" pitchFamily="49" charset="0"/>
              </a:rPr>
              <a:t> main(</a:t>
            </a:r>
            <a:r>
              <a:rPr lang="en-IE" sz="1266" b="1" err="1">
                <a:latin typeface="Courier New" panose="02070309020205020404" pitchFamily="49" charset="0"/>
              </a:rPr>
              <a:t>args</a:t>
            </a:r>
            <a:r>
              <a:rPr lang="en-IE" sz="1266" b="1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</a:t>
            </a:r>
            <a:r>
              <a:rPr lang="en-IE" sz="1266" b="1">
                <a:latin typeface="Courier New" panose="02070309020205020404" pitchFamily="49" charset="0"/>
              </a:rPr>
              <a:t>demo (12)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demo (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"I am a String"</a:t>
            </a:r>
            <a:r>
              <a:rPr lang="en-IE" sz="1266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demo (</a:t>
            </a:r>
            <a:r>
              <a:rPr lang="en-IE" sz="1266" b="1" err="1">
                <a:latin typeface="Courier New" panose="02070309020205020404" pitchFamily="49" charset="0"/>
              </a:rPr>
              <a:t>intArrayOf</a:t>
            </a:r>
            <a:r>
              <a:rPr lang="en-IE" sz="1266" b="1">
                <a:latin typeface="Courier New" panose="02070309020205020404" pitchFamily="49" charset="0"/>
              </a:rPr>
              <a:t>(1,2,3,4))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}</a:t>
            </a:r>
          </a:p>
          <a:p>
            <a:pPr algn="l"/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>
                <a:latin typeface="Courier New" panose="02070309020205020404" pitchFamily="49" charset="0"/>
              </a:rPr>
              <a:t> demo(x: Any)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when</a:t>
            </a:r>
            <a:r>
              <a:rPr lang="en-IE" sz="1266" b="1">
                <a:latin typeface="Courier New" panose="02070309020205020404" pitchFamily="49" charset="0"/>
              </a:rPr>
              <a:t> (x)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 err="1">
                <a:latin typeface="Courier New" panose="02070309020205020404" pitchFamily="49" charset="0"/>
              </a:rPr>
              <a:t>Int</a:t>
            </a:r>
            <a:r>
              <a:rPr lang="en-IE" sz="1266" b="1">
                <a:latin typeface="Courier New" panose="02070309020205020404" pitchFamily="49" charset="0"/>
              </a:rPr>
              <a:t> -&gt; </a:t>
            </a:r>
            <a:r>
              <a:rPr lang="en-IE" sz="1266" b="1" err="1">
                <a:latin typeface="Courier New" panose="02070309020205020404" pitchFamily="49" charset="0"/>
              </a:rPr>
              <a:t>println</a:t>
            </a:r>
            <a:r>
              <a:rPr lang="en-IE" sz="1266" b="1">
                <a:latin typeface="Courier New" panose="02070309020205020404" pitchFamily="49" charset="0"/>
              </a:rPr>
              <a:t>(x + 1)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266" b="1">
                <a:latin typeface="Courier New" panose="02070309020205020404" pitchFamily="49" charset="0"/>
              </a:rPr>
              <a:t> String -&gt; </a:t>
            </a:r>
            <a:r>
              <a:rPr lang="en-IE" sz="1266" b="1" err="1">
                <a:latin typeface="Courier New" panose="02070309020205020404" pitchFamily="49" charset="0"/>
              </a:rPr>
              <a:t>println</a:t>
            </a:r>
            <a:r>
              <a:rPr lang="en-IE" sz="1266" b="1">
                <a:latin typeface="Courier New" panose="02070309020205020404" pitchFamily="49" charset="0"/>
              </a:rPr>
              <a:t>(</a:t>
            </a:r>
            <a:r>
              <a:rPr lang="en-IE" sz="1266" b="1" err="1">
                <a:latin typeface="Courier New" panose="02070309020205020404" pitchFamily="49" charset="0"/>
              </a:rPr>
              <a:t>x.</a:t>
            </a:r>
            <a:r>
              <a:rPr lang="en-IE" sz="1266" b="1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266" b="1">
                <a:latin typeface="Courier New" panose="02070309020205020404" pitchFamily="49" charset="0"/>
              </a:rPr>
              <a:t> + 1)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 err="1">
                <a:latin typeface="Courier New" panose="02070309020205020404" pitchFamily="49" charset="0"/>
              </a:rPr>
              <a:t>IntArray</a:t>
            </a:r>
            <a:r>
              <a:rPr lang="en-IE" sz="1266" b="1">
                <a:latin typeface="Courier New" panose="02070309020205020404" pitchFamily="49" charset="0"/>
              </a:rPr>
              <a:t> -&gt; </a:t>
            </a:r>
            <a:r>
              <a:rPr lang="en-IE" sz="1266" b="1" err="1">
                <a:latin typeface="Courier New" panose="02070309020205020404" pitchFamily="49" charset="0"/>
              </a:rPr>
              <a:t>println</a:t>
            </a:r>
            <a:r>
              <a:rPr lang="en-IE" sz="1266" b="1">
                <a:latin typeface="Courier New" panose="02070309020205020404" pitchFamily="49" charset="0"/>
              </a:rPr>
              <a:t>(</a:t>
            </a:r>
            <a:r>
              <a:rPr lang="en-IE" sz="1266" b="1" err="1">
                <a:latin typeface="Courier New" panose="02070309020205020404" pitchFamily="49" charset="0"/>
              </a:rPr>
              <a:t>x.sum</a:t>
            </a:r>
            <a:r>
              <a:rPr lang="en-IE" sz="1266" b="1">
                <a:latin typeface="Courier New" panose="02070309020205020404" pitchFamily="49" charset="0"/>
              </a:rPr>
              <a:t>())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}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}</a:t>
            </a:r>
            <a:endParaRPr lang="en-IE" sz="1266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FA7B7-78A6-4D85-825A-7810A06B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43" y="3373399"/>
            <a:ext cx="3705483" cy="145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EC3D2-5837-D749-A0D7-971AD97AF2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7D8F8-BFE0-974E-BEBC-25B1CBB78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755291550"/>
      </p:ext>
    </p:extLst>
  </p:cSld>
  <p:clrMapOvr>
    <a:masterClrMapping/>
  </p:clrMapOvr>
  <p:transition spd="med" advTm="77552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/>
              <a:t>References</a:t>
            </a:r>
            <a:endParaRPr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00"/>
              <a:t>Sources: 	</a:t>
            </a:r>
            <a:r>
              <a:rPr lang="en-IE" sz="1400">
                <a:hlinkClick r:id="rId2"/>
              </a:rPr>
              <a:t>http://kotlinlang.org/docs/reference/basic-syntax.html</a:t>
            </a:r>
            <a:endParaRPr lang="en-IE" sz="1400"/>
          </a:p>
          <a:p>
            <a:pPr marL="1068388" indent="50800" algn="l"/>
            <a:r>
              <a:rPr lang="en-IE" sz="140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40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400">
                <a:hlinkClick r:id="rId3"/>
              </a:rPr>
              <a:t>https://medium.com/@napperley/kotlin-tutorial-5-basic-collections-3f114996692b</a:t>
            </a:r>
            <a:r>
              <a:rPr lang="en-IE" sz="1400"/>
              <a:t> </a:t>
            </a:r>
          </a:p>
          <a:p>
            <a:r>
              <a:rPr lang="en-IE" sz="1400">
                <a:hlinkClick r:id="" action="ppaction://noaction"/>
              </a:rPr>
              <a:t> </a:t>
            </a:r>
            <a:endParaRPr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Local Variables (val &amp; var)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Local Variables (val &amp; var)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Ranges (and the </a:t>
            </a:r>
            <a:r>
              <a:rPr lang="en-IE" sz="2800" b="1" i="1" dirty="0">
                <a:solidFill>
                  <a:srgbClr val="FF0000"/>
                </a:solidFill>
              </a:rPr>
              <a:t>in </a:t>
            </a:r>
            <a:r>
              <a:rPr lang="en-IE" sz="2800" b="1" dirty="0">
                <a:solidFill>
                  <a:srgbClr val="FF0000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417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Strings and String Templates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Escaped strings, raw strings, literals,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2022-5E46-A445-B957-80B154D0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180"/>
      </p:ext>
    </p:extLst>
  </p:cSld>
  <p:clrMapOvr>
    <a:masterClrMapping/>
  </p:clrMapOvr>
  <p:transition spd="med" advTm="980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8BCA4-3144-F441-967F-A6815561BF86}"/>
              </a:ext>
            </a:extLst>
          </p:cNvPr>
          <p:cNvSpPr/>
          <p:nvPr/>
        </p:nvSpPr>
        <p:spPr>
          <a:xfrm>
            <a:off x="395535" y="815393"/>
            <a:ext cx="8303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Strings are represented by the type </a:t>
            </a:r>
            <a:r>
              <a:rPr lang="en-IE" sz="2000" dirty="0">
                <a:solidFill>
                  <a:srgbClr val="FF0000"/>
                </a:solidFill>
              </a:rPr>
              <a:t>String</a:t>
            </a:r>
            <a:r>
              <a:rPr lang="en-IE" sz="2000" dirty="0">
                <a:solidFill>
                  <a:srgbClr val="333333"/>
                </a:solidFill>
              </a:rPr>
              <a:t>. Strings are </a:t>
            </a:r>
            <a:r>
              <a:rPr lang="en-IE" sz="2000" dirty="0">
                <a:solidFill>
                  <a:srgbClr val="FF0000"/>
                </a:solidFill>
              </a:rPr>
              <a:t>immutable</a:t>
            </a:r>
            <a:r>
              <a:rPr lang="en-IE" sz="2000" dirty="0">
                <a:solidFill>
                  <a:srgbClr val="333333"/>
                </a:solidFill>
              </a:rPr>
              <a:t>. Elements of a string are characters that can be accessed by the indexing operation: </a:t>
            </a:r>
            <a:r>
              <a:rPr lang="en-IE" sz="2000" dirty="0">
                <a:solidFill>
                  <a:srgbClr val="FF0000"/>
                </a:solidFill>
              </a:rPr>
              <a:t>s[</a:t>
            </a:r>
            <a:r>
              <a:rPr lang="en-IE" sz="2000" dirty="0" err="1">
                <a:solidFill>
                  <a:srgbClr val="FF0000"/>
                </a:solidFill>
              </a:rPr>
              <a:t>i</a:t>
            </a:r>
            <a:r>
              <a:rPr lang="en-IE" sz="2000" dirty="0">
                <a:solidFill>
                  <a:srgbClr val="FF0000"/>
                </a:solidFill>
              </a:rPr>
              <a:t>]</a:t>
            </a:r>
            <a:r>
              <a:rPr lang="en-IE" sz="2000" dirty="0">
                <a:solidFill>
                  <a:srgbClr val="333333"/>
                </a:solidFill>
              </a:rPr>
              <a:t>. A string can be iterated over with a </a:t>
            </a:r>
            <a:r>
              <a:rPr lang="en-IE" sz="2000" dirty="0">
                <a:solidFill>
                  <a:srgbClr val="FF0000"/>
                </a:solidFill>
              </a:rPr>
              <a:t>for-loop</a:t>
            </a:r>
            <a:r>
              <a:rPr lang="en-IE" sz="2000" dirty="0">
                <a:solidFill>
                  <a:srgbClr val="333333"/>
                </a:solidFill>
              </a:rPr>
              <a:t>:</a:t>
            </a:r>
            <a:endParaRPr lang="en-US" sz="20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DB4F7A-C432-EF49-82E4-8CDD91D9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37" y="1794687"/>
            <a:ext cx="3860800" cy="2971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80196-DAB2-A743-B7C6-051BB8D1C8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82EB-5848-A949-8E4C-886DB5F0C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830985830"/>
      </p:ext>
    </p:extLst>
  </p:cSld>
  <p:clrMapOvr>
    <a:masterClrMapping/>
  </p:clrMapOvr>
  <p:transition spd="med" advTm="2885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Literals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9783" y="840305"/>
            <a:ext cx="7772401" cy="127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Kotlin has two types of string literals: </a:t>
            </a:r>
            <a:br>
              <a:rPr lang="en-IE" sz="2000"/>
            </a:br>
            <a:r>
              <a:rPr lang="en-IE" sz="2000"/>
              <a:t>	</a:t>
            </a:r>
            <a:r>
              <a:rPr lang="en-IE" sz="2000">
                <a:solidFill>
                  <a:srgbClr val="FF0000"/>
                </a:solidFill>
              </a:rPr>
              <a:t>escaped strings</a:t>
            </a:r>
            <a:r>
              <a:rPr lang="en-IE" sz="2000"/>
              <a:t> that may have escaped characters in them</a:t>
            </a:r>
          </a:p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and </a:t>
            </a:r>
            <a:br>
              <a:rPr lang="en-IE" sz="2000"/>
            </a:br>
            <a:r>
              <a:rPr lang="en-IE" sz="2000"/>
              <a:t>	</a:t>
            </a:r>
            <a:r>
              <a:rPr lang="en-IE" sz="2000">
                <a:solidFill>
                  <a:srgbClr val="FF0000"/>
                </a:solidFill>
              </a:rPr>
              <a:t>raw strings </a:t>
            </a:r>
            <a:r>
              <a:rPr lang="en-IE" sz="2000"/>
              <a:t>that can contain newlines and arbitrary text.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E23A-C5B5-0F47-92D6-E57F579483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261D-6349-DB41-B1D6-DC4D4FA07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609212412"/>
      </p:ext>
    </p:extLst>
  </p:cSld>
  <p:clrMapOvr>
    <a:masterClrMapping/>
  </p:clrMapOvr>
  <p:transition spd="med" advTm="2083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Literals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64" y="2287718"/>
            <a:ext cx="2744720" cy="568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9870" y="2287782"/>
            <a:ext cx="3224733" cy="567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1687"/>
              <a:t>An </a:t>
            </a:r>
            <a:r>
              <a:rPr lang="en-IE" sz="1687">
                <a:solidFill>
                  <a:srgbClr val="FF0000"/>
                </a:solidFill>
              </a:rPr>
              <a:t>escaped string </a:t>
            </a:r>
            <a:r>
              <a:rPr lang="en-IE" sz="1687"/>
              <a:t>is very much like a Java string</a:t>
            </a:r>
            <a:endParaRPr lang="en-US" altLang="en-US" sz="1186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65214" y="3375623"/>
            <a:ext cx="3149389" cy="1087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1687"/>
              <a:t>A </a:t>
            </a:r>
            <a:r>
              <a:rPr lang="en-IE" sz="1687">
                <a:solidFill>
                  <a:srgbClr val="FF0000"/>
                </a:solidFill>
              </a:rPr>
              <a:t>raw string </a:t>
            </a:r>
            <a:r>
              <a:rPr lang="en-IE" sz="1687"/>
              <a:t>is delimited by a triple quote (</a:t>
            </a:r>
            <a:r>
              <a:rPr lang="en-IE" sz="1687">
                <a:latin typeface="Eras Medium ITC" panose="020B0602030504020804" pitchFamily="34" charset="0"/>
              </a:rPr>
              <a:t>“””</a:t>
            </a:r>
            <a:r>
              <a:rPr lang="en-IE" sz="1687"/>
              <a:t>), contains no escaping and can contain new lines and any other characters.</a:t>
            </a:r>
            <a:endParaRPr lang="en-US" altLang="en-US" sz="1186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E072F-4DB4-446E-AC98-A4B794FA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64" y="3003189"/>
            <a:ext cx="2744720" cy="1737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FB173DD0-ACD7-4B43-B327-E0886B13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83" y="840305"/>
            <a:ext cx="7772401" cy="127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Kotlin has two types of string literals: </a:t>
            </a:r>
            <a:br>
              <a:rPr lang="en-IE" sz="2000"/>
            </a:br>
            <a:r>
              <a:rPr lang="en-IE" sz="2000"/>
              <a:t>	</a:t>
            </a:r>
            <a:r>
              <a:rPr lang="en-IE" sz="2000">
                <a:solidFill>
                  <a:srgbClr val="FF0000"/>
                </a:solidFill>
              </a:rPr>
              <a:t>escaped strings</a:t>
            </a:r>
            <a:r>
              <a:rPr lang="en-IE" sz="2000"/>
              <a:t> that may have escaped characters in them</a:t>
            </a:r>
          </a:p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and </a:t>
            </a:r>
            <a:br>
              <a:rPr lang="en-IE" sz="2000"/>
            </a:br>
            <a:r>
              <a:rPr lang="en-IE" sz="2000"/>
              <a:t>	</a:t>
            </a:r>
            <a:r>
              <a:rPr lang="en-IE" sz="2000">
                <a:solidFill>
                  <a:srgbClr val="FF0000"/>
                </a:solidFill>
              </a:rPr>
              <a:t>raw strings </a:t>
            </a:r>
            <a:r>
              <a:rPr lang="en-IE" sz="2000"/>
              <a:t>that can contain newlines and arbitrary text.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A7903-8ADD-6243-B5F4-5FAFA6EC7A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3869C-B916-1243-846F-6F462CAC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945666260"/>
      </p:ext>
    </p:extLst>
  </p:cSld>
  <p:clrMapOvr>
    <a:masterClrMapping/>
  </p:clrMapOvr>
  <p:transition spd="med" advTm="5751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Literals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9506" y="2593013"/>
            <a:ext cx="5093271" cy="66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>
                <a:solidFill>
                  <a:schemeClr val="tx1"/>
                </a:solidFill>
              </a:rPr>
              <a:t>You can remove leading whitespace with </a:t>
            </a:r>
            <a:r>
              <a:rPr lang="en-US" altLang="en-US" sz="2000" err="1">
                <a:solidFill>
                  <a:srgbClr val="FF0000"/>
                </a:solidFill>
              </a:rPr>
              <a:t>trimMargin</a:t>
            </a:r>
            <a:r>
              <a:rPr lang="en-US" altLang="en-US" sz="2000">
                <a:solidFill>
                  <a:srgbClr val="FF0000"/>
                </a:solidFill>
              </a:rPr>
              <a:t>()</a:t>
            </a:r>
            <a:endParaRPr lang="en-US" altLang="en-US" sz="200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F9CD4-57D4-42D6-BA28-5C468D72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17" y="948091"/>
            <a:ext cx="2744720" cy="1737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1A3FA3-FB96-4590-AAA1-4012BCE6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3" y="948091"/>
            <a:ext cx="5093271" cy="1559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39646-FC18-6B4B-9B28-EF1E740E9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8AE2-BCE6-454D-A310-ECFA0D78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52930592"/>
      </p:ext>
    </p:extLst>
  </p:cSld>
  <p:clrMapOvr>
    <a:masterClrMapping/>
  </p:clrMapOvr>
  <p:transition spd="med" advTm="5277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15853</TotalTime>
  <Words>949</Words>
  <Application>Microsoft Macintosh PowerPoint</Application>
  <PresentationFormat>On-screen Show (16:9)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Avenir</vt:lpstr>
      <vt:lpstr>Calibri</vt:lpstr>
      <vt:lpstr>Courier New</vt:lpstr>
      <vt:lpstr>Eras Medium ITC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Introducing Kotlin Syntax - Part 1.3</vt:lpstr>
      <vt:lpstr>Agenda</vt:lpstr>
      <vt:lpstr>Agenda</vt:lpstr>
      <vt:lpstr>Strings and String Templates</vt:lpstr>
      <vt:lpstr>Strings</vt:lpstr>
      <vt:lpstr>String Literals</vt:lpstr>
      <vt:lpstr>String Literals</vt:lpstr>
      <vt:lpstr>String Literals</vt:lpstr>
      <vt:lpstr>String Literals</vt:lpstr>
      <vt:lpstr>String Templates</vt:lpstr>
      <vt:lpstr>String Templates</vt:lpstr>
      <vt:lpstr>String Templates</vt:lpstr>
      <vt:lpstr>Ranges</vt:lpstr>
      <vt:lpstr>Range</vt:lpstr>
      <vt:lpstr>Range</vt:lpstr>
      <vt:lpstr>Type Checks &amp; Casts</vt:lpstr>
      <vt:lpstr>is and !is operators</vt:lpstr>
      <vt:lpstr>Smart Casts (an example using if)</vt:lpstr>
      <vt:lpstr>Smart Casts (an example using when)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67</cp:revision>
  <dcterms:created xsi:type="dcterms:W3CDTF">2019-01-29T16:40:14Z</dcterms:created>
  <dcterms:modified xsi:type="dcterms:W3CDTF">2025-08-20T07:47:08Z</dcterms:modified>
</cp:coreProperties>
</file>