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91" r:id="rId2"/>
    <p:sldId id="257" r:id="rId3"/>
    <p:sldId id="258" r:id="rId4"/>
    <p:sldId id="445" r:id="rId5"/>
    <p:sldId id="461" r:id="rId6"/>
    <p:sldId id="303" r:id="rId7"/>
    <p:sldId id="393" r:id="rId8"/>
    <p:sldId id="403" r:id="rId9"/>
    <p:sldId id="396" r:id="rId10"/>
    <p:sldId id="394" r:id="rId11"/>
    <p:sldId id="397" r:id="rId12"/>
    <p:sldId id="429" r:id="rId13"/>
    <p:sldId id="395" r:id="rId14"/>
    <p:sldId id="398" r:id="rId15"/>
    <p:sldId id="399" r:id="rId16"/>
    <p:sldId id="400" r:id="rId17"/>
    <p:sldId id="448" r:id="rId18"/>
    <p:sldId id="449" r:id="rId19"/>
    <p:sldId id="450" r:id="rId20"/>
    <p:sldId id="404" r:id="rId21"/>
    <p:sldId id="405" r:id="rId22"/>
    <p:sldId id="407" r:id="rId23"/>
    <p:sldId id="408" r:id="rId24"/>
    <p:sldId id="293" r:id="rId25"/>
    <p:sldId id="447" r:id="rId26"/>
    <p:sldId id="446" r:id="rId27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94699"/>
    <a:srgbClr val="0E9647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4658"/>
  </p:normalViewPr>
  <p:slideViewPr>
    <p:cSldViewPr snapToGrid="0" snapToObjects="1">
      <p:cViewPr varScale="1">
        <p:scale>
          <a:sx n="154" d="100"/>
          <a:sy n="154" d="100"/>
        </p:scale>
        <p:origin x="784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38F90F61-3B26-A548-B0B0-E16351CAB5E7}"/>
    <pc:docChg chg="undo custSel modSld">
      <pc:chgData name="David Drohan" userId="bd111efc-3a90-4169-a791-cb26685365d4" providerId="ADAL" clId="{38F90F61-3B26-A548-B0B0-E16351CAB5E7}" dt="2019-09-15T15:16:29.423" v="36" actId="478"/>
      <pc:docMkLst>
        <pc:docMk/>
      </pc:docMkLst>
      <pc:sldChg chg="addSp delSp">
        <pc:chgData name="David Drohan" userId="bd111efc-3a90-4169-a791-cb26685365d4" providerId="ADAL" clId="{38F90F61-3B26-A548-B0B0-E16351CAB5E7}" dt="2019-09-15T15:16:29.423" v="36" actId="478"/>
        <pc:sldMkLst>
          <pc:docMk/>
          <pc:sldMk cId="0" sldId="257"/>
        </pc:sldMkLst>
        <pc:spChg chg="add del">
          <ac:chgData name="David Drohan" userId="bd111efc-3a90-4169-a791-cb26685365d4" providerId="ADAL" clId="{38F90F61-3B26-A548-B0B0-E16351CAB5E7}" dt="2019-09-15T15:16:29.423" v="36" actId="478"/>
          <ac:spMkLst>
            <pc:docMk/>
            <pc:sldMk cId="0" sldId="257"/>
            <ac:spMk id="79" creationId="{00000000-0000-0000-0000-000000000000}"/>
          </ac:spMkLst>
        </pc:spChg>
      </pc:sldChg>
      <pc:sldChg chg="modSp">
        <pc:chgData name="David Drohan" userId="bd111efc-3a90-4169-a791-cb26685365d4" providerId="ADAL" clId="{38F90F61-3B26-A548-B0B0-E16351CAB5E7}" dt="2019-09-15T15:05:14.326" v="18" actId="14100"/>
        <pc:sldMkLst>
          <pc:docMk/>
          <pc:sldMk cId="3927036302" sldId="429"/>
        </pc:sldMkLst>
        <pc:spChg chg="mod">
          <ac:chgData name="David Drohan" userId="bd111efc-3a90-4169-a791-cb26685365d4" providerId="ADAL" clId="{38F90F61-3B26-A548-B0B0-E16351CAB5E7}" dt="2019-09-15T15:04:18.839" v="6" actId="1076"/>
          <ac:spMkLst>
            <pc:docMk/>
            <pc:sldMk cId="3927036302" sldId="429"/>
            <ac:spMk id="2" creationId="{75005D85-FE5E-435A-9014-7556AD46C463}"/>
          </ac:spMkLst>
        </pc:spChg>
        <pc:cxnChg chg="mod">
          <ac:chgData name="David Drohan" userId="bd111efc-3a90-4169-a791-cb26685365d4" providerId="ADAL" clId="{38F90F61-3B26-A548-B0B0-E16351CAB5E7}" dt="2019-09-15T15:05:14.326" v="18" actId="14100"/>
          <ac:cxnSpMkLst>
            <pc:docMk/>
            <pc:sldMk cId="3927036302" sldId="429"/>
            <ac:cxnSpMk id="14" creationId="{3AD6B321-0D34-AF40-BBE5-3370DBDFC564}"/>
          </ac:cxnSpMkLst>
        </pc:cxnChg>
        <pc:cxnChg chg="mod">
          <ac:chgData name="David Drohan" userId="bd111efc-3a90-4169-a791-cb26685365d4" providerId="ADAL" clId="{38F90F61-3B26-A548-B0B0-E16351CAB5E7}" dt="2019-09-15T15:05:00.184" v="16" actId="14100"/>
          <ac:cxnSpMkLst>
            <pc:docMk/>
            <pc:sldMk cId="3927036302" sldId="429"/>
            <ac:cxnSpMk id="16" creationId="{67770632-8CF9-064B-B7CA-3C191F48D5A6}"/>
          </ac:cxnSpMkLst>
        </pc:cxnChg>
      </pc:sldChg>
      <pc:sldChg chg="modSp">
        <pc:chgData name="David Drohan" userId="bd111efc-3a90-4169-a791-cb26685365d4" providerId="ADAL" clId="{38F90F61-3B26-A548-B0B0-E16351CAB5E7}" dt="2019-09-15T15:06:18.340" v="32" actId="1037"/>
        <pc:sldMkLst>
          <pc:docMk/>
          <pc:sldMk cId="986567806" sldId="447"/>
        </pc:sldMkLst>
        <pc:spChg chg="mod">
          <ac:chgData name="David Drohan" userId="bd111efc-3a90-4169-a791-cb26685365d4" providerId="ADAL" clId="{38F90F61-3B26-A548-B0B0-E16351CAB5E7}" dt="2019-09-15T15:06:18.340" v="32" actId="1037"/>
          <ac:spMkLst>
            <pc:docMk/>
            <pc:sldMk cId="986567806" sldId="447"/>
            <ac:spMk id="161" creationId="{00000000-0000-0000-0000-000000000000}"/>
          </ac:spMkLst>
        </pc:spChg>
      </pc:sldChg>
      <pc:sldChg chg="modSp">
        <pc:chgData name="David Drohan" userId="bd111efc-3a90-4169-a791-cb26685365d4" providerId="ADAL" clId="{38F90F61-3B26-A548-B0B0-E16351CAB5E7}" dt="2019-09-15T15:05:43.522" v="20" actId="20577"/>
        <pc:sldMkLst>
          <pc:docMk/>
          <pc:sldMk cId="3850459414" sldId="449"/>
        </pc:sldMkLst>
        <pc:spChg chg="mod">
          <ac:chgData name="David Drohan" userId="bd111efc-3a90-4169-a791-cb26685365d4" providerId="ADAL" clId="{38F90F61-3B26-A548-B0B0-E16351CAB5E7}" dt="2019-09-15T15:05:43.522" v="20" actId="20577"/>
          <ac:spMkLst>
            <pc:docMk/>
            <pc:sldMk cId="3850459414" sldId="449"/>
            <ac:spMk id="3" creationId="{96F11FEE-5F7D-2641-BADD-428F901CE5D9}"/>
          </ac:spMkLst>
        </pc:spChg>
      </pc:sldChg>
    </pc:docChg>
  </pc:docChgLst>
  <pc:docChgLst>
    <pc:chgData name="David Drohan" userId="bd111efc-3a90-4169-a791-cb26685365d4" providerId="ADAL" clId="{5FB23291-082F-CD46-A718-44A78C3A5435}"/>
    <pc:docChg chg="undo custSel modSld">
      <pc:chgData name="David Drohan" userId="bd111efc-3a90-4169-a791-cb26685365d4" providerId="ADAL" clId="{5FB23291-082F-CD46-A718-44A78C3A5435}" dt="2019-07-11T14:02:16.450" v="34" actId="20577"/>
      <pc:docMkLst>
        <pc:docMk/>
      </pc:docMkLst>
      <pc:sldChg chg="addSp">
        <pc:chgData name="David Drohan" userId="bd111efc-3a90-4169-a791-cb26685365d4" providerId="ADAL" clId="{5FB23291-082F-CD46-A718-44A78C3A5435}" dt="2019-07-11T08:31:22.874" v="0"/>
        <pc:sldMkLst>
          <pc:docMk/>
          <pc:sldMk cId="321734616" sldId="303"/>
        </pc:sldMkLst>
        <pc:picChg chg="add">
          <ac:chgData name="David Drohan" userId="bd111efc-3a90-4169-a791-cb26685365d4" providerId="ADAL" clId="{5FB23291-082F-CD46-A718-44A78C3A5435}" dt="2019-07-11T08:31:22.874" v="0"/>
          <ac:picMkLst>
            <pc:docMk/>
            <pc:sldMk cId="321734616" sldId="303"/>
            <ac:picMk id="4" creationId="{BE5CDA07-7EA5-2B4F-9BB6-E7428B2B7A3A}"/>
          </ac:picMkLst>
        </pc:picChg>
      </pc:sldChg>
      <pc:sldChg chg="modSp">
        <pc:chgData name="David Drohan" userId="bd111efc-3a90-4169-a791-cb26685365d4" providerId="ADAL" clId="{5FB23291-082F-CD46-A718-44A78C3A5435}" dt="2019-07-11T13:58:07.932" v="19" actId="20577"/>
        <pc:sldMkLst>
          <pc:docMk/>
          <pc:sldMk cId="255197562" sldId="393"/>
        </pc:sldMkLst>
        <pc:spChg chg="mod">
          <ac:chgData name="David Drohan" userId="bd111efc-3a90-4169-a791-cb26685365d4" providerId="ADAL" clId="{5FB23291-082F-CD46-A718-44A78C3A5435}" dt="2019-07-11T13:58:07.932" v="19" actId="20577"/>
          <ac:spMkLst>
            <pc:docMk/>
            <pc:sldMk cId="255197562" sldId="393"/>
            <ac:spMk id="7" creationId="{6FE0FBDE-762B-4502-B2CB-78FF20A13FE5}"/>
          </ac:spMkLst>
        </pc:spChg>
        <pc:cxnChg chg="mod">
          <ac:chgData name="David Drohan" userId="bd111efc-3a90-4169-a791-cb26685365d4" providerId="ADAL" clId="{5FB23291-082F-CD46-A718-44A78C3A5435}" dt="2019-07-11T08:34:28.059" v="9" actId="1076"/>
          <ac:cxnSpMkLst>
            <pc:docMk/>
            <pc:sldMk cId="255197562" sldId="393"/>
            <ac:cxnSpMk id="5" creationId="{C0E59541-0A4E-F64D-A159-7EBD88A0F00F}"/>
          </ac:cxnSpMkLst>
        </pc:cxnChg>
        <pc:cxnChg chg="mod">
          <ac:chgData name="David Drohan" userId="bd111efc-3a90-4169-a791-cb26685365d4" providerId="ADAL" clId="{5FB23291-082F-CD46-A718-44A78C3A5435}" dt="2019-07-11T08:34:30.784" v="10" actId="1076"/>
          <ac:cxnSpMkLst>
            <pc:docMk/>
            <pc:sldMk cId="255197562" sldId="393"/>
            <ac:cxnSpMk id="8" creationId="{C4EAA2E2-3404-C349-B32B-625B2F0F0C85}"/>
          </ac:cxnSpMkLst>
        </pc:cxnChg>
      </pc:sldChg>
      <pc:sldChg chg="modSp">
        <pc:chgData name="David Drohan" userId="bd111efc-3a90-4169-a791-cb26685365d4" providerId="ADAL" clId="{5FB23291-082F-CD46-A718-44A78C3A5435}" dt="2019-07-11T14:02:16.450" v="34" actId="20577"/>
        <pc:sldMkLst>
          <pc:docMk/>
          <pc:sldMk cId="3850459414" sldId="449"/>
        </pc:sldMkLst>
        <pc:spChg chg="mod">
          <ac:chgData name="David Drohan" userId="bd111efc-3a90-4169-a791-cb26685365d4" providerId="ADAL" clId="{5FB23291-082F-CD46-A718-44A78C3A5435}" dt="2019-07-11T14:02:16.450" v="34" actId="20577"/>
          <ac:spMkLst>
            <pc:docMk/>
            <pc:sldMk cId="3850459414" sldId="449"/>
            <ac:spMk id="3" creationId="{96F11FEE-5F7D-2641-BADD-428F901CE5D9}"/>
          </ac:spMkLst>
        </pc:spChg>
      </pc:sldChg>
      <pc:sldChg chg="addSp">
        <pc:chgData name="David Drohan" userId="bd111efc-3a90-4169-a791-cb26685365d4" providerId="ADAL" clId="{5FB23291-082F-CD46-A718-44A78C3A5435}" dt="2019-07-11T08:31:53.181" v="1"/>
        <pc:sldMkLst>
          <pc:docMk/>
          <pc:sldMk cId="2436535994" sldId="450"/>
        </pc:sldMkLst>
        <pc:picChg chg="add">
          <ac:chgData name="David Drohan" userId="bd111efc-3a90-4169-a791-cb26685365d4" providerId="ADAL" clId="{5FB23291-082F-CD46-A718-44A78C3A5435}" dt="2019-07-11T08:31:53.181" v="1"/>
          <ac:picMkLst>
            <pc:docMk/>
            <pc:sldMk cId="2436535994" sldId="450"/>
            <ac:picMk id="4" creationId="{22964178-6EBF-5F4B-9107-873C747CFF0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7079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https://www.programiz.com/kotlin-programming/data-class</a:t>
            </a:r>
          </a:p>
        </p:txBody>
      </p:sp>
    </p:spTree>
    <p:extLst>
      <p:ext uri="{BB962C8B-B14F-4D97-AF65-F5344CB8AC3E}">
        <p14:creationId xmlns:p14="http://schemas.microsoft.com/office/powerpoint/2010/main" val="1659587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https://www.programiz.com/kotlin-programming/data-class</a:t>
            </a:r>
          </a:p>
        </p:txBody>
      </p:sp>
    </p:spTree>
    <p:extLst>
      <p:ext uri="{BB962C8B-B14F-4D97-AF65-F5344CB8AC3E}">
        <p14:creationId xmlns:p14="http://schemas.microsoft.com/office/powerpoint/2010/main" val="1376746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https://www.programiz.com/kotlin-programming/data-class</a:t>
            </a:r>
          </a:p>
        </p:txBody>
      </p:sp>
    </p:spTree>
    <p:extLst>
      <p:ext uri="{BB962C8B-B14F-4D97-AF65-F5344CB8AC3E}">
        <p14:creationId xmlns:p14="http://schemas.microsoft.com/office/powerpoint/2010/main" val="20637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https://www.programiz.com/kotlin-programming/data-class</a:t>
            </a:r>
          </a:p>
        </p:txBody>
      </p:sp>
    </p:spTree>
    <p:extLst>
      <p:ext uri="{BB962C8B-B14F-4D97-AF65-F5344CB8AC3E}">
        <p14:creationId xmlns:p14="http://schemas.microsoft.com/office/powerpoint/2010/main" val="53143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400" b="0" i="0">
                <a:effectLst/>
                <a:latin typeface="Avenir"/>
                <a:ea typeface="Avenir"/>
                <a:cs typeface="Avenir"/>
                <a:sym typeface="Avenir Roman"/>
              </a:rPr>
              <a:t>If the primary constructor does not have any annotations or visibility modifiers, the constructor keyword can be omitted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873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400" b="0" i="0">
                <a:effectLst/>
                <a:latin typeface="Avenir"/>
                <a:ea typeface="Avenir"/>
                <a:cs typeface="Avenir"/>
                <a:sym typeface="Avenir Roman"/>
              </a:rPr>
              <a:t>If the primary constructor does not have any annotations or visibility modifiers, the constructor keyword can be omitted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675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59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400" b="0" i="0">
                <a:effectLst/>
                <a:latin typeface="Avenir"/>
                <a:ea typeface="Avenir"/>
                <a:cs typeface="Avenir"/>
                <a:sym typeface="Avenir Roman"/>
              </a:rPr>
              <a:t>If the primary constructor does not have any annotations or visibility modifiers, the constructor keyword can be omitted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475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400" b="0" i="0">
                <a:effectLst/>
                <a:latin typeface="Avenir"/>
                <a:ea typeface="Avenir"/>
                <a:cs typeface="Avenir"/>
                <a:sym typeface="Avenir Roman"/>
              </a:rPr>
              <a:t>If the primary constructor does not have any annotations or visibility modifiers, the constructor keyword can be omitted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78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https://www.programiz.com/kotlin-programming/constructors</a:t>
            </a:r>
          </a:p>
        </p:txBody>
      </p:sp>
    </p:spTree>
    <p:extLst>
      <p:ext uri="{BB962C8B-B14F-4D97-AF65-F5344CB8AC3E}">
        <p14:creationId xmlns:p14="http://schemas.microsoft.com/office/powerpoint/2010/main" val="269731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https://www.programiz.com/kotlin-programming/constructors</a:t>
            </a:r>
          </a:p>
          <a:p>
            <a:endParaRPr lang="en-IE"/>
          </a:p>
          <a:p>
            <a:r>
              <a:rPr lang="en-IE" sz="2400" b="1" i="0">
                <a:effectLst/>
                <a:latin typeface="Avenir"/>
                <a:ea typeface="Avenir"/>
                <a:cs typeface="Avenir"/>
                <a:sym typeface="Avenir Roman"/>
              </a:rPr>
              <a:t>Note:-</a:t>
            </a:r>
            <a:r>
              <a:rPr lang="en-IE" sz="2400" b="0" i="0">
                <a:effectLst/>
                <a:latin typeface="Avenir"/>
                <a:ea typeface="Avenir"/>
                <a:cs typeface="Avenir"/>
                <a:sym typeface="Avenir Roman"/>
              </a:rPr>
              <a:t> The getters and setters are only created for mutable properties (</a:t>
            </a:r>
            <a:r>
              <a:rPr lang="en-IE" sz="2400" b="0" i="0" err="1">
                <a:effectLst/>
                <a:latin typeface="Avenir"/>
                <a:ea typeface="Avenir"/>
                <a:cs typeface="Avenir"/>
                <a:sym typeface="Avenir Roman"/>
              </a:rPr>
              <a:t>var</a:t>
            </a:r>
            <a:r>
              <a:rPr lang="en-IE" sz="2400" b="0" i="0">
                <a:effectLst/>
                <a:latin typeface="Avenir"/>
                <a:ea typeface="Avenir"/>
                <a:cs typeface="Avenir"/>
                <a:sym typeface="Avenir Roman"/>
              </a:rPr>
              <a:t>) and for immutable properties only getter is created.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2414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https://www.programiz.com/kotlin-programming/constructors</a:t>
            </a:r>
          </a:p>
        </p:txBody>
      </p:sp>
    </p:spTree>
    <p:extLst>
      <p:ext uri="{BB962C8B-B14F-4D97-AF65-F5344CB8AC3E}">
        <p14:creationId xmlns:p14="http://schemas.microsoft.com/office/powerpoint/2010/main" val="397619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it.ie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799296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5101985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5026749" y="2224539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0281665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14" name="Group 38">
            <a:extLst>
              <a:ext uri="{FF2B5EF4-FFF2-40B4-BE49-F238E27FC236}">
                <a16:creationId xmlns:a16="http://schemas.microsoft.com/office/drawing/2014/main" id="{F2E4AAC4-1BC8-8B45-9D59-BD11EFE1C363}"/>
              </a:ext>
            </a:extLst>
          </p:cNvPr>
          <p:cNvGrpSpPr/>
          <p:nvPr userDrawn="1"/>
        </p:nvGrpSpPr>
        <p:grpSpPr>
          <a:xfrm>
            <a:off x="2596780" y="2895889"/>
            <a:ext cx="3241478" cy="557188"/>
            <a:chOff x="0" y="0"/>
            <a:chExt cx="4610101" cy="1056592"/>
          </a:xfrm>
        </p:grpSpPr>
        <p:sp>
          <p:nvSpPr>
            <p:cNvPr id="15" name="Shape 35">
              <a:extLst>
                <a:ext uri="{FF2B5EF4-FFF2-40B4-BE49-F238E27FC236}">
                  <a16:creationId xmlns:a16="http://schemas.microsoft.com/office/drawing/2014/main" id="{885F7572-8BDA-2441-A5EC-7D945A8A5010}"/>
                </a:ext>
              </a:extLst>
            </p:cNvPr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lang="en-IE"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South East Technological University</a:t>
              </a:r>
            </a:p>
          </p:txBody>
        </p:sp>
        <p:sp>
          <p:nvSpPr>
            <p:cNvPr id="16" name="Shape 36">
              <a:extLst>
                <a:ext uri="{FF2B5EF4-FFF2-40B4-BE49-F238E27FC236}">
                  <a16:creationId xmlns:a16="http://schemas.microsoft.com/office/drawing/2014/main" id="{13A97CFA-9E2F-6C43-883A-5397F4F500F6}"/>
                </a:ext>
              </a:extLst>
            </p:cNvPr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" action="ppaction://noactio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</a:t>
              </a:r>
              <a:r>
                <a:rPr lang="en-IE"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setu</a:t>
              </a: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.ie</a:t>
              </a:r>
            </a:p>
          </p:txBody>
        </p:sp>
      </p:grpSp>
      <p:sp>
        <p:nvSpPr>
          <p:cNvPr id="17" name="Shape 39">
            <a:extLst>
              <a:ext uri="{FF2B5EF4-FFF2-40B4-BE49-F238E27FC236}">
                <a16:creationId xmlns:a16="http://schemas.microsoft.com/office/drawing/2014/main" id="{5A8FBA0A-0E37-5B4F-B217-4AC100FA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5" y="4300772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7831" y="4406308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1182410" y="4491644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fontAlgn="auto"/>
            <a:r>
              <a:rPr lang="en-IE" sz="1600" b="1" i="0" u="none" strike="noStrike" baseline="0" dirty="0">
                <a:effectLst/>
                <a:latin typeface="+mn-lt"/>
                <a:ea typeface="+mn-ea"/>
                <a:cs typeface="+mn-cs"/>
                <a:sym typeface="Helvetica Light"/>
              </a:rPr>
              <a:t>South East Technological University</a:t>
            </a: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2412786" y="2377945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600" b="1" i="0" baseline="0" dirty="0"/>
              <a:t>Dave Drohan 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763117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1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003969@nuist.edu.cn" TargetMode="Externa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otlinlang.org/docs/reference/class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ke-plummer/KotlinCalendar" TargetMode="External"/><Relationship Id="rId3" Type="http://schemas.openxmlformats.org/officeDocument/2006/relationships/hyperlink" Target="https://www.programiz.com/kotlin-programming/interfaces" TargetMode="External"/><Relationship Id="rId7" Type="http://schemas.openxmlformats.org/officeDocument/2006/relationships/hyperlink" Target="https://objectpartners.com/2016/02/23/an-introduction-to-kotlin/" TargetMode="External"/><Relationship Id="rId2" Type="http://schemas.openxmlformats.org/officeDocument/2006/relationships/hyperlink" Target="https://www.programiz.com/kotlin-programming/inheritanc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edium.com/@napperley/kotlin-tutorial-12-encapsulation-and-polymorphism-6e5a150f25e1" TargetMode="External"/><Relationship Id="rId5" Type="http://schemas.openxmlformats.org/officeDocument/2006/relationships/hyperlink" Target="https://try.kotlinlang.org/#/Examples/Hello,%20world!/Simplest%20version/Simplest%20version.kt" TargetMode="External"/><Relationship Id="rId4" Type="http://schemas.openxmlformats.org/officeDocument/2006/relationships/hyperlink" Target="https://kotlinlang.org/api/latest/jvm/stdlib/kotlin.collections/index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kotlin-programming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medium.com/@napperley/kotlin-tutorial-5-basic-collections-3f114996692b" TargetMode="External"/><Relationship Id="rId4" Type="http://schemas.openxmlformats.org/officeDocument/2006/relationships/hyperlink" Target="https://www.baeldung.com/kotlin-lambda-expression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9162FF17-0EE3-FE50-1496-89E7A7B59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6" name="Shape 33">
            <a:extLst>
              <a:ext uri="{FF2B5EF4-FFF2-40B4-BE49-F238E27FC236}">
                <a16:creationId xmlns:a16="http://schemas.microsoft.com/office/drawing/2014/main" id="{D795AD99-FC15-8136-7EA8-62DA1069CBC4}"/>
              </a:ext>
            </a:extLst>
          </p:cNvPr>
          <p:cNvSpPr/>
          <p:nvPr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7" name="Shape 34">
            <a:extLst>
              <a:ext uri="{FF2B5EF4-FFF2-40B4-BE49-F238E27FC236}">
                <a16:creationId xmlns:a16="http://schemas.microsoft.com/office/drawing/2014/main" id="{5DC1D866-A134-1FCD-F6B9-6089651B4F0A}"/>
              </a:ext>
            </a:extLst>
          </p:cNvPr>
          <p:cNvSpPr/>
          <p:nvPr/>
        </p:nvSpPr>
        <p:spPr>
          <a:xfrm>
            <a:off x="3518641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8" name="Shape 35">
            <a:extLst>
              <a:ext uri="{FF2B5EF4-FFF2-40B4-BE49-F238E27FC236}">
                <a16:creationId xmlns:a16="http://schemas.microsoft.com/office/drawing/2014/main" id="{997A1267-88C5-5F81-0C1C-B543570661E4}"/>
              </a:ext>
            </a:extLst>
          </p:cNvPr>
          <p:cNvSpPr/>
          <p:nvPr/>
        </p:nvSpPr>
        <p:spPr>
          <a:xfrm>
            <a:off x="4808416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18C2C1F-A62E-B9B5-5784-1190A7170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9532F-2993-FF4E-AD5A-7F0FD8CC6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D041-0570-3E90-220E-1D210AD8A931}"/>
              </a:ext>
            </a:extLst>
          </p:cNvPr>
          <p:cNvSpPr txBox="1"/>
          <p:nvPr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35">
            <a:extLst>
              <a:ext uri="{FF2B5EF4-FFF2-40B4-BE49-F238E27FC236}">
                <a16:creationId xmlns:a16="http://schemas.microsoft.com/office/drawing/2014/main" id="{386981ED-D1E6-8015-EF74-19057EE02634}"/>
              </a:ext>
            </a:extLst>
          </p:cNvPr>
          <p:cNvSpPr/>
          <p:nvPr/>
        </p:nvSpPr>
        <p:spPr>
          <a:xfrm>
            <a:off x="4808416" y="2224539"/>
            <a:ext cx="3656494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F1FC4AF6-E8A8-0410-381C-21AF93583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32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  <p:sp>
        <p:nvSpPr>
          <p:cNvPr id="14" name="Shape 34">
            <a:extLst>
              <a:ext uri="{FF2B5EF4-FFF2-40B4-BE49-F238E27FC236}">
                <a16:creationId xmlns:a16="http://schemas.microsoft.com/office/drawing/2014/main" id="{CE42592D-AA58-9946-414B-D58ABCBD55B7}"/>
              </a:ext>
            </a:extLst>
          </p:cNvPr>
          <p:cNvSpPr/>
          <p:nvPr/>
        </p:nvSpPr>
        <p:spPr>
          <a:xfrm>
            <a:off x="2076049" y="3323746"/>
            <a:ext cx="2630528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lang="en-US"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Updated &amp; Delivered</a:t>
            </a:r>
            <a:endParaRPr sz="2400" b="1" i="0" baseline="0" dirty="0">
              <a:solidFill>
                <a:srgbClr val="FF0000"/>
              </a:solid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382BC03B-6918-2C12-E339-EC76389B1AD4}"/>
              </a:ext>
            </a:extLst>
          </p:cNvPr>
          <p:cNvSpPr/>
          <p:nvPr/>
        </p:nvSpPr>
        <p:spPr>
          <a:xfrm>
            <a:off x="4808416" y="3642747"/>
            <a:ext cx="3837205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</a:t>
            </a:r>
            <a:r>
              <a:rPr lang="en-US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</a:t>
            </a:r>
            <a:endParaRPr sz="975" b="1" i="0" baseline="0" dirty="0">
              <a:solidFill>
                <a:srgbClr val="1334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 University of Information Science and Technology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Nanjing, China</a:t>
            </a:r>
          </a:p>
        </p:txBody>
      </p:sp>
      <p:sp>
        <p:nvSpPr>
          <p:cNvPr id="16" name="Shape 35">
            <a:extLst>
              <a:ext uri="{FF2B5EF4-FFF2-40B4-BE49-F238E27FC236}">
                <a16:creationId xmlns:a16="http://schemas.microsoft.com/office/drawing/2014/main" id="{0DCDF452-B29C-BDC1-C936-31153A5828F8}"/>
              </a:ext>
            </a:extLst>
          </p:cNvPr>
          <p:cNvSpPr/>
          <p:nvPr/>
        </p:nvSpPr>
        <p:spPr>
          <a:xfrm>
            <a:off x="4808415" y="3249169"/>
            <a:ext cx="4156768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 defTabSz="521511"/>
            <a:r>
              <a:rPr lang="en-IE" sz="2000" b="1" dirty="0" err="1"/>
              <a:t>Gongzhe</a:t>
            </a:r>
            <a:r>
              <a:rPr lang="en-IE" sz="2000" b="1"/>
              <a:t> Qiao </a:t>
            </a:r>
            <a:r>
              <a:rPr lang="en-IE" sz="1800" b="1"/>
              <a:t>(</a:t>
            </a:r>
            <a:r>
              <a:rPr lang="en-IE" sz="1800">
                <a:hlinkClick r:id="rId6"/>
              </a:rPr>
              <a:t>003969@nuist.edu.cn</a:t>
            </a:r>
            <a:r>
              <a:rPr lang="en-IE" sz="1800" b="1"/>
              <a:t>)</a:t>
            </a:r>
            <a:endParaRPr lang="en-IE" sz="1800" b="1" dirty="0"/>
          </a:p>
        </p:txBody>
      </p:sp>
      <p:pic>
        <p:nvPicPr>
          <p:cNvPr id="1026" name="Picture 2" descr="Nanjing University of Information Science and Technology - Wikipedia">
            <a:extLst>
              <a:ext uri="{FF2B5EF4-FFF2-40B4-BE49-F238E27FC236}">
                <a16:creationId xmlns:a16="http://schemas.microsoft.com/office/drawing/2014/main" id="{E314E898-B235-5090-D244-D7311340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19" y="4360423"/>
            <a:ext cx="730559" cy="73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953113-4E9E-F68B-F22B-A0D04213E492}"/>
              </a:ext>
            </a:extLst>
          </p:cNvPr>
          <p:cNvSpPr txBox="1"/>
          <p:nvPr/>
        </p:nvSpPr>
        <p:spPr>
          <a:xfrm>
            <a:off x="2970778" y="4551295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nuist.edu.cn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34240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61A7B-1296-BA4D-B69D-DD9111965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</p:spPr>
        <p:txBody>
          <a:bodyPr/>
          <a:lstStyle/>
          <a:p>
            <a:pPr algn="l"/>
            <a:r>
              <a:rPr lang="en-IE" sz="2000">
                <a:solidFill>
                  <a:srgbClr val="333333"/>
                </a:solidFill>
                <a:latin typeface="+mn-lt"/>
              </a:rPr>
              <a:t>The </a:t>
            </a:r>
            <a:r>
              <a:rPr lang="en-IE" sz="2000" b="1">
                <a:solidFill>
                  <a:schemeClr val="tx1"/>
                </a:solidFill>
                <a:latin typeface="+mn-lt"/>
              </a:rPr>
              <a:t>primary constructor </a:t>
            </a:r>
            <a:r>
              <a:rPr lang="en-IE" sz="2000">
                <a:solidFill>
                  <a:srgbClr val="333333"/>
                </a:solidFill>
                <a:latin typeface="+mn-lt"/>
              </a:rPr>
              <a:t>cannot contain any code - initialisation code is placed in the </a:t>
            </a:r>
            <a:r>
              <a:rPr lang="en-IE" sz="2000" b="1" err="1">
                <a:solidFill>
                  <a:srgbClr val="FF0000"/>
                </a:solidFill>
                <a:latin typeface="+mn-lt"/>
              </a:rPr>
              <a:t>init</a:t>
            </a:r>
            <a:r>
              <a:rPr lang="en-IE" sz="2000" b="1">
                <a:solidFill>
                  <a:srgbClr val="0070C0"/>
                </a:solidFill>
                <a:latin typeface="+mn-lt"/>
              </a:rPr>
              <a:t> </a:t>
            </a:r>
            <a:r>
              <a:rPr lang="en-IE" sz="2000">
                <a:solidFill>
                  <a:srgbClr val="333333"/>
                </a:solidFill>
                <a:latin typeface="+mn-lt"/>
              </a:rPr>
              <a:t>block.</a:t>
            </a:r>
          </a:p>
          <a:p>
            <a:pPr algn="l"/>
            <a:r>
              <a:rPr lang="en-IE" sz="2000">
                <a:solidFill>
                  <a:srgbClr val="333333"/>
                </a:solidFill>
                <a:latin typeface="+mn-lt"/>
              </a:rPr>
              <a:t>The use of </a:t>
            </a:r>
            <a:r>
              <a:rPr lang="en-IE" sz="2000" b="1">
                <a:solidFill>
                  <a:srgbClr val="FF0000"/>
                </a:solidFill>
                <a:latin typeface="+mn-lt"/>
              </a:rPr>
              <a:t>_</a:t>
            </a:r>
            <a:r>
              <a:rPr lang="en-IE" sz="2000">
                <a:solidFill>
                  <a:srgbClr val="333333"/>
                </a:solidFill>
                <a:latin typeface="+mn-lt"/>
              </a:rPr>
              <a:t> prefixing constructor variables is standard.</a:t>
            </a:r>
            <a:endParaRPr lang="en-IE" sz="2000">
              <a:latin typeface="+mn-lt"/>
            </a:endParaRPr>
          </a:p>
          <a:p>
            <a:endParaRPr lang="en-US" sz="200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92137-91D3-457C-8F9D-6A81D48D428C}"/>
              </a:ext>
            </a:extLst>
          </p:cNvPr>
          <p:cNvSpPr/>
          <p:nvPr/>
        </p:nvSpPr>
        <p:spPr>
          <a:xfrm>
            <a:off x="612336" y="1985853"/>
            <a:ext cx="6330329" cy="26776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473200" indent="-1473200" algn="l"/>
            <a:r>
              <a:rPr lang="en-IE" sz="14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400" b="1">
                <a:latin typeface="Courier New" panose="02070309020205020404" pitchFamily="49" charset="0"/>
              </a:rPr>
              <a:t> Person( _</a:t>
            </a:r>
            <a:r>
              <a:rPr lang="en-IE" sz="1400" b="1" err="1">
                <a:latin typeface="Courier New" panose="02070309020205020404" pitchFamily="49" charset="0"/>
              </a:rPr>
              <a:t>firstName</a:t>
            </a:r>
            <a:r>
              <a:rPr lang="en-IE" sz="1400" b="1">
                <a:latin typeface="Courier New" panose="02070309020205020404" pitchFamily="49" charset="0"/>
              </a:rPr>
              <a:t>: String = </a:t>
            </a:r>
            <a:r>
              <a:rPr lang="en-IE" sz="1400" b="1">
                <a:solidFill>
                  <a:srgbClr val="2A00FF"/>
                </a:solidFill>
                <a:latin typeface="Courier New" panose="02070309020205020404" pitchFamily="49" charset="0"/>
              </a:rPr>
              <a:t>"UNKNOWN FIRSTNAME"</a:t>
            </a:r>
            <a:r>
              <a:rPr lang="en-IE" sz="1400" b="1">
                <a:latin typeface="Courier New" panose="02070309020205020404" pitchFamily="49" charset="0"/>
              </a:rPr>
              <a:t>, </a:t>
            </a:r>
            <a:br>
              <a:rPr lang="en-IE" sz="1400" b="1">
                <a:latin typeface="Courier New" panose="02070309020205020404" pitchFamily="49" charset="0"/>
              </a:rPr>
            </a:br>
            <a:r>
              <a:rPr lang="en-IE" sz="1400" b="1">
                <a:latin typeface="Courier New" panose="02070309020205020404" pitchFamily="49" charset="0"/>
              </a:rPr>
              <a:t>_</a:t>
            </a:r>
            <a:r>
              <a:rPr lang="en-IE" sz="1400" b="1" err="1">
                <a:latin typeface="Courier New" panose="02070309020205020404" pitchFamily="49" charset="0"/>
              </a:rPr>
              <a:t>lastName</a:t>
            </a:r>
            <a:r>
              <a:rPr lang="en-IE" sz="1400" b="1">
                <a:latin typeface="Courier New" panose="02070309020205020404" pitchFamily="49" charset="0"/>
              </a:rPr>
              <a:t>: String = </a:t>
            </a:r>
            <a:r>
              <a:rPr lang="en-IE" sz="1400" b="1">
                <a:solidFill>
                  <a:srgbClr val="2A00FF"/>
                </a:solidFill>
                <a:latin typeface="Courier New" panose="02070309020205020404" pitchFamily="49" charset="0"/>
              </a:rPr>
              <a:t>"UNKNOWN LASTNAME"</a:t>
            </a:r>
            <a:r>
              <a:rPr lang="en-IE" sz="1400" b="1"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E" sz="1400">
                <a:latin typeface="Courier New" panose="02070309020205020404" pitchFamily="49" charset="0"/>
              </a:rPr>
              <a:t>    </a:t>
            </a:r>
          </a:p>
          <a:p>
            <a:pPr algn="l"/>
            <a:r>
              <a:rPr lang="en-IE" sz="1400">
                <a:latin typeface="Courier New" panose="02070309020205020404" pitchFamily="49" charset="0"/>
              </a:rPr>
              <a:t>    </a:t>
            </a:r>
            <a:r>
              <a:rPr lang="en-IE" sz="1400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00" b="1">
                <a:latin typeface="Courier New" panose="02070309020205020404" pitchFamily="49" charset="0"/>
              </a:rPr>
              <a:t> </a:t>
            </a:r>
            <a:r>
              <a:rPr lang="en-IE" sz="1400" b="1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400" b="1">
                <a:latin typeface="Courier New" panose="02070309020205020404" pitchFamily="49" charset="0"/>
              </a:rPr>
              <a:t> = _</a:t>
            </a:r>
            <a:r>
              <a:rPr lang="en-IE" sz="1400" b="1" err="1">
                <a:latin typeface="Courier New" panose="02070309020205020404" pitchFamily="49" charset="0"/>
              </a:rPr>
              <a:t>firstName</a:t>
            </a:r>
            <a:endParaRPr lang="en-IE" sz="1400" b="1">
              <a:latin typeface="Courier New" panose="02070309020205020404" pitchFamily="49" charset="0"/>
            </a:endParaRPr>
          </a:p>
          <a:p>
            <a:pPr algn="l"/>
            <a:r>
              <a:rPr lang="en-IE" sz="1400">
                <a:latin typeface="Courier New" panose="02070309020205020404" pitchFamily="49" charset="0"/>
              </a:rPr>
              <a:t>    </a:t>
            </a:r>
            <a:r>
              <a:rPr lang="en-IE" sz="1400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00" b="1">
                <a:latin typeface="Courier New" panose="02070309020205020404" pitchFamily="49" charset="0"/>
              </a:rPr>
              <a:t> </a:t>
            </a:r>
            <a:r>
              <a:rPr lang="en-IE" sz="1400" b="1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400" b="1">
                <a:latin typeface="Courier New" panose="02070309020205020404" pitchFamily="49" charset="0"/>
              </a:rPr>
              <a:t>  = _</a:t>
            </a:r>
            <a:r>
              <a:rPr lang="en-IE" sz="1400" b="1" err="1">
                <a:latin typeface="Courier New" panose="02070309020205020404" pitchFamily="49" charset="0"/>
              </a:rPr>
              <a:t>lastName</a:t>
            </a:r>
            <a:endParaRPr lang="en-IE" sz="1400" b="1">
              <a:latin typeface="Courier New" panose="02070309020205020404" pitchFamily="49" charset="0"/>
            </a:endParaRPr>
          </a:p>
          <a:p>
            <a:pPr algn="l"/>
            <a:endParaRPr lang="en-IE" sz="1400">
              <a:latin typeface="Courier New" panose="02070309020205020404" pitchFamily="49" charset="0"/>
            </a:endParaRPr>
          </a:p>
          <a:p>
            <a:pPr algn="l"/>
            <a:r>
              <a:rPr lang="en-IE" sz="1400">
                <a:latin typeface="Courier New" panose="02070309020205020404" pitchFamily="49" charset="0"/>
              </a:rPr>
              <a:t>    </a:t>
            </a:r>
            <a:r>
              <a:rPr lang="en-IE" sz="1400">
                <a:solidFill>
                  <a:srgbClr val="3F7F5F"/>
                </a:solidFill>
                <a:latin typeface="Courier New" panose="02070309020205020404" pitchFamily="49" charset="0"/>
              </a:rPr>
              <a:t>// initializer block</a:t>
            </a:r>
          </a:p>
          <a:p>
            <a:pPr algn="l"/>
            <a:r>
              <a:rPr lang="en-IE" sz="1400">
                <a:latin typeface="Courier New" panose="02070309020205020404" pitchFamily="49" charset="0"/>
              </a:rPr>
              <a:t>    </a:t>
            </a:r>
            <a:r>
              <a:rPr lang="en-IE" sz="1400" b="1" err="1">
                <a:solidFill>
                  <a:srgbClr val="7F0055"/>
                </a:solidFill>
                <a:latin typeface="Courier New" panose="02070309020205020404" pitchFamily="49" charset="0"/>
              </a:rPr>
              <a:t>init</a:t>
            </a:r>
            <a:r>
              <a:rPr lang="en-IE" sz="1400" b="1"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IE" sz="1400">
                <a:latin typeface="Courier New" panose="02070309020205020404" pitchFamily="49" charset="0"/>
              </a:rPr>
              <a:t>        </a:t>
            </a:r>
            <a:r>
              <a:rPr lang="en-IE" sz="1400" err="1">
                <a:latin typeface="Courier New" panose="02070309020205020404" pitchFamily="49" charset="0"/>
              </a:rPr>
              <a:t>println</a:t>
            </a:r>
            <a:r>
              <a:rPr lang="en-IE" sz="1400">
                <a:latin typeface="Courier New" panose="02070309020205020404" pitchFamily="49" charset="0"/>
              </a:rPr>
              <a:t>(</a:t>
            </a:r>
            <a:r>
              <a:rPr lang="en-IE" sz="1400">
                <a:solidFill>
                  <a:srgbClr val="2A00FF"/>
                </a:solidFill>
                <a:latin typeface="Courier New" panose="02070309020205020404" pitchFamily="49" charset="0"/>
              </a:rPr>
              <a:t>"First Name = </a:t>
            </a:r>
            <a:r>
              <a:rPr lang="en-IE" sz="1400">
                <a:latin typeface="Courier New" panose="02070309020205020404" pitchFamily="49" charset="0"/>
              </a:rPr>
              <a:t>$</a:t>
            </a:r>
            <a:r>
              <a:rPr lang="en-IE" sz="140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40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40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00">
                <a:latin typeface="Courier New" panose="02070309020205020404" pitchFamily="49" charset="0"/>
              </a:rPr>
              <a:t>        </a:t>
            </a:r>
            <a:r>
              <a:rPr lang="en-IE" sz="1400" err="1">
                <a:latin typeface="Courier New" panose="02070309020205020404" pitchFamily="49" charset="0"/>
              </a:rPr>
              <a:t>println</a:t>
            </a:r>
            <a:r>
              <a:rPr lang="en-IE" sz="1400">
                <a:latin typeface="Courier New" panose="02070309020205020404" pitchFamily="49" charset="0"/>
              </a:rPr>
              <a:t>(</a:t>
            </a:r>
            <a:r>
              <a:rPr lang="en-IE" sz="1400">
                <a:solidFill>
                  <a:srgbClr val="2A00FF"/>
                </a:solidFill>
                <a:latin typeface="Courier New" panose="02070309020205020404" pitchFamily="49" charset="0"/>
              </a:rPr>
              <a:t>"Last Name = </a:t>
            </a:r>
            <a:r>
              <a:rPr lang="en-IE" sz="1400">
                <a:latin typeface="Courier New" panose="02070309020205020404" pitchFamily="49" charset="0"/>
              </a:rPr>
              <a:t>$</a:t>
            </a:r>
            <a:r>
              <a:rPr lang="en-IE" sz="140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400">
                <a:latin typeface="Courier New" panose="02070309020205020404" pitchFamily="49" charset="0"/>
              </a:rPr>
              <a:t>\n</a:t>
            </a:r>
            <a:r>
              <a:rPr lang="en-IE" sz="140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40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00" b="1">
                <a:latin typeface="Courier New" panose="02070309020205020404" pitchFamily="49" charset="0"/>
              </a:rPr>
              <a:t>		}</a:t>
            </a:r>
          </a:p>
          <a:p>
            <a:pPr algn="l"/>
            <a:r>
              <a:rPr lang="en-IE" sz="1400" b="1">
                <a:latin typeface="Courier New" panose="02070309020205020404" pitchFamily="49" charset="0"/>
              </a:rPr>
              <a:t>}</a:t>
            </a:r>
            <a:endParaRPr lang="en-IE" sz="1400" b="1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EC8E04D8-7DA3-9C49-B261-71FE1906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0"/>
            <a:ext cx="7224464" cy="761815"/>
          </a:xfrm>
        </p:spPr>
        <p:txBody>
          <a:bodyPr/>
          <a:lstStyle/>
          <a:p>
            <a:r>
              <a:rPr lang="en-IE"/>
              <a:t>Writing Classes – primary constructors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0D706-5047-BB45-9124-055533BC8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01001-AD97-D54E-9E3F-3FADA8DD57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76077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7FF7132C-38FF-0047-9F92-23799296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0"/>
            <a:ext cx="7224464" cy="761815"/>
          </a:xfrm>
        </p:spPr>
        <p:txBody>
          <a:bodyPr/>
          <a:lstStyle/>
          <a:p>
            <a:r>
              <a:rPr lang="en-IE"/>
              <a:t>Writing Classes – primary constructors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8731A-D907-AA4C-84DC-EF8AFF600CC3}"/>
              </a:ext>
            </a:extLst>
          </p:cNvPr>
          <p:cNvSpPr/>
          <p:nvPr/>
        </p:nvSpPr>
        <p:spPr>
          <a:xfrm>
            <a:off x="493802" y="868253"/>
            <a:ext cx="5034931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473200" indent="-1473200" algn="l"/>
            <a:r>
              <a:rPr lang="en-IE" sz="105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050" b="1">
                <a:latin typeface="Courier New" panose="02070309020205020404" pitchFamily="49" charset="0"/>
              </a:rPr>
              <a:t> Person( _</a:t>
            </a:r>
            <a:r>
              <a:rPr lang="en-IE" sz="1050" b="1" err="1">
                <a:latin typeface="Courier New" panose="02070309020205020404" pitchFamily="49" charset="0"/>
              </a:rPr>
              <a:t>firstName</a:t>
            </a:r>
            <a:r>
              <a:rPr lang="en-IE" sz="1050" b="1">
                <a:latin typeface="Courier New" panose="02070309020205020404" pitchFamily="49" charset="0"/>
              </a:rPr>
              <a:t>: String = </a:t>
            </a:r>
            <a:r>
              <a:rPr lang="en-IE" sz="1050" b="1">
                <a:solidFill>
                  <a:srgbClr val="2A00FF"/>
                </a:solidFill>
                <a:latin typeface="Courier New" panose="02070309020205020404" pitchFamily="49" charset="0"/>
              </a:rPr>
              <a:t>"UNKNOWN FIRSTNAME"</a:t>
            </a:r>
            <a:r>
              <a:rPr lang="en-IE" sz="1050" b="1">
                <a:latin typeface="Courier New" panose="02070309020205020404" pitchFamily="49" charset="0"/>
              </a:rPr>
              <a:t>,</a:t>
            </a:r>
          </a:p>
          <a:p>
            <a:pPr marL="1117600" indent="-1117600" algn="l"/>
            <a:r>
              <a:rPr lang="en-IE" sz="1050" b="1">
                <a:latin typeface="Courier New" panose="02070309020205020404" pitchFamily="49" charset="0"/>
              </a:rPr>
              <a:t>	_</a:t>
            </a:r>
            <a:r>
              <a:rPr lang="en-IE" sz="1050" b="1" err="1">
                <a:latin typeface="Courier New" panose="02070309020205020404" pitchFamily="49" charset="0"/>
              </a:rPr>
              <a:t>lastName</a:t>
            </a:r>
            <a:r>
              <a:rPr lang="en-IE" sz="1050" b="1">
                <a:latin typeface="Courier New" panose="02070309020205020404" pitchFamily="49" charset="0"/>
              </a:rPr>
              <a:t>: String = </a:t>
            </a:r>
            <a:r>
              <a:rPr lang="en-IE" sz="1050" b="1">
                <a:solidFill>
                  <a:srgbClr val="2A00FF"/>
                </a:solidFill>
                <a:latin typeface="Courier New" panose="02070309020205020404" pitchFamily="49" charset="0"/>
              </a:rPr>
              <a:t>"UNKNOWN LASTNAME"</a:t>
            </a:r>
            <a:r>
              <a:rPr lang="en-IE" sz="1050" b="1"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E" sz="1050">
                <a:latin typeface="Courier New" panose="02070309020205020404" pitchFamily="49" charset="0"/>
              </a:rPr>
              <a:t>    </a:t>
            </a:r>
          </a:p>
          <a:p>
            <a:pPr algn="l"/>
            <a:r>
              <a:rPr lang="en-IE" sz="1050">
                <a:latin typeface="Courier New" panose="02070309020205020404" pitchFamily="49" charset="0"/>
              </a:rPr>
              <a:t>    </a:t>
            </a:r>
            <a:r>
              <a:rPr lang="en-IE" sz="1050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0" b="1">
                <a:latin typeface="Courier New" panose="02070309020205020404" pitchFamily="49" charset="0"/>
              </a:rPr>
              <a:t> </a:t>
            </a:r>
            <a:r>
              <a:rPr lang="en-IE" sz="1050" b="1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050" b="1">
                <a:latin typeface="Courier New" panose="02070309020205020404" pitchFamily="49" charset="0"/>
              </a:rPr>
              <a:t> = _</a:t>
            </a:r>
            <a:r>
              <a:rPr lang="en-IE" sz="1050" b="1" err="1">
                <a:latin typeface="Courier New" panose="02070309020205020404" pitchFamily="49" charset="0"/>
              </a:rPr>
              <a:t>firstName</a:t>
            </a:r>
            <a:endParaRPr lang="en-IE" sz="1050" b="1">
              <a:latin typeface="Courier New" panose="02070309020205020404" pitchFamily="49" charset="0"/>
            </a:endParaRPr>
          </a:p>
          <a:p>
            <a:pPr algn="l"/>
            <a:r>
              <a:rPr lang="en-IE" sz="1050">
                <a:latin typeface="Courier New" panose="02070309020205020404" pitchFamily="49" charset="0"/>
              </a:rPr>
              <a:t>    </a:t>
            </a:r>
            <a:r>
              <a:rPr lang="en-IE" sz="1050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0" b="1">
                <a:latin typeface="Courier New" panose="02070309020205020404" pitchFamily="49" charset="0"/>
              </a:rPr>
              <a:t> </a:t>
            </a:r>
            <a:r>
              <a:rPr lang="en-IE" sz="1050" b="1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050" b="1">
                <a:latin typeface="Courier New" panose="02070309020205020404" pitchFamily="49" charset="0"/>
              </a:rPr>
              <a:t>  = _</a:t>
            </a:r>
            <a:r>
              <a:rPr lang="en-IE" sz="1050" b="1" err="1">
                <a:latin typeface="Courier New" panose="02070309020205020404" pitchFamily="49" charset="0"/>
              </a:rPr>
              <a:t>lastName</a:t>
            </a:r>
            <a:endParaRPr lang="en-IE" sz="1050" b="1">
              <a:latin typeface="Courier New" panose="02070309020205020404" pitchFamily="49" charset="0"/>
            </a:endParaRPr>
          </a:p>
          <a:p>
            <a:pPr algn="l"/>
            <a:endParaRPr lang="en-IE" sz="1050">
              <a:latin typeface="Courier New" panose="02070309020205020404" pitchFamily="49" charset="0"/>
            </a:endParaRPr>
          </a:p>
          <a:p>
            <a:pPr algn="l"/>
            <a:r>
              <a:rPr lang="en-IE" sz="1050">
                <a:latin typeface="Courier New" panose="02070309020205020404" pitchFamily="49" charset="0"/>
              </a:rPr>
              <a:t>    </a:t>
            </a:r>
            <a:r>
              <a:rPr lang="en-IE" sz="1050">
                <a:solidFill>
                  <a:srgbClr val="3F7F5F"/>
                </a:solidFill>
                <a:latin typeface="Courier New" panose="02070309020205020404" pitchFamily="49" charset="0"/>
              </a:rPr>
              <a:t>// initializer block</a:t>
            </a:r>
          </a:p>
          <a:p>
            <a:pPr algn="l"/>
            <a:r>
              <a:rPr lang="en-IE" sz="1050">
                <a:latin typeface="Courier New" panose="02070309020205020404" pitchFamily="49" charset="0"/>
              </a:rPr>
              <a:t>    </a:t>
            </a:r>
            <a:r>
              <a:rPr lang="en-IE" sz="1050" b="1" err="1">
                <a:solidFill>
                  <a:srgbClr val="7F0055"/>
                </a:solidFill>
                <a:latin typeface="Courier New" panose="02070309020205020404" pitchFamily="49" charset="0"/>
              </a:rPr>
              <a:t>init</a:t>
            </a:r>
            <a:r>
              <a:rPr lang="en-IE" sz="1050" b="1"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IE" sz="1050">
                <a:latin typeface="Courier New" panose="02070309020205020404" pitchFamily="49" charset="0"/>
              </a:rPr>
              <a:t>        </a:t>
            </a:r>
            <a:r>
              <a:rPr lang="en-IE" sz="1050" err="1">
                <a:latin typeface="Courier New" panose="02070309020205020404" pitchFamily="49" charset="0"/>
              </a:rPr>
              <a:t>println</a:t>
            </a:r>
            <a:r>
              <a:rPr lang="en-IE" sz="1050">
                <a:latin typeface="Courier New" panose="02070309020205020404" pitchFamily="49" charset="0"/>
              </a:rPr>
              <a:t>(</a:t>
            </a:r>
            <a:r>
              <a:rPr lang="en-IE" sz="1050">
                <a:solidFill>
                  <a:srgbClr val="2A00FF"/>
                </a:solidFill>
                <a:latin typeface="Courier New" panose="02070309020205020404" pitchFamily="49" charset="0"/>
              </a:rPr>
              <a:t>"First Name = </a:t>
            </a:r>
            <a:r>
              <a:rPr lang="en-IE" sz="1050">
                <a:latin typeface="Courier New" panose="02070309020205020404" pitchFamily="49" charset="0"/>
              </a:rPr>
              <a:t>$</a:t>
            </a:r>
            <a:r>
              <a:rPr lang="en-IE" sz="105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05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0">
                <a:latin typeface="Courier New" panose="02070309020205020404" pitchFamily="49" charset="0"/>
              </a:rPr>
              <a:t>        </a:t>
            </a:r>
            <a:r>
              <a:rPr lang="en-IE" sz="1050" err="1">
                <a:latin typeface="Courier New" panose="02070309020205020404" pitchFamily="49" charset="0"/>
              </a:rPr>
              <a:t>println</a:t>
            </a:r>
            <a:r>
              <a:rPr lang="en-IE" sz="1050">
                <a:latin typeface="Courier New" panose="02070309020205020404" pitchFamily="49" charset="0"/>
              </a:rPr>
              <a:t>(</a:t>
            </a:r>
            <a:r>
              <a:rPr lang="en-IE" sz="1050">
                <a:solidFill>
                  <a:srgbClr val="2A00FF"/>
                </a:solidFill>
                <a:latin typeface="Courier New" panose="02070309020205020404" pitchFamily="49" charset="0"/>
              </a:rPr>
              <a:t>"Last Name = </a:t>
            </a:r>
            <a:r>
              <a:rPr lang="en-IE" sz="1050">
                <a:latin typeface="Courier New" panose="02070309020205020404" pitchFamily="49" charset="0"/>
              </a:rPr>
              <a:t>$</a:t>
            </a:r>
            <a:r>
              <a:rPr lang="en-IE" sz="105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050">
                <a:latin typeface="Courier New" panose="02070309020205020404" pitchFamily="49" charset="0"/>
              </a:rPr>
              <a:t>\n</a:t>
            </a:r>
            <a:r>
              <a:rPr lang="en-IE" sz="105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0" b="1">
                <a:latin typeface="Courier New" panose="02070309020205020404" pitchFamily="49" charset="0"/>
              </a:rPr>
              <a:t>		}</a:t>
            </a:r>
          </a:p>
          <a:p>
            <a:pPr algn="l"/>
            <a:r>
              <a:rPr lang="en-IE" sz="1050" b="1">
                <a:latin typeface="Courier New" panose="02070309020205020404" pitchFamily="49" charset="0"/>
              </a:rPr>
              <a:t>}</a:t>
            </a:r>
            <a:endParaRPr lang="en-IE" sz="1050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03645-3D16-41D4-8746-43AA52B7C44E}"/>
              </a:ext>
            </a:extLst>
          </p:cNvPr>
          <p:cNvSpPr/>
          <p:nvPr/>
        </p:nvSpPr>
        <p:spPr>
          <a:xfrm>
            <a:off x="1727200" y="2640857"/>
            <a:ext cx="4275666" cy="21236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00" b="1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00" b="1">
                <a:latin typeface="Courier New" panose="02070309020205020404" pitchFamily="49" charset="0"/>
              </a:rPr>
              <a:t> main(</a:t>
            </a:r>
            <a:r>
              <a:rPr lang="en-IE" sz="1200" b="1" err="1">
                <a:latin typeface="Courier New" panose="02070309020205020404" pitchFamily="49" charset="0"/>
              </a:rPr>
              <a:t>args</a:t>
            </a:r>
            <a:r>
              <a:rPr lang="en-IE" sz="1200" b="1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00">
              <a:latin typeface="Courier New" panose="02070309020205020404" pitchFamily="49" charset="0"/>
            </a:endParaRP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    </a:t>
            </a:r>
            <a:r>
              <a:rPr lang="en-IE" sz="1200" err="1">
                <a:latin typeface="Courier New" panose="02070309020205020404" pitchFamily="49" charset="0"/>
              </a:rPr>
              <a:t>println</a:t>
            </a:r>
            <a:r>
              <a:rPr lang="en-IE" sz="1200">
                <a:latin typeface="Courier New" panose="02070309020205020404" pitchFamily="49" charset="0"/>
              </a:rPr>
              <a:t>(</a:t>
            </a:r>
            <a:r>
              <a:rPr lang="en-IE" sz="1200">
                <a:solidFill>
                  <a:srgbClr val="2A00FF"/>
                </a:solidFill>
                <a:latin typeface="Courier New" panose="02070309020205020404" pitchFamily="49" charset="0"/>
              </a:rPr>
              <a:t>"person1 is instantiated"</a:t>
            </a:r>
            <a:r>
              <a:rPr lang="en-IE" sz="120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sv-SE" sz="1200">
                <a:latin typeface="Courier New" panose="02070309020205020404" pitchFamily="49" charset="0"/>
              </a:rPr>
              <a:t>    </a:t>
            </a:r>
            <a:r>
              <a:rPr lang="sv-SE" sz="1200" b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sv-SE" sz="1200" b="1">
                <a:latin typeface="Courier New" panose="02070309020205020404" pitchFamily="49" charset="0"/>
              </a:rPr>
              <a:t> </a:t>
            </a:r>
            <a:r>
              <a:rPr lang="sv-SE" sz="1200" b="1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sv-SE" sz="1200" b="1">
                <a:latin typeface="Courier New" panose="02070309020205020404" pitchFamily="49" charset="0"/>
              </a:rPr>
              <a:t> = Person(</a:t>
            </a:r>
            <a:r>
              <a:rPr lang="sv-SE" sz="1200" b="1">
                <a:solidFill>
                  <a:srgbClr val="2A00FF"/>
                </a:solidFill>
                <a:latin typeface="Courier New" panose="02070309020205020404" pitchFamily="49" charset="0"/>
              </a:rPr>
              <a:t>"Joe"</a:t>
            </a:r>
            <a:r>
              <a:rPr lang="sv-SE" sz="1200" b="1">
                <a:latin typeface="Courier New" panose="02070309020205020404" pitchFamily="49" charset="0"/>
              </a:rPr>
              <a:t>, </a:t>
            </a:r>
            <a:r>
              <a:rPr lang="sv-SE" sz="1200" b="1">
                <a:solidFill>
                  <a:srgbClr val="2A00FF"/>
                </a:solidFill>
                <a:latin typeface="Courier New" panose="02070309020205020404" pitchFamily="49" charset="0"/>
              </a:rPr>
              <a:t>"Soap"</a:t>
            </a:r>
            <a:r>
              <a:rPr lang="sv-SE" sz="1200" b="1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00">
              <a:latin typeface="Courier New" panose="02070309020205020404" pitchFamily="49" charset="0"/>
            </a:endParaRP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    </a:t>
            </a:r>
            <a:r>
              <a:rPr lang="en-IE" sz="1200" err="1">
                <a:latin typeface="Courier New" panose="02070309020205020404" pitchFamily="49" charset="0"/>
              </a:rPr>
              <a:t>println</a:t>
            </a:r>
            <a:r>
              <a:rPr lang="en-IE" sz="1200">
                <a:latin typeface="Courier New" panose="02070309020205020404" pitchFamily="49" charset="0"/>
              </a:rPr>
              <a:t>(</a:t>
            </a:r>
            <a:r>
              <a:rPr lang="en-IE" sz="1200">
                <a:solidFill>
                  <a:srgbClr val="2A00FF"/>
                </a:solidFill>
                <a:latin typeface="Courier New" panose="02070309020205020404" pitchFamily="49" charset="0"/>
              </a:rPr>
              <a:t>"person2 is instantiated"</a:t>
            </a:r>
            <a:r>
              <a:rPr lang="en-IE" sz="120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    </a:t>
            </a:r>
            <a:r>
              <a:rPr lang="en-IE" sz="1200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00" b="1">
                <a:latin typeface="Courier New" panose="02070309020205020404" pitchFamily="49" charset="0"/>
              </a:rPr>
              <a:t> </a:t>
            </a:r>
            <a:r>
              <a:rPr lang="en-IE" sz="1200" b="1">
                <a:solidFill>
                  <a:srgbClr val="6A3E3E"/>
                </a:solidFill>
                <a:latin typeface="Courier New" panose="02070309020205020404" pitchFamily="49" charset="0"/>
              </a:rPr>
              <a:t>person2</a:t>
            </a:r>
            <a:r>
              <a:rPr lang="en-IE" sz="1200" b="1">
                <a:latin typeface="Courier New" panose="02070309020205020404" pitchFamily="49" charset="0"/>
              </a:rPr>
              <a:t> = Person(</a:t>
            </a:r>
            <a:r>
              <a:rPr lang="en-IE" sz="1200" b="1">
                <a:solidFill>
                  <a:srgbClr val="2A00FF"/>
                </a:solidFill>
                <a:latin typeface="Courier New" panose="02070309020205020404" pitchFamily="49" charset="0"/>
              </a:rPr>
              <a:t>"Jack"</a:t>
            </a:r>
            <a:r>
              <a:rPr lang="en-IE" sz="1200" b="1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00">
              <a:latin typeface="Courier New" panose="02070309020205020404" pitchFamily="49" charset="0"/>
            </a:endParaRP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    </a:t>
            </a:r>
            <a:r>
              <a:rPr lang="en-IE" sz="1200" err="1">
                <a:latin typeface="Courier New" panose="02070309020205020404" pitchFamily="49" charset="0"/>
              </a:rPr>
              <a:t>println</a:t>
            </a:r>
            <a:r>
              <a:rPr lang="en-IE" sz="1200">
                <a:latin typeface="Courier New" panose="02070309020205020404" pitchFamily="49" charset="0"/>
              </a:rPr>
              <a:t>(</a:t>
            </a:r>
            <a:r>
              <a:rPr lang="en-IE" sz="1200">
                <a:solidFill>
                  <a:srgbClr val="2A00FF"/>
                </a:solidFill>
                <a:latin typeface="Courier New" panose="02070309020205020404" pitchFamily="49" charset="0"/>
              </a:rPr>
              <a:t>"person3 is instantiated"</a:t>
            </a:r>
            <a:r>
              <a:rPr lang="en-IE" sz="120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    </a:t>
            </a:r>
            <a:r>
              <a:rPr lang="en-IE" sz="1200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00" b="1">
                <a:latin typeface="Courier New" panose="02070309020205020404" pitchFamily="49" charset="0"/>
              </a:rPr>
              <a:t> </a:t>
            </a:r>
            <a:r>
              <a:rPr lang="en-IE" sz="1200" b="1">
                <a:solidFill>
                  <a:srgbClr val="6A3E3E"/>
                </a:solidFill>
                <a:latin typeface="Courier New" panose="02070309020205020404" pitchFamily="49" charset="0"/>
              </a:rPr>
              <a:t>person3</a:t>
            </a:r>
            <a:r>
              <a:rPr lang="en-IE" sz="1200" b="1">
                <a:latin typeface="Courier New" panose="02070309020205020404" pitchFamily="49" charset="0"/>
              </a:rPr>
              <a:t> = Person()</a:t>
            </a: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}</a:t>
            </a:r>
            <a:endParaRPr lang="en-IE" sz="12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EBFD6-A761-7D48-89C9-B385BFDB3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E00CB4-A8C8-CE4A-A859-222A05C5F6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83259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05D85-FE5E-435A-9014-7556AD46C463}"/>
              </a:ext>
            </a:extLst>
          </p:cNvPr>
          <p:cNvSpPr txBox="1"/>
          <p:nvPr/>
        </p:nvSpPr>
        <p:spPr>
          <a:xfrm>
            <a:off x="18103" y="2980443"/>
            <a:ext cx="1546088" cy="1777650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1400">
                <a:solidFill>
                  <a:schemeClr val="bg1"/>
                </a:solidFill>
              </a:rPr>
              <a:t>Note: varied parameters allowed in primary constructor as values are defaulted (i.e. optional parameters)</a:t>
            </a:r>
            <a:endParaRPr lang="en-IE" sz="1400">
              <a:solidFill>
                <a:schemeClr val="bg1"/>
              </a:solidFill>
              <a:sym typeface="Helvetica Neue Light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22D514A-F650-9544-A3D4-A74A25AF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0"/>
            <a:ext cx="7224464" cy="761815"/>
          </a:xfrm>
        </p:spPr>
        <p:txBody>
          <a:bodyPr/>
          <a:lstStyle/>
          <a:p>
            <a:r>
              <a:rPr lang="en-IE"/>
              <a:t>Writing Classes – primary constructors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EB428-B664-754F-9B23-91E4C1CAC78B}"/>
              </a:ext>
            </a:extLst>
          </p:cNvPr>
          <p:cNvSpPr/>
          <p:nvPr/>
        </p:nvSpPr>
        <p:spPr>
          <a:xfrm>
            <a:off x="493802" y="868253"/>
            <a:ext cx="5034931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473200" indent="-1473200" algn="l"/>
            <a:r>
              <a:rPr lang="en-IE" sz="105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050" b="1">
                <a:latin typeface="Courier New" panose="02070309020205020404" pitchFamily="49" charset="0"/>
              </a:rPr>
              <a:t> Person( _</a:t>
            </a:r>
            <a:r>
              <a:rPr lang="en-IE" sz="1050" b="1" err="1">
                <a:latin typeface="Courier New" panose="02070309020205020404" pitchFamily="49" charset="0"/>
              </a:rPr>
              <a:t>firstName</a:t>
            </a:r>
            <a:r>
              <a:rPr lang="en-IE" sz="1050" b="1">
                <a:latin typeface="Courier New" panose="02070309020205020404" pitchFamily="49" charset="0"/>
              </a:rPr>
              <a:t>: String = </a:t>
            </a:r>
            <a:r>
              <a:rPr lang="en-IE" sz="1050" b="1">
                <a:solidFill>
                  <a:srgbClr val="2A00FF"/>
                </a:solidFill>
                <a:latin typeface="Courier New" panose="02070309020205020404" pitchFamily="49" charset="0"/>
              </a:rPr>
              <a:t>"UNKNOWN FIRSTNAME"</a:t>
            </a:r>
            <a:r>
              <a:rPr lang="en-IE" sz="1050" b="1">
                <a:latin typeface="Courier New" panose="02070309020205020404" pitchFamily="49" charset="0"/>
              </a:rPr>
              <a:t>,</a:t>
            </a:r>
          </a:p>
          <a:p>
            <a:pPr marL="1117600" indent="-1117600" algn="l"/>
            <a:r>
              <a:rPr lang="en-IE" sz="1050" b="1">
                <a:latin typeface="Courier New" panose="02070309020205020404" pitchFamily="49" charset="0"/>
              </a:rPr>
              <a:t>	_</a:t>
            </a:r>
            <a:r>
              <a:rPr lang="en-IE" sz="1050" b="1" err="1">
                <a:latin typeface="Courier New" panose="02070309020205020404" pitchFamily="49" charset="0"/>
              </a:rPr>
              <a:t>lastName</a:t>
            </a:r>
            <a:r>
              <a:rPr lang="en-IE" sz="1050" b="1">
                <a:latin typeface="Courier New" panose="02070309020205020404" pitchFamily="49" charset="0"/>
              </a:rPr>
              <a:t>: String = </a:t>
            </a:r>
            <a:r>
              <a:rPr lang="en-IE" sz="1050" b="1">
                <a:solidFill>
                  <a:srgbClr val="2A00FF"/>
                </a:solidFill>
                <a:latin typeface="Courier New" panose="02070309020205020404" pitchFamily="49" charset="0"/>
              </a:rPr>
              <a:t>"UNKNOWN LASTNAME"</a:t>
            </a:r>
            <a:r>
              <a:rPr lang="en-IE" sz="1050" b="1"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E" sz="1050">
                <a:latin typeface="Courier New" panose="02070309020205020404" pitchFamily="49" charset="0"/>
              </a:rPr>
              <a:t>    </a:t>
            </a:r>
          </a:p>
          <a:p>
            <a:pPr algn="l"/>
            <a:r>
              <a:rPr lang="en-IE" sz="1050">
                <a:latin typeface="Courier New" panose="02070309020205020404" pitchFamily="49" charset="0"/>
              </a:rPr>
              <a:t>    </a:t>
            </a:r>
            <a:r>
              <a:rPr lang="en-IE" sz="1050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0" b="1">
                <a:latin typeface="Courier New" panose="02070309020205020404" pitchFamily="49" charset="0"/>
              </a:rPr>
              <a:t> </a:t>
            </a:r>
            <a:r>
              <a:rPr lang="en-IE" sz="1050" b="1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050" b="1">
                <a:latin typeface="Courier New" panose="02070309020205020404" pitchFamily="49" charset="0"/>
              </a:rPr>
              <a:t> = _</a:t>
            </a:r>
            <a:r>
              <a:rPr lang="en-IE" sz="1050" b="1" err="1">
                <a:latin typeface="Courier New" panose="02070309020205020404" pitchFamily="49" charset="0"/>
              </a:rPr>
              <a:t>firstName</a:t>
            </a:r>
            <a:endParaRPr lang="en-IE" sz="1050" b="1">
              <a:latin typeface="Courier New" panose="02070309020205020404" pitchFamily="49" charset="0"/>
            </a:endParaRPr>
          </a:p>
          <a:p>
            <a:pPr algn="l"/>
            <a:r>
              <a:rPr lang="en-IE" sz="1050">
                <a:latin typeface="Courier New" panose="02070309020205020404" pitchFamily="49" charset="0"/>
              </a:rPr>
              <a:t>    </a:t>
            </a:r>
            <a:r>
              <a:rPr lang="en-IE" sz="1050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0" b="1">
                <a:latin typeface="Courier New" panose="02070309020205020404" pitchFamily="49" charset="0"/>
              </a:rPr>
              <a:t> </a:t>
            </a:r>
            <a:r>
              <a:rPr lang="en-IE" sz="1050" b="1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050" b="1">
                <a:latin typeface="Courier New" panose="02070309020205020404" pitchFamily="49" charset="0"/>
              </a:rPr>
              <a:t>  = _</a:t>
            </a:r>
            <a:r>
              <a:rPr lang="en-IE" sz="1050" b="1" err="1">
                <a:latin typeface="Courier New" panose="02070309020205020404" pitchFamily="49" charset="0"/>
              </a:rPr>
              <a:t>lastName</a:t>
            </a:r>
            <a:endParaRPr lang="en-IE" sz="1050" b="1">
              <a:latin typeface="Courier New" panose="02070309020205020404" pitchFamily="49" charset="0"/>
            </a:endParaRPr>
          </a:p>
          <a:p>
            <a:pPr algn="l"/>
            <a:endParaRPr lang="en-IE" sz="1050">
              <a:latin typeface="Courier New" panose="02070309020205020404" pitchFamily="49" charset="0"/>
            </a:endParaRPr>
          </a:p>
          <a:p>
            <a:pPr algn="l"/>
            <a:r>
              <a:rPr lang="en-IE" sz="1050">
                <a:latin typeface="Courier New" panose="02070309020205020404" pitchFamily="49" charset="0"/>
              </a:rPr>
              <a:t>    </a:t>
            </a:r>
            <a:r>
              <a:rPr lang="en-IE" sz="1050">
                <a:solidFill>
                  <a:srgbClr val="3F7F5F"/>
                </a:solidFill>
                <a:latin typeface="Courier New" panose="02070309020205020404" pitchFamily="49" charset="0"/>
              </a:rPr>
              <a:t>// initializer block</a:t>
            </a:r>
          </a:p>
          <a:p>
            <a:pPr algn="l"/>
            <a:r>
              <a:rPr lang="en-IE" sz="1050">
                <a:latin typeface="Courier New" panose="02070309020205020404" pitchFamily="49" charset="0"/>
              </a:rPr>
              <a:t>    </a:t>
            </a:r>
            <a:r>
              <a:rPr lang="en-IE" sz="1050" b="1" err="1">
                <a:solidFill>
                  <a:srgbClr val="7F0055"/>
                </a:solidFill>
                <a:latin typeface="Courier New" panose="02070309020205020404" pitchFamily="49" charset="0"/>
              </a:rPr>
              <a:t>init</a:t>
            </a:r>
            <a:r>
              <a:rPr lang="en-IE" sz="1050" b="1"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IE" sz="1050">
                <a:latin typeface="Courier New" panose="02070309020205020404" pitchFamily="49" charset="0"/>
              </a:rPr>
              <a:t>        </a:t>
            </a:r>
            <a:r>
              <a:rPr lang="en-IE" sz="1050" err="1">
                <a:latin typeface="Courier New" panose="02070309020205020404" pitchFamily="49" charset="0"/>
              </a:rPr>
              <a:t>println</a:t>
            </a:r>
            <a:r>
              <a:rPr lang="en-IE" sz="1050">
                <a:latin typeface="Courier New" panose="02070309020205020404" pitchFamily="49" charset="0"/>
              </a:rPr>
              <a:t>(</a:t>
            </a:r>
            <a:r>
              <a:rPr lang="en-IE" sz="1050">
                <a:solidFill>
                  <a:srgbClr val="2A00FF"/>
                </a:solidFill>
                <a:latin typeface="Courier New" panose="02070309020205020404" pitchFamily="49" charset="0"/>
              </a:rPr>
              <a:t>"First Name = </a:t>
            </a:r>
            <a:r>
              <a:rPr lang="en-IE" sz="1050">
                <a:latin typeface="Courier New" panose="02070309020205020404" pitchFamily="49" charset="0"/>
              </a:rPr>
              <a:t>$</a:t>
            </a:r>
            <a:r>
              <a:rPr lang="en-IE" sz="105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05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0">
                <a:latin typeface="Courier New" panose="02070309020205020404" pitchFamily="49" charset="0"/>
              </a:rPr>
              <a:t>        </a:t>
            </a:r>
            <a:r>
              <a:rPr lang="en-IE" sz="1050" err="1">
                <a:latin typeface="Courier New" panose="02070309020205020404" pitchFamily="49" charset="0"/>
              </a:rPr>
              <a:t>println</a:t>
            </a:r>
            <a:r>
              <a:rPr lang="en-IE" sz="1050">
                <a:latin typeface="Courier New" panose="02070309020205020404" pitchFamily="49" charset="0"/>
              </a:rPr>
              <a:t>(</a:t>
            </a:r>
            <a:r>
              <a:rPr lang="en-IE" sz="1050">
                <a:solidFill>
                  <a:srgbClr val="2A00FF"/>
                </a:solidFill>
                <a:latin typeface="Courier New" panose="02070309020205020404" pitchFamily="49" charset="0"/>
              </a:rPr>
              <a:t>"Last Name = </a:t>
            </a:r>
            <a:r>
              <a:rPr lang="en-IE" sz="1050">
                <a:latin typeface="Courier New" panose="02070309020205020404" pitchFamily="49" charset="0"/>
              </a:rPr>
              <a:t>$</a:t>
            </a:r>
            <a:r>
              <a:rPr lang="en-IE" sz="105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050">
                <a:latin typeface="Courier New" panose="02070309020205020404" pitchFamily="49" charset="0"/>
              </a:rPr>
              <a:t>\n</a:t>
            </a:r>
            <a:r>
              <a:rPr lang="en-IE" sz="105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0" b="1">
                <a:latin typeface="Courier New" panose="02070309020205020404" pitchFamily="49" charset="0"/>
              </a:rPr>
              <a:t>		}</a:t>
            </a:r>
          </a:p>
          <a:p>
            <a:pPr algn="l"/>
            <a:r>
              <a:rPr lang="en-IE" sz="1050" b="1">
                <a:latin typeface="Courier New" panose="02070309020205020404" pitchFamily="49" charset="0"/>
              </a:rPr>
              <a:t>}</a:t>
            </a:r>
            <a:endParaRPr lang="en-IE" sz="105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65F42A-803B-7A4E-8323-2D72DE310012}"/>
              </a:ext>
            </a:extLst>
          </p:cNvPr>
          <p:cNvSpPr/>
          <p:nvPr/>
        </p:nvSpPr>
        <p:spPr>
          <a:xfrm>
            <a:off x="1727200" y="2640857"/>
            <a:ext cx="4275666" cy="21236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00" b="1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00" b="1">
                <a:latin typeface="Courier New" panose="02070309020205020404" pitchFamily="49" charset="0"/>
              </a:rPr>
              <a:t> main(</a:t>
            </a:r>
            <a:r>
              <a:rPr lang="en-IE" sz="1200" b="1" err="1">
                <a:latin typeface="Courier New" panose="02070309020205020404" pitchFamily="49" charset="0"/>
              </a:rPr>
              <a:t>args</a:t>
            </a:r>
            <a:r>
              <a:rPr lang="en-IE" sz="1200" b="1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00">
              <a:latin typeface="Courier New" panose="02070309020205020404" pitchFamily="49" charset="0"/>
            </a:endParaRP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    </a:t>
            </a:r>
            <a:r>
              <a:rPr lang="en-IE" sz="1200" err="1">
                <a:latin typeface="Courier New" panose="02070309020205020404" pitchFamily="49" charset="0"/>
              </a:rPr>
              <a:t>println</a:t>
            </a:r>
            <a:r>
              <a:rPr lang="en-IE" sz="1200">
                <a:latin typeface="Courier New" panose="02070309020205020404" pitchFamily="49" charset="0"/>
              </a:rPr>
              <a:t>(</a:t>
            </a:r>
            <a:r>
              <a:rPr lang="en-IE" sz="1200">
                <a:solidFill>
                  <a:srgbClr val="2A00FF"/>
                </a:solidFill>
                <a:latin typeface="Courier New" panose="02070309020205020404" pitchFamily="49" charset="0"/>
              </a:rPr>
              <a:t>"person1 is instantiated"</a:t>
            </a:r>
            <a:r>
              <a:rPr lang="en-IE" sz="120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sv-SE" sz="1200">
                <a:latin typeface="Courier New" panose="02070309020205020404" pitchFamily="49" charset="0"/>
              </a:rPr>
              <a:t>    </a:t>
            </a:r>
            <a:r>
              <a:rPr lang="sv-SE" sz="1200" b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sv-SE" sz="1200" b="1">
                <a:latin typeface="Courier New" panose="02070309020205020404" pitchFamily="49" charset="0"/>
              </a:rPr>
              <a:t> </a:t>
            </a:r>
            <a:r>
              <a:rPr lang="sv-SE" sz="1200" b="1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sv-SE" sz="1200" b="1">
                <a:latin typeface="Courier New" panose="02070309020205020404" pitchFamily="49" charset="0"/>
              </a:rPr>
              <a:t> = Person(</a:t>
            </a:r>
            <a:r>
              <a:rPr lang="sv-SE" sz="1200" b="1">
                <a:solidFill>
                  <a:srgbClr val="2A00FF"/>
                </a:solidFill>
                <a:latin typeface="Courier New" panose="02070309020205020404" pitchFamily="49" charset="0"/>
              </a:rPr>
              <a:t>"Joe"</a:t>
            </a:r>
            <a:r>
              <a:rPr lang="sv-SE" sz="1200" b="1">
                <a:latin typeface="Courier New" panose="02070309020205020404" pitchFamily="49" charset="0"/>
              </a:rPr>
              <a:t>, </a:t>
            </a:r>
            <a:r>
              <a:rPr lang="sv-SE" sz="1200" b="1">
                <a:solidFill>
                  <a:srgbClr val="2A00FF"/>
                </a:solidFill>
                <a:latin typeface="Courier New" panose="02070309020205020404" pitchFamily="49" charset="0"/>
              </a:rPr>
              <a:t>"Soap"</a:t>
            </a:r>
            <a:r>
              <a:rPr lang="sv-SE" sz="1200" b="1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00">
              <a:latin typeface="Courier New" panose="02070309020205020404" pitchFamily="49" charset="0"/>
            </a:endParaRP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    </a:t>
            </a:r>
            <a:r>
              <a:rPr lang="en-IE" sz="1200" err="1">
                <a:latin typeface="Courier New" panose="02070309020205020404" pitchFamily="49" charset="0"/>
              </a:rPr>
              <a:t>println</a:t>
            </a:r>
            <a:r>
              <a:rPr lang="en-IE" sz="1200">
                <a:latin typeface="Courier New" panose="02070309020205020404" pitchFamily="49" charset="0"/>
              </a:rPr>
              <a:t>(</a:t>
            </a:r>
            <a:r>
              <a:rPr lang="en-IE" sz="1200">
                <a:solidFill>
                  <a:srgbClr val="2A00FF"/>
                </a:solidFill>
                <a:latin typeface="Courier New" panose="02070309020205020404" pitchFamily="49" charset="0"/>
              </a:rPr>
              <a:t>"person2 is instantiated"</a:t>
            </a:r>
            <a:r>
              <a:rPr lang="en-IE" sz="120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    </a:t>
            </a:r>
            <a:r>
              <a:rPr lang="en-IE" sz="1200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00" b="1">
                <a:latin typeface="Courier New" panose="02070309020205020404" pitchFamily="49" charset="0"/>
              </a:rPr>
              <a:t> </a:t>
            </a:r>
            <a:r>
              <a:rPr lang="en-IE" sz="1200" b="1">
                <a:solidFill>
                  <a:srgbClr val="6A3E3E"/>
                </a:solidFill>
                <a:latin typeface="Courier New" panose="02070309020205020404" pitchFamily="49" charset="0"/>
              </a:rPr>
              <a:t>person2</a:t>
            </a:r>
            <a:r>
              <a:rPr lang="en-IE" sz="1200" b="1">
                <a:latin typeface="Courier New" panose="02070309020205020404" pitchFamily="49" charset="0"/>
              </a:rPr>
              <a:t> = Person(</a:t>
            </a:r>
            <a:r>
              <a:rPr lang="en-IE" sz="1200" b="1">
                <a:solidFill>
                  <a:srgbClr val="2A00FF"/>
                </a:solidFill>
                <a:latin typeface="Courier New" panose="02070309020205020404" pitchFamily="49" charset="0"/>
              </a:rPr>
              <a:t>"Jack"</a:t>
            </a:r>
            <a:r>
              <a:rPr lang="en-IE" sz="1200" b="1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00">
              <a:latin typeface="Courier New" panose="02070309020205020404" pitchFamily="49" charset="0"/>
            </a:endParaRP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    </a:t>
            </a:r>
            <a:r>
              <a:rPr lang="en-IE" sz="1200" err="1">
                <a:latin typeface="Courier New" panose="02070309020205020404" pitchFamily="49" charset="0"/>
              </a:rPr>
              <a:t>println</a:t>
            </a:r>
            <a:r>
              <a:rPr lang="en-IE" sz="1200">
                <a:latin typeface="Courier New" panose="02070309020205020404" pitchFamily="49" charset="0"/>
              </a:rPr>
              <a:t>(</a:t>
            </a:r>
            <a:r>
              <a:rPr lang="en-IE" sz="1200">
                <a:solidFill>
                  <a:srgbClr val="2A00FF"/>
                </a:solidFill>
                <a:latin typeface="Courier New" panose="02070309020205020404" pitchFamily="49" charset="0"/>
              </a:rPr>
              <a:t>"person3 is instantiated"</a:t>
            </a:r>
            <a:r>
              <a:rPr lang="en-IE" sz="120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    </a:t>
            </a:r>
            <a:r>
              <a:rPr lang="en-IE" sz="1200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00" b="1">
                <a:latin typeface="Courier New" panose="02070309020205020404" pitchFamily="49" charset="0"/>
              </a:rPr>
              <a:t> </a:t>
            </a:r>
            <a:r>
              <a:rPr lang="en-IE" sz="1200" b="1">
                <a:solidFill>
                  <a:srgbClr val="6A3E3E"/>
                </a:solidFill>
                <a:latin typeface="Courier New" panose="02070309020205020404" pitchFamily="49" charset="0"/>
              </a:rPr>
              <a:t>person3</a:t>
            </a:r>
            <a:r>
              <a:rPr lang="en-IE" sz="1200" b="1">
                <a:latin typeface="Courier New" panose="02070309020205020404" pitchFamily="49" charset="0"/>
              </a:rPr>
              <a:t> = Person()</a:t>
            </a: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}</a:t>
            </a:r>
            <a:endParaRPr lang="en-IE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68B53D-441A-4B58-B87C-A8AB96088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005" y="671050"/>
            <a:ext cx="3031590" cy="28424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D6B321-0D34-AF40-BBE5-3370DBDFC564}"/>
              </a:ext>
            </a:extLst>
          </p:cNvPr>
          <p:cNvCxnSpPr>
            <a:cxnSpLocks/>
          </p:cNvCxnSpPr>
          <p:nvPr/>
        </p:nvCxnSpPr>
        <p:spPr>
          <a:xfrm flipV="1">
            <a:off x="1432384" y="3892734"/>
            <a:ext cx="708263" cy="21413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770632-8CF9-064B-B7CA-3C191F48D5A6}"/>
              </a:ext>
            </a:extLst>
          </p:cNvPr>
          <p:cNvCxnSpPr>
            <a:cxnSpLocks/>
          </p:cNvCxnSpPr>
          <p:nvPr/>
        </p:nvCxnSpPr>
        <p:spPr>
          <a:xfrm>
            <a:off x="1432384" y="4069873"/>
            <a:ext cx="652306" cy="36032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22056F2E-512F-0C41-9E94-04FB3AE38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8757AF6-8A1C-B24D-AE75-6C2A07B7FBC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0363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F9F67-4F75-42BD-B5A0-7F8AE139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Writing Classes – secondary constructors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D2E5CA-A910-104B-8B56-73547A800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/>
              <a:t>The </a:t>
            </a:r>
            <a:r>
              <a:rPr lang="en-IE" sz="2000" b="1">
                <a:solidFill>
                  <a:srgbClr val="FF0000"/>
                </a:solidFill>
              </a:rPr>
              <a:t>secondary constructor </a:t>
            </a:r>
            <a:r>
              <a:rPr lang="en-IE" sz="2000"/>
              <a:t>is prefixed with the keyword constructor.  They are not very common in Kotlin.</a:t>
            </a:r>
          </a:p>
          <a:p>
            <a:endParaRPr lang="en-IE" sz="2000"/>
          </a:p>
          <a:p>
            <a:endParaRPr lang="en-IE" sz="2000"/>
          </a:p>
          <a:p>
            <a:endParaRPr lang="en-IE" sz="2000"/>
          </a:p>
          <a:p>
            <a:endParaRPr lang="en-IE" sz="2000"/>
          </a:p>
          <a:p>
            <a:endParaRPr lang="en-IE" sz="2000"/>
          </a:p>
          <a:p>
            <a:r>
              <a:rPr lang="en-IE" sz="2000">
                <a:hlinkClick r:id="rId3"/>
              </a:rPr>
              <a:t>http://kotlinlang.org/docs/reference/classes.html</a:t>
            </a:r>
            <a:endParaRPr lang="en-IE" sz="2000"/>
          </a:p>
          <a:p>
            <a:endParaRPr lang="en-IE" sz="2000"/>
          </a:p>
          <a:p>
            <a:endParaRPr lang="en-IE" sz="2000"/>
          </a:p>
          <a:p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B975D-5463-4C2B-A6A4-0B21F62C2E68}"/>
              </a:ext>
            </a:extLst>
          </p:cNvPr>
          <p:cNvSpPr/>
          <p:nvPr/>
        </p:nvSpPr>
        <p:spPr>
          <a:xfrm>
            <a:off x="1189567" y="1760937"/>
            <a:ext cx="4821766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473200" indent="-1473200" algn="l"/>
            <a:r>
              <a:rPr lang="en-IE" sz="1400" b="1">
                <a:solidFill>
                  <a:srgbClr val="7F0055"/>
                </a:solidFill>
                <a:latin typeface="Courier New" panose="02070309020205020404" pitchFamily="49" charset="0"/>
              </a:rPr>
              <a:t>class </a:t>
            </a:r>
            <a:r>
              <a:rPr lang="en-IE" sz="1400" b="1">
                <a:solidFill>
                  <a:schemeClr val="tx1"/>
                </a:solidFill>
                <a:latin typeface="Courier New" panose="02070309020205020404" pitchFamily="49" charset="0"/>
              </a:rPr>
              <a:t>Person</a:t>
            </a:r>
            <a:r>
              <a:rPr lang="en-IE" sz="1400" b="1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IE" sz="1400" b="1">
                <a:solidFill>
                  <a:schemeClr val="tx1"/>
                </a:solidFill>
                <a:latin typeface="Courier New" panose="02070309020205020404" pitchFamily="49" charset="0"/>
              </a:rPr>
              <a:t>{ </a:t>
            </a:r>
          </a:p>
          <a:p>
            <a:pPr marL="1473200" indent="-1473200" algn="l"/>
            <a:r>
              <a:rPr lang="en-IE" sz="1400" b="1">
                <a:solidFill>
                  <a:schemeClr val="tx1"/>
                </a:solidFill>
                <a:latin typeface="Courier New" panose="02070309020205020404" pitchFamily="49" charset="0"/>
              </a:rPr>
              <a:t>      constructor(</a:t>
            </a:r>
            <a:r>
              <a:rPr lang="en-IE" sz="1400" b="1">
                <a:solidFill>
                  <a:srgbClr val="0000C0"/>
                </a:solidFill>
                <a:latin typeface="Courier New" panose="02070309020205020404" pitchFamily="49" charset="0"/>
              </a:rPr>
              <a:t>parent</a:t>
            </a:r>
            <a:r>
              <a:rPr lang="en-IE" sz="1400" b="1">
                <a:solidFill>
                  <a:schemeClr val="tx1"/>
                </a:solidFill>
                <a:latin typeface="Courier New" panose="02070309020205020404" pitchFamily="49" charset="0"/>
              </a:rPr>
              <a:t>: Person) { </a:t>
            </a:r>
          </a:p>
          <a:p>
            <a:pPr marL="1473200" indent="-1473200" algn="l"/>
            <a:r>
              <a:rPr lang="en-IE" sz="1400" b="1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IE" sz="1400" b="1" err="1">
                <a:solidFill>
                  <a:schemeClr val="tx1"/>
                </a:solidFill>
                <a:latin typeface="Courier New" panose="02070309020205020404" pitchFamily="49" charset="0"/>
              </a:rPr>
              <a:t>parent.children.add</a:t>
            </a:r>
            <a:r>
              <a:rPr lang="en-IE" sz="1400" b="1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IE" sz="1400" b="1">
                <a:solidFill>
                  <a:srgbClr val="0000C0"/>
                </a:solidFill>
                <a:latin typeface="Courier New" panose="02070309020205020404" pitchFamily="49" charset="0"/>
              </a:rPr>
              <a:t>this</a:t>
            </a:r>
            <a:r>
              <a:rPr lang="en-IE" sz="1400" b="1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</a:p>
          <a:p>
            <a:pPr marL="1473200" indent="-1473200" algn="l"/>
            <a:r>
              <a:rPr lang="en-IE" sz="1400" b="1">
                <a:solidFill>
                  <a:schemeClr val="tx1"/>
                </a:solidFill>
                <a:latin typeface="Courier New" panose="02070309020205020404" pitchFamily="49" charset="0"/>
              </a:rPr>
              <a:t>	}</a:t>
            </a:r>
          </a:p>
          <a:p>
            <a:pPr marL="1473200" indent="-1473200" algn="l"/>
            <a:r>
              <a:rPr lang="en-IE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E76822-8ED8-A549-A1D7-11331ECDEAD5}"/>
              </a:ext>
            </a:extLst>
          </p:cNvPr>
          <p:cNvCxnSpPr>
            <a:cxnSpLocks/>
          </p:cNvCxnSpPr>
          <p:nvPr/>
        </p:nvCxnSpPr>
        <p:spPr>
          <a:xfrm>
            <a:off x="304061" y="2150533"/>
            <a:ext cx="1516273" cy="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EC5EB7-AAD7-8E40-8011-5F3A54584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1B79F68-C018-9643-91DB-5ACB5850449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5077111"/>
      </p:ext>
    </p:extLst>
  </p:cSld>
  <p:clrMapOvr>
    <a:masterClrMapping/>
  </p:clrMapOvr>
  <p:transition spd="med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F9F67-4F75-42BD-B5A0-7F8AE139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Writing Classes – getters and setters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78CF-C106-E04E-8B0E-30FB98FCF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/>
              <a:t>In Kotlin, getters (</a:t>
            </a:r>
            <a:r>
              <a:rPr lang="en-IE" sz="2000" b="1" err="1">
                <a:solidFill>
                  <a:srgbClr val="FF0000"/>
                </a:solidFill>
              </a:rPr>
              <a:t>val</a:t>
            </a:r>
            <a:r>
              <a:rPr lang="en-IE" sz="2000"/>
              <a:t> and </a:t>
            </a:r>
            <a:r>
              <a:rPr lang="en-IE" sz="2000" b="1" err="1">
                <a:solidFill>
                  <a:srgbClr val="FF0000"/>
                </a:solidFill>
              </a:rPr>
              <a:t>var</a:t>
            </a:r>
            <a:r>
              <a:rPr lang="en-IE" sz="2000"/>
              <a:t>) and setters (</a:t>
            </a:r>
            <a:r>
              <a:rPr lang="en-IE" sz="2000" b="1" err="1">
                <a:solidFill>
                  <a:srgbClr val="FF0000"/>
                </a:solidFill>
              </a:rPr>
              <a:t>var</a:t>
            </a:r>
            <a:r>
              <a:rPr lang="en-IE" sz="2000"/>
              <a:t>) are optional and are auto-generated if you do not create them in your program.</a:t>
            </a:r>
          </a:p>
          <a:p>
            <a:endParaRPr lang="en-IE" sz="2000"/>
          </a:p>
          <a:p>
            <a:endParaRPr lang="en-IE" sz="2000"/>
          </a:p>
          <a:p>
            <a:endParaRPr lang="en-IE" sz="2000"/>
          </a:p>
          <a:p>
            <a:pPr marL="0" indent="0" algn="r">
              <a:buNone/>
            </a:pPr>
            <a:r>
              <a:rPr lang="en-IE" sz="2000"/>
              <a:t>Is equivalent to </a:t>
            </a:r>
          </a:p>
          <a:p>
            <a:endParaRPr lang="en-IE" sz="2000"/>
          </a:p>
          <a:p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D0AD79-DE9A-4114-83ED-62586AB04930}"/>
              </a:ext>
            </a:extLst>
          </p:cNvPr>
          <p:cNvSpPr/>
          <p:nvPr/>
        </p:nvSpPr>
        <p:spPr>
          <a:xfrm>
            <a:off x="701850" y="1660294"/>
            <a:ext cx="4405844" cy="7386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400" b="1">
                <a:latin typeface="Courier New" panose="02070309020205020404" pitchFamily="49" charset="0"/>
              </a:rPr>
              <a:t> Person {</a:t>
            </a:r>
          </a:p>
          <a:p>
            <a:pPr algn="l"/>
            <a:r>
              <a:rPr lang="en-IE" sz="1400">
                <a:latin typeface="Courier New" panose="02070309020205020404" pitchFamily="49" charset="0"/>
              </a:rPr>
              <a:t>    </a:t>
            </a:r>
            <a:r>
              <a:rPr lang="en-IE" sz="1400" b="1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400" b="1">
                <a:latin typeface="Courier New" panose="02070309020205020404" pitchFamily="49" charset="0"/>
              </a:rPr>
              <a:t> </a:t>
            </a:r>
            <a:r>
              <a:rPr lang="en-IE" sz="1400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400" b="1">
                <a:latin typeface="Courier New" panose="02070309020205020404" pitchFamily="49" charset="0"/>
              </a:rPr>
              <a:t>: String = </a:t>
            </a:r>
            <a:r>
              <a:rPr lang="en-IE" sz="1400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400" b="1" err="1">
                <a:solidFill>
                  <a:srgbClr val="2A00FF"/>
                </a:solidFill>
                <a:latin typeface="Courier New" panose="02070309020205020404" pitchFamily="49" charset="0"/>
              </a:rPr>
              <a:t>defaultValue</a:t>
            </a:r>
            <a:r>
              <a:rPr lang="en-IE" sz="1400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pPr algn="l"/>
            <a:r>
              <a:rPr lang="en-IE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D6DB5C-41EE-4CB3-B144-6C16E80CBF59}"/>
              </a:ext>
            </a:extLst>
          </p:cNvPr>
          <p:cNvSpPr/>
          <p:nvPr/>
        </p:nvSpPr>
        <p:spPr>
          <a:xfrm>
            <a:off x="701850" y="2744542"/>
            <a:ext cx="4405844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400" b="1">
                <a:latin typeface="Courier New" panose="02070309020205020404" pitchFamily="49" charset="0"/>
              </a:rPr>
              <a:t> Person {</a:t>
            </a:r>
          </a:p>
          <a:p>
            <a:pPr algn="l"/>
            <a:r>
              <a:rPr lang="en-IE" sz="1400">
                <a:latin typeface="Courier New" panose="02070309020205020404" pitchFamily="49" charset="0"/>
              </a:rPr>
              <a:t>    </a:t>
            </a:r>
            <a:r>
              <a:rPr lang="en-IE" sz="1400" b="1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400" b="1">
                <a:latin typeface="Courier New" panose="02070309020205020404" pitchFamily="49" charset="0"/>
              </a:rPr>
              <a:t> </a:t>
            </a:r>
            <a:r>
              <a:rPr lang="en-IE" sz="1400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400" b="1">
                <a:latin typeface="Courier New" panose="02070309020205020404" pitchFamily="49" charset="0"/>
              </a:rPr>
              <a:t>: String = </a:t>
            </a:r>
            <a:r>
              <a:rPr lang="en-IE" sz="1400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400" b="1" err="1">
                <a:solidFill>
                  <a:srgbClr val="2A00FF"/>
                </a:solidFill>
                <a:latin typeface="Courier New" panose="02070309020205020404" pitchFamily="49" charset="0"/>
              </a:rPr>
              <a:t>defaultValue</a:t>
            </a:r>
            <a:r>
              <a:rPr lang="en-IE" sz="1400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endParaRPr lang="en-IE" sz="1400">
              <a:latin typeface="Courier New" panose="02070309020205020404" pitchFamily="49" charset="0"/>
            </a:endParaRPr>
          </a:p>
          <a:p>
            <a:pPr algn="l"/>
            <a:r>
              <a:rPr lang="en-IE" sz="1400">
                <a:latin typeface="Courier New" panose="02070309020205020404" pitchFamily="49" charset="0"/>
              </a:rPr>
              <a:t>    </a:t>
            </a:r>
            <a:r>
              <a:rPr lang="en-IE" sz="1400">
                <a:solidFill>
                  <a:srgbClr val="3F7F5F"/>
                </a:solidFill>
                <a:latin typeface="Courier New" panose="02070309020205020404" pitchFamily="49" charset="0"/>
              </a:rPr>
              <a:t>// getter</a:t>
            </a:r>
          </a:p>
          <a:p>
            <a:pPr algn="l"/>
            <a:r>
              <a:rPr lang="en-IE" sz="1400">
                <a:latin typeface="Courier New" panose="02070309020205020404" pitchFamily="49" charset="0"/>
              </a:rPr>
              <a:t>    </a:t>
            </a:r>
            <a:r>
              <a:rPr lang="en-IE" sz="1400" b="1">
                <a:solidFill>
                  <a:srgbClr val="7F0055"/>
                </a:solidFill>
                <a:latin typeface="Courier New" panose="02070309020205020404" pitchFamily="49" charset="0"/>
              </a:rPr>
              <a:t>get</a:t>
            </a:r>
            <a:r>
              <a:rPr lang="en-IE" sz="1400" b="1">
                <a:latin typeface="Courier New" panose="02070309020205020404" pitchFamily="49" charset="0"/>
              </a:rPr>
              <a:t>() = </a:t>
            </a:r>
            <a:r>
              <a:rPr lang="en-IE" sz="1400" b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field</a:t>
            </a:r>
            <a:endParaRPr lang="en-IE" sz="140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l"/>
            <a:r>
              <a:rPr lang="en-IE" sz="1400">
                <a:latin typeface="Courier New" panose="02070309020205020404" pitchFamily="49" charset="0"/>
              </a:rPr>
              <a:t>    </a:t>
            </a:r>
            <a:r>
              <a:rPr lang="en-IE" sz="1400">
                <a:solidFill>
                  <a:srgbClr val="3F7F5F"/>
                </a:solidFill>
                <a:latin typeface="Courier New" panose="02070309020205020404" pitchFamily="49" charset="0"/>
              </a:rPr>
              <a:t>// setter</a:t>
            </a:r>
          </a:p>
          <a:p>
            <a:pPr algn="l"/>
            <a:r>
              <a:rPr lang="en-IE" sz="1400">
                <a:latin typeface="Courier New" panose="02070309020205020404" pitchFamily="49" charset="0"/>
              </a:rPr>
              <a:t>    </a:t>
            </a:r>
            <a:r>
              <a:rPr lang="en-IE" sz="1400" b="1">
                <a:solidFill>
                  <a:srgbClr val="7F0055"/>
                </a:solidFill>
                <a:latin typeface="Courier New" panose="02070309020205020404" pitchFamily="49" charset="0"/>
              </a:rPr>
              <a:t>set</a:t>
            </a:r>
            <a:r>
              <a:rPr lang="en-IE" sz="1400" b="1">
                <a:latin typeface="Courier New" panose="02070309020205020404" pitchFamily="49" charset="0"/>
              </a:rPr>
              <a:t>(value) {</a:t>
            </a:r>
          </a:p>
          <a:p>
            <a:pPr algn="l"/>
            <a:r>
              <a:rPr lang="en-IE" sz="1400">
                <a:latin typeface="Courier New" panose="02070309020205020404" pitchFamily="49" charset="0"/>
              </a:rPr>
              <a:t> 		</a:t>
            </a:r>
            <a:r>
              <a:rPr lang="en-IE" sz="1400" b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field</a:t>
            </a:r>
            <a:r>
              <a:rPr lang="en-IE" sz="1400">
                <a:latin typeface="Courier New" panose="02070309020205020404" pitchFamily="49" charset="0"/>
              </a:rPr>
              <a:t> = </a:t>
            </a:r>
            <a:r>
              <a:rPr lang="en-IE" sz="1400" b="1">
                <a:latin typeface="Courier New" panose="02070309020205020404" pitchFamily="49" charset="0"/>
              </a:rPr>
              <a:t>value</a:t>
            </a:r>
          </a:p>
          <a:p>
            <a:pPr algn="l"/>
            <a:r>
              <a:rPr lang="en-IE" sz="1400" b="1"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IE" sz="1400" b="1"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833DFF-051F-EE43-836E-6EADE96E2E31}"/>
              </a:ext>
            </a:extLst>
          </p:cNvPr>
          <p:cNvCxnSpPr>
            <a:cxnSpLocks/>
          </p:cNvCxnSpPr>
          <p:nvPr/>
        </p:nvCxnSpPr>
        <p:spPr>
          <a:xfrm>
            <a:off x="4839847" y="2157225"/>
            <a:ext cx="1544020" cy="58731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F0FA0E-8E05-0747-85F2-E6E0AB860C09}"/>
              </a:ext>
            </a:extLst>
          </p:cNvPr>
          <p:cNvCxnSpPr>
            <a:cxnSpLocks/>
          </p:cNvCxnSpPr>
          <p:nvPr/>
        </p:nvCxnSpPr>
        <p:spPr>
          <a:xfrm flipH="1">
            <a:off x="4839847" y="2928359"/>
            <a:ext cx="1544021" cy="47747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8A033FA-CD26-2640-AA4C-932C68161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7F9CF26-B99D-124A-993B-3C3F328038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27135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F9F67-4F75-42BD-B5A0-7F8AE139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Writing Classes – getters and setters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202D1F-A11D-E447-8209-F8702A93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748464" cy="4299943"/>
          </a:xfrm>
        </p:spPr>
        <p:txBody>
          <a:bodyPr/>
          <a:lstStyle/>
          <a:p>
            <a:pPr marL="312738" indent="-312738"/>
            <a:r>
              <a:rPr lang="en-IE" sz="2000"/>
              <a:t>When you instantiate object of the Person class and initialize the name property, it is passed to the setters parameter value and sets </a:t>
            </a:r>
            <a:r>
              <a:rPr lang="en-IE" sz="2000" b="1">
                <a:solidFill>
                  <a:srgbClr val="FF0000"/>
                </a:solidFill>
              </a:rPr>
              <a:t>field</a:t>
            </a:r>
            <a:r>
              <a:rPr lang="en-IE" sz="2000"/>
              <a:t> to </a:t>
            </a:r>
            <a:r>
              <a:rPr lang="en-IE" sz="2000" b="1"/>
              <a:t>value</a:t>
            </a:r>
            <a:r>
              <a:rPr lang="en-IE" sz="2000"/>
              <a:t>.</a:t>
            </a: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6BD0E-26D5-46D2-8E6C-EB073C4C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88" y="1678477"/>
            <a:ext cx="2947303" cy="101392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7AD7F8-9EAD-CE4E-A67C-F46E3ECFAF4C}"/>
              </a:ext>
            </a:extLst>
          </p:cNvPr>
          <p:cNvSpPr/>
          <p:nvPr/>
        </p:nvSpPr>
        <p:spPr>
          <a:xfrm>
            <a:off x="778050" y="1601542"/>
            <a:ext cx="3717750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200" b="1">
                <a:latin typeface="Courier New" panose="02070309020205020404" pitchFamily="49" charset="0"/>
              </a:rPr>
              <a:t> Person {</a:t>
            </a: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    </a:t>
            </a:r>
            <a:r>
              <a:rPr lang="en-IE" sz="1200" b="1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200" b="1">
                <a:latin typeface="Courier New" panose="02070309020205020404" pitchFamily="49" charset="0"/>
              </a:rPr>
              <a:t> </a:t>
            </a:r>
            <a:r>
              <a:rPr lang="en-IE" sz="1200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200" b="1">
                <a:latin typeface="Courier New" panose="02070309020205020404" pitchFamily="49" charset="0"/>
              </a:rPr>
              <a:t>: String = </a:t>
            </a:r>
            <a:r>
              <a:rPr lang="en-IE" sz="1200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00" b="1" err="1">
                <a:solidFill>
                  <a:srgbClr val="2A00FF"/>
                </a:solidFill>
                <a:latin typeface="Courier New" panose="02070309020205020404" pitchFamily="49" charset="0"/>
              </a:rPr>
              <a:t>defaultValue</a:t>
            </a:r>
            <a:r>
              <a:rPr lang="en-IE" sz="1200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endParaRPr lang="en-IE" sz="1200">
              <a:latin typeface="Courier New" panose="02070309020205020404" pitchFamily="49" charset="0"/>
            </a:endParaRP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    </a:t>
            </a:r>
            <a:r>
              <a:rPr lang="en-IE" sz="1200">
                <a:solidFill>
                  <a:srgbClr val="3F7F5F"/>
                </a:solidFill>
                <a:latin typeface="Courier New" panose="02070309020205020404" pitchFamily="49" charset="0"/>
              </a:rPr>
              <a:t>// getter</a:t>
            </a: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    </a:t>
            </a:r>
            <a:r>
              <a:rPr lang="en-IE" sz="1200" b="1">
                <a:solidFill>
                  <a:srgbClr val="7F0055"/>
                </a:solidFill>
                <a:latin typeface="Courier New" panose="02070309020205020404" pitchFamily="49" charset="0"/>
              </a:rPr>
              <a:t>get</a:t>
            </a:r>
            <a:r>
              <a:rPr lang="en-IE" sz="1200" b="1">
                <a:latin typeface="Courier New" panose="02070309020205020404" pitchFamily="49" charset="0"/>
              </a:rPr>
              <a:t>() = </a:t>
            </a:r>
            <a:r>
              <a:rPr lang="en-IE" sz="1200" b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field</a:t>
            </a:r>
            <a:endParaRPr lang="en-IE" sz="120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    </a:t>
            </a:r>
            <a:r>
              <a:rPr lang="en-IE" sz="1200">
                <a:solidFill>
                  <a:srgbClr val="3F7F5F"/>
                </a:solidFill>
                <a:latin typeface="Courier New" panose="02070309020205020404" pitchFamily="49" charset="0"/>
              </a:rPr>
              <a:t>// setter</a:t>
            </a: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    </a:t>
            </a:r>
            <a:r>
              <a:rPr lang="en-IE" sz="1200" b="1">
                <a:solidFill>
                  <a:srgbClr val="7F0055"/>
                </a:solidFill>
                <a:latin typeface="Courier New" panose="02070309020205020404" pitchFamily="49" charset="0"/>
              </a:rPr>
              <a:t>set</a:t>
            </a:r>
            <a:r>
              <a:rPr lang="en-IE" sz="1200" b="1">
                <a:latin typeface="Courier New" panose="02070309020205020404" pitchFamily="49" charset="0"/>
              </a:rPr>
              <a:t>(value) {</a:t>
            </a:r>
          </a:p>
          <a:p>
            <a:pPr algn="l"/>
            <a:r>
              <a:rPr lang="en-IE" sz="1200">
                <a:latin typeface="Courier New" panose="02070309020205020404" pitchFamily="49" charset="0"/>
              </a:rPr>
              <a:t> 		</a:t>
            </a:r>
            <a:r>
              <a:rPr lang="en-IE" sz="1200" b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field</a:t>
            </a:r>
            <a:r>
              <a:rPr lang="en-IE" sz="1200">
                <a:latin typeface="Courier New" panose="02070309020205020404" pitchFamily="49" charset="0"/>
              </a:rPr>
              <a:t> = </a:t>
            </a:r>
            <a:r>
              <a:rPr lang="en-IE" sz="1200" b="1">
                <a:latin typeface="Courier New" panose="02070309020205020404" pitchFamily="49" charset="0"/>
              </a:rPr>
              <a:t>value</a:t>
            </a:r>
          </a:p>
          <a:p>
            <a:pPr algn="l"/>
            <a:r>
              <a:rPr lang="en-IE" sz="1200" b="1"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IE" sz="12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103ED6-F2DF-40A8-8808-50F8DAD1F91A}"/>
              </a:ext>
            </a:extLst>
          </p:cNvPr>
          <p:cNvSpPr/>
          <p:nvPr/>
        </p:nvSpPr>
        <p:spPr>
          <a:xfrm>
            <a:off x="1467922" y="3133720"/>
            <a:ext cx="3797350" cy="16821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476" b="1">
                <a:latin typeface="Courier New" panose="02070309020205020404" pitchFamily="49" charset="0"/>
              </a:rPr>
              <a:t> main(</a:t>
            </a:r>
            <a:r>
              <a:rPr lang="en-IE" sz="1476" b="1" err="1">
                <a:latin typeface="Courier New" panose="02070309020205020404" pitchFamily="49" charset="0"/>
              </a:rPr>
              <a:t>args</a:t>
            </a:r>
            <a:r>
              <a:rPr lang="en-IE" sz="1476" b="1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r>
              <a:rPr lang="en-IE" sz="1476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en-IE" sz="1476" b="1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IE" sz="1476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>
                <a:latin typeface="Courier New" panose="02070309020205020404" pitchFamily="49" charset="0"/>
              </a:rPr>
              <a:t> </a:t>
            </a:r>
            <a:r>
              <a:rPr lang="en-IE" sz="1476" b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E" sz="1476" b="1">
                <a:latin typeface="Courier New" panose="02070309020205020404" pitchFamily="49" charset="0"/>
              </a:rPr>
              <a:t> = Person()</a:t>
            </a:r>
          </a:p>
          <a:p>
            <a:pPr algn="l"/>
            <a:r>
              <a:rPr lang="en-IE" sz="1476" b="1">
                <a:solidFill>
                  <a:srgbClr val="6A3E3E"/>
                </a:solidFill>
                <a:latin typeface="Courier New" panose="02070309020205020404" pitchFamily="49" charset="0"/>
              </a:rPr>
              <a:t>	person</a:t>
            </a:r>
            <a:r>
              <a:rPr lang="en-IE" sz="1476" b="1">
                <a:latin typeface="Courier New" panose="02070309020205020404" pitchFamily="49" charset="0"/>
              </a:rPr>
              <a:t>.</a:t>
            </a:r>
            <a:r>
              <a:rPr lang="en-IE" sz="1476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476" b="1">
                <a:latin typeface="Courier New" panose="02070309020205020404" pitchFamily="49" charset="0"/>
              </a:rPr>
              <a:t> = </a:t>
            </a:r>
            <a:r>
              <a:rPr lang="en-IE" sz="1476" b="1">
                <a:solidFill>
                  <a:srgbClr val="2A00FF"/>
                </a:solidFill>
                <a:latin typeface="Courier New" panose="02070309020205020404" pitchFamily="49" charset="0"/>
              </a:rPr>
              <a:t>"jack"</a:t>
            </a:r>
          </a:p>
          <a:p>
            <a:pPr algn="l"/>
            <a:r>
              <a:rPr lang="en-IE" sz="1476" b="1">
                <a:latin typeface="Courier New" panose="02070309020205020404" pitchFamily="49" charset="0"/>
              </a:rPr>
              <a:t>   print(</a:t>
            </a:r>
            <a:r>
              <a:rPr lang="en-IE" sz="1476" b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E" sz="1476" b="1">
                <a:latin typeface="Courier New" panose="02070309020205020404" pitchFamily="49" charset="0"/>
              </a:rPr>
              <a:t>.</a:t>
            </a:r>
            <a:r>
              <a:rPr lang="en-IE" sz="1476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476" b="1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 b="1"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IE" sz="1476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6E772A2-DFA0-2F49-84FC-F9F79238D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2E3862-CFAC-564F-9F06-DA6C172254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61949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2CF31-6F2E-4BFD-816C-807ABE746FCE}"/>
              </a:ext>
            </a:extLst>
          </p:cNvPr>
          <p:cNvSpPr/>
          <p:nvPr/>
        </p:nvSpPr>
        <p:spPr>
          <a:xfrm>
            <a:off x="1064178" y="1363715"/>
            <a:ext cx="3217558" cy="14559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>
                <a:latin typeface="Courier New" panose="02070309020205020404" pitchFamily="49" charset="0"/>
              </a:rPr>
              <a:t> main(</a:t>
            </a:r>
            <a:r>
              <a:rPr lang="en-IE" sz="1266" b="1" err="1">
                <a:latin typeface="Courier New" panose="02070309020205020404" pitchFamily="49" charset="0"/>
              </a:rPr>
              <a:t>args</a:t>
            </a:r>
            <a:r>
              <a:rPr lang="en-IE" sz="1266" b="1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>
              <a:latin typeface="Courier New" panose="02070309020205020404" pitchFamily="49" charset="0"/>
            </a:endParaRPr>
          </a:p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IE" sz="1266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>
                <a:latin typeface="Courier New" panose="02070309020205020404" pitchFamily="49" charset="0"/>
              </a:rPr>
              <a:t> </a:t>
            </a:r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E" sz="1266" b="1">
                <a:latin typeface="Courier New" panose="02070309020205020404" pitchFamily="49" charset="0"/>
              </a:rPr>
              <a:t> = Person()</a:t>
            </a:r>
          </a:p>
          <a:p>
            <a:pPr algn="l"/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	person</a:t>
            </a:r>
            <a:r>
              <a:rPr lang="en-IE" sz="1266" b="1">
                <a:latin typeface="Courier New" panose="02070309020205020404" pitchFamily="49" charset="0"/>
              </a:rPr>
              <a:t>.</a:t>
            </a:r>
            <a:r>
              <a:rPr lang="en-IE" sz="1266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266" b="1">
                <a:latin typeface="Courier New" panose="02070309020205020404" pitchFamily="49" charset="0"/>
              </a:rPr>
              <a:t> = </a:t>
            </a:r>
            <a:r>
              <a:rPr lang="en-IE" sz="1266" b="1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</a:p>
          <a:p>
            <a:pPr algn="l"/>
            <a:r>
              <a:rPr lang="en-IE" sz="1266" b="1">
                <a:solidFill>
                  <a:srgbClr val="2A00FF"/>
                </a:solidFill>
                <a:latin typeface="Courier New" panose="02070309020205020404" pitchFamily="49" charset="0"/>
              </a:rPr>
              <a:t>	</a:t>
            </a:r>
            <a:r>
              <a:rPr lang="en-IE" sz="1266" b="1">
                <a:latin typeface="Courier New" panose="02070309020205020404" pitchFamily="49" charset="0"/>
              </a:rPr>
              <a:t>print(</a:t>
            </a:r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E" sz="1266" b="1">
                <a:latin typeface="Courier New" panose="02070309020205020404" pitchFamily="49" charset="0"/>
              </a:rPr>
              <a:t>.</a:t>
            </a:r>
            <a:r>
              <a:rPr lang="en-IE" sz="1266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266" b="1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>
              <a:latin typeface="Courier New" panose="02070309020205020404" pitchFamily="49" charset="0"/>
            </a:endParaRP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769F01FC-14C3-4C67-97AC-2F67587F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Writing Classes – getters and setters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475863-2828-1A4B-B90B-1D3F9258B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>
                <a:solidFill>
                  <a:srgbClr val="252830"/>
                </a:solidFill>
                <a:latin typeface="+mn-lt"/>
              </a:rPr>
              <a:t>When you want to add validation to your setter…</a:t>
            </a:r>
            <a:endParaRPr lang="en-IE" sz="2000">
              <a:latin typeface="+mn-lt"/>
            </a:endParaRPr>
          </a:p>
          <a:p>
            <a:endParaRPr lang="en-US" sz="200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638BA-CD61-4369-A584-9F9DB0F2AE9D}"/>
              </a:ext>
            </a:extLst>
          </p:cNvPr>
          <p:cNvSpPr/>
          <p:nvPr/>
        </p:nvSpPr>
        <p:spPr>
          <a:xfrm>
            <a:off x="1494448" y="2686106"/>
            <a:ext cx="3846145" cy="20403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266" b="1">
                <a:latin typeface="Courier New" panose="02070309020205020404" pitchFamily="49" charset="0"/>
              </a:rPr>
              <a:t> Person {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</a:t>
            </a:r>
            <a:r>
              <a:rPr lang="en-IE" sz="1266" b="1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266" b="1">
                <a:latin typeface="Courier New" panose="02070309020205020404" pitchFamily="49" charset="0"/>
              </a:rPr>
              <a:t> </a:t>
            </a:r>
            <a:r>
              <a:rPr lang="en-IE" sz="1266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266" b="1">
                <a:latin typeface="Courier New" panose="02070309020205020404" pitchFamily="49" charset="0"/>
              </a:rPr>
              <a:t>: String = </a:t>
            </a:r>
            <a:r>
              <a:rPr lang="en-IE" sz="1266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b="1" err="1">
                <a:solidFill>
                  <a:srgbClr val="2A00FF"/>
                </a:solidFill>
                <a:latin typeface="Courier New" panose="02070309020205020404" pitchFamily="49" charset="0"/>
              </a:rPr>
              <a:t>defaultValue</a:t>
            </a:r>
            <a:r>
              <a:rPr lang="en-IE" sz="1266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endParaRPr lang="en-IE" sz="1266">
              <a:latin typeface="Courier New" panose="02070309020205020404" pitchFamily="49" charset="0"/>
            </a:endParaRPr>
          </a:p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	get</a:t>
            </a:r>
            <a:r>
              <a:rPr lang="en-IE" sz="1266" b="1">
                <a:latin typeface="Courier New" panose="02070309020205020404" pitchFamily="49" charset="0"/>
              </a:rPr>
              <a:t>() = </a:t>
            </a:r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field</a:t>
            </a:r>
            <a:endParaRPr lang="en-IE" sz="1266">
              <a:latin typeface="Courier New" panose="02070309020205020404" pitchFamily="49" charset="0"/>
            </a:endParaRPr>
          </a:p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	set</a:t>
            </a:r>
            <a:r>
              <a:rPr lang="en-IE" sz="1266" b="1">
                <a:latin typeface="Courier New" panose="02070309020205020404" pitchFamily="49" charset="0"/>
              </a:rPr>
              <a:t>(value) {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    </a:t>
            </a:r>
            <a:r>
              <a:rPr lang="en-IE" sz="1266">
                <a:solidFill>
                  <a:srgbClr val="6A3E3E"/>
                </a:solidFill>
                <a:latin typeface="Courier New" panose="02070309020205020404" pitchFamily="49" charset="0"/>
              </a:rPr>
              <a:t>field</a:t>
            </a:r>
            <a:r>
              <a:rPr lang="en-IE" sz="1266">
                <a:latin typeface="Courier New" panose="02070309020205020404" pitchFamily="49" charset="0"/>
              </a:rPr>
              <a:t> = </a:t>
            </a:r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IE" sz="1266" b="1">
                <a:latin typeface="Courier New" panose="02070309020205020404" pitchFamily="49" charset="0"/>
              </a:rPr>
              <a:t> (</a:t>
            </a:r>
            <a:r>
              <a:rPr lang="en-IE" sz="1266" b="1" err="1">
                <a:latin typeface="Courier New" panose="02070309020205020404" pitchFamily="49" charset="0"/>
              </a:rPr>
              <a:t>value.equals</a:t>
            </a:r>
            <a:r>
              <a:rPr lang="en-IE" sz="1266" b="1">
                <a:latin typeface="Courier New" panose="02070309020205020404" pitchFamily="49" charset="0"/>
              </a:rPr>
              <a:t>(</a:t>
            </a:r>
            <a:r>
              <a:rPr lang="en-IE" sz="1266" b="1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266" b="1">
                <a:latin typeface="Courier New" panose="02070309020205020404" pitchFamily="49" charset="0"/>
              </a:rPr>
              <a:t>))</a:t>
            </a:r>
          </a:p>
          <a:p>
            <a:pPr algn="l"/>
            <a:r>
              <a:rPr lang="en-IE" sz="1266">
                <a:solidFill>
                  <a:srgbClr val="2A00FF"/>
                </a:solidFill>
                <a:latin typeface="Courier New" panose="02070309020205020404" pitchFamily="49" charset="0"/>
              </a:rPr>
              <a:t>						"Unknown"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    			</a:t>
            </a:r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        				value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}</a:t>
            </a:r>
            <a:endParaRPr lang="en-IE" sz="1266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48DCF-6F6C-461B-B78B-807F6F61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548" y="1374929"/>
            <a:ext cx="2154845" cy="89408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C8C5C-A181-8F4D-9C41-61B55589B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25BF8-7E34-4041-8BE4-D75C9943A0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8198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769F01FC-14C3-4C67-97AC-2F67587F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Writing Classes – getters and setters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475863-2828-1A4B-B90B-1D3F9258B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>
                <a:solidFill>
                  <a:srgbClr val="252830"/>
                </a:solidFill>
                <a:latin typeface="+mn-lt"/>
              </a:rPr>
              <a:t>If we add another property…</a:t>
            </a:r>
            <a:endParaRPr lang="en-IE" sz="2000">
              <a:latin typeface="+mn-lt"/>
            </a:endParaRPr>
          </a:p>
          <a:p>
            <a:endParaRPr lang="en-US" sz="200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638BA-CD61-4369-A584-9F9DB0F2AE9D}"/>
              </a:ext>
            </a:extLst>
          </p:cNvPr>
          <p:cNvSpPr/>
          <p:nvPr/>
        </p:nvSpPr>
        <p:spPr>
          <a:xfrm>
            <a:off x="1138848" y="1331440"/>
            <a:ext cx="4466085" cy="32090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266" b="1">
                <a:latin typeface="Courier New" panose="02070309020205020404" pitchFamily="49" charset="0"/>
              </a:rPr>
              <a:t> Person {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</a:t>
            </a:r>
            <a:r>
              <a:rPr lang="en-IE" sz="1266" b="1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266" b="1">
                <a:latin typeface="Courier New" panose="02070309020205020404" pitchFamily="49" charset="0"/>
              </a:rPr>
              <a:t> </a:t>
            </a:r>
            <a:r>
              <a:rPr lang="en-IE" sz="1266" b="1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266" b="1">
                <a:latin typeface="Courier New" panose="02070309020205020404" pitchFamily="49" charset="0"/>
              </a:rPr>
              <a:t>: String = </a:t>
            </a:r>
            <a:r>
              <a:rPr lang="en-IE" sz="1266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b="1" err="1">
                <a:solidFill>
                  <a:srgbClr val="2A00FF"/>
                </a:solidFill>
                <a:latin typeface="Courier New" panose="02070309020205020404" pitchFamily="49" charset="0"/>
              </a:rPr>
              <a:t>defaultValue</a:t>
            </a:r>
            <a:r>
              <a:rPr lang="en-IE" sz="1266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endParaRPr lang="en-IE" sz="1266">
              <a:latin typeface="Courier New" panose="02070309020205020404" pitchFamily="49" charset="0"/>
            </a:endParaRPr>
          </a:p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		get</a:t>
            </a:r>
            <a:r>
              <a:rPr lang="en-IE" sz="1266" b="1">
                <a:latin typeface="Courier New" panose="02070309020205020404" pitchFamily="49" charset="0"/>
              </a:rPr>
              <a:t>() = </a:t>
            </a:r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field</a:t>
            </a:r>
            <a:endParaRPr lang="en-IE" sz="1266">
              <a:latin typeface="Courier New" panose="02070309020205020404" pitchFamily="49" charset="0"/>
            </a:endParaRPr>
          </a:p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		set</a:t>
            </a:r>
            <a:r>
              <a:rPr lang="en-IE" sz="1266" b="1">
                <a:latin typeface="Courier New" panose="02070309020205020404" pitchFamily="49" charset="0"/>
              </a:rPr>
              <a:t>(value) {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    	</a:t>
            </a:r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field</a:t>
            </a:r>
            <a:r>
              <a:rPr lang="en-IE" sz="1266">
                <a:latin typeface="Courier New" panose="02070309020205020404" pitchFamily="49" charset="0"/>
              </a:rPr>
              <a:t> = </a:t>
            </a:r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IE" sz="1266" b="1">
                <a:latin typeface="Courier New" panose="02070309020205020404" pitchFamily="49" charset="0"/>
              </a:rPr>
              <a:t> (</a:t>
            </a:r>
            <a:r>
              <a:rPr lang="en-IE" sz="1266" b="1" err="1">
                <a:latin typeface="Courier New" panose="02070309020205020404" pitchFamily="49" charset="0"/>
              </a:rPr>
              <a:t>value.equals</a:t>
            </a:r>
            <a:r>
              <a:rPr lang="en-IE" sz="1266" b="1">
                <a:latin typeface="Courier New" panose="02070309020205020404" pitchFamily="49" charset="0"/>
              </a:rPr>
              <a:t>(</a:t>
            </a:r>
            <a:r>
              <a:rPr lang="en-IE" sz="1266" b="1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266" b="1">
                <a:latin typeface="Courier New" panose="02070309020205020404" pitchFamily="49" charset="0"/>
              </a:rPr>
              <a:t>))</a:t>
            </a:r>
          </a:p>
          <a:p>
            <a:pPr algn="l"/>
            <a:r>
              <a:rPr lang="en-IE" sz="1266">
                <a:solidFill>
                  <a:srgbClr val="2A00FF"/>
                </a:solidFill>
                <a:latin typeface="Courier New" panose="02070309020205020404" pitchFamily="49" charset="0"/>
              </a:rPr>
              <a:t>						"Unknown"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    			</a:t>
            </a:r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        				value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    }</a:t>
            </a:r>
          </a:p>
          <a:p>
            <a:pPr algn="l"/>
            <a:endParaRPr lang="en-IE" sz="1266" b="1">
              <a:latin typeface="Courier New" panose="02070309020205020404" pitchFamily="49" charset="0"/>
            </a:endParaRP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	</a:t>
            </a:r>
            <a:r>
              <a:rPr lang="en-IE" sz="1266" b="1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266" b="1">
                <a:latin typeface="Courier New" panose="02070309020205020404" pitchFamily="49" charset="0"/>
              </a:rPr>
              <a:t> </a:t>
            </a:r>
            <a:r>
              <a:rPr lang="en-IE" sz="1266" b="1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E" sz="1266" b="1">
                <a:latin typeface="Courier New" panose="02070309020205020404" pitchFamily="49" charset="0"/>
              </a:rPr>
              <a:t>: </a:t>
            </a:r>
            <a:r>
              <a:rPr lang="en-IE" sz="1266" b="1" err="1">
                <a:latin typeface="Courier New" panose="02070309020205020404" pitchFamily="49" charset="0"/>
              </a:rPr>
              <a:t>Int</a:t>
            </a:r>
            <a:r>
              <a:rPr lang="en-IE" sz="1266" b="1">
                <a:latin typeface="Courier New" panose="02070309020205020404" pitchFamily="49" charset="0"/>
              </a:rPr>
              <a:t> = </a:t>
            </a:r>
            <a:r>
              <a:rPr lang="en-IE" sz="1266" b="1">
                <a:solidFill>
                  <a:srgbClr val="2A00FF"/>
                </a:solidFill>
                <a:latin typeface="Courier New" panose="02070309020205020404" pitchFamily="49" charset="0"/>
              </a:rPr>
              <a:t>10001</a:t>
            </a:r>
            <a:endParaRPr lang="en-IE" sz="1266">
              <a:latin typeface="Courier New" panose="02070309020205020404" pitchFamily="49" charset="0"/>
            </a:endParaRPr>
          </a:p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		get</a:t>
            </a:r>
            <a:r>
              <a:rPr lang="en-IE" sz="1266" b="1">
                <a:latin typeface="Courier New" panose="02070309020205020404" pitchFamily="49" charset="0"/>
              </a:rPr>
              <a:t>() = </a:t>
            </a:r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field</a:t>
            </a:r>
            <a:endParaRPr lang="en-IE" sz="1266">
              <a:latin typeface="Courier New" panose="02070309020205020404" pitchFamily="49" charset="0"/>
            </a:endParaRPr>
          </a:p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		set</a:t>
            </a:r>
            <a:r>
              <a:rPr lang="en-IE" sz="1266" b="1">
                <a:latin typeface="Courier New" panose="02070309020205020404" pitchFamily="49" charset="0"/>
              </a:rPr>
              <a:t>(value) {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    	</a:t>
            </a:r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field</a:t>
            </a:r>
            <a:r>
              <a:rPr lang="en-IE" sz="1266">
                <a:latin typeface="Courier New" panose="02070309020205020404" pitchFamily="49" charset="0"/>
              </a:rPr>
              <a:t> = </a:t>
            </a:r>
            <a:r>
              <a:rPr lang="en-IE" sz="1266" b="1">
                <a:latin typeface="Courier New" panose="02070309020205020404" pitchFamily="49" charset="0"/>
              </a:rPr>
              <a:t>value    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		}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}</a:t>
            </a:r>
            <a:endParaRPr lang="en-IE" sz="1266" b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8ECB9-52F8-7D41-90D0-667942B51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CDB687-34A8-3D44-92AE-82817FD7FA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889972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11FEE-5F7D-2641-BADD-428F901C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579131" cy="4299943"/>
          </a:xfrm>
        </p:spPr>
        <p:txBody>
          <a:bodyPr/>
          <a:lstStyle/>
          <a:p>
            <a:r>
              <a:rPr lang="en-IE" sz="2000"/>
              <a:t>You might have noticed two strange identifiers in all the getter and setter methods - </a:t>
            </a:r>
            <a:r>
              <a:rPr lang="en-IE" sz="2000" b="1">
                <a:solidFill>
                  <a:srgbClr val="FF0000"/>
                </a:solidFill>
              </a:rPr>
              <a:t>field</a:t>
            </a:r>
            <a:r>
              <a:rPr lang="en-IE" sz="2000"/>
              <a:t> and </a:t>
            </a:r>
            <a:r>
              <a:rPr lang="en-IE" sz="2000" b="1">
                <a:solidFill>
                  <a:srgbClr val="FF0000"/>
                </a:solidFill>
              </a:rPr>
              <a:t>value</a:t>
            </a:r>
            <a:r>
              <a:rPr lang="en-IE" sz="2000"/>
              <a:t>.</a:t>
            </a:r>
          </a:p>
          <a:p>
            <a:r>
              <a:rPr lang="en-IE" sz="2000"/>
              <a:t>We use </a:t>
            </a:r>
            <a:r>
              <a:rPr lang="en-IE" sz="2000" b="1"/>
              <a:t>value</a:t>
            </a:r>
            <a:r>
              <a:rPr lang="en-IE" sz="2000"/>
              <a:t> as the name of the setter parameter. This is the default convention in Kotlin but you’re free to use any other name if you want.</a:t>
            </a:r>
          </a:p>
          <a:p>
            <a:r>
              <a:rPr lang="en-IE" sz="2000"/>
              <a:t>The </a:t>
            </a:r>
            <a:r>
              <a:rPr lang="en-IE" sz="2000" b="1"/>
              <a:t>value</a:t>
            </a:r>
            <a:r>
              <a:rPr lang="en-IE" sz="2000"/>
              <a:t> parameter contains the value that a property is assigned to. For example, when you write </a:t>
            </a:r>
            <a:r>
              <a:rPr lang="en-IE" sz="20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person.name</a:t>
            </a:r>
            <a:r>
              <a:rPr lang="en-IE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"jack"</a:t>
            </a:r>
            <a:r>
              <a:rPr lang="en-IE" sz="2000"/>
              <a:t>, the </a:t>
            </a:r>
            <a:r>
              <a:rPr lang="en-IE" sz="2000" b="1"/>
              <a:t>value</a:t>
            </a:r>
            <a:r>
              <a:rPr lang="en-IE" sz="2000"/>
              <a:t> parameter contains the assigned value “jack”.</a:t>
            </a:r>
          </a:p>
          <a:p>
            <a:r>
              <a:rPr lang="en-IE" sz="2000"/>
              <a:t>(Using) </a:t>
            </a:r>
            <a:r>
              <a:rPr lang="en-IE" sz="2000" b="1"/>
              <a:t>field</a:t>
            </a:r>
            <a:r>
              <a:rPr lang="en-IE" sz="2000"/>
              <a:t> helps you refer to the property inside the getter and setter methods. This is required because if you use the property directly </a:t>
            </a:r>
            <a:br>
              <a:rPr lang="en-IE" sz="2000"/>
            </a:br>
            <a:r>
              <a:rPr lang="en-IE" sz="2000"/>
              <a:t>inside the getter or setter then you’ll run into a recursive call </a:t>
            </a:r>
            <a:br>
              <a:rPr lang="en-IE" sz="2000"/>
            </a:br>
            <a:r>
              <a:rPr lang="en-IE" sz="2000"/>
              <a:t>which will generate a </a:t>
            </a:r>
            <a:r>
              <a:rPr lang="en-IE" sz="2000" i="1" err="1"/>
              <a:t>StackOverflowError</a:t>
            </a:r>
            <a:r>
              <a:rPr lang="en-IE" sz="2000"/>
              <a:t>.</a:t>
            </a:r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C5580-0B7F-8E4F-A452-85E6E1A7EA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7730A-E82E-9149-B934-8400A6689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CB024D-D916-9840-B1B7-E77936A9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Writing Classes – field &amp; value</a:t>
            </a:r>
          </a:p>
        </p:txBody>
      </p:sp>
    </p:spTree>
    <p:extLst>
      <p:ext uri="{BB962C8B-B14F-4D97-AF65-F5344CB8AC3E}">
        <p14:creationId xmlns:p14="http://schemas.microsoft.com/office/powerpoint/2010/main" val="385045941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/>
              <a:t>Data Classes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/>
              <a:t>Just for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64178-6EBF-5F4B-9107-873C747CF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359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Introducing Kotlin</a:t>
            </a:r>
            <a:br>
              <a:rPr lang="en-US" sz="3000" dirty="0"/>
            </a:br>
            <a:r>
              <a:rPr lang="en-US" sz="3000" dirty="0"/>
              <a:t>Syntax - Part 2.1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4" y="0"/>
            <a:ext cx="4198237" cy="47826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3FDE-264D-47C8-9269-61A1B8B6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Data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3B364-848E-E643-A3AE-DEAF2F26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748464" cy="4299943"/>
          </a:xfrm>
        </p:spPr>
        <p:txBody>
          <a:bodyPr/>
          <a:lstStyle/>
          <a:p>
            <a:r>
              <a:rPr lang="en-IE" sz="2000"/>
              <a:t>We frequently create classes whose main purpose is to hold data. In such a class some standard functionality and utility functions are often mechanically derivable from the data. In Kotlin, this is called a </a:t>
            </a:r>
            <a:r>
              <a:rPr lang="en-IE" sz="2000" b="1" i="1"/>
              <a:t>data</a:t>
            </a:r>
            <a:r>
              <a:rPr lang="en-IE" sz="2000" i="1"/>
              <a:t> class</a:t>
            </a:r>
            <a:r>
              <a:rPr lang="en-IE" sz="2000"/>
              <a:t> and is marked as </a:t>
            </a:r>
            <a:r>
              <a:rPr lang="en-IE" sz="2000" b="1">
                <a:solidFill>
                  <a:srgbClr val="FF0000"/>
                </a:solidFill>
              </a:rPr>
              <a:t>data</a:t>
            </a:r>
            <a:r>
              <a:rPr lang="en-IE" sz="2000"/>
              <a:t>:</a:t>
            </a:r>
          </a:p>
          <a:p>
            <a:r>
              <a:rPr lang="en-IE" sz="2000"/>
              <a:t>The compiler automatically generates methods such as </a:t>
            </a:r>
            <a:r>
              <a:rPr lang="en-IE" sz="2000" b="1"/>
              <a:t>equals(), </a:t>
            </a:r>
            <a:r>
              <a:rPr lang="en-IE" sz="2000" b="1" err="1"/>
              <a:t>hashCode</a:t>
            </a:r>
            <a:r>
              <a:rPr lang="en-IE" sz="2000" b="1"/>
              <a:t>(), </a:t>
            </a:r>
            <a:r>
              <a:rPr lang="en-IE" sz="2000" b="1" err="1"/>
              <a:t>toString</a:t>
            </a:r>
            <a:r>
              <a:rPr lang="en-IE" sz="2000" b="1"/>
              <a:t>(), copy() </a:t>
            </a:r>
            <a:r>
              <a:rPr lang="en-IE" sz="2000"/>
              <a:t>from the primary constructor. </a:t>
            </a:r>
          </a:p>
          <a:p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66239-D089-4A3F-AAA1-5FFDAFDB13EB}"/>
              </a:ext>
            </a:extLst>
          </p:cNvPr>
          <p:cNvSpPr/>
          <p:nvPr/>
        </p:nvSpPr>
        <p:spPr>
          <a:xfrm>
            <a:off x="750901" y="3196732"/>
            <a:ext cx="5632966" cy="871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687" b="1">
                <a:solidFill>
                  <a:srgbClr val="7F0055"/>
                </a:solidFill>
                <a:latin typeface="Courier New" panose="02070309020205020404" pitchFamily="49" charset="0"/>
              </a:rPr>
              <a:t>data</a:t>
            </a:r>
            <a:r>
              <a:rPr lang="en-IE" sz="1687" b="1">
                <a:latin typeface="Courier New" panose="02070309020205020404" pitchFamily="49" charset="0"/>
              </a:rPr>
              <a:t> </a:t>
            </a:r>
            <a:r>
              <a:rPr lang="en-IE" sz="1687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687" b="1">
                <a:latin typeface="Courier New" panose="02070309020205020404" pitchFamily="49" charset="0"/>
              </a:rPr>
              <a:t> Person(</a:t>
            </a:r>
            <a:r>
              <a:rPr lang="en-IE" sz="1687" b="1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687" b="1">
                <a:latin typeface="Courier New" panose="02070309020205020404" pitchFamily="49" charset="0"/>
              </a:rPr>
              <a:t> </a:t>
            </a:r>
            <a:r>
              <a:rPr lang="en-IE" sz="1687" b="1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687" b="1">
                <a:latin typeface="Courier New" panose="02070309020205020404" pitchFamily="49" charset="0"/>
              </a:rPr>
              <a:t>: String, </a:t>
            </a:r>
          </a:p>
          <a:p>
            <a:pPr algn="l"/>
            <a:r>
              <a:rPr lang="en-IE" sz="1687" b="1">
                <a:solidFill>
                  <a:srgbClr val="7F0055"/>
                </a:solidFill>
                <a:latin typeface="Courier New" panose="02070309020205020404" pitchFamily="49" charset="0"/>
              </a:rPr>
              <a:t>						 </a:t>
            </a:r>
            <a:r>
              <a:rPr lang="en-IE" sz="1687" b="1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687" b="1">
                <a:latin typeface="Courier New" panose="02070309020205020404" pitchFamily="49" charset="0"/>
              </a:rPr>
              <a:t> </a:t>
            </a:r>
            <a:r>
              <a:rPr lang="en-IE" sz="1687" b="1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687" b="1">
                <a:latin typeface="Courier New" panose="02070309020205020404" pitchFamily="49" charset="0"/>
              </a:rPr>
              <a:t>: String) {</a:t>
            </a:r>
          </a:p>
          <a:p>
            <a:pPr algn="l"/>
            <a:r>
              <a:rPr lang="en-IE" sz="1687" b="1">
                <a:latin typeface="Courier New" panose="02070309020205020404" pitchFamily="49" charset="0"/>
              </a:rPr>
              <a:t>}</a:t>
            </a:r>
            <a:endParaRPr lang="en-IE" sz="1687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CADB-4677-494E-8CF9-C1A332843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FDCA0-EC25-5E40-A0F0-CDDE4BD000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685A8B-D20D-8848-B5B0-C19B4CE9D441}"/>
              </a:ext>
            </a:extLst>
          </p:cNvPr>
          <p:cNvCxnSpPr>
            <a:cxnSpLocks/>
          </p:cNvCxnSpPr>
          <p:nvPr/>
        </p:nvCxnSpPr>
        <p:spPr>
          <a:xfrm flipH="1" flipV="1">
            <a:off x="1188419" y="3524255"/>
            <a:ext cx="792781" cy="125094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137253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3FDE-264D-47C8-9269-61A1B8B6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Data Classes - 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3E2E-42F3-7440-9FFF-E3720C01B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E" sz="2000"/>
              <a:t>The primary constructor must have </a:t>
            </a:r>
            <a:r>
              <a:rPr lang="en-IE" sz="2000" b="1"/>
              <a:t>at least </a:t>
            </a:r>
            <a:r>
              <a:rPr lang="en-IE" sz="2000"/>
              <a:t>one parameter</a:t>
            </a:r>
          </a:p>
          <a:p>
            <a:pPr algn="l"/>
            <a:r>
              <a:rPr lang="en-IE" sz="2000"/>
              <a:t>The parameters of the primary constructor must be marked as either </a:t>
            </a:r>
            <a:r>
              <a:rPr lang="en-IE" sz="2000" b="1" err="1"/>
              <a:t>var</a:t>
            </a:r>
            <a:r>
              <a:rPr lang="en-IE" sz="2000"/>
              <a:t> or </a:t>
            </a:r>
            <a:r>
              <a:rPr lang="en-IE" sz="2000" b="1" err="1"/>
              <a:t>val</a:t>
            </a:r>
            <a:endParaRPr lang="en-IE" sz="2000" b="1"/>
          </a:p>
          <a:p>
            <a:pPr algn="l"/>
            <a:r>
              <a:rPr lang="en-IE" sz="2000"/>
              <a:t>The class cannot be open, abstract, inner or sealed</a:t>
            </a:r>
          </a:p>
          <a:p>
            <a:pPr algn="l"/>
            <a:r>
              <a:rPr lang="en-IE" sz="2000"/>
              <a:t>The class may extend other classes or implement interfaces</a:t>
            </a:r>
            <a:endParaRPr lang="en-US" sz="20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C3419-E7C6-2B4F-92FF-CA5FB2103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2B74F8-8A06-9549-AF05-80E4FE4144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08D729-3C35-EB49-8529-913D7E099A2D}"/>
              </a:ext>
            </a:extLst>
          </p:cNvPr>
          <p:cNvSpPr/>
          <p:nvPr/>
        </p:nvSpPr>
        <p:spPr>
          <a:xfrm>
            <a:off x="750901" y="3196732"/>
            <a:ext cx="5632966" cy="871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687" b="1">
                <a:solidFill>
                  <a:srgbClr val="7F0055"/>
                </a:solidFill>
                <a:latin typeface="Courier New" panose="02070309020205020404" pitchFamily="49" charset="0"/>
              </a:rPr>
              <a:t>data</a:t>
            </a:r>
            <a:r>
              <a:rPr lang="en-IE" sz="1687" b="1">
                <a:latin typeface="Courier New" panose="02070309020205020404" pitchFamily="49" charset="0"/>
              </a:rPr>
              <a:t> </a:t>
            </a:r>
            <a:r>
              <a:rPr lang="en-IE" sz="1687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687" b="1">
                <a:latin typeface="Courier New" panose="02070309020205020404" pitchFamily="49" charset="0"/>
              </a:rPr>
              <a:t> Person(</a:t>
            </a:r>
            <a:r>
              <a:rPr lang="en-IE" sz="1687" b="1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687" b="1">
                <a:latin typeface="Courier New" panose="02070309020205020404" pitchFamily="49" charset="0"/>
              </a:rPr>
              <a:t> </a:t>
            </a:r>
            <a:r>
              <a:rPr lang="en-IE" sz="1687" b="1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687" b="1">
                <a:latin typeface="Courier New" panose="02070309020205020404" pitchFamily="49" charset="0"/>
              </a:rPr>
              <a:t>: String, </a:t>
            </a:r>
          </a:p>
          <a:p>
            <a:pPr algn="l"/>
            <a:r>
              <a:rPr lang="en-IE" sz="1687" b="1">
                <a:solidFill>
                  <a:srgbClr val="7F0055"/>
                </a:solidFill>
                <a:latin typeface="Courier New" panose="02070309020205020404" pitchFamily="49" charset="0"/>
              </a:rPr>
              <a:t>						 </a:t>
            </a:r>
            <a:r>
              <a:rPr lang="en-IE" sz="1687" b="1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687" b="1">
                <a:latin typeface="Courier New" panose="02070309020205020404" pitchFamily="49" charset="0"/>
              </a:rPr>
              <a:t> </a:t>
            </a:r>
            <a:r>
              <a:rPr lang="en-IE" sz="1687" b="1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687" b="1">
                <a:latin typeface="Courier New" panose="02070309020205020404" pitchFamily="49" charset="0"/>
              </a:rPr>
              <a:t>: String) {</a:t>
            </a:r>
          </a:p>
          <a:p>
            <a:pPr algn="l"/>
            <a:r>
              <a:rPr lang="en-IE" sz="1687" b="1">
                <a:latin typeface="Courier New" panose="02070309020205020404" pitchFamily="49" charset="0"/>
              </a:rPr>
              <a:t>}</a:t>
            </a:r>
            <a:endParaRPr lang="en-IE" sz="1687" b="1"/>
          </a:p>
        </p:txBody>
      </p:sp>
    </p:spTree>
    <p:extLst>
      <p:ext uri="{BB962C8B-B14F-4D97-AF65-F5344CB8AC3E}">
        <p14:creationId xmlns:p14="http://schemas.microsoft.com/office/powerpoint/2010/main" val="8499206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3FDE-264D-47C8-9269-61A1B8B6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Data Classes – </a:t>
            </a:r>
            <a:r>
              <a:rPr lang="en-IE">
                <a:solidFill>
                  <a:srgbClr val="FF0000"/>
                </a:solidFill>
              </a:rPr>
              <a:t>copy</a:t>
            </a:r>
            <a:r>
              <a:rPr lang="en-IE"/>
              <a:t> and </a:t>
            </a:r>
            <a:r>
              <a:rPr lang="en-IE" err="1">
                <a:solidFill>
                  <a:srgbClr val="FF0000"/>
                </a:solidFill>
              </a:rPr>
              <a:t>toString</a:t>
            </a:r>
            <a:r>
              <a:rPr lang="en-IE"/>
              <a:t> Example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5D71AD-6F40-AD4F-9041-0776EEF5A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F128FA-A9BE-CE44-B071-50BB4731E7B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DDFDDB-35D7-324E-9FA6-9CC78D3EBCBA}"/>
              </a:ext>
            </a:extLst>
          </p:cNvPr>
          <p:cNvSpPr/>
          <p:nvPr/>
        </p:nvSpPr>
        <p:spPr>
          <a:xfrm>
            <a:off x="513834" y="922449"/>
            <a:ext cx="5632966" cy="871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687" b="1">
                <a:solidFill>
                  <a:srgbClr val="7F0055"/>
                </a:solidFill>
                <a:latin typeface="Courier New" panose="02070309020205020404" pitchFamily="49" charset="0"/>
              </a:rPr>
              <a:t>data</a:t>
            </a:r>
            <a:r>
              <a:rPr lang="en-IE" sz="1687" b="1">
                <a:latin typeface="Courier New" panose="02070309020205020404" pitchFamily="49" charset="0"/>
              </a:rPr>
              <a:t> </a:t>
            </a:r>
            <a:r>
              <a:rPr lang="en-IE" sz="1687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687" b="1">
                <a:latin typeface="Courier New" panose="02070309020205020404" pitchFamily="49" charset="0"/>
              </a:rPr>
              <a:t> Person(</a:t>
            </a:r>
            <a:r>
              <a:rPr lang="en-IE" sz="1687" b="1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687" b="1">
                <a:latin typeface="Courier New" panose="02070309020205020404" pitchFamily="49" charset="0"/>
              </a:rPr>
              <a:t> </a:t>
            </a:r>
            <a:r>
              <a:rPr lang="en-IE" sz="1687" b="1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687" b="1">
                <a:latin typeface="Courier New" panose="02070309020205020404" pitchFamily="49" charset="0"/>
              </a:rPr>
              <a:t>: String, </a:t>
            </a:r>
          </a:p>
          <a:p>
            <a:pPr algn="l"/>
            <a:r>
              <a:rPr lang="en-IE" sz="1687" b="1">
                <a:solidFill>
                  <a:srgbClr val="7F0055"/>
                </a:solidFill>
                <a:latin typeface="Courier New" panose="02070309020205020404" pitchFamily="49" charset="0"/>
              </a:rPr>
              <a:t>						 </a:t>
            </a:r>
            <a:r>
              <a:rPr lang="en-IE" sz="1687" b="1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687" b="1">
                <a:latin typeface="Courier New" panose="02070309020205020404" pitchFamily="49" charset="0"/>
              </a:rPr>
              <a:t> </a:t>
            </a:r>
            <a:r>
              <a:rPr lang="en-IE" sz="1687" b="1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687" b="1">
                <a:latin typeface="Courier New" panose="02070309020205020404" pitchFamily="49" charset="0"/>
              </a:rPr>
              <a:t>: String) {</a:t>
            </a:r>
          </a:p>
          <a:p>
            <a:pPr algn="l"/>
            <a:r>
              <a:rPr lang="en-IE" sz="1687" b="1">
                <a:latin typeface="Courier New" panose="02070309020205020404" pitchFamily="49" charset="0"/>
              </a:rPr>
              <a:t>}</a:t>
            </a:r>
            <a:endParaRPr lang="en-IE" sz="1687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5F7121-A32E-458F-A566-C2CEC0293FB3}"/>
              </a:ext>
            </a:extLst>
          </p:cNvPr>
          <p:cNvSpPr/>
          <p:nvPr/>
        </p:nvSpPr>
        <p:spPr>
          <a:xfrm>
            <a:off x="841005" y="1712129"/>
            <a:ext cx="5898856" cy="21363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476" b="1">
                <a:latin typeface="Courier New" panose="02070309020205020404" pitchFamily="49" charset="0"/>
              </a:rPr>
              <a:t> main(</a:t>
            </a:r>
            <a:r>
              <a:rPr lang="en-IE" sz="1476" b="1" err="1">
                <a:latin typeface="Courier New" panose="02070309020205020404" pitchFamily="49" charset="0"/>
              </a:rPr>
              <a:t>args</a:t>
            </a:r>
            <a:r>
              <a:rPr lang="en-IE" sz="1476" b="1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r>
              <a:rPr lang="en-IE" sz="1476">
                <a:latin typeface="Courier New" panose="02070309020205020404" pitchFamily="49" charset="0"/>
              </a:rPr>
              <a:t>    </a:t>
            </a:r>
            <a:r>
              <a:rPr lang="en-IE" sz="1476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>
                <a:latin typeface="Courier New" panose="02070309020205020404" pitchFamily="49" charset="0"/>
              </a:rPr>
              <a:t> </a:t>
            </a:r>
            <a:r>
              <a:rPr lang="en-IE" sz="1476" b="1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476" b="1">
                <a:latin typeface="Courier New" panose="02070309020205020404" pitchFamily="49" charset="0"/>
              </a:rPr>
              <a:t> = Person(</a:t>
            </a:r>
            <a:r>
              <a:rPr lang="en-IE" sz="1476" b="1">
                <a:solidFill>
                  <a:srgbClr val="2A00FF"/>
                </a:solidFill>
                <a:latin typeface="Courier New" panose="02070309020205020404" pitchFamily="49" charset="0"/>
              </a:rPr>
              <a:t>"John"</a:t>
            </a:r>
            <a:r>
              <a:rPr lang="en-IE" sz="1476" b="1">
                <a:latin typeface="Courier New" panose="02070309020205020404" pitchFamily="49" charset="0"/>
              </a:rPr>
              <a:t>, </a:t>
            </a:r>
            <a:r>
              <a:rPr lang="en-IE" sz="1476" b="1">
                <a:solidFill>
                  <a:srgbClr val="2A00FF"/>
                </a:solidFill>
                <a:latin typeface="Courier New" panose="02070309020205020404" pitchFamily="49" charset="0"/>
              </a:rPr>
              <a:t>"Murphy"</a:t>
            </a:r>
            <a:r>
              <a:rPr lang="en-IE" sz="1476" b="1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>
                <a:latin typeface="Courier New" panose="02070309020205020404" pitchFamily="49" charset="0"/>
              </a:rPr>
              <a:t>   </a:t>
            </a:r>
          </a:p>
          <a:p>
            <a:pPr algn="l"/>
            <a:r>
              <a:rPr lang="en-IE" sz="1476">
                <a:latin typeface="Courier New" panose="02070309020205020404" pitchFamily="49" charset="0"/>
              </a:rPr>
              <a:t>    </a:t>
            </a:r>
            <a:r>
              <a:rPr lang="en-IE" sz="1476">
                <a:solidFill>
                  <a:srgbClr val="3F7F5F"/>
                </a:solidFill>
                <a:latin typeface="Courier New" panose="02070309020205020404" pitchFamily="49" charset="0"/>
              </a:rPr>
              <a:t>// using copy function to create an object</a:t>
            </a:r>
          </a:p>
          <a:p>
            <a:pPr algn="l"/>
            <a:r>
              <a:rPr lang="en-IE" sz="1476">
                <a:latin typeface="Courier New" panose="02070309020205020404" pitchFamily="49" charset="0"/>
              </a:rPr>
              <a:t>    </a:t>
            </a:r>
            <a:r>
              <a:rPr lang="en-IE" sz="1476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>
                <a:latin typeface="Courier New" panose="02070309020205020404" pitchFamily="49" charset="0"/>
              </a:rPr>
              <a:t> </a:t>
            </a:r>
            <a:r>
              <a:rPr lang="en-IE" sz="1476" b="1">
                <a:solidFill>
                  <a:srgbClr val="6A3E3E"/>
                </a:solidFill>
                <a:latin typeface="Courier New" panose="02070309020205020404" pitchFamily="49" charset="0"/>
              </a:rPr>
              <a:t>person2</a:t>
            </a:r>
            <a:r>
              <a:rPr lang="en-IE" sz="1476" b="1">
                <a:latin typeface="Courier New" panose="02070309020205020404" pitchFamily="49" charset="0"/>
              </a:rPr>
              <a:t> = </a:t>
            </a:r>
            <a:r>
              <a:rPr lang="en-IE" sz="1476" b="1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476" b="1">
                <a:latin typeface="Courier New" panose="02070309020205020404" pitchFamily="49" charset="0"/>
              </a:rPr>
              <a:t>.copy(</a:t>
            </a:r>
            <a:r>
              <a:rPr lang="en-IE" sz="1476" b="1" err="1">
                <a:latin typeface="Courier New" panose="02070309020205020404" pitchFamily="49" charset="0"/>
              </a:rPr>
              <a:t>firstName</a:t>
            </a:r>
            <a:r>
              <a:rPr lang="en-IE" sz="1476" b="1">
                <a:latin typeface="Courier New" panose="02070309020205020404" pitchFamily="49" charset="0"/>
              </a:rPr>
              <a:t>=</a:t>
            </a:r>
            <a:r>
              <a:rPr lang="en-IE" sz="1476" b="1">
                <a:solidFill>
                  <a:srgbClr val="2A00FF"/>
                </a:solidFill>
                <a:latin typeface="Courier New" panose="02070309020205020404" pitchFamily="49" charset="0"/>
              </a:rPr>
              <a:t>"Martin"</a:t>
            </a:r>
            <a:r>
              <a:rPr lang="en-IE" sz="1476" b="1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476">
              <a:latin typeface="Courier New" panose="02070309020205020404" pitchFamily="49" charset="0"/>
            </a:endParaRPr>
          </a:p>
          <a:p>
            <a:pPr algn="l"/>
            <a:r>
              <a:rPr lang="en-IE" sz="1476" b="1">
                <a:latin typeface="Courier New" panose="02070309020205020404" pitchFamily="49" charset="0"/>
              </a:rPr>
              <a:t>    </a:t>
            </a:r>
            <a:r>
              <a:rPr lang="en-IE" sz="1476" b="1" err="1">
                <a:latin typeface="Courier New" panose="02070309020205020404" pitchFamily="49" charset="0"/>
              </a:rPr>
              <a:t>println</a:t>
            </a:r>
            <a:r>
              <a:rPr lang="en-IE" sz="1476" b="1">
                <a:latin typeface="Courier New" panose="02070309020205020404" pitchFamily="49" charset="0"/>
              </a:rPr>
              <a:t>(</a:t>
            </a:r>
            <a:r>
              <a:rPr lang="en-IE" sz="1476" b="1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476" b="1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 b="1">
                <a:latin typeface="Courier New" panose="02070309020205020404" pitchFamily="49" charset="0"/>
              </a:rPr>
              <a:t>    </a:t>
            </a:r>
            <a:r>
              <a:rPr lang="en-IE" sz="1476" b="1" err="1">
                <a:latin typeface="Courier New" panose="02070309020205020404" pitchFamily="49" charset="0"/>
              </a:rPr>
              <a:t>println</a:t>
            </a:r>
            <a:r>
              <a:rPr lang="en-IE" sz="1476" b="1">
                <a:latin typeface="Courier New" panose="02070309020205020404" pitchFamily="49" charset="0"/>
              </a:rPr>
              <a:t>(</a:t>
            </a:r>
            <a:r>
              <a:rPr lang="en-IE" sz="1476" b="1">
                <a:solidFill>
                  <a:srgbClr val="6A3E3E"/>
                </a:solidFill>
                <a:latin typeface="Courier New" panose="02070309020205020404" pitchFamily="49" charset="0"/>
              </a:rPr>
              <a:t>person2</a:t>
            </a:r>
            <a:r>
              <a:rPr lang="en-IE" sz="1476" b="1">
                <a:latin typeface="Courier New" panose="02070309020205020404" pitchFamily="49" charset="0"/>
              </a:rPr>
              <a:t>.toString())</a:t>
            </a:r>
          </a:p>
          <a:p>
            <a:pPr algn="l"/>
            <a:r>
              <a:rPr lang="en-IE" sz="1476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5E0FD-AC61-4049-8486-CA6A3285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11" y="3613019"/>
            <a:ext cx="4204599" cy="1216064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1556-E58E-F549-9BB4-83075E26792A}"/>
              </a:ext>
            </a:extLst>
          </p:cNvPr>
          <p:cNvCxnSpPr>
            <a:cxnSpLocks/>
          </p:cNvCxnSpPr>
          <p:nvPr/>
        </p:nvCxnSpPr>
        <p:spPr>
          <a:xfrm flipH="1">
            <a:off x="6193368" y="1712129"/>
            <a:ext cx="1614735" cy="91763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0493013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3FDE-264D-47C8-9269-61A1B8B6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57397" cy="761815"/>
          </a:xfrm>
        </p:spPr>
        <p:txBody>
          <a:bodyPr/>
          <a:lstStyle/>
          <a:p>
            <a:r>
              <a:rPr lang="en-IE"/>
              <a:t>Data Classes – </a:t>
            </a:r>
            <a:r>
              <a:rPr lang="en-IE">
                <a:solidFill>
                  <a:srgbClr val="FF0000"/>
                </a:solidFill>
              </a:rPr>
              <a:t>copy</a:t>
            </a:r>
            <a:r>
              <a:rPr lang="en-IE">
                <a:solidFill>
                  <a:schemeClr val="tx1"/>
                </a:solidFill>
              </a:rPr>
              <a:t>,</a:t>
            </a:r>
            <a:r>
              <a:rPr lang="en-IE">
                <a:solidFill>
                  <a:srgbClr val="0070C0"/>
                </a:solidFill>
              </a:rPr>
              <a:t> </a:t>
            </a:r>
            <a:r>
              <a:rPr lang="en-IE">
                <a:solidFill>
                  <a:srgbClr val="FF0000"/>
                </a:solidFill>
              </a:rPr>
              <a:t>equals</a:t>
            </a:r>
            <a:r>
              <a:rPr lang="en-IE"/>
              <a:t> and </a:t>
            </a:r>
            <a:r>
              <a:rPr lang="en-IE" err="1">
                <a:solidFill>
                  <a:srgbClr val="FF0000"/>
                </a:solidFill>
              </a:rPr>
              <a:t>hashCode</a:t>
            </a:r>
            <a:r>
              <a:rPr lang="en-IE">
                <a:solidFill>
                  <a:srgbClr val="0070C0"/>
                </a:solidFill>
              </a:rPr>
              <a:t> </a:t>
            </a:r>
            <a:r>
              <a:rPr lang="en-IE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E6714-E038-4EF0-B27F-C0D471881BDE}"/>
              </a:ext>
            </a:extLst>
          </p:cNvPr>
          <p:cNvSpPr/>
          <p:nvPr/>
        </p:nvSpPr>
        <p:spPr>
          <a:xfrm>
            <a:off x="487612" y="845705"/>
            <a:ext cx="6624387" cy="37934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>
                <a:latin typeface="Courier New" panose="02070309020205020404" pitchFamily="49" charset="0"/>
              </a:rPr>
              <a:t> main(</a:t>
            </a:r>
            <a:r>
              <a:rPr lang="en-IE" sz="1266" b="1" err="1">
                <a:latin typeface="Courier New" panose="02070309020205020404" pitchFamily="49" charset="0"/>
              </a:rPr>
              <a:t>args</a:t>
            </a:r>
            <a:r>
              <a:rPr lang="en-IE" sz="1266" b="1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</a:t>
            </a:r>
            <a:r>
              <a:rPr lang="en-IE" sz="1266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>
                <a:latin typeface="Courier New" panose="02070309020205020404" pitchFamily="49" charset="0"/>
              </a:rPr>
              <a:t> </a:t>
            </a:r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266" b="1">
                <a:latin typeface="Courier New" panose="02070309020205020404" pitchFamily="49" charset="0"/>
              </a:rPr>
              <a:t> = Person(</a:t>
            </a:r>
            <a:r>
              <a:rPr lang="en-IE" sz="1266" b="1">
                <a:solidFill>
                  <a:srgbClr val="2A00FF"/>
                </a:solidFill>
                <a:latin typeface="Courier New" panose="02070309020205020404" pitchFamily="49" charset="0"/>
              </a:rPr>
              <a:t>"John"</a:t>
            </a:r>
            <a:r>
              <a:rPr lang="en-IE" sz="1266" b="1">
                <a:latin typeface="Courier New" panose="02070309020205020404" pitchFamily="49" charset="0"/>
              </a:rPr>
              <a:t>, </a:t>
            </a:r>
            <a:r>
              <a:rPr lang="en-IE" sz="1266" b="1">
                <a:solidFill>
                  <a:srgbClr val="2A00FF"/>
                </a:solidFill>
                <a:latin typeface="Courier New" panose="02070309020205020404" pitchFamily="49" charset="0"/>
              </a:rPr>
              <a:t>"Murphy"</a:t>
            </a:r>
            <a:r>
              <a:rPr lang="en-IE" sz="1266" b="1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</a:t>
            </a:r>
            <a:r>
              <a:rPr lang="en-IE" sz="1266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>
                <a:latin typeface="Courier New" panose="02070309020205020404" pitchFamily="49" charset="0"/>
              </a:rPr>
              <a:t> </a:t>
            </a:r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person2</a:t>
            </a:r>
            <a:r>
              <a:rPr lang="en-IE" sz="1266" b="1">
                <a:latin typeface="Courier New" panose="02070309020205020404" pitchFamily="49" charset="0"/>
              </a:rPr>
              <a:t> = </a:t>
            </a:r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266" b="1">
                <a:latin typeface="Courier New" panose="02070309020205020404" pitchFamily="49" charset="0"/>
              </a:rPr>
              <a:t>.copy()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</a:t>
            </a:r>
            <a:r>
              <a:rPr lang="en-IE" sz="1266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>
                <a:latin typeface="Courier New" panose="02070309020205020404" pitchFamily="49" charset="0"/>
              </a:rPr>
              <a:t> </a:t>
            </a:r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person3</a:t>
            </a:r>
            <a:r>
              <a:rPr lang="en-IE" sz="1266" b="1">
                <a:latin typeface="Courier New" panose="02070309020205020404" pitchFamily="49" charset="0"/>
              </a:rPr>
              <a:t> = </a:t>
            </a:r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266" b="1">
                <a:latin typeface="Courier New" panose="02070309020205020404" pitchFamily="49" charset="0"/>
              </a:rPr>
              <a:t>.copy(</a:t>
            </a:r>
            <a:r>
              <a:rPr lang="en-IE" sz="1266" b="1" err="1">
                <a:latin typeface="Courier New" panose="02070309020205020404" pitchFamily="49" charset="0"/>
              </a:rPr>
              <a:t>firstName</a:t>
            </a:r>
            <a:r>
              <a:rPr lang="en-IE" sz="1266" b="1">
                <a:latin typeface="Courier New" panose="02070309020205020404" pitchFamily="49" charset="0"/>
              </a:rPr>
              <a:t> = </a:t>
            </a:r>
            <a:r>
              <a:rPr lang="en-IE" sz="1266" b="1">
                <a:solidFill>
                  <a:srgbClr val="2A00FF"/>
                </a:solidFill>
                <a:latin typeface="Courier New" panose="02070309020205020404" pitchFamily="49" charset="0"/>
              </a:rPr>
              <a:t>"Martin"</a:t>
            </a:r>
            <a:r>
              <a:rPr lang="en-IE" sz="1266" b="1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>
              <a:latin typeface="Courier New" panose="02070309020205020404" pitchFamily="49" charset="0"/>
            </a:endParaRP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</a:t>
            </a:r>
            <a:r>
              <a:rPr lang="en-IE" sz="1266" err="1">
                <a:latin typeface="Courier New" panose="02070309020205020404" pitchFamily="49" charset="0"/>
              </a:rPr>
              <a:t>println</a:t>
            </a:r>
            <a:r>
              <a:rPr lang="en-IE" sz="1266">
                <a:latin typeface="Courier New" panose="02070309020205020404" pitchFamily="49" charset="0"/>
              </a:rPr>
              <a:t>(</a:t>
            </a:r>
            <a:r>
              <a:rPr lang="en-IE" sz="1266">
                <a:solidFill>
                  <a:srgbClr val="2A00FF"/>
                </a:solidFill>
                <a:latin typeface="Courier New" panose="02070309020205020404" pitchFamily="49" charset="0"/>
              </a:rPr>
              <a:t>"person1 </a:t>
            </a:r>
            <a:r>
              <a:rPr lang="en-IE" sz="1266" err="1">
                <a:solidFill>
                  <a:srgbClr val="2A00FF"/>
                </a:solidFill>
                <a:latin typeface="Courier New" panose="02070309020205020404" pitchFamily="49" charset="0"/>
              </a:rPr>
              <a:t>hashcode</a:t>
            </a:r>
            <a:r>
              <a:rPr lang="en-IE" sz="1266">
                <a:solidFill>
                  <a:srgbClr val="2A00FF"/>
                </a:solidFill>
                <a:latin typeface="Courier New" panose="02070309020205020404" pitchFamily="49" charset="0"/>
              </a:rPr>
              <a:t> = </a:t>
            </a:r>
            <a:r>
              <a:rPr lang="en-IE" sz="1266">
                <a:latin typeface="Courier New" panose="02070309020205020404" pitchFamily="49" charset="0"/>
              </a:rPr>
              <a:t>${</a:t>
            </a:r>
            <a:r>
              <a:rPr lang="en-IE" sz="1266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266">
                <a:latin typeface="Courier New" panose="02070309020205020404" pitchFamily="49" charset="0"/>
              </a:rPr>
              <a:t>.hashCode()}</a:t>
            </a:r>
            <a:r>
              <a:rPr lang="en-IE" sz="1266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</a:t>
            </a:r>
            <a:r>
              <a:rPr lang="en-IE" sz="1266" err="1">
                <a:latin typeface="Courier New" panose="02070309020205020404" pitchFamily="49" charset="0"/>
              </a:rPr>
              <a:t>println</a:t>
            </a:r>
            <a:r>
              <a:rPr lang="en-IE" sz="1266">
                <a:latin typeface="Courier New" panose="02070309020205020404" pitchFamily="49" charset="0"/>
              </a:rPr>
              <a:t>(</a:t>
            </a:r>
            <a:r>
              <a:rPr lang="en-IE" sz="1266">
                <a:solidFill>
                  <a:srgbClr val="2A00FF"/>
                </a:solidFill>
                <a:latin typeface="Courier New" panose="02070309020205020404" pitchFamily="49" charset="0"/>
              </a:rPr>
              <a:t>"person2 </a:t>
            </a:r>
            <a:r>
              <a:rPr lang="en-IE" sz="1266" err="1">
                <a:solidFill>
                  <a:srgbClr val="2A00FF"/>
                </a:solidFill>
                <a:latin typeface="Courier New" panose="02070309020205020404" pitchFamily="49" charset="0"/>
              </a:rPr>
              <a:t>hashcode</a:t>
            </a:r>
            <a:r>
              <a:rPr lang="en-IE" sz="1266">
                <a:solidFill>
                  <a:srgbClr val="2A00FF"/>
                </a:solidFill>
                <a:latin typeface="Courier New" panose="02070309020205020404" pitchFamily="49" charset="0"/>
              </a:rPr>
              <a:t> = </a:t>
            </a:r>
            <a:r>
              <a:rPr lang="en-IE" sz="1266">
                <a:latin typeface="Courier New" panose="02070309020205020404" pitchFamily="49" charset="0"/>
              </a:rPr>
              <a:t>${</a:t>
            </a:r>
            <a:r>
              <a:rPr lang="en-IE" sz="1266">
                <a:solidFill>
                  <a:srgbClr val="6A3E3E"/>
                </a:solidFill>
                <a:latin typeface="Courier New" panose="02070309020205020404" pitchFamily="49" charset="0"/>
              </a:rPr>
              <a:t>person2</a:t>
            </a:r>
            <a:r>
              <a:rPr lang="en-IE" sz="1266">
                <a:latin typeface="Courier New" panose="02070309020205020404" pitchFamily="49" charset="0"/>
              </a:rPr>
              <a:t>.hashCode()}</a:t>
            </a:r>
            <a:r>
              <a:rPr lang="en-IE" sz="1266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</a:t>
            </a:r>
            <a:r>
              <a:rPr lang="en-IE" sz="1266" err="1">
                <a:latin typeface="Courier New" panose="02070309020205020404" pitchFamily="49" charset="0"/>
              </a:rPr>
              <a:t>println</a:t>
            </a:r>
            <a:r>
              <a:rPr lang="en-IE" sz="1266">
                <a:latin typeface="Courier New" panose="02070309020205020404" pitchFamily="49" charset="0"/>
              </a:rPr>
              <a:t>(</a:t>
            </a:r>
            <a:r>
              <a:rPr lang="en-IE" sz="1266">
                <a:solidFill>
                  <a:srgbClr val="2A00FF"/>
                </a:solidFill>
                <a:latin typeface="Courier New" panose="02070309020205020404" pitchFamily="49" charset="0"/>
              </a:rPr>
              <a:t>"person3 </a:t>
            </a:r>
            <a:r>
              <a:rPr lang="en-IE" sz="1266" err="1">
                <a:solidFill>
                  <a:srgbClr val="2A00FF"/>
                </a:solidFill>
                <a:latin typeface="Courier New" panose="02070309020205020404" pitchFamily="49" charset="0"/>
              </a:rPr>
              <a:t>hashcode</a:t>
            </a:r>
            <a:r>
              <a:rPr lang="en-IE" sz="1266">
                <a:solidFill>
                  <a:srgbClr val="2A00FF"/>
                </a:solidFill>
                <a:latin typeface="Courier New" panose="02070309020205020404" pitchFamily="49" charset="0"/>
              </a:rPr>
              <a:t> = </a:t>
            </a:r>
            <a:r>
              <a:rPr lang="en-IE" sz="1266">
                <a:latin typeface="Courier New" panose="02070309020205020404" pitchFamily="49" charset="0"/>
              </a:rPr>
              <a:t>${</a:t>
            </a:r>
            <a:r>
              <a:rPr lang="en-IE" sz="1266">
                <a:solidFill>
                  <a:srgbClr val="6A3E3E"/>
                </a:solidFill>
                <a:latin typeface="Courier New" panose="02070309020205020404" pitchFamily="49" charset="0"/>
              </a:rPr>
              <a:t>person3</a:t>
            </a:r>
            <a:r>
              <a:rPr lang="en-IE" sz="1266">
                <a:latin typeface="Courier New" panose="02070309020205020404" pitchFamily="49" charset="0"/>
              </a:rPr>
              <a:t>.hashCode()}</a:t>
            </a:r>
            <a:r>
              <a:rPr lang="en-IE" sz="1266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>
              <a:latin typeface="Courier New" panose="02070309020205020404" pitchFamily="49" charset="0"/>
            </a:endParaRP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</a:t>
            </a:r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IE" sz="1266" b="1">
                <a:latin typeface="Courier New" panose="02070309020205020404" pitchFamily="49" charset="0"/>
              </a:rPr>
              <a:t> (</a:t>
            </a:r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266" b="1">
                <a:latin typeface="Courier New" panose="02070309020205020404" pitchFamily="49" charset="0"/>
              </a:rPr>
              <a:t>.equals(</a:t>
            </a:r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person2</a:t>
            </a:r>
            <a:r>
              <a:rPr lang="en-IE" sz="1266" b="1">
                <a:latin typeface="Courier New" panose="02070309020205020404" pitchFamily="49" charset="0"/>
              </a:rPr>
              <a:t>))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    </a:t>
            </a:r>
            <a:r>
              <a:rPr lang="en-IE" sz="1266" err="1">
                <a:latin typeface="Courier New" panose="02070309020205020404" pitchFamily="49" charset="0"/>
              </a:rPr>
              <a:t>println</a:t>
            </a:r>
            <a:r>
              <a:rPr lang="en-IE" sz="1266">
                <a:latin typeface="Courier New" panose="02070309020205020404" pitchFamily="49" charset="0"/>
              </a:rPr>
              <a:t>(</a:t>
            </a:r>
            <a:r>
              <a:rPr lang="en-IE" sz="1266">
                <a:solidFill>
                  <a:srgbClr val="2A00FF"/>
                </a:solidFill>
                <a:latin typeface="Courier New" panose="02070309020205020404" pitchFamily="49" charset="0"/>
              </a:rPr>
              <a:t>"person1 is equal to person2."</a:t>
            </a:r>
            <a:r>
              <a:rPr lang="en-IE" sz="1266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</a:t>
            </a:r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    </a:t>
            </a:r>
            <a:r>
              <a:rPr lang="en-IE" sz="1266" err="1">
                <a:latin typeface="Courier New" panose="02070309020205020404" pitchFamily="49" charset="0"/>
              </a:rPr>
              <a:t>println</a:t>
            </a:r>
            <a:r>
              <a:rPr lang="en-IE" sz="1266">
                <a:latin typeface="Courier New" panose="02070309020205020404" pitchFamily="49" charset="0"/>
              </a:rPr>
              <a:t>(</a:t>
            </a:r>
            <a:r>
              <a:rPr lang="en-IE" sz="1266">
                <a:solidFill>
                  <a:srgbClr val="2A00FF"/>
                </a:solidFill>
                <a:latin typeface="Courier New" panose="02070309020205020404" pitchFamily="49" charset="0"/>
              </a:rPr>
              <a:t>"person1 is not equal to person2."</a:t>
            </a:r>
            <a:r>
              <a:rPr lang="en-IE" sz="1266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>
              <a:latin typeface="Courier New" panose="02070309020205020404" pitchFamily="49" charset="0"/>
            </a:endParaRP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</a:t>
            </a:r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IE" sz="1266" b="1">
                <a:latin typeface="Courier New" panose="02070309020205020404" pitchFamily="49" charset="0"/>
              </a:rPr>
              <a:t> (</a:t>
            </a:r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266" b="1">
                <a:latin typeface="Courier New" panose="02070309020205020404" pitchFamily="49" charset="0"/>
              </a:rPr>
              <a:t>.equals(</a:t>
            </a:r>
            <a:r>
              <a:rPr lang="en-IE" sz="1266" b="1">
                <a:solidFill>
                  <a:srgbClr val="6A3E3E"/>
                </a:solidFill>
                <a:latin typeface="Courier New" panose="02070309020205020404" pitchFamily="49" charset="0"/>
              </a:rPr>
              <a:t>person3</a:t>
            </a:r>
            <a:r>
              <a:rPr lang="en-IE" sz="1266" b="1">
                <a:latin typeface="Courier New" panose="02070309020205020404" pitchFamily="49" charset="0"/>
              </a:rPr>
              <a:t>))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    </a:t>
            </a:r>
            <a:r>
              <a:rPr lang="en-IE" sz="1266" err="1">
                <a:latin typeface="Courier New" panose="02070309020205020404" pitchFamily="49" charset="0"/>
              </a:rPr>
              <a:t>println</a:t>
            </a:r>
            <a:r>
              <a:rPr lang="en-IE" sz="1266">
                <a:latin typeface="Courier New" panose="02070309020205020404" pitchFamily="49" charset="0"/>
              </a:rPr>
              <a:t>(</a:t>
            </a:r>
            <a:r>
              <a:rPr lang="en-IE" sz="1266">
                <a:solidFill>
                  <a:srgbClr val="2A00FF"/>
                </a:solidFill>
                <a:latin typeface="Courier New" panose="02070309020205020404" pitchFamily="49" charset="0"/>
              </a:rPr>
              <a:t>"person1 is equal to person3."</a:t>
            </a:r>
            <a:r>
              <a:rPr lang="en-IE" sz="1266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</a:t>
            </a:r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    </a:t>
            </a:r>
            <a:r>
              <a:rPr lang="en-IE" sz="1266" err="1">
                <a:latin typeface="Courier New" panose="02070309020205020404" pitchFamily="49" charset="0"/>
              </a:rPr>
              <a:t>println</a:t>
            </a:r>
            <a:r>
              <a:rPr lang="en-IE" sz="1266">
                <a:latin typeface="Courier New" panose="02070309020205020404" pitchFamily="49" charset="0"/>
              </a:rPr>
              <a:t>(</a:t>
            </a:r>
            <a:r>
              <a:rPr lang="en-IE" sz="1266">
                <a:solidFill>
                  <a:srgbClr val="2A00FF"/>
                </a:solidFill>
                <a:latin typeface="Courier New" panose="02070309020205020404" pitchFamily="49" charset="0"/>
              </a:rPr>
              <a:t>"person1 is not equal to person3."</a:t>
            </a:r>
            <a:r>
              <a:rPr lang="en-IE" sz="1266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}</a:t>
            </a:r>
            <a:endParaRPr lang="en-IE" sz="126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A21A3-3ECB-4CDC-A02D-DFD55F021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85" y="998548"/>
            <a:ext cx="2717416" cy="138131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87385-F2CA-1246-982A-4D82C1EDE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12D51-28A6-814C-8E1E-8D3CE881B5B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077482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Some additional sources for exploration: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E6106A-E82C-4586-9D95-A7F72F10C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87376"/>
              </p:ext>
            </p:extLst>
          </p:nvPr>
        </p:nvGraphicFramePr>
        <p:xfrm>
          <a:off x="1068043" y="1054281"/>
          <a:ext cx="6723560" cy="289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055">
                  <a:extLst>
                    <a:ext uri="{9D8B030D-6E8A-4147-A177-3AD203B41FA5}">
                      <a16:colId xmlns:a16="http://schemas.microsoft.com/office/drawing/2014/main" val="811329682"/>
                    </a:ext>
                  </a:extLst>
                </a:gridCol>
                <a:gridCol w="5323505">
                  <a:extLst>
                    <a:ext uri="{9D8B030D-6E8A-4147-A177-3AD203B41FA5}">
                      <a16:colId xmlns:a16="http://schemas.microsoft.com/office/drawing/2014/main" val="444551959"/>
                    </a:ext>
                  </a:extLst>
                </a:gridCol>
              </a:tblGrid>
              <a:tr h="3095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/>
                        <a:t>Inheritance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>
                          <a:hlinkClick r:id="rId2"/>
                        </a:rPr>
                        <a:t>https://www.programiz.com/kotlin-programming/inheritance</a:t>
                      </a:r>
                      <a:r>
                        <a:rPr lang="en-IE" sz="130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3030504613"/>
                  </a:ext>
                </a:extLst>
              </a:tr>
              <a:tr h="3095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/>
                        <a:t>Interfaces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>
                          <a:hlinkClick r:id="rId3"/>
                        </a:rPr>
                        <a:t>https://www.programiz.com/kotlin-programming/interfaces</a:t>
                      </a:r>
                      <a:r>
                        <a:rPr lang="en-IE" sz="130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5106396"/>
                  </a:ext>
                </a:extLst>
              </a:tr>
              <a:tr h="42214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/>
                        <a:t>Collections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>
                          <a:hlinkClick r:id="rId4"/>
                        </a:rPr>
                        <a:t>https://kotlinlang.org/api/latest/jvm/stdlib/kotlin.collections/index.html</a:t>
                      </a:r>
                      <a:r>
                        <a:rPr lang="en-IE" sz="130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3584305327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/>
                        <a:t>Try examples online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>
                          <a:hlinkClick r:id="rId5"/>
                        </a:rPr>
                        <a:t>https://try.kotlinlang.org/#/Examples/Hello,%20world!/Simplest%20version/Simplest%20version.kt</a:t>
                      </a:r>
                      <a:r>
                        <a:rPr lang="en-IE" sz="130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2397050766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/>
                        <a:t>Encapsulation &amp; Polymorphism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>
                          <a:hlinkClick r:id="rId6"/>
                        </a:rPr>
                        <a:t>https://medium.com/@napperley/kotlin-tutorial-12-encapsulation-and-polymorphism-6e5a150f25e1</a:t>
                      </a:r>
                      <a:r>
                        <a:rPr lang="en-IE" sz="130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1121796040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err="1"/>
                        <a:t>Spek</a:t>
                      </a:r>
                      <a:r>
                        <a:rPr lang="en-IE" sz="1300"/>
                        <a:t> (testing)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>
                          <a:hlinkClick r:id="rId7"/>
                        </a:rPr>
                        <a:t>https://objectpartners.com/2016/02/23/an-introduction-to-kotlin/</a:t>
                      </a:r>
                      <a:endParaRPr lang="en-IE" sz="1300"/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>
                          <a:hlinkClick r:id="rId8"/>
                        </a:rPr>
                        <a:t>https://github.com/mike-plummer/KotlinCalendar</a:t>
                      </a:r>
                      <a:r>
                        <a:rPr lang="en-IE" sz="1300"/>
                        <a:t> 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979731688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9976F-F420-594E-AF77-C6CCA5FD2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2D30F-C82C-A34B-84F3-5173D41EE2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33732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/>
              <a:t>References</a:t>
            </a:r>
            <a:endParaRPr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343689" y="2645418"/>
            <a:ext cx="8591163" cy="2037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00"/>
              <a:t>Sources: 	</a:t>
            </a:r>
            <a:r>
              <a:rPr lang="en-IE" sz="1400">
                <a:hlinkClick r:id="rId2"/>
              </a:rPr>
              <a:t>http://kotlinlang.org/docs/reference/basic-syntax.html</a:t>
            </a:r>
            <a:endParaRPr lang="en-IE" sz="1400"/>
          </a:p>
          <a:p>
            <a:pPr marL="1068388" indent="50800" algn="l"/>
            <a:r>
              <a:rPr lang="en-IE" sz="140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400">
                <a:hlinkClick r:id="rId3"/>
              </a:rPr>
              <a:t>https://www.programiz.com/kotlin-programming</a:t>
            </a:r>
            <a:endParaRPr lang="en-IE" sz="1400">
              <a:hlinkClick r:id="" action="ppaction://noaction"/>
            </a:endParaRPr>
          </a:p>
          <a:p>
            <a:pPr marL="985838" indent="133350" algn="l"/>
            <a:r>
              <a:rPr lang="en-IE" sz="1400">
                <a:hlinkClick r:id="rId4"/>
              </a:rPr>
              <a:t>https://www.baeldung.com/kotlin-lambda-expressions</a:t>
            </a:r>
            <a:endParaRPr lang="en-IE" sz="1400">
              <a:hlinkClick r:id="" action="ppaction://noaction"/>
            </a:endParaRPr>
          </a:p>
          <a:p>
            <a:pPr marL="985838" indent="133350" algn="l"/>
            <a:r>
              <a:rPr lang="en-IE" sz="1400">
                <a:hlinkClick r:id="" action="ppaction://noaction"/>
              </a:rPr>
              <a:t>https://www.programiz.com/kotlin-programming/lambdas</a:t>
            </a:r>
          </a:p>
          <a:p>
            <a:pPr marL="985838" indent="133350" algn="l"/>
            <a:r>
              <a:rPr lang="en-IE" sz="1400">
                <a:hlinkClick r:id="rId5"/>
              </a:rPr>
              <a:t>https://medium.com/@napperley/kotlin-tutorial-5-basic-collections-3f114996692b</a:t>
            </a:r>
            <a:r>
              <a:rPr lang="en-IE" sz="1400"/>
              <a:t> </a:t>
            </a:r>
          </a:p>
          <a:p>
            <a:r>
              <a:rPr lang="en-IE" sz="1400">
                <a:hlinkClick r:id="" action="ppaction://noaction"/>
              </a:rPr>
              <a:t> </a:t>
            </a:r>
            <a:endParaRPr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26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  <a:r>
              <a:rPr lang="en-IE" sz="3000" dirty="0"/>
              <a:t> from Part 1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 Variables (val &amp; var)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Ranges (and the </a:t>
            </a:r>
            <a:r>
              <a:rPr lang="en-IE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  <a:r>
              <a:rPr lang="en-IE" sz="3000" dirty="0"/>
              <a:t> for Part 2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</a:t>
            </a:r>
            <a:r>
              <a:rPr lang="en-IE" sz="2600" i="1" dirty="0">
                <a:solidFill>
                  <a:schemeClr val="tx1"/>
                </a:solidFill>
              </a:rPr>
              <a:t>in</a:t>
            </a:r>
            <a:r>
              <a:rPr lang="en-IE" sz="2600" dirty="0">
                <a:solidFill>
                  <a:schemeClr val="tx1"/>
                </a:solidFill>
              </a:rPr>
              <a:t> operator and lambdas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6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  <a:r>
              <a:rPr lang="en-IE" sz="3000" dirty="0"/>
              <a:t> for Part 2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Collections: </a:t>
            </a:r>
            <a:r>
              <a:rPr lang="en-IE" sz="2600" i="1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 operator and lambdas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5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884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Writing Classes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Properties &amp; Fields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CDA07-7EA5-2B4F-9BB6-E7428B2B7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46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F9F67-4F75-42BD-B5A0-7F8AE139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Writing Classes – properties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0FBDE-762B-4502-B2CB-78FF20A13FE5}"/>
              </a:ext>
            </a:extLst>
          </p:cNvPr>
          <p:cNvSpPr/>
          <p:nvPr/>
        </p:nvSpPr>
        <p:spPr>
          <a:xfrm>
            <a:off x="395535" y="805118"/>
            <a:ext cx="7156731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solidFill>
                  <a:srgbClr val="333333"/>
                </a:solidFill>
              </a:rPr>
              <a:t>In Kotlin, classes don’t have explicit fields; they have properties.  </a:t>
            </a:r>
          </a:p>
          <a:p>
            <a:pPr algn="l"/>
            <a:endParaRPr lang="en-IE" sz="2000" dirty="0">
              <a:solidFill>
                <a:srgbClr val="333333"/>
              </a:solidFill>
            </a:endParaRPr>
          </a:p>
          <a:p>
            <a:pPr algn="l">
              <a:buClr>
                <a:schemeClr val="accent2"/>
              </a:buClr>
            </a:pPr>
            <a:r>
              <a:rPr lang="en-IE" sz="2000" b="1" dirty="0">
                <a:solidFill>
                  <a:srgbClr val="0070C0"/>
                </a:solidFill>
              </a:rPr>
              <a:t>				</a:t>
            </a:r>
            <a:r>
              <a:rPr lang="en-IE" sz="2400" b="1" dirty="0">
                <a:solidFill>
                  <a:srgbClr val="FF0000"/>
                </a:solidFill>
              </a:rPr>
              <a:t>var</a:t>
            </a:r>
            <a:r>
              <a:rPr lang="en-IE" sz="2400" b="1" dirty="0">
                <a:solidFill>
                  <a:srgbClr val="0070C0"/>
                </a:solidFill>
              </a:rPr>
              <a:t> </a:t>
            </a:r>
            <a:r>
              <a:rPr lang="en-IE" sz="2400" dirty="0">
                <a:solidFill>
                  <a:srgbClr val="333333"/>
                </a:solidFill>
              </a:rPr>
              <a:t>properties </a:t>
            </a:r>
            <a:r>
              <a:rPr lang="en-IE" sz="2400" b="1" dirty="0">
                <a:solidFill>
                  <a:srgbClr val="333333"/>
                </a:solidFill>
              </a:rPr>
              <a:t>are</a:t>
            </a:r>
            <a:r>
              <a:rPr lang="en-IE" sz="2400" dirty="0">
                <a:solidFill>
                  <a:srgbClr val="333333"/>
                </a:solidFill>
              </a:rPr>
              <a:t> mutable.</a:t>
            </a:r>
          </a:p>
          <a:p>
            <a:pPr algn="l">
              <a:buClr>
                <a:schemeClr val="accent2"/>
              </a:buClr>
            </a:pPr>
            <a:endParaRPr lang="en-IE" sz="2400" dirty="0">
              <a:solidFill>
                <a:srgbClr val="333333"/>
              </a:solidFill>
            </a:endParaRPr>
          </a:p>
          <a:p>
            <a:pPr algn="l"/>
            <a:r>
              <a:rPr lang="en-IE" sz="2400" b="1" dirty="0">
                <a:solidFill>
                  <a:srgbClr val="0070C0"/>
                </a:solidFill>
              </a:rPr>
              <a:t>				</a:t>
            </a:r>
            <a:r>
              <a:rPr lang="en-IE" sz="2400" b="1" dirty="0">
                <a:solidFill>
                  <a:srgbClr val="FF0000"/>
                </a:solidFill>
              </a:rPr>
              <a:t>val</a:t>
            </a:r>
            <a:r>
              <a:rPr lang="en-IE" sz="2400" dirty="0">
                <a:solidFill>
                  <a:srgbClr val="0070C0"/>
                </a:solidFill>
              </a:rPr>
              <a:t> </a:t>
            </a:r>
            <a:r>
              <a:rPr lang="en-IE" sz="2400" dirty="0">
                <a:solidFill>
                  <a:srgbClr val="333333"/>
                </a:solidFill>
              </a:rPr>
              <a:t>properties </a:t>
            </a:r>
            <a:r>
              <a:rPr lang="en-IE" sz="2400" b="1" dirty="0">
                <a:solidFill>
                  <a:srgbClr val="333333"/>
                </a:solidFill>
              </a:rPr>
              <a:t>cannot</a:t>
            </a:r>
            <a:r>
              <a:rPr lang="en-IE" sz="2400" dirty="0">
                <a:solidFill>
                  <a:srgbClr val="333333"/>
                </a:solidFill>
              </a:rPr>
              <a:t> be changed.</a:t>
            </a:r>
          </a:p>
          <a:p>
            <a:pPr algn="l"/>
            <a:endParaRPr lang="en-IE" sz="1200" dirty="0">
              <a:solidFill>
                <a:srgbClr val="333333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E59541-0A4E-F64D-A159-7EBD88A0F00F}"/>
              </a:ext>
            </a:extLst>
          </p:cNvPr>
          <p:cNvCxnSpPr>
            <a:cxnSpLocks/>
          </p:cNvCxnSpPr>
          <p:nvPr/>
        </p:nvCxnSpPr>
        <p:spPr>
          <a:xfrm flipH="1">
            <a:off x="5808333" y="1293872"/>
            <a:ext cx="1945828" cy="28839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EAA2E2-3404-C349-B32B-625B2F0F0C85}"/>
              </a:ext>
            </a:extLst>
          </p:cNvPr>
          <p:cNvCxnSpPr>
            <a:cxnSpLocks/>
          </p:cNvCxnSpPr>
          <p:nvPr/>
        </p:nvCxnSpPr>
        <p:spPr>
          <a:xfrm flipH="1">
            <a:off x="6781247" y="2058467"/>
            <a:ext cx="1945828" cy="28839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71EA7-4163-764F-AECF-A2A528637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28189-708C-DC41-A7DD-A4490CF611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1975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F9F67-4F75-42BD-B5A0-7F8AE139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Writing Classes – constructors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0FBDE-762B-4502-B2CB-78FF20A13FE5}"/>
              </a:ext>
            </a:extLst>
          </p:cNvPr>
          <p:cNvSpPr/>
          <p:nvPr/>
        </p:nvSpPr>
        <p:spPr>
          <a:xfrm>
            <a:off x="395536" y="804583"/>
            <a:ext cx="7229221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solidFill>
                  <a:srgbClr val="333333"/>
                </a:solidFill>
              </a:rPr>
              <a:t>A class in Kotlin can have a primary constructor and one or more secondary constructors.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1EA12E-57A3-46AF-84B1-98DDD949B0BE}"/>
              </a:ext>
            </a:extLst>
          </p:cNvPr>
          <p:cNvSpPr/>
          <p:nvPr/>
        </p:nvSpPr>
        <p:spPr>
          <a:xfrm>
            <a:off x="778117" y="2329373"/>
            <a:ext cx="6846640" cy="546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476" b="1" dirty="0">
                <a:latin typeface="Courier New" panose="02070309020205020404" pitchFamily="49" charset="0"/>
              </a:rPr>
              <a:t> Person constructor(</a:t>
            </a:r>
            <a:r>
              <a:rPr lang="en-IE" sz="1476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476" b="1" dirty="0">
                <a:latin typeface="Courier New" panose="02070309020205020404" pitchFamily="49" charset="0"/>
              </a:rPr>
              <a:t>: String) {</a:t>
            </a:r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en-IE" sz="1476" b="1" dirty="0">
                <a:latin typeface="Courier New" panose="02070309020205020404" pitchFamily="49" charset="0"/>
              </a:rPr>
              <a:t>}</a:t>
            </a:r>
            <a:endParaRPr lang="en-IE" sz="1476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57B83-9C58-4919-BA2D-A72D8E2134E2}"/>
              </a:ext>
            </a:extLst>
          </p:cNvPr>
          <p:cNvSpPr/>
          <p:nvPr/>
        </p:nvSpPr>
        <p:spPr>
          <a:xfrm>
            <a:off x="395536" y="1512469"/>
            <a:ext cx="7513360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>
                <a:solidFill>
                  <a:srgbClr val="333333"/>
                </a:solidFill>
              </a:rPr>
              <a:t>The primary constructor is </a:t>
            </a:r>
            <a:r>
              <a:rPr lang="en-IE" sz="2000" b="1">
                <a:solidFill>
                  <a:srgbClr val="333333"/>
                </a:solidFill>
              </a:rPr>
              <a:t>part of the class header </a:t>
            </a:r>
            <a:r>
              <a:rPr lang="en-IE" sz="2000">
                <a:solidFill>
                  <a:srgbClr val="333333"/>
                </a:solidFill>
              </a:rPr>
              <a:t>and it goes after the class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43173E-92F7-43FB-854F-517659FF74CD}"/>
              </a:ext>
            </a:extLst>
          </p:cNvPr>
          <p:cNvSpPr/>
          <p:nvPr/>
        </p:nvSpPr>
        <p:spPr>
          <a:xfrm>
            <a:off x="778117" y="3790615"/>
            <a:ext cx="6846640" cy="546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476" b="1">
                <a:latin typeface="Courier New" panose="02070309020205020404" pitchFamily="49" charset="0"/>
              </a:rPr>
              <a:t> Person(</a:t>
            </a:r>
            <a:r>
              <a:rPr lang="en-IE" sz="1476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>
                <a:latin typeface="Courier New" panose="02070309020205020404" pitchFamily="49" charset="0"/>
              </a:rPr>
              <a:t> </a:t>
            </a:r>
            <a:r>
              <a:rPr lang="en-IE" sz="1476" b="1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476" b="1">
                <a:latin typeface="Courier New" panose="02070309020205020404" pitchFamily="49" charset="0"/>
              </a:rPr>
              <a:t>: String, </a:t>
            </a:r>
            <a:r>
              <a:rPr lang="en-IE" sz="1476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>
                <a:latin typeface="Courier New" panose="02070309020205020404" pitchFamily="49" charset="0"/>
              </a:rPr>
              <a:t> </a:t>
            </a:r>
            <a:r>
              <a:rPr lang="en-IE" sz="1476" b="1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476" b="1">
                <a:latin typeface="Courier New" panose="02070309020205020404" pitchFamily="49" charset="0"/>
              </a:rPr>
              <a:t>: String) {</a:t>
            </a:r>
          </a:p>
          <a:p>
            <a:pPr algn="l"/>
            <a:r>
              <a:rPr lang="en-IE" sz="1476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B6A62F-0386-48D7-B39F-4F8B8C5905F2}"/>
              </a:ext>
            </a:extLst>
          </p:cNvPr>
          <p:cNvSpPr/>
          <p:nvPr/>
        </p:nvSpPr>
        <p:spPr>
          <a:xfrm>
            <a:off x="778117" y="3058819"/>
            <a:ext cx="6846640" cy="546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476" b="1">
                <a:latin typeface="Courier New" panose="02070309020205020404" pitchFamily="49" charset="0"/>
              </a:rPr>
              <a:t> Person(</a:t>
            </a:r>
            <a:r>
              <a:rPr lang="en-IE" sz="1476" b="1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476" b="1">
                <a:latin typeface="Courier New" panose="02070309020205020404" pitchFamily="49" charset="0"/>
              </a:rPr>
              <a:t>: String, </a:t>
            </a:r>
            <a:r>
              <a:rPr lang="en-IE" sz="1476" b="1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476" b="1">
                <a:latin typeface="Courier New" panose="02070309020205020404" pitchFamily="49" charset="0"/>
              </a:rPr>
              <a:t>: String) {</a:t>
            </a:r>
          </a:p>
          <a:p>
            <a:pPr algn="l"/>
            <a:r>
              <a:rPr lang="en-IE" sz="1476" b="1"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7C95AA-9274-5E40-AB83-1E2F75684A2B}"/>
              </a:ext>
            </a:extLst>
          </p:cNvPr>
          <p:cNvCxnSpPr>
            <a:cxnSpLocks/>
          </p:cNvCxnSpPr>
          <p:nvPr/>
        </p:nvCxnSpPr>
        <p:spPr>
          <a:xfrm flipH="1">
            <a:off x="3478693" y="1981200"/>
            <a:ext cx="1423507" cy="38335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A7219-6A36-0D41-B74D-323A7F7BF394}"/>
              </a:ext>
            </a:extLst>
          </p:cNvPr>
          <p:cNvCxnSpPr>
            <a:cxnSpLocks/>
          </p:cNvCxnSpPr>
          <p:nvPr/>
        </p:nvCxnSpPr>
        <p:spPr>
          <a:xfrm flipH="1">
            <a:off x="2242560" y="2755958"/>
            <a:ext cx="1423507" cy="38335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19F901-056A-2B4F-A9D8-FA0739F8FE3E}"/>
              </a:ext>
            </a:extLst>
          </p:cNvPr>
          <p:cNvCxnSpPr>
            <a:cxnSpLocks/>
          </p:cNvCxnSpPr>
          <p:nvPr/>
        </p:nvCxnSpPr>
        <p:spPr>
          <a:xfrm flipH="1" flipV="1">
            <a:off x="2616201" y="4123268"/>
            <a:ext cx="922866" cy="60113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10F55C1-271A-B242-A4F9-AB4AB7206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8531016-5E16-684A-973D-E35845AC95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21586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F9F67-4F75-42BD-B5A0-7F8AE139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Writing Classes – primary constructors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1583B9-CA9C-4528-9F54-09486BF898CF}"/>
              </a:ext>
            </a:extLst>
          </p:cNvPr>
          <p:cNvSpPr/>
          <p:nvPr/>
        </p:nvSpPr>
        <p:spPr>
          <a:xfrm>
            <a:off x="564190" y="1003833"/>
            <a:ext cx="5932821" cy="6767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266" b="1">
                <a:latin typeface="Courier New" panose="02070309020205020404" pitchFamily="49" charset="0"/>
              </a:rPr>
              <a:t> Person(</a:t>
            </a:r>
            <a:r>
              <a:rPr lang="en-IE" sz="1266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>
                <a:latin typeface="Courier New" panose="02070309020205020404" pitchFamily="49" charset="0"/>
              </a:rPr>
              <a:t> </a:t>
            </a:r>
            <a:r>
              <a:rPr lang="en-IE" sz="1266" b="1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266" b="1">
                <a:latin typeface="Courier New" panose="02070309020205020404" pitchFamily="49" charset="0"/>
              </a:rPr>
              <a:t>: String, </a:t>
            </a:r>
            <a:r>
              <a:rPr lang="en-IE" sz="1266" b="1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>
                <a:latin typeface="Courier New" panose="02070309020205020404" pitchFamily="49" charset="0"/>
              </a:rPr>
              <a:t> </a:t>
            </a:r>
            <a:r>
              <a:rPr lang="en-IE" sz="1266" b="1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266" b="1">
                <a:latin typeface="Courier New" panose="02070309020205020404" pitchFamily="49" charset="0"/>
              </a:rPr>
              <a:t>: String) {</a:t>
            </a:r>
          </a:p>
          <a:p>
            <a:pPr algn="l"/>
            <a:r>
              <a:rPr lang="en-IE" sz="1266">
                <a:latin typeface="Courier New" panose="02070309020205020404" pitchFamily="49" charset="0"/>
              </a:rPr>
              <a:t>    </a:t>
            </a:r>
          </a:p>
          <a:p>
            <a:pPr algn="l"/>
            <a:r>
              <a:rPr lang="en-IE" sz="1266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5939E-C427-4E78-83F8-9E79843B4ACD}"/>
              </a:ext>
            </a:extLst>
          </p:cNvPr>
          <p:cNvSpPr/>
          <p:nvPr/>
        </p:nvSpPr>
        <p:spPr>
          <a:xfrm>
            <a:off x="564190" y="1842551"/>
            <a:ext cx="5932821" cy="1227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476" b="1">
                <a:latin typeface="Courier New" panose="02070309020205020404" pitchFamily="49" charset="0"/>
              </a:rPr>
              <a:t> main(</a:t>
            </a:r>
            <a:r>
              <a:rPr lang="en-IE" sz="1476" b="1" err="1">
                <a:latin typeface="Courier New" panose="02070309020205020404" pitchFamily="49" charset="0"/>
              </a:rPr>
              <a:t>args</a:t>
            </a:r>
            <a:r>
              <a:rPr lang="en-IE" sz="1476" b="1">
                <a:latin typeface="Courier New" panose="02070309020205020404" pitchFamily="49" charset="0"/>
              </a:rPr>
              <a:t>: Array&lt;String&gt;) {</a:t>
            </a:r>
            <a:endParaRPr lang="en-IE" sz="1476">
              <a:latin typeface="Courier New" panose="02070309020205020404" pitchFamily="49" charset="0"/>
            </a:endParaRPr>
          </a:p>
          <a:p>
            <a:pPr algn="l"/>
            <a:r>
              <a:rPr lang="sv-SE" sz="1476">
                <a:latin typeface="Courier New" panose="02070309020205020404" pitchFamily="49" charset="0"/>
              </a:rPr>
              <a:t>    </a:t>
            </a:r>
            <a:r>
              <a:rPr lang="sv-SE" sz="1476" b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sv-SE" sz="1476" b="1">
                <a:latin typeface="Courier New" panose="02070309020205020404" pitchFamily="49" charset="0"/>
              </a:rPr>
              <a:t> </a:t>
            </a:r>
            <a:r>
              <a:rPr lang="sv-SE" sz="1476" b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sv-SE" sz="1476" b="1">
                <a:latin typeface="Courier New" panose="02070309020205020404" pitchFamily="49" charset="0"/>
              </a:rPr>
              <a:t> = Person(</a:t>
            </a:r>
            <a:r>
              <a:rPr lang="sv-SE" sz="1476" b="1">
                <a:solidFill>
                  <a:srgbClr val="2A00FF"/>
                </a:solidFill>
                <a:latin typeface="Courier New" panose="02070309020205020404" pitchFamily="49" charset="0"/>
              </a:rPr>
              <a:t>"Joe"</a:t>
            </a:r>
            <a:r>
              <a:rPr lang="sv-SE" sz="1476" b="1">
                <a:latin typeface="Courier New" panose="02070309020205020404" pitchFamily="49" charset="0"/>
              </a:rPr>
              <a:t>, </a:t>
            </a:r>
            <a:r>
              <a:rPr lang="sv-SE" sz="1476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sv-SE" sz="1476" b="1" err="1">
                <a:solidFill>
                  <a:srgbClr val="2A00FF"/>
                </a:solidFill>
                <a:latin typeface="Courier New" panose="02070309020205020404" pitchFamily="49" charset="0"/>
              </a:rPr>
              <a:t>Soap</a:t>
            </a:r>
            <a:r>
              <a:rPr lang="sv-SE" sz="1476" b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sv-SE" sz="1476" b="1">
                <a:latin typeface="Courier New" panose="02070309020205020404" pitchFamily="49" charset="0"/>
              </a:rPr>
              <a:t>)</a:t>
            </a:r>
            <a:endParaRPr lang="en-IE" sz="1476">
              <a:latin typeface="Courier New" panose="02070309020205020404" pitchFamily="49" charset="0"/>
            </a:endParaRPr>
          </a:p>
          <a:p>
            <a:pPr algn="l"/>
            <a:r>
              <a:rPr lang="en-IE" sz="1476">
                <a:latin typeface="Courier New" panose="02070309020205020404" pitchFamily="49" charset="0"/>
              </a:rPr>
              <a:t>    </a:t>
            </a:r>
            <a:r>
              <a:rPr lang="en-IE" sz="1476" err="1">
                <a:latin typeface="Courier New" panose="02070309020205020404" pitchFamily="49" charset="0"/>
              </a:rPr>
              <a:t>println</a:t>
            </a:r>
            <a:r>
              <a:rPr lang="en-IE" sz="1476">
                <a:latin typeface="Courier New" panose="02070309020205020404" pitchFamily="49" charset="0"/>
              </a:rPr>
              <a:t>(</a:t>
            </a:r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"First Name = </a:t>
            </a:r>
            <a:r>
              <a:rPr lang="en-IE" sz="1476">
                <a:latin typeface="Courier New" panose="02070309020205020404" pitchFamily="49" charset="0"/>
              </a:rPr>
              <a:t>${</a:t>
            </a:r>
            <a:r>
              <a:rPr lang="en-IE" sz="1476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E" sz="1476" err="1">
                <a:latin typeface="Courier New" panose="02070309020205020404" pitchFamily="49" charset="0"/>
              </a:rPr>
              <a:t>.</a:t>
            </a:r>
            <a:r>
              <a:rPr lang="en-IE" sz="1476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476">
                <a:latin typeface="Courier New" panose="02070309020205020404" pitchFamily="49" charset="0"/>
              </a:rPr>
              <a:t>}</a:t>
            </a:r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476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>
                <a:latin typeface="Courier New" panose="02070309020205020404" pitchFamily="49" charset="0"/>
              </a:rPr>
              <a:t>    </a:t>
            </a:r>
            <a:r>
              <a:rPr lang="en-IE" sz="1476" err="1">
                <a:latin typeface="Courier New" panose="02070309020205020404" pitchFamily="49" charset="0"/>
              </a:rPr>
              <a:t>println</a:t>
            </a:r>
            <a:r>
              <a:rPr lang="en-IE" sz="1476">
                <a:latin typeface="Courier New" panose="02070309020205020404" pitchFamily="49" charset="0"/>
              </a:rPr>
              <a:t>(</a:t>
            </a:r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"Surname = </a:t>
            </a:r>
            <a:r>
              <a:rPr lang="en-IE" sz="1476">
                <a:latin typeface="Courier New" panose="02070309020205020404" pitchFamily="49" charset="0"/>
              </a:rPr>
              <a:t>${</a:t>
            </a:r>
            <a:r>
              <a:rPr lang="en-IE" sz="1476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E" sz="1476" err="1">
                <a:latin typeface="Courier New" panose="02070309020205020404" pitchFamily="49" charset="0"/>
              </a:rPr>
              <a:t>.</a:t>
            </a:r>
            <a:r>
              <a:rPr lang="en-IE" sz="1476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476">
                <a:latin typeface="Courier New" panose="02070309020205020404" pitchFamily="49" charset="0"/>
              </a:rPr>
              <a:t>}</a:t>
            </a:r>
            <a:r>
              <a:rPr lang="en-IE" sz="1476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476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 b="1">
                <a:latin typeface="Courier New" panose="02070309020205020404" pitchFamily="49" charset="0"/>
              </a:rPr>
              <a:t>}</a:t>
            </a:r>
            <a:endParaRPr lang="en-IE" sz="1476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83312-7ADE-4968-A043-CDA64EDD5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64" y="2935282"/>
            <a:ext cx="4075338" cy="13707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907863-9B52-6A40-81F0-0B26422DB437}"/>
              </a:ext>
            </a:extLst>
          </p:cNvPr>
          <p:cNvCxnSpPr>
            <a:cxnSpLocks/>
          </p:cNvCxnSpPr>
          <p:nvPr/>
        </p:nvCxnSpPr>
        <p:spPr>
          <a:xfrm flipH="1">
            <a:off x="4281736" y="1662869"/>
            <a:ext cx="1423507" cy="38335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8A76BE-7AB4-984F-AF7B-06760DBB4C5B}"/>
              </a:ext>
            </a:extLst>
          </p:cNvPr>
          <p:cNvCxnSpPr>
            <a:cxnSpLocks/>
          </p:cNvCxnSpPr>
          <p:nvPr/>
        </p:nvCxnSpPr>
        <p:spPr>
          <a:xfrm>
            <a:off x="692227" y="3232445"/>
            <a:ext cx="1346200" cy="49106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D2DD566-EFFE-494E-84A6-3FEEA81B7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A102DF-F1E7-154D-AC7D-46D3585EFB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298621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13514</TotalTime>
  <Words>2174</Words>
  <Application>Microsoft Macintosh PowerPoint</Application>
  <PresentationFormat>On-screen Show (16:9)</PresentationFormat>
  <Paragraphs>343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Avenir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Introducing Kotlin Syntax - Part 2.1</vt:lpstr>
      <vt:lpstr>Agenda from Part 1</vt:lpstr>
      <vt:lpstr>Agenda for Part 2</vt:lpstr>
      <vt:lpstr>Agenda for Part 2</vt:lpstr>
      <vt:lpstr>Writing Classes</vt:lpstr>
      <vt:lpstr>Writing Classes – properties</vt:lpstr>
      <vt:lpstr>Writing Classes – constructors</vt:lpstr>
      <vt:lpstr>Writing Classes – primary constructors</vt:lpstr>
      <vt:lpstr>Writing Classes – primary constructors</vt:lpstr>
      <vt:lpstr>Writing Classes – primary constructors</vt:lpstr>
      <vt:lpstr>Writing Classes – primary constructors</vt:lpstr>
      <vt:lpstr>Writing Classes – secondary constructors</vt:lpstr>
      <vt:lpstr>Writing Classes – getters and setters</vt:lpstr>
      <vt:lpstr>Writing Classes – getters and setters</vt:lpstr>
      <vt:lpstr>Writing Classes – getters and setters</vt:lpstr>
      <vt:lpstr>Writing Classes – getters and setters</vt:lpstr>
      <vt:lpstr>Writing Classes – field &amp; value</vt:lpstr>
      <vt:lpstr>Data Classes</vt:lpstr>
      <vt:lpstr>Data Classes</vt:lpstr>
      <vt:lpstr>Data Classes - Requirements</vt:lpstr>
      <vt:lpstr>Data Classes – copy and toString Example</vt:lpstr>
      <vt:lpstr>Data Classes – copy, equals and hashCode Example</vt:lpstr>
      <vt:lpstr>Some additional sources for exploration: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20</cp:revision>
  <dcterms:created xsi:type="dcterms:W3CDTF">2019-01-29T16:40:14Z</dcterms:created>
  <dcterms:modified xsi:type="dcterms:W3CDTF">2025-08-20T07:47:57Z</dcterms:modified>
</cp:coreProperties>
</file>