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91" r:id="rId2"/>
    <p:sldId id="257" r:id="rId3"/>
    <p:sldId id="445" r:id="rId4"/>
    <p:sldId id="461" r:id="rId5"/>
    <p:sldId id="452" r:id="rId6"/>
    <p:sldId id="413" r:id="rId7"/>
    <p:sldId id="414" r:id="rId8"/>
    <p:sldId id="442" r:id="rId9"/>
    <p:sldId id="459" r:id="rId10"/>
    <p:sldId id="460" r:id="rId11"/>
    <p:sldId id="454" r:id="rId12"/>
    <p:sldId id="453" r:id="rId13"/>
    <p:sldId id="455" r:id="rId14"/>
    <p:sldId id="456" r:id="rId15"/>
    <p:sldId id="457" r:id="rId16"/>
    <p:sldId id="437" r:id="rId17"/>
    <p:sldId id="433" r:id="rId18"/>
    <p:sldId id="434" r:id="rId19"/>
    <p:sldId id="435" r:id="rId20"/>
    <p:sldId id="436" r:id="rId21"/>
    <p:sldId id="438" r:id="rId22"/>
    <p:sldId id="439" r:id="rId23"/>
    <p:sldId id="440" r:id="rId24"/>
    <p:sldId id="441" r:id="rId25"/>
    <p:sldId id="458" r:id="rId26"/>
    <p:sldId id="409" r:id="rId27"/>
    <p:sldId id="443" r:id="rId28"/>
    <p:sldId id="444" r:id="rId29"/>
    <p:sldId id="293" r:id="rId30"/>
    <p:sldId id="447" r:id="rId31"/>
    <p:sldId id="446" r:id="rId32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94699"/>
    <a:srgbClr val="0E9647"/>
    <a:srgbClr val="FDE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4DE24-94F7-7C4B-9EAE-4BB5F06782DE}" v="2" dt="2019-07-11T13:49:26.4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726"/>
  </p:normalViewPr>
  <p:slideViewPr>
    <p:cSldViewPr snapToGrid="0" snapToObjects="1">
      <p:cViewPr varScale="1">
        <p:scale>
          <a:sx n="154" d="100"/>
          <a:sy n="154" d="100"/>
        </p:scale>
        <p:origin x="93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C434DE24-94F7-7C4B-9EAE-4BB5F06782DE}"/>
    <pc:docChg chg="modSld">
      <pc:chgData name="David Drohan" userId="bd111efc-3a90-4169-a791-cb26685365d4" providerId="ADAL" clId="{C434DE24-94F7-7C4B-9EAE-4BB5F06782DE}" dt="2019-07-11T13:49:26.429" v="1"/>
      <pc:docMkLst>
        <pc:docMk/>
      </pc:docMkLst>
      <pc:sldChg chg="addSp">
        <pc:chgData name="David Drohan" userId="bd111efc-3a90-4169-a791-cb26685365d4" providerId="ADAL" clId="{C434DE24-94F7-7C4B-9EAE-4BB5F06782DE}" dt="2019-07-11T13:49:11.881" v="0"/>
        <pc:sldMkLst>
          <pc:docMk/>
          <pc:sldMk cId="2834560896" sldId="452"/>
        </pc:sldMkLst>
        <pc:picChg chg="add">
          <ac:chgData name="David Drohan" userId="bd111efc-3a90-4169-a791-cb26685365d4" providerId="ADAL" clId="{C434DE24-94F7-7C4B-9EAE-4BB5F06782DE}" dt="2019-07-11T13:49:11.881" v="0"/>
          <ac:picMkLst>
            <pc:docMk/>
            <pc:sldMk cId="2834560896" sldId="452"/>
            <ac:picMk id="4" creationId="{9C7BEF1C-3BDD-6C4D-B916-C8E96A182DC8}"/>
          </ac:picMkLst>
        </pc:picChg>
      </pc:sldChg>
      <pc:sldChg chg="addSp">
        <pc:chgData name="David Drohan" userId="bd111efc-3a90-4169-a791-cb26685365d4" providerId="ADAL" clId="{C434DE24-94F7-7C4B-9EAE-4BB5F06782DE}" dt="2019-07-11T13:49:26.429" v="1"/>
        <pc:sldMkLst>
          <pc:docMk/>
          <pc:sldMk cId="2304276699" sldId="458"/>
        </pc:sldMkLst>
        <pc:picChg chg="add">
          <ac:chgData name="David Drohan" userId="bd111efc-3a90-4169-a791-cb26685365d4" providerId="ADAL" clId="{C434DE24-94F7-7C4B-9EAE-4BB5F06782DE}" dt="2019-07-11T13:49:26.429" v="1"/>
          <ac:picMkLst>
            <pc:docMk/>
            <pc:sldMk cId="2304276699" sldId="458"/>
            <ac:picMk id="4" creationId="{AFC0612C-FC52-4549-ADEA-7D6A0B4FC3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arnaudgiuliani/kotlin-smarter-development-for-the-jv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>
                <a:hlinkClick r:id="rId3"/>
              </a:rPr>
              <a:t>https://pt.slideshare.net/arnaudgiuliani/kotlin-smarter-development-for-the-jvm</a:t>
            </a:r>
            <a:r>
              <a:rPr lang="en-IE" dirty="0"/>
              <a:t>  Amusing Graphic </a:t>
            </a:r>
            <a:r>
              <a:rPr lang="en-IE" dirty="0">
                <a:sym typeface="Wingdings" pitchFamily="2" charset="2"/>
              </a:rPr>
              <a:t> showing the Evolution of the different types of Programming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561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see how you code is reduces considerably when you start using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719323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for multiple constructors/methods/functions with different numbers of parameters in Kotlin – one function with optional arguments</a:t>
            </a:r>
          </a:p>
        </p:txBody>
      </p:sp>
    </p:spTree>
    <p:extLst>
      <p:ext uri="{BB962C8B-B14F-4D97-AF65-F5344CB8AC3E}">
        <p14:creationId xmlns:p14="http://schemas.microsoft.com/office/powerpoint/2010/main" val="98298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don’t have to maintain the order the parameters are defined in, when you explicitly name them</a:t>
            </a:r>
          </a:p>
        </p:txBody>
      </p:sp>
    </p:spTree>
    <p:extLst>
      <p:ext uri="{BB962C8B-B14F-4D97-AF65-F5344CB8AC3E}">
        <p14:creationId xmlns:p14="http://schemas.microsoft.com/office/powerpoint/2010/main" val="388112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Introduction to Kotlin Programming</a:t>
            </a:r>
          </a:p>
        </p:txBody>
      </p:sp>
    </p:spTree>
    <p:extLst>
      <p:ext uri="{BB962C8B-B14F-4D97-AF65-F5344CB8AC3E}">
        <p14:creationId xmlns:p14="http://schemas.microsoft.com/office/powerpoint/2010/main" val="337715002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Rectangle 66">
            <a:extLst>
              <a:ext uri="{FF2B5EF4-FFF2-40B4-BE49-F238E27FC236}">
                <a16:creationId xmlns:a16="http://schemas.microsoft.com/office/drawing/2014/main" id="{167ADE1B-F2C8-8644-B1BC-045EE9E74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53072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4686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Body Level One…"/>
          <p:cNvSpPr>
            <a:spLocks noGrp="1"/>
          </p:cNvSpPr>
          <p:nvPr>
            <p:ph type="body" idx="1"/>
          </p:nvPr>
        </p:nvSpPr>
        <p:spPr>
          <a:xfrm>
            <a:off x="625078" y="468808"/>
            <a:ext cx="7884914" cy="41991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17239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468186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1" r:id="rId2"/>
    <p:sldLayoutId id="2147483662" r:id="rId3"/>
    <p:sldLayoutId id="2147483663" r:id="rId4"/>
    <p:sldLayoutId id="2147483665" r:id="rId5"/>
    <p:sldLayoutId id="2147483666" r:id="rId6"/>
    <p:sldLayoutId id="2147483667" r:id="rId7"/>
    <p:sldLayoutId id="2147483668" r:id="rId8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chemeClr val="accent2"/>
        </a:buClr>
        <a:buSzPct val="100000"/>
        <a:buFont typeface="Wingdings" pitchFamily="2" charset="2"/>
        <a:buChar char="q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-plummer/KotlinCalendar" TargetMode="External"/><Relationship Id="rId3" Type="http://schemas.openxmlformats.org/officeDocument/2006/relationships/hyperlink" Target="https://www.programiz.com/kotlin-programming/interfaces" TargetMode="External"/><Relationship Id="rId7" Type="http://schemas.openxmlformats.org/officeDocument/2006/relationships/hyperlink" Target="https://objectpartners.com/2016/02/23/an-introduction-to-kotlin/" TargetMode="External"/><Relationship Id="rId2" Type="http://schemas.openxmlformats.org/officeDocument/2006/relationships/hyperlink" Target="https://www.programiz.com/kotlin-programming/inheritan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medium.com/@napperley/kotlin-tutorial-12-encapsulation-and-polymorphism-6e5a150f25e1" TargetMode="External"/><Relationship Id="rId5" Type="http://schemas.openxmlformats.org/officeDocument/2006/relationships/hyperlink" Target="https://try.kotlinlang.org/#/Examples/Hello,%20world!/Simplest%20version/Simplest%20version.kt" TargetMode="External"/><Relationship Id="rId4" Type="http://schemas.openxmlformats.org/officeDocument/2006/relationships/hyperlink" Target="https://kotlinlang.org/api/latest/jvm/stdlib/kotlin.collections/index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kotlin-programming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medium.com/@napperley/kotlin-tutorial-5-basic-collections-3f114996692b" TargetMode="External"/><Relationship Id="rId4" Type="http://schemas.openxmlformats.org/officeDocument/2006/relationships/hyperlink" Target="https://www.baeldung.com/kotlin-lambda-expression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3EB5-03E4-3344-BB08-E3403017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5" y="843558"/>
            <a:ext cx="8602992" cy="4299943"/>
          </a:xfrm>
        </p:spPr>
        <p:txBody>
          <a:bodyPr/>
          <a:lstStyle/>
          <a:p>
            <a:r>
              <a:rPr lang="en-IE" dirty="0"/>
              <a:t>The main characteristics of functional programming languages are </a:t>
            </a:r>
            <a:r>
              <a:rPr lang="en-IE" sz="2000" dirty="0"/>
              <a:t>:</a:t>
            </a:r>
          </a:p>
          <a:p>
            <a:pPr lvl="1"/>
            <a:r>
              <a:rPr lang="en-IE" sz="2000" dirty="0"/>
              <a:t>Designed on the </a:t>
            </a:r>
            <a:r>
              <a:rPr lang="en-IE" sz="2000" dirty="0">
                <a:solidFill>
                  <a:srgbClr val="FF0000"/>
                </a:solidFill>
              </a:rPr>
              <a:t>concept of mathematical functions</a:t>
            </a:r>
            <a:r>
              <a:rPr lang="en-IE" sz="2000" dirty="0"/>
              <a:t> that use conditional expressions and recursion to perform computation.</a:t>
            </a:r>
          </a:p>
          <a:p>
            <a:pPr lvl="1"/>
            <a:r>
              <a:rPr lang="en-IE" sz="2000" dirty="0"/>
              <a:t>Supports </a:t>
            </a:r>
            <a:r>
              <a:rPr lang="en-IE" sz="2000" b="1" dirty="0">
                <a:solidFill>
                  <a:srgbClr val="FF0000"/>
                </a:solidFill>
              </a:rPr>
              <a:t>higher-order functions</a:t>
            </a:r>
            <a:r>
              <a:rPr lang="en-IE" sz="2000" b="1" dirty="0"/>
              <a:t> </a:t>
            </a:r>
            <a:r>
              <a:rPr lang="en-IE" sz="2000" dirty="0"/>
              <a:t>and lazy evaluation features.</a:t>
            </a:r>
          </a:p>
          <a:p>
            <a:pPr lvl="1"/>
            <a:r>
              <a:rPr lang="en-IE" sz="2000" dirty="0">
                <a:solidFill>
                  <a:srgbClr val="FF0000"/>
                </a:solidFill>
              </a:rPr>
              <a:t>Doesn’t support flow Controls </a:t>
            </a:r>
            <a:r>
              <a:rPr lang="en-IE" sz="2000" dirty="0"/>
              <a:t>like loop statements and conditional statements like If-Else and Switch/When Statements. They directly use the functions and functional calls.</a:t>
            </a:r>
          </a:p>
          <a:p>
            <a:pPr lvl="1"/>
            <a:r>
              <a:rPr lang="en-IE" sz="2000" dirty="0"/>
              <a:t>Like OOP, functional programming languages support popular concepts such as Abstraction, Encapsulation, Inheritance, and Polymorphism.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D876-66CD-7A4E-863A-C49564A94E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704E-CE8F-2540-BF3A-7470C6B7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CF958AC-B751-334D-AE7D-D5D56E08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18956108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01209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Lambdas aren’t unique to Kotlin and have been around for many years in many other languages (very similar to Java)</a:t>
            </a:r>
            <a:endParaRPr lang="en-US" alt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dirty="0"/>
              <a:t>Lambda expressions (or lambda functions) are essentially blocks of code (</a:t>
            </a:r>
            <a:r>
              <a:rPr lang="en-IE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anonymous functions</a:t>
            </a:r>
            <a:r>
              <a:rPr lang="en-IE" dirty="0"/>
              <a:t>) that can be assigned to variables, passed as an argument to methods, or returned from a function call, in languages that support </a:t>
            </a:r>
            <a:r>
              <a:rPr lang="en-IE" b="1" dirty="0">
                <a:solidFill>
                  <a:srgbClr val="FF0000"/>
                </a:solidFill>
              </a:rPr>
              <a:t>higher-order functions</a:t>
            </a:r>
            <a:r>
              <a:rPr lang="en-IE" b="1" dirty="0"/>
              <a:t>.</a:t>
            </a:r>
            <a:endParaRPr lang="en-IE" sz="2000" b="1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IE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IE" alt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9555454"/>
      </p:ext>
    </p:extLst>
  </p:cSld>
  <p:clrMapOvr>
    <a:masterClrMapping/>
  </p:clrMapOvr>
  <p:transition spd="med" advTm="557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To define a Lambda (expression) we say something like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Note : The only part of a lambda which </a:t>
            </a:r>
            <a:r>
              <a:rPr lang="en-IE" sz="20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isn’t optional</a:t>
            </a:r>
            <a:r>
              <a:rPr lang="en-IE" sz="20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is the </a:t>
            </a:r>
            <a:r>
              <a:rPr lang="en-IE" sz="2000" b="1" i="1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codeBody</a:t>
            </a:r>
            <a:r>
              <a:rPr lang="en-IE" sz="2000" b="1" i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  <a:endParaRPr lang="en-US" sz="20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en-IE" altLang="en-US" sz="2000" b="1" i="1" dirty="0" err="1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arguementList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can be skipped (omitted) when defining </a:t>
            </a:r>
            <a:r>
              <a:rPr lang="en-IE" altLang="en-US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at most 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one </a:t>
            </a:r>
            <a:r>
              <a:rPr lang="en-IE" altLang="en-US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argument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and the </a:t>
            </a:r>
            <a:r>
              <a:rPr lang="en-IE" altLang="en-US" sz="2000" b="1" i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Type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can often be inferred. 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We don’t always need a variable either - lambda can be passed directly as a </a:t>
            </a:r>
            <a:r>
              <a:rPr lang="en-IE" altLang="en-US" sz="20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function argument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en-IE" altLang="en-US" sz="2000" b="1" i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type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of the last command within a lambda block is the return type.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F4CE81-394B-C84E-897C-6FB702C0695A}"/>
              </a:ext>
            </a:extLst>
          </p:cNvPr>
          <p:cNvSpPr/>
          <p:nvPr/>
        </p:nvSpPr>
        <p:spPr>
          <a:xfrm>
            <a:off x="1291978" y="1357433"/>
            <a:ext cx="5510604" cy="2871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lambdaName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 : </a:t>
            </a:r>
            <a:r>
              <a:rPr lang="en-IE" sz="1266" b="1" dirty="0">
                <a:latin typeface="Courier New" panose="02070309020205020404" pitchFamily="49" charset="0"/>
              </a:rPr>
              <a:t>Type = 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arguementList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-&gt;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codeBody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94983047"/>
      </p:ext>
    </p:extLst>
  </p:cSld>
  <p:clrMapOvr>
    <a:masterClrMapping/>
  </p:clrMapOvr>
  <p:transition spd="med" advTm="557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Here, a lambda expression is assigned to variable 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  <a:sym typeface="Helvetica Light"/>
              </a:rPr>
              <a:t>greeting</a:t>
            </a: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. The expression doesn't accept any parameters and doesn't return any value in this program.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When you run the program, the output will be: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2CAD1-9199-354E-9B5C-EFC0E6E20F9F}"/>
              </a:ext>
            </a:extLst>
          </p:cNvPr>
          <p:cNvSpPr/>
          <p:nvPr/>
        </p:nvSpPr>
        <p:spPr>
          <a:xfrm>
            <a:off x="954084" y="1975835"/>
            <a:ext cx="5510604" cy="108696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 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main(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Array&lt;String&gt;) { 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greeting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=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</a:t>
            </a:r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Hello</a:t>
            </a:r>
            <a:r>
              <a:rPr lang="en-IE" sz="1266" b="1" dirty="0">
                <a:solidFill>
                  <a:srgbClr val="194699"/>
                </a:solidFill>
                <a:latin typeface="Courier New" panose="02070309020205020404" pitchFamily="49" charset="0"/>
              </a:rPr>
              <a:t>!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")} </a:t>
            </a:r>
          </a:p>
          <a:p>
            <a:pPr algn="l"/>
            <a:r>
              <a:rPr lang="en-IE" sz="1266" b="1" dirty="0">
                <a:solidFill>
                  <a:srgbClr val="0E9647"/>
                </a:solidFill>
                <a:latin typeface="Courier New" panose="02070309020205020404" pitchFamily="49" charset="0"/>
              </a:rPr>
              <a:t>	// invoking function </a:t>
            </a:r>
          </a:p>
          <a:p>
            <a:pPr algn="l"/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	greeting()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9068F-0A2C-0D4A-B261-B28597D011D5}"/>
              </a:ext>
            </a:extLst>
          </p:cNvPr>
          <p:cNvSpPr/>
          <p:nvPr/>
        </p:nvSpPr>
        <p:spPr>
          <a:xfrm>
            <a:off x="954084" y="3902647"/>
            <a:ext cx="5510604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Hello</a:t>
            </a:r>
            <a:r>
              <a:rPr lang="en-IE" sz="1266" b="1" dirty="0">
                <a:solidFill>
                  <a:srgbClr val="194699"/>
                </a:solidFill>
                <a:latin typeface="Courier New" panose="02070309020205020404" pitchFamily="49" charset="0"/>
              </a:rPr>
              <a:t>!</a:t>
            </a:r>
            <a:endParaRPr lang="en-IE" sz="1266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56626"/>
      </p:ext>
    </p:extLst>
  </p:cSld>
  <p:clrMapOvr>
    <a:masterClrMapping/>
  </p:clrMapOvr>
  <p:transition spd="med" advTm="5572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Here, we have a lambda expression that accepts two integers as parameters, and returns the product of those two integers.</a:t>
            </a: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When you run the program, the output will be: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2CAD1-9199-354E-9B5C-EFC0E6E20F9F}"/>
              </a:ext>
            </a:extLst>
          </p:cNvPr>
          <p:cNvSpPr/>
          <p:nvPr/>
        </p:nvSpPr>
        <p:spPr>
          <a:xfrm>
            <a:off x="954084" y="1975835"/>
            <a:ext cx="5510604" cy="1066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 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main(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Array&lt;String&gt;) { 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product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= { a: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, b: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-&gt; a * b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	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=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product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(9, 3)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09068F-0A2C-0D4A-B261-B28597D011D5}"/>
              </a:ext>
            </a:extLst>
          </p:cNvPr>
          <p:cNvSpPr/>
          <p:nvPr/>
        </p:nvSpPr>
        <p:spPr>
          <a:xfrm>
            <a:off x="954084" y="3902647"/>
            <a:ext cx="5510604" cy="30777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00" b="1" dirty="0">
                <a:solidFill>
                  <a:srgbClr val="2A00FF"/>
                </a:solidFill>
                <a:latin typeface="Courier New" panose="02070309020205020404" pitchFamily="49" charset="0"/>
              </a:rPr>
              <a:t>27</a:t>
            </a:r>
            <a:endParaRPr lang="en-IE" sz="1266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419719"/>
      </p:ext>
    </p:extLst>
  </p:cSld>
  <p:clrMapOvr>
    <a:masterClrMapping/>
  </p:clrMapOvr>
  <p:transition spd="med" advTm="5572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242773" cy="4299943"/>
          </a:xfrm>
        </p:spPr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 the previous example, the lambda expression is:</a:t>
            </a: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lvl="2" indent="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Note again, a lambda expression is enclosed inside curly braces.</a:t>
            </a: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2CAD1-9199-354E-9B5C-EFC0E6E20F9F}"/>
              </a:ext>
            </a:extLst>
          </p:cNvPr>
          <p:cNvSpPr/>
          <p:nvPr/>
        </p:nvSpPr>
        <p:spPr>
          <a:xfrm>
            <a:off x="1986249" y="2317915"/>
            <a:ext cx="390193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{ a: </a:t>
            </a:r>
            <a:r>
              <a:rPr lang="en-IE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, b: </a:t>
            </a:r>
            <a:r>
              <a:rPr lang="en-IE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IE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-&gt; a * b }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DA908-EAC9-FF42-B556-6A10001AA896}"/>
              </a:ext>
            </a:extLst>
          </p:cNvPr>
          <p:cNvCxnSpPr>
            <a:cxnSpLocks/>
          </p:cNvCxnSpPr>
          <p:nvPr/>
        </p:nvCxnSpPr>
        <p:spPr>
          <a:xfrm flipV="1">
            <a:off x="2362202" y="2043549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4E9286-067D-4440-BCD4-71DEC29E4DA4}"/>
              </a:ext>
            </a:extLst>
          </p:cNvPr>
          <p:cNvCxnSpPr>
            <a:cxnSpLocks/>
          </p:cNvCxnSpPr>
          <p:nvPr/>
        </p:nvCxnSpPr>
        <p:spPr>
          <a:xfrm flipH="1">
            <a:off x="2349026" y="2043549"/>
            <a:ext cx="1946564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CD2C4F-4A00-1047-B6BC-8D938944C154}"/>
              </a:ext>
            </a:extLst>
          </p:cNvPr>
          <p:cNvCxnSpPr>
            <a:cxnSpLocks/>
          </p:cNvCxnSpPr>
          <p:nvPr/>
        </p:nvCxnSpPr>
        <p:spPr>
          <a:xfrm flipH="1">
            <a:off x="4728553" y="2944094"/>
            <a:ext cx="831269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DB3D9-19C0-5D4F-8DD7-2C64469CB848}"/>
              </a:ext>
            </a:extLst>
          </p:cNvPr>
          <p:cNvCxnSpPr>
            <a:cxnSpLocks/>
          </p:cNvCxnSpPr>
          <p:nvPr/>
        </p:nvCxnSpPr>
        <p:spPr>
          <a:xfrm flipV="1">
            <a:off x="4281736" y="2043549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9A3BC-9443-7145-AE73-A830500D0C3D}"/>
              </a:ext>
            </a:extLst>
          </p:cNvPr>
          <p:cNvCxnSpPr>
            <a:cxnSpLocks/>
          </p:cNvCxnSpPr>
          <p:nvPr/>
        </p:nvCxnSpPr>
        <p:spPr>
          <a:xfrm flipV="1">
            <a:off x="3301530" y="1863440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BF4322-4044-8F49-8085-C1F0675AB658}"/>
              </a:ext>
            </a:extLst>
          </p:cNvPr>
          <p:cNvCxnSpPr>
            <a:cxnSpLocks/>
          </p:cNvCxnSpPr>
          <p:nvPr/>
        </p:nvCxnSpPr>
        <p:spPr>
          <a:xfrm flipV="1">
            <a:off x="4742747" y="2757054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848024-471A-F24A-8307-CBAA045B71A6}"/>
              </a:ext>
            </a:extLst>
          </p:cNvPr>
          <p:cNvCxnSpPr>
            <a:cxnSpLocks/>
          </p:cNvCxnSpPr>
          <p:nvPr/>
        </p:nvCxnSpPr>
        <p:spPr>
          <a:xfrm flipV="1">
            <a:off x="5545968" y="2757048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6A0FB8C-4E0F-0948-B6E2-D5E863CD5983}"/>
              </a:ext>
            </a:extLst>
          </p:cNvPr>
          <p:cNvCxnSpPr>
            <a:cxnSpLocks/>
          </p:cNvCxnSpPr>
          <p:nvPr/>
        </p:nvCxnSpPr>
        <p:spPr>
          <a:xfrm flipV="1">
            <a:off x="5137602" y="2930236"/>
            <a:ext cx="0" cy="18011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1F2ADFF-3C26-EA4F-94E5-7EFF6C5E3B7A}"/>
              </a:ext>
            </a:extLst>
          </p:cNvPr>
          <p:cNvSpPr/>
          <p:nvPr/>
        </p:nvSpPr>
        <p:spPr>
          <a:xfrm>
            <a:off x="2229701" y="1454957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arguementList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D19B0-B4C6-C94D-9E8B-50534004627D}"/>
              </a:ext>
            </a:extLst>
          </p:cNvPr>
          <p:cNvSpPr/>
          <p:nvPr/>
        </p:nvSpPr>
        <p:spPr>
          <a:xfrm>
            <a:off x="4436300" y="3136361"/>
            <a:ext cx="1415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codeBody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5688"/>
      </p:ext>
    </p:extLst>
  </p:cSld>
  <p:clrMapOvr>
    <a:masterClrMapping/>
  </p:clrMapOvr>
  <p:transition spd="med" advTm="5572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E183C0-64A7-ED42-9B39-D62D6390D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Lambdas are frequently used while working with </a:t>
            </a:r>
            <a:r>
              <a:rPr lang="en-IE" altLang="en-US" sz="20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collections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IE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There are several built-in functions available (next few slides) in standard-library that take lambdas to make tasks easier.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If 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the lambda expression accepts only one parameter/argument </a:t>
            </a:r>
            <a:r>
              <a:rPr lang="en-IE" altLang="en-US" sz="18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(a list of objects perhaps? (next slide)) 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you can refer to the argument by using the keyword “</a:t>
            </a:r>
            <a:r>
              <a:rPr lang="en-IE" altLang="en-US" sz="20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it</a:t>
            </a:r>
            <a:r>
              <a:rPr lang="en-IE" alt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”.</a:t>
            </a: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endParaRPr lang="en-US" altLang="en-US" sz="2000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Arial" panose="020B0604020202020204" pitchFamily="34" charset="0"/>
            </a:endParaRPr>
          </a:p>
          <a:p>
            <a:pPr marL="342900" lvl="2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b="1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It</a:t>
            </a:r>
            <a:r>
              <a:rPr lang="en-IE" sz="2000" b="1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 </a:t>
            </a:r>
            <a:r>
              <a:rPr lang="en-IE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is an implicit variable and can be omitted when </a:t>
            </a:r>
            <a:r>
              <a:rPr lang="en-IE" sz="2000" dirty="0">
                <a:solidFill>
                  <a:srgbClr val="FF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it</a:t>
            </a:r>
            <a:r>
              <a:rPr lang="en-IE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Arial" panose="020B0604020202020204" pitchFamily="34" charset="0"/>
              </a:rPr>
              <a:t> refers to a particular object in a single list argument.</a:t>
            </a:r>
          </a:p>
          <a:p>
            <a:endParaRPr lang="en-US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827571-FBD1-934F-AF69-4B70891B3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970DA2-FC29-6E4B-8870-3F81DA68DA3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19365805"/>
      </p:ext>
    </p:extLst>
  </p:cSld>
  <p:clrMapOvr>
    <a:masterClrMapping/>
  </p:clrMapOvr>
  <p:transition spd="med" advTm="557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A70B65A-5086-474C-A169-9A3BB2856FBA}"/>
              </a:ext>
            </a:extLst>
          </p:cNvPr>
          <p:cNvSpPr txBox="1"/>
          <p:nvPr/>
        </p:nvSpPr>
        <p:spPr>
          <a:xfrm>
            <a:off x="2956363" y="2826371"/>
            <a:ext cx="2032803" cy="54654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16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E" dirty="0">
                <a:solidFill>
                  <a:srgbClr val="EDEDED"/>
                </a:solidFill>
              </a:rPr>
              <a:t>No need for function brackets (. . . )</a:t>
            </a:r>
            <a:endParaRPr lang="en-IE" dirty="0">
              <a:solidFill>
                <a:srgbClr val="EDEDED"/>
              </a:solidFill>
              <a:sym typeface="Helvetica Neue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A05628-894F-9C44-81F5-C7CAF3885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4940" y="1406123"/>
            <a:ext cx="6255246" cy="106631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it -&gt;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06159-CA08-4FE5-B070-880A9A14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40" y="3452340"/>
            <a:ext cx="3666753" cy="1260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14EBE-BB75-4864-9722-D43FAD98CFD3}"/>
              </a:ext>
            </a:extLst>
          </p:cNvPr>
          <p:cNvSpPr txBox="1"/>
          <p:nvPr/>
        </p:nvSpPr>
        <p:spPr>
          <a:xfrm>
            <a:off x="7005883" y="1089985"/>
            <a:ext cx="1307186" cy="54654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16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E" dirty="0">
                <a:solidFill>
                  <a:srgbClr val="FF0000"/>
                </a:solidFill>
              </a:rPr>
              <a:t>it -&gt; </a:t>
            </a:r>
            <a:r>
              <a:rPr lang="en-IE" dirty="0">
                <a:solidFill>
                  <a:srgbClr val="EDEDED"/>
                </a:solidFill>
              </a:rPr>
              <a:t>is optional here</a:t>
            </a:r>
            <a:endParaRPr lang="en-IE" dirty="0">
              <a:solidFill>
                <a:srgbClr val="EDEDED"/>
              </a:solidFill>
              <a:sym typeface="Helvetica Neue Light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B6C5B0-F59C-4E40-8DF6-BFDCD8E13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625741-AFB3-2943-9DF7-4147AC973F1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20133-B6F0-DC44-98B3-5F2C2A8586AC}"/>
              </a:ext>
            </a:extLst>
          </p:cNvPr>
          <p:cNvCxnSpPr>
            <a:cxnSpLocks/>
          </p:cNvCxnSpPr>
          <p:nvPr/>
        </p:nvCxnSpPr>
        <p:spPr>
          <a:xfrm flipH="1" flipV="1">
            <a:off x="2938316" y="2236875"/>
            <a:ext cx="324862" cy="64981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F62DB3-4652-1044-8165-0B6FD82EB55A}"/>
              </a:ext>
            </a:extLst>
          </p:cNvPr>
          <p:cNvCxnSpPr>
            <a:cxnSpLocks/>
          </p:cNvCxnSpPr>
          <p:nvPr/>
        </p:nvCxnSpPr>
        <p:spPr>
          <a:xfrm flipV="1">
            <a:off x="4682351" y="2236875"/>
            <a:ext cx="317223" cy="63461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0177368"/>
      </p:ext>
    </p:extLst>
  </p:cSld>
  <p:clrMapOvr>
    <a:masterClrMapping/>
  </p:clrMapOvr>
  <p:transition spd="med" advTm="6363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58CB8-505E-48B2-B866-DE3D22395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680" y="3535413"/>
            <a:ext cx="4319736" cy="10698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99E9D7-B549-8944-9D72-8202B8558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C7D858-064C-D14B-93B3-B912785F370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AD43BF2-5ACA-EE49-8E8A-8A64C192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7680" y="1403963"/>
            <a:ext cx="6255246" cy="126111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fruits.filter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it.startsWith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("A")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</p:spTree>
    <p:extLst>
      <p:ext uri="{BB962C8B-B14F-4D97-AF65-F5344CB8AC3E}">
        <p14:creationId xmlns:p14="http://schemas.microsoft.com/office/powerpoint/2010/main" val="833861089"/>
      </p:ext>
    </p:extLst>
  </p:cSld>
  <p:clrMapOvr>
    <a:masterClrMapping/>
  </p:clrMapOvr>
  <p:transition spd="med" advTm="72948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7681" y="1399011"/>
            <a:ext cx="6255246" cy="14559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fruits.filter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it.startsWith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("A")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sortedBy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{ it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EE067-7B3E-414A-862B-4A8FB13C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85" y="3488059"/>
            <a:ext cx="3410583" cy="11100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5CC0D31-0360-D248-9757-BC55DFCD3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EAEEBF-34FA-7C44-9129-04629C9BF5F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0E11C3-22CB-9841-9496-D130C5D7B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8934253"/>
      </p:ext>
    </p:extLst>
  </p:cSld>
  <p:clrMapOvr>
    <a:masterClrMapping/>
  </p:clrMapOvr>
  <p:transition spd="med" advTm="6008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2.3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C362-3A99-4E7C-9110-A235D92F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lambdas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660459-75CD-4F4E-9F5B-69B8E1A4D40B}"/>
              </a:ext>
            </a:extLst>
          </p:cNvPr>
          <p:cNvSpPr/>
          <p:nvPr/>
        </p:nvSpPr>
        <p:spPr>
          <a:xfrm>
            <a:off x="1106844" y="1395587"/>
            <a:ext cx="6255246" cy="1650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fruits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 (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"Banana"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"Avocado"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"Apple"</a:t>
            </a:r>
            <a:r>
              <a:rPr lang="en-IE" sz="1266" b="1" dirty="0">
                <a:latin typeface="Courier New" panose="02070309020205020404" pitchFamily="49" charset="0"/>
              </a:rPr>
              <a:t>, </a:t>
            </a:r>
            <a:r>
              <a:rPr lang="en-IE" sz="1266" b="1" dirty="0">
                <a:solidFill>
                  <a:srgbClr val="2A00FF"/>
                </a:solidFill>
                <a:latin typeface="Courier New" panose="02070309020205020404" pitchFamily="49" charset="0"/>
              </a:rPr>
              <a:t>"Kiwi"</a:t>
            </a:r>
            <a:r>
              <a:rPr lang="en-IE" sz="1266" b="1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fruits.filter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it.startsWith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("A")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sortedBy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{ it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.map    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it.uppercase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() }</a:t>
            </a:r>
          </a:p>
          <a:p>
            <a:pPr algn="l"/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.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{ </a:t>
            </a:r>
            <a:r>
              <a:rPr lang="en-IE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IE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(it)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D4662-D1DF-496B-B281-CEA1E0231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0" y="3584470"/>
            <a:ext cx="3079068" cy="9895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CD0FD94-2E16-7149-9583-AC0886A62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D74DF6-2ABE-1D49-8332-35BB3B6B731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23FB05C1-D099-4A4C-9A60-48CDDDF98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</p:spPr>
        <p:txBody>
          <a:bodyPr/>
          <a:lstStyle/>
          <a:p>
            <a:r>
              <a:rPr lang="en-IE" sz="2000" dirty="0"/>
              <a:t>Using lambda expressions to filter and map collections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8339191"/>
      </p:ext>
    </p:extLst>
  </p:cSld>
  <p:clrMapOvr>
    <a:masterClrMapping/>
  </p:clrMapOvr>
  <p:transition spd="med" advTm="3820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7DEC-83A6-439D-A406-C126FCED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sample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C4AF8-5872-4AC3-A9D9-479D08D73451}"/>
              </a:ext>
            </a:extLst>
          </p:cNvPr>
          <p:cNvSpPr/>
          <p:nvPr/>
        </p:nvSpPr>
        <p:spPr>
          <a:xfrm>
            <a:off x="466445" y="967208"/>
            <a:ext cx="8455882" cy="26246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(-42, 17, 13, -9, 12)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"First element:   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.first</a:t>
            </a:r>
            <a:r>
              <a:rPr lang="en-IE" sz="1266" dirty="0">
                <a:latin typeface="Courier New" panose="02070309020205020404" pitchFamily="49" charset="0"/>
              </a:rPr>
              <a:t>())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"Last element:    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.last</a:t>
            </a:r>
            <a:r>
              <a:rPr lang="en-IE" sz="1266" dirty="0">
                <a:latin typeface="Courier New" panose="02070309020205020404" pitchFamily="49" charset="0"/>
              </a:rPr>
              <a:t>())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"Smallest element: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.min</a:t>
            </a:r>
            <a:r>
              <a:rPr lang="en-IE" sz="1266" dirty="0">
                <a:latin typeface="Courier New" panose="02070309020205020404" pitchFamily="49" charset="0"/>
              </a:rPr>
              <a:t>())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"Sum of elements:   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.foldRight</a:t>
            </a:r>
            <a:r>
              <a:rPr lang="en-IE" sz="1266" dirty="0">
                <a:latin typeface="Courier New" panose="02070309020205020404" pitchFamily="49" charset="0"/>
              </a:rPr>
              <a:t>(0, { a, b -&gt; a + b }))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"First two elements:  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.take</a:t>
            </a:r>
            <a:r>
              <a:rPr lang="en-IE" sz="1266" dirty="0">
                <a:latin typeface="Courier New" panose="02070309020205020404" pitchFamily="49" charset="0"/>
              </a:rPr>
              <a:t>(2))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"All except first two: "</a:t>
            </a:r>
            <a:r>
              <a:rPr lang="en-IE" sz="1266" dirty="0">
                <a:latin typeface="Courier New" panose="02070309020205020404" pitchFamily="49" charset="0"/>
              </a:rPr>
              <a:t> +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.drop</a:t>
            </a:r>
            <a:r>
              <a:rPr lang="en-IE" sz="1266" dirty="0">
                <a:latin typeface="Courier New" panose="02070309020205020404" pitchFamily="49" charset="0"/>
              </a:rPr>
              <a:t>(2))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F0C30B-DFCD-48CC-A5A2-08116F763B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922"/>
          <a:stretch/>
        </p:blipFill>
        <p:spPr>
          <a:xfrm>
            <a:off x="5695845" y="99828"/>
            <a:ext cx="2844664" cy="2044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5F8F0-96BA-3E4A-AD08-8E136BC8E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0B682-61A4-8C4D-A531-3AD900A251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92010914"/>
      </p:ext>
    </p:extLst>
  </p:cSld>
  <p:clrMapOvr>
    <a:masterClrMapping/>
  </p:clrMapOvr>
  <p:transition spd="med" advTm="9212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7DEC-83A6-439D-A406-C126FCED3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sample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3C92E-A5E8-4081-9476-B3B35420FCE4}"/>
              </a:ext>
            </a:extLst>
          </p:cNvPr>
          <p:cNvSpPr/>
          <p:nvPr/>
        </p:nvSpPr>
        <p:spPr>
          <a:xfrm>
            <a:off x="501677" y="859698"/>
            <a:ext cx="5140630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listOf</a:t>
            </a:r>
            <a:r>
              <a:rPr lang="en-IE" sz="1266" b="1" dirty="0">
                <a:latin typeface="Courier New" panose="02070309020205020404" pitchFamily="49" charset="0"/>
              </a:rPr>
              <a:t>(-42, 17, 13, -9, 12)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New list only containing non-negative numbers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 err="1">
                <a:latin typeface="Courier New" panose="02070309020205020404" pitchFamily="49" charset="0"/>
              </a:rPr>
              <a:t>.filter</a:t>
            </a:r>
            <a:r>
              <a:rPr lang="en-IE" sz="1266" b="1" dirty="0">
                <a:latin typeface="Courier New" panose="02070309020205020404" pitchFamily="49" charset="0"/>
              </a:rPr>
              <a:t> { it &gt;= 0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Double each element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.forEach</a:t>
            </a:r>
            <a:r>
              <a:rPr lang="en-IE" sz="1266" dirty="0">
                <a:latin typeface="Courier New" panose="02070309020205020404" pitchFamily="49" charset="0"/>
              </a:rPr>
              <a:t> { print(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${it * 2}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) }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Output Even elements only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.filter</a:t>
            </a:r>
            <a:r>
              <a:rPr lang="en-IE" sz="1266" dirty="0">
                <a:latin typeface="Courier New" panose="02070309020205020404" pitchFamily="49" charset="0"/>
              </a:rPr>
              <a:t> {it % 2 == 0}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 .</a:t>
            </a:r>
            <a:r>
              <a:rPr lang="en-IE" sz="1266" dirty="0" err="1">
                <a:latin typeface="Courier New" panose="02070309020205020404" pitchFamily="49" charset="0"/>
              </a:rPr>
              <a:t>forEach</a:t>
            </a:r>
            <a:r>
              <a:rPr lang="en-IE" sz="1266" dirty="0">
                <a:latin typeface="Courier New" panose="02070309020205020404" pitchFamily="49" charset="0"/>
              </a:rPr>
              <a:t> {print 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$it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 )} 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2485B8-DCDC-4350-82FE-909B52E7A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1" y="1124087"/>
            <a:ext cx="2867708" cy="1571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1AA92-4A5A-D043-A048-955AD4DF3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9407C-29AE-FC40-8635-8567BFF5822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11309549"/>
      </p:ext>
    </p:extLst>
  </p:cSld>
  <p:clrMapOvr>
    <a:masterClrMapping/>
  </p:clrMapOvr>
  <p:transition spd="med" advTm="12234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AE66-94DE-45E2-86C7-6F876AC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Sets and Lambdas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C6FC2-E6B7-49B6-B6A1-E8699E9F3634}"/>
              </a:ext>
            </a:extLst>
          </p:cNvPr>
          <p:cNvSpPr/>
          <p:nvPr/>
        </p:nvSpPr>
        <p:spPr>
          <a:xfrm>
            <a:off x="504328" y="859698"/>
            <a:ext cx="5140630" cy="379347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266" b="1" dirty="0">
                <a:latin typeface="Courier New" panose="02070309020205020404" pitchFamily="49" charset="0"/>
              </a:rPr>
              <a:t> main(</a:t>
            </a:r>
            <a:r>
              <a:rPr lang="en-IE" sz="1266" b="1" dirty="0" err="1">
                <a:latin typeface="Courier New" panose="02070309020205020404" pitchFamily="49" charset="0"/>
              </a:rPr>
              <a:t>args</a:t>
            </a:r>
            <a:r>
              <a:rPr lang="en-IE" sz="1266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latin typeface="Courier New" panose="02070309020205020404" pitchFamily="49" charset="0"/>
              </a:rPr>
              <a:t>setOf</a:t>
            </a:r>
            <a:r>
              <a:rPr lang="en-IE" sz="1266" b="1" dirty="0">
                <a:latin typeface="Courier New" panose="02070309020205020404" pitchFamily="49" charset="0"/>
              </a:rPr>
              <a:t>(-42, 17, 13, -9, 12)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New list only containing non-negative numbers</a:t>
            </a:r>
          </a:p>
          <a:p>
            <a:pPr algn="l"/>
            <a:r>
              <a:rPr lang="en-IE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</a:t>
            </a:r>
            <a:r>
              <a:rPr lang="en-IE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266" b="1" dirty="0">
                <a:latin typeface="Courier New" panose="02070309020205020404" pitchFamily="49" charset="0"/>
              </a:rPr>
              <a:t>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b="1" dirty="0">
                <a:latin typeface="Courier New" panose="02070309020205020404" pitchFamily="49" charset="0"/>
              </a:rPr>
              <a:t> = </a:t>
            </a:r>
            <a:r>
              <a:rPr lang="en-IE" sz="1266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b="1" dirty="0" err="1">
                <a:latin typeface="Courier New" panose="02070309020205020404" pitchFamily="49" charset="0"/>
              </a:rPr>
              <a:t>.filter</a:t>
            </a:r>
            <a:r>
              <a:rPr lang="en-IE" sz="1266" b="1" dirty="0">
                <a:latin typeface="Courier New" panose="02070309020205020404" pitchFamily="49" charset="0"/>
              </a:rPr>
              <a:t> { it &gt;= 0 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nonNegative</a:t>
            </a:r>
            <a:r>
              <a:rPr lang="en-IE" sz="1266" dirty="0">
                <a:latin typeface="Courier New" panose="02070309020205020404" pitchFamily="49" charset="0"/>
              </a:rPr>
              <a:t>)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Double each element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.forEach</a:t>
            </a:r>
            <a:r>
              <a:rPr lang="en-IE" sz="1266" dirty="0">
                <a:latin typeface="Courier New" panose="02070309020205020404" pitchFamily="49" charset="0"/>
              </a:rPr>
              <a:t> { print(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${it * 2}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) }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solidFill>
                  <a:srgbClr val="3F7F5F"/>
                </a:solidFill>
                <a:latin typeface="Courier New" panose="02070309020205020404" pitchFamily="49" charset="0"/>
              </a:rPr>
              <a:t>  // Output Even elements only</a:t>
            </a:r>
          </a:p>
          <a:p>
            <a:pPr algn="l"/>
            <a:r>
              <a:rPr lang="en-IE" sz="1266" dirty="0">
                <a:solidFill>
                  <a:srgbClr val="6A3E3E"/>
                </a:solidFill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solidFill>
                  <a:srgbClr val="6A3E3E"/>
                </a:solidFill>
                <a:latin typeface="Courier New" panose="02070309020205020404" pitchFamily="49" charset="0"/>
              </a:rPr>
              <a:t>numbers</a:t>
            </a:r>
            <a:r>
              <a:rPr lang="en-IE" sz="1266" dirty="0" err="1">
                <a:latin typeface="Courier New" panose="02070309020205020404" pitchFamily="49" charset="0"/>
              </a:rPr>
              <a:t>.filter</a:t>
            </a:r>
            <a:r>
              <a:rPr lang="en-IE" sz="1266" dirty="0">
                <a:latin typeface="Courier New" panose="02070309020205020404" pitchFamily="49" charset="0"/>
              </a:rPr>
              <a:t> {it % 2 == 0}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       .</a:t>
            </a:r>
            <a:r>
              <a:rPr lang="en-IE" sz="1266" dirty="0" err="1">
                <a:latin typeface="Courier New" panose="02070309020205020404" pitchFamily="49" charset="0"/>
              </a:rPr>
              <a:t>forEach</a:t>
            </a:r>
            <a:r>
              <a:rPr lang="en-IE" sz="1266" dirty="0">
                <a:latin typeface="Courier New" panose="02070309020205020404" pitchFamily="49" charset="0"/>
              </a:rPr>
              <a:t> {print (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266" dirty="0">
                <a:latin typeface="Courier New" panose="02070309020205020404" pitchFamily="49" charset="0"/>
              </a:rPr>
              <a:t>$it</a:t>
            </a:r>
            <a:r>
              <a:rPr lang="en-IE" sz="1266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en-IE" sz="1266" dirty="0">
                <a:latin typeface="Courier New" panose="02070309020205020404" pitchFamily="49" charset="0"/>
              </a:rPr>
              <a:t> )}   </a:t>
            </a: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  </a:t>
            </a:r>
            <a:r>
              <a:rPr lang="en-IE" sz="1266" dirty="0" err="1">
                <a:latin typeface="Courier New" panose="02070309020205020404" pitchFamily="49" charset="0"/>
              </a:rPr>
              <a:t>println</a:t>
            </a:r>
            <a:r>
              <a:rPr lang="en-IE" sz="1266" dirty="0">
                <a:latin typeface="Courier New" panose="02070309020205020404" pitchFamily="49" charset="0"/>
              </a:rPr>
              <a:t>();</a:t>
            </a:r>
          </a:p>
          <a:p>
            <a:pPr algn="l"/>
            <a:endParaRPr lang="en-IE" sz="1266" dirty="0">
              <a:latin typeface="Courier New" panose="02070309020205020404" pitchFamily="49" charset="0"/>
            </a:endParaRPr>
          </a:p>
          <a:p>
            <a:pPr algn="l"/>
            <a:r>
              <a:rPr lang="en-IE" sz="1266" dirty="0">
                <a:latin typeface="Courier New" panose="02070309020205020404" pitchFamily="49" charset="0"/>
              </a:rPr>
              <a:t>}</a:t>
            </a:r>
            <a:endParaRPr lang="en-IE" sz="1266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12524-BC62-294C-88E9-2C582A089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FFC03-CFED-E540-A503-FB1934BAEF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F51B1-F1EF-C34C-917E-1BD2E1F11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81" y="1124087"/>
            <a:ext cx="2867708" cy="157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9081549"/>
      </p:ext>
    </p:extLst>
  </p:cSld>
  <p:clrMapOvr>
    <a:masterClrMapping/>
  </p:clrMapOvr>
  <p:transition spd="med" advTm="27458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AE66-94DE-45E2-86C7-6F876AC9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Maps and Lambdas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9F6C2C-EF1D-491B-BCC5-294D0A16D604}"/>
              </a:ext>
            </a:extLst>
          </p:cNvPr>
          <p:cNvSpPr/>
          <p:nvPr/>
        </p:nvSpPr>
        <p:spPr>
          <a:xfrm>
            <a:off x="488798" y="865301"/>
            <a:ext cx="5544857" cy="38264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055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055" b="1" dirty="0">
                <a:latin typeface="Courier New" panose="02070309020205020404" pitchFamily="49" charset="0"/>
              </a:rPr>
              <a:t> main(</a:t>
            </a:r>
            <a:r>
              <a:rPr lang="en-IE" sz="1055" b="1" dirty="0" err="1">
                <a:latin typeface="Courier New" panose="02070309020205020404" pitchFamily="49" charset="0"/>
              </a:rPr>
              <a:t>args</a:t>
            </a:r>
            <a:r>
              <a:rPr lang="en-IE" sz="1055" b="1" dirty="0">
                <a:latin typeface="Courier New" panose="02070309020205020404" pitchFamily="49" charset="0"/>
              </a:rPr>
              <a:t>: Array&lt;String&gt;) {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</a:t>
            </a:r>
            <a:r>
              <a:rPr lang="en-IE" sz="1055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055" b="1" dirty="0">
                <a:latin typeface="Courier New" panose="02070309020205020404" pitchFamily="49" charset="0"/>
              </a:rPr>
              <a:t> </a:t>
            </a:r>
            <a:r>
              <a:rPr lang="en-IE" sz="1055" b="1" dirty="0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b="1" dirty="0">
                <a:latin typeface="Courier New" panose="02070309020205020404" pitchFamily="49" charset="0"/>
              </a:rPr>
              <a:t> = </a:t>
            </a:r>
            <a:r>
              <a:rPr lang="en-IE" sz="1055" b="1" dirty="0" err="1">
                <a:latin typeface="Courier New" panose="02070309020205020404" pitchFamily="49" charset="0"/>
              </a:rPr>
              <a:t>mapOf</a:t>
            </a:r>
            <a:r>
              <a:rPr lang="en-IE" sz="1055" b="1" dirty="0">
                <a:latin typeface="Courier New" panose="02070309020205020404" pitchFamily="49" charset="0"/>
              </a:rPr>
              <a:t>(	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			Pair(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W"</a:t>
            </a:r>
            <a:r>
              <a:rPr lang="en-IE" sz="1055" b="1" dirty="0" err="1">
                <a:latin typeface="Courier New" panose="02070309020205020404" pitchFamily="49" charset="0"/>
              </a:rPr>
              <a:t>,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"Waterford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),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		</a:t>
            </a:r>
            <a:r>
              <a:rPr lang="en-IE" sz="1055" b="1" dirty="0">
                <a:latin typeface="Courier New" panose="02070309020205020404" pitchFamily="49" charset="0"/>
              </a:rPr>
              <a:t>Pair(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C"</a:t>
            </a:r>
            <a:r>
              <a:rPr lang="en-IE" sz="1055" b="1" dirty="0" err="1">
                <a:latin typeface="Courier New" panose="02070309020205020404" pitchFamily="49" charset="0"/>
              </a:rPr>
              <a:t>,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"Cork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),</a:t>
            </a:r>
          </a:p>
          <a:p>
            <a:pPr algn="l"/>
            <a:r>
              <a:rPr lang="en-IE" sz="1055" b="1" dirty="0">
                <a:latin typeface="Courier New" panose="02070309020205020404" pitchFamily="49" charset="0"/>
              </a:rPr>
              <a:t>			Pair (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D"</a:t>
            </a:r>
            <a:r>
              <a:rPr lang="en-IE" sz="1055" b="1" dirty="0" err="1">
                <a:latin typeface="Courier New" panose="02070309020205020404" pitchFamily="49" charset="0"/>
              </a:rPr>
              <a:t>,</a:t>
            </a:r>
            <a:r>
              <a:rPr lang="en-IE" sz="1055" b="1" dirty="0" err="1">
                <a:solidFill>
                  <a:srgbClr val="2A00FF"/>
                </a:solidFill>
                <a:latin typeface="Courier New" panose="02070309020205020404" pitchFamily="49" charset="0"/>
              </a:rPr>
              <a:t>"Dublin</a:t>
            </a:r>
            <a:r>
              <a:rPr lang="en-IE" sz="1055" b="1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b="1" dirty="0">
                <a:latin typeface="Courier New" panose="02070309020205020404" pitchFamily="49" charset="0"/>
              </a:rPr>
              <a:t>) )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"All items:"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dirty="0">
                <a:latin typeface="Courier New" panose="02070309020205020404" pitchFamily="49" charset="0"/>
              </a:rPr>
              <a:t>\n\</a:t>
            </a:r>
            <a:r>
              <a:rPr lang="en-IE" sz="1055" dirty="0" err="1">
                <a:latin typeface="Courier New" panose="02070309020205020404" pitchFamily="49" charset="0"/>
              </a:rPr>
              <a:t>n</a:t>
            </a:r>
            <a:r>
              <a:rPr lang="en-IE" sz="1055" dirty="0" err="1">
                <a:solidFill>
                  <a:srgbClr val="2A00FF"/>
                </a:solidFill>
                <a:latin typeface="Courier New" panose="02070309020205020404" pitchFamily="49" charset="0"/>
              </a:rPr>
              <a:t>Sorted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.toSortedMap</a:t>
            </a:r>
            <a:r>
              <a:rPr lang="en-IE" sz="1055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	    .</a:t>
            </a:r>
            <a:r>
              <a:rPr lang="en-IE" sz="1055" dirty="0" err="1">
                <a:latin typeface="Courier New" panose="02070309020205020404" pitchFamily="49" charset="0"/>
              </a:rPr>
              <a:t>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endParaRPr lang="en-IE" sz="1055" dirty="0">
              <a:latin typeface="Courier New" panose="02070309020205020404" pitchFamily="49" charset="0"/>
            </a:endParaRP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dirty="0">
                <a:latin typeface="Courier New" panose="02070309020205020404" pitchFamily="49" charset="0"/>
              </a:rPr>
              <a:t>\n\</a:t>
            </a:r>
            <a:r>
              <a:rPr lang="en-IE" sz="1055" dirty="0" err="1">
                <a:latin typeface="Courier New" panose="02070309020205020404" pitchFamily="49" charset="0"/>
              </a:rPr>
              <a:t>n</a:t>
            </a:r>
            <a:r>
              <a:rPr lang="en-IE" sz="1055" dirty="0" err="1">
                <a:solidFill>
                  <a:srgbClr val="2A00FF"/>
                </a:solidFill>
                <a:latin typeface="Courier New" panose="02070309020205020404" pitchFamily="49" charset="0"/>
              </a:rPr>
              <a:t>Filter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, max 6 chars:"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.filter</a:t>
            </a:r>
            <a:r>
              <a:rPr lang="en-IE" sz="1055" dirty="0">
                <a:latin typeface="Courier New" panose="02070309020205020404" pitchFamily="49" charset="0"/>
              </a:rPr>
              <a:t> {</a:t>
            </a:r>
            <a:r>
              <a:rPr lang="en-IE" sz="1055" dirty="0" err="1">
                <a:latin typeface="Courier New" panose="02070309020205020404" pitchFamily="49" charset="0"/>
              </a:rPr>
              <a:t>it.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value</a:t>
            </a:r>
            <a:r>
              <a:rPr lang="en-IE" sz="1055" dirty="0" err="1">
                <a:latin typeface="Courier New" panose="02070309020205020404" pitchFamily="49" charset="0"/>
              </a:rPr>
              <a:t>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dirty="0">
                <a:latin typeface="Courier New" panose="02070309020205020404" pitchFamily="49" charset="0"/>
              </a:rPr>
              <a:t> &lt;= 6 }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	        .</a:t>
            </a:r>
            <a:r>
              <a:rPr lang="en-IE" sz="1055" dirty="0" err="1">
                <a:latin typeface="Courier New" panose="02070309020205020404" pitchFamily="49" charset="0"/>
              </a:rPr>
              <a:t>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    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latin typeface="Courier New" panose="02070309020205020404" pitchFamily="49" charset="0"/>
              </a:rPr>
              <a:t>println</a:t>
            </a:r>
            <a:r>
              <a:rPr lang="en-IE" sz="1055" dirty="0">
                <a:latin typeface="Courier New" panose="02070309020205020404" pitchFamily="49" charset="0"/>
              </a:rPr>
              <a:t>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055" dirty="0">
                <a:latin typeface="Courier New" panose="02070309020205020404" pitchFamily="49" charset="0"/>
              </a:rPr>
              <a:t>\n\</a:t>
            </a:r>
            <a:r>
              <a:rPr lang="en-IE" sz="1055" dirty="0" err="1">
                <a:latin typeface="Courier New" panose="02070309020205020404" pitchFamily="49" charset="0"/>
              </a:rPr>
              <a:t>n</a:t>
            </a:r>
            <a:r>
              <a:rPr lang="en-IE" sz="1055" dirty="0" err="1">
                <a:solidFill>
                  <a:srgbClr val="2A00FF"/>
                </a:solidFill>
                <a:latin typeface="Courier New" panose="02070309020205020404" pitchFamily="49" charset="0"/>
              </a:rPr>
              <a:t>Filter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, sorted and between 5 &amp; 9 chars:"</a:t>
            </a:r>
            <a:r>
              <a:rPr lang="en-IE" sz="1055" dirty="0"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en-IE" sz="1055" dirty="0">
                <a:solidFill>
                  <a:srgbClr val="6A3E3E"/>
                </a:solidFill>
                <a:latin typeface="Courier New" panose="02070309020205020404" pitchFamily="49" charset="0"/>
              </a:rPr>
              <a:t>	</a:t>
            </a:r>
            <a:r>
              <a:rPr lang="en-IE" sz="1055" dirty="0" err="1">
                <a:solidFill>
                  <a:srgbClr val="6A3E3E"/>
                </a:solidFill>
                <a:latin typeface="Courier New" panose="02070309020205020404" pitchFamily="49" charset="0"/>
              </a:rPr>
              <a:t>counties</a:t>
            </a:r>
            <a:r>
              <a:rPr lang="en-IE" sz="1055" dirty="0" err="1">
                <a:latin typeface="Courier New" panose="02070309020205020404" pitchFamily="49" charset="0"/>
              </a:rPr>
              <a:t>.filterValues</a:t>
            </a:r>
            <a:r>
              <a:rPr lang="en-IE" sz="1055" dirty="0">
                <a:latin typeface="Courier New" panose="02070309020205020404" pitchFamily="49" charset="0"/>
              </a:rPr>
              <a:t> {</a:t>
            </a:r>
            <a:r>
              <a:rPr lang="en-IE" sz="1055" dirty="0" err="1">
                <a:latin typeface="Courier New" panose="02070309020205020404" pitchFamily="49" charset="0"/>
              </a:rPr>
              <a:t>it.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dirty="0">
                <a:latin typeface="Courier New" panose="02070309020205020404" pitchFamily="49" charset="0"/>
              </a:rPr>
              <a:t> &gt;= 5 &amp;&amp; </a:t>
            </a:r>
            <a:r>
              <a:rPr lang="en-IE" sz="1055" dirty="0" err="1">
                <a:latin typeface="Courier New" panose="02070309020205020404" pitchFamily="49" charset="0"/>
              </a:rPr>
              <a:t>it.</a:t>
            </a:r>
            <a:r>
              <a:rPr lang="en-IE" sz="1055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IE" sz="1055" dirty="0">
                <a:latin typeface="Courier New" panose="02070309020205020404" pitchFamily="49" charset="0"/>
              </a:rPr>
              <a:t> &lt;=9}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			.</a:t>
            </a:r>
            <a:r>
              <a:rPr lang="en-IE" sz="1055" dirty="0" err="1">
                <a:latin typeface="Courier New" panose="02070309020205020404" pitchFamily="49" charset="0"/>
              </a:rPr>
              <a:t>toSortedMap</a:t>
            </a:r>
            <a:r>
              <a:rPr lang="en-IE" sz="1055" dirty="0"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        		.</a:t>
            </a:r>
            <a:r>
              <a:rPr lang="en-IE" sz="1055" dirty="0" err="1">
                <a:latin typeface="Courier New" panose="02070309020205020404" pitchFamily="49" charset="0"/>
              </a:rPr>
              <a:t>forEach</a:t>
            </a:r>
            <a:r>
              <a:rPr lang="en-IE" sz="1055" dirty="0">
                <a:latin typeface="Courier New" panose="02070309020205020404" pitchFamily="49" charset="0"/>
              </a:rPr>
              <a:t> {print(it); print (</a:t>
            </a:r>
            <a:r>
              <a:rPr lang="en-IE" sz="1055" dirty="0">
                <a:solidFill>
                  <a:srgbClr val="2A00FF"/>
                </a:solidFill>
                <a:latin typeface="Courier New" panose="02070309020205020404" pitchFamily="49" charset="0"/>
              </a:rPr>
              <a:t>", "</a:t>
            </a:r>
            <a:r>
              <a:rPr lang="en-IE" sz="1055" dirty="0">
                <a:latin typeface="Courier New" panose="02070309020205020404" pitchFamily="49" charset="0"/>
              </a:rPr>
              <a:t>)} </a:t>
            </a:r>
          </a:p>
          <a:p>
            <a:pPr algn="l"/>
            <a:r>
              <a:rPr lang="en-IE" sz="1055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CC788-969A-4BC7-9A94-68257E19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879" y="30016"/>
            <a:ext cx="3234779" cy="2526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D3C56-76A2-4744-85D0-E09FE65BA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3A251-2725-5E48-BDB9-0A45AD1402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4688143"/>
      </p:ext>
    </p:extLst>
  </p:cSld>
  <p:clrMapOvr>
    <a:masterClrMapping/>
  </p:clrMapOvr>
  <p:transition spd="med" advTm="180723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Arguments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default and named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0612C-FC52-4549-ADEA-7D6A0B4FC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76699"/>
      </p:ext>
    </p:extLst>
  </p:cSld>
  <p:clrMapOvr>
    <a:masterClrMapping/>
  </p:clrMapOvr>
  <p:transition spd="med" advTm="528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02D5-F39F-42AA-90BC-679DD7B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Default Arguments (optional)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D5929B-C160-D344-A94F-CBBE6817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431335" cy="4299943"/>
          </a:xfrm>
        </p:spPr>
        <p:txBody>
          <a:bodyPr/>
          <a:lstStyle/>
          <a:p>
            <a:r>
              <a:rPr lang="en-IE" dirty="0"/>
              <a:t>In Java, you often have to duplicate code in order to define different variants of a method or constructor (i.e. </a:t>
            </a:r>
            <a:r>
              <a:rPr lang="en-IE" b="1" dirty="0">
                <a:solidFill>
                  <a:srgbClr val="FF0000"/>
                </a:solidFill>
              </a:rPr>
              <a:t>overloading</a:t>
            </a:r>
            <a:r>
              <a:rPr lang="en-IE" dirty="0"/>
              <a:t>).</a:t>
            </a:r>
          </a:p>
          <a:p>
            <a:endParaRPr lang="en-IE" dirty="0"/>
          </a:p>
          <a:p>
            <a:r>
              <a:rPr lang="en-IE" dirty="0"/>
              <a:t>Kotlin simplifies this by using </a:t>
            </a:r>
            <a:r>
              <a:rPr lang="en-IE" dirty="0">
                <a:solidFill>
                  <a:srgbClr val="FF0000"/>
                </a:solidFill>
              </a:rPr>
              <a:t>default values</a:t>
            </a:r>
            <a:r>
              <a:rPr lang="en-IE" b="1" dirty="0"/>
              <a:t> </a:t>
            </a:r>
            <a:r>
              <a:rPr lang="en-IE" dirty="0"/>
              <a:t>for arguments (i.e. makes them optional arguments).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6D6455-DD13-B542-B3DD-FC770ECA8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60ECA-9F7D-9246-A900-C161449E68D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9776051"/>
      </p:ext>
    </p:extLst>
  </p:cSld>
  <p:clrMapOvr>
    <a:masterClrMapping/>
  </p:clrMapOvr>
  <p:transition spd="med" advTm="2576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>
            <a:extLst>
              <a:ext uri="{FF2B5EF4-FFF2-40B4-BE49-F238E27FC236}">
                <a16:creationId xmlns:a16="http://schemas.microsoft.com/office/drawing/2014/main" id="{158D30FE-FDBF-B643-8ECC-EAB451A6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921042"/>
            <a:ext cx="6645055" cy="1650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class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NutritionFacts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foodName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calories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protein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carbohydrates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fat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description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266" b="1" dirty="0">
                <a:solidFill>
                  <a:srgbClr val="0070C0"/>
                </a:solidFill>
                <a:latin typeface="Courier New" panose="02070309020205020404" pitchFamily="49" charset="0"/>
              </a:rPr>
              <a:t>"" 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}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702D5-F39F-42AA-90BC-679DD7B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Default Arguments (optional)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499DA-D26E-4C60-8A76-968B8C3950AC}"/>
              </a:ext>
            </a:extLst>
          </p:cNvPr>
          <p:cNvSpPr txBox="1"/>
          <p:nvPr/>
        </p:nvSpPr>
        <p:spPr>
          <a:xfrm>
            <a:off x="6076733" y="302301"/>
            <a:ext cx="1428968" cy="66965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pPr algn="ctr"/>
            <a:r>
              <a:rPr lang="en-IE" dirty="0">
                <a:sym typeface="Helvetica Neue Light"/>
              </a:rPr>
              <a:t>Primary Constructor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C0A67A-C4B4-484A-948E-8BC6532E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3147445"/>
            <a:ext cx="6313267" cy="893887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802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pizza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("Pizza",  442, 12, 27, 24, </a:t>
            </a:r>
          </a:p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								"Deep Pan Pizza")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pasta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("Pasta", 371, 14, 25, 11) </a:t>
            </a:r>
          </a:p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soup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("Soup",  210)</a:t>
            </a:r>
            <a:r>
              <a:rPr lang="en-US" altLang="en-US" sz="1000" dirty="0">
                <a:solidFill>
                  <a:schemeClr val="tx1"/>
                </a:solidFill>
              </a:rPr>
              <a:t>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ECFEE-1588-4123-8A08-C2D734A67673}"/>
              </a:ext>
            </a:extLst>
          </p:cNvPr>
          <p:cNvSpPr txBox="1"/>
          <p:nvPr/>
        </p:nvSpPr>
        <p:spPr>
          <a:xfrm>
            <a:off x="726918" y="2673069"/>
            <a:ext cx="3983628" cy="36187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pPr algn="ctr"/>
            <a:r>
              <a:rPr lang="en-IE" dirty="0">
                <a:sym typeface="Helvetica Neue Light"/>
              </a:rPr>
              <a:t>Some possible constructor calls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FEA0308-0A18-41D5-9822-037FA7FFEBC8}"/>
              </a:ext>
            </a:extLst>
          </p:cNvPr>
          <p:cNvSpPr/>
          <p:nvPr/>
        </p:nvSpPr>
        <p:spPr>
          <a:xfrm>
            <a:off x="4281736" y="1291130"/>
            <a:ext cx="1702474" cy="945259"/>
          </a:xfrm>
          <a:prstGeom prst="rightBrac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48220" tIns="24110" rIns="48220" bIns="24110" numCol="1" spcCol="38100" rtlCol="0" anchor="t">
            <a:noAutofit/>
          </a:bodyPr>
          <a:lstStyle/>
          <a:p>
            <a:pPr algn="l" defTabSz="482163" rtl="0" latinLnBrk="1" hangingPunct="0"/>
            <a:endParaRPr lang="en-IE" sz="949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23C15-3735-4227-B428-FDDF4408E692}"/>
              </a:ext>
            </a:extLst>
          </p:cNvPr>
          <p:cNvSpPr txBox="1"/>
          <p:nvPr/>
        </p:nvSpPr>
        <p:spPr>
          <a:xfrm>
            <a:off x="6076733" y="1411569"/>
            <a:ext cx="1610876" cy="66965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r>
              <a:rPr lang="en-IE" dirty="0">
                <a:sym typeface="Helvetica Neue Light"/>
              </a:rPr>
              <a:t>Optional</a:t>
            </a:r>
          </a:p>
          <a:p>
            <a:r>
              <a:rPr lang="en-IE" dirty="0"/>
              <a:t>Parameters</a:t>
            </a:r>
            <a:endParaRPr lang="en-IE" dirty="0">
              <a:sym typeface="Helvetica Neue Ligh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127B-1EFF-3048-B6C4-3A79927BF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2FB383C-E737-8640-9988-A7FF54C99D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13319151"/>
      </p:ext>
    </p:extLst>
  </p:cSld>
  <p:clrMapOvr>
    <a:masterClrMapping/>
  </p:clrMapOvr>
  <p:transition spd="med" advTm="99986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02D5-F39F-42AA-90BC-679DD7B3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Named Arguments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E760B46-3276-4F17-81C6-961459DC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3158582"/>
            <a:ext cx="7343677" cy="1109331"/>
          </a:xfrm>
          <a:prstGeom prst="rect">
            <a:avLst/>
          </a:prstGeom>
          <a:solidFill>
            <a:srgbClr val="F5F5F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1802" numCol="1" anchor="ctr" anchorCtr="0" compatLnSpc="1">
            <a:prstTxWarp prst="textNoShape">
              <a:avLst/>
            </a:prstTxWarp>
            <a:spAutoFit/>
          </a:bodyPr>
          <a:lstStyle/>
          <a:p>
            <a:pPr algn="l" defTabSz="482163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pasta 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("Pasta", 371, 14, 25, 11)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burger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("Hamburger", calories = 541, fat = 33,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											protein = 14)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val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 rice      = </a:t>
            </a:r>
            <a:r>
              <a:rPr lang="en-US" altLang="en-US" sz="1400" dirty="0" err="1">
                <a:solidFill>
                  <a:srgbClr val="333333"/>
                </a:solidFill>
                <a:latin typeface="Menlo"/>
              </a:rPr>
              <a:t>NutritionFacts</a:t>
            </a: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("Rice", 312, carbohydrates = 23, </a:t>
            </a:r>
          </a:p>
          <a:p>
            <a:pPr algn="l" defTabSz="48216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333333"/>
                </a:solidFill>
                <a:latin typeface="Menlo"/>
              </a:rPr>
              <a:t>										description = “Grains")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A93485-9905-AC44-BDD4-022D8A7AE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AC154C-76CB-B645-A744-CADB0B7FDB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7E82A0C0-9917-1541-A19F-152E0B950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" y="921042"/>
            <a:ext cx="6645055" cy="16507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class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NutritionFacts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( 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foodName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: 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calories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protein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carbohydrates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fat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0,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1266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description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: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String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sz="1266" b="1" dirty="0">
                <a:solidFill>
                  <a:srgbClr val="0070C0"/>
                </a:solidFill>
                <a:latin typeface="Courier New" panose="02070309020205020404" pitchFamily="49" charset="0"/>
              </a:rPr>
              <a:t>"" </a:t>
            </a:r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) </a:t>
            </a:r>
          </a:p>
          <a:p>
            <a:pPr algn="l"/>
            <a:r>
              <a:rPr lang="en-US" altLang="en-US" sz="1266" b="1" dirty="0">
                <a:solidFill>
                  <a:srgbClr val="7F0055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US" altLang="en-US" sz="1266" b="1" dirty="0">
                <a:solidFill>
                  <a:schemeClr val="tx1"/>
                </a:solidFill>
                <a:latin typeface="Courier New" panose="02070309020205020404" pitchFamily="49" charset="0"/>
              </a:rPr>
              <a:t>   } 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8D96F0-B8D3-2645-8348-8D68E00A4B3F}"/>
              </a:ext>
            </a:extLst>
          </p:cNvPr>
          <p:cNvSpPr txBox="1"/>
          <p:nvPr/>
        </p:nvSpPr>
        <p:spPr>
          <a:xfrm>
            <a:off x="726918" y="2673069"/>
            <a:ext cx="3983628" cy="36187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2000" b="1">
                <a:solidFill>
                  <a:srgbClr val="EDEDED"/>
                </a:solidFill>
              </a:defRPr>
            </a:lvl1pPr>
          </a:lstStyle>
          <a:p>
            <a:pPr algn="ctr"/>
            <a:r>
              <a:rPr lang="en-IE" dirty="0">
                <a:sym typeface="Helvetica Neue Light"/>
              </a:rPr>
              <a:t>Some possible constructor calls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CAB72D-FBE2-4C6D-8E97-4D4A66EF0622}"/>
              </a:ext>
            </a:extLst>
          </p:cNvPr>
          <p:cNvSpPr txBox="1"/>
          <p:nvPr/>
        </p:nvSpPr>
        <p:spPr>
          <a:xfrm>
            <a:off x="5389541" y="1235585"/>
            <a:ext cx="3478609" cy="669654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algn="just" defTabSz="308049" rtl="0" hangingPunct="0">
              <a:defRPr sz="1600" b="1">
                <a:solidFill>
                  <a:srgbClr val="002060"/>
                </a:solidFill>
              </a:defRPr>
            </a:lvl1pPr>
          </a:lstStyle>
          <a:p>
            <a:pPr algn="ctr"/>
            <a:r>
              <a:rPr lang="en-IE" sz="2000" dirty="0">
                <a:solidFill>
                  <a:srgbClr val="EDEDED"/>
                </a:solidFill>
                <a:sym typeface="Helvetica Neue Light"/>
              </a:rPr>
              <a:t>Naming arguments make your code more readable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A9D411-42ED-6646-83DE-B711E4ACE701}"/>
              </a:ext>
            </a:extLst>
          </p:cNvPr>
          <p:cNvCxnSpPr>
            <a:cxnSpLocks/>
          </p:cNvCxnSpPr>
          <p:nvPr/>
        </p:nvCxnSpPr>
        <p:spPr>
          <a:xfrm>
            <a:off x="6553201" y="1984918"/>
            <a:ext cx="249147" cy="132790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49667898"/>
      </p:ext>
    </p:extLst>
  </p:cSld>
  <p:clrMapOvr>
    <a:masterClrMapping/>
  </p:clrMapOvr>
  <p:transition spd="med" advTm="52916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Some additional sources for exploration: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E6106A-E82C-4586-9D95-A7F72F10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7376"/>
              </p:ext>
            </p:extLst>
          </p:nvPr>
        </p:nvGraphicFramePr>
        <p:xfrm>
          <a:off x="1068043" y="1054281"/>
          <a:ext cx="6723560" cy="2897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55">
                  <a:extLst>
                    <a:ext uri="{9D8B030D-6E8A-4147-A177-3AD203B41FA5}">
                      <a16:colId xmlns:a16="http://schemas.microsoft.com/office/drawing/2014/main" val="811329682"/>
                    </a:ext>
                  </a:extLst>
                </a:gridCol>
                <a:gridCol w="5323505">
                  <a:extLst>
                    <a:ext uri="{9D8B030D-6E8A-4147-A177-3AD203B41FA5}">
                      <a16:colId xmlns:a16="http://schemas.microsoft.com/office/drawing/2014/main" val="444551959"/>
                    </a:ext>
                  </a:extLst>
                </a:gridCol>
              </a:tblGrid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Inheritance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2"/>
                        </a:rPr>
                        <a:t>https://www.programiz.com/kotlin-programming/inheritance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030504613"/>
                  </a:ext>
                </a:extLst>
              </a:tr>
              <a:tr h="30958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Interfaces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3"/>
                        </a:rPr>
                        <a:t>https://www.programiz.com/kotlin-programming/interfaces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5106396"/>
                  </a:ext>
                </a:extLst>
              </a:tr>
              <a:tr h="42214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/>
                        <a:t>Collections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E" sz="1300" dirty="0">
                          <a:hlinkClick r:id="rId4"/>
                        </a:rPr>
                        <a:t>https://kotlinlang.org/api/latest/jvm/stdlib/kotlin.collections/index.html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3584305327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Try examples online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5"/>
                        </a:rPr>
                        <a:t>https://try.kotlinlang.org/#/Examples/Hello,%20world!/Simplest%20version/Simplest%20version.kt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2397050766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/>
                        <a:t>Encapsulation &amp; Polymorphism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6"/>
                        </a:rPr>
                        <a:t>https://medium.com/@napperley/kotlin-tutorial-12-encapsulation-and-polymorphism-6e5a150f25e1</a:t>
                      </a:r>
                      <a:r>
                        <a:rPr lang="en-IE" sz="1300" dirty="0"/>
                        <a:t>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1121796040"/>
                  </a:ext>
                </a:extLst>
              </a:tr>
              <a:tr h="598903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 err="1"/>
                        <a:t>Spek</a:t>
                      </a:r>
                      <a:r>
                        <a:rPr lang="en-IE" sz="1300" dirty="0"/>
                        <a:t> (testing)</a:t>
                      </a:r>
                    </a:p>
                  </a:txBody>
                  <a:tcPr marL="48220" marR="48220" marT="24110" marB="24110"/>
                </a:tc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7"/>
                        </a:rPr>
                        <a:t>https://objectpartners.com/2016/02/23/an-introduction-to-kotlin/</a:t>
                      </a:r>
                      <a:endParaRPr lang="en-IE" sz="1300" dirty="0"/>
                    </a:p>
                    <a:p>
                      <a:pPr marL="0" marR="0" lvl="0" indent="0" algn="l" defTabSz="5842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300" dirty="0">
                          <a:hlinkClick r:id="rId8"/>
                        </a:rPr>
                        <a:t>https://github.com/mike-plummer/KotlinCalendar</a:t>
                      </a:r>
                      <a:r>
                        <a:rPr lang="en-IE" sz="1300" dirty="0"/>
                        <a:t>  </a:t>
                      </a:r>
                    </a:p>
                  </a:txBody>
                  <a:tcPr marL="48220" marR="48220" marT="24110" marB="24110"/>
                </a:tc>
                <a:extLst>
                  <a:ext uri="{0D108BD9-81ED-4DB2-BD59-A6C34878D82A}">
                    <a16:rowId xmlns:a16="http://schemas.microsoft.com/office/drawing/2014/main" val="97973168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9976F-F420-594E-AF77-C6CCA5FD2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D30F-C82C-A34B-84F3-5173D41EE2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3373229"/>
      </p:ext>
    </p:extLst>
  </p:cSld>
  <p:clrMapOvr>
    <a:masterClrMapping/>
  </p:clrMapOvr>
  <p:transition spd="med" advTm="28746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86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8"/>
            <a:ext cx="8591163" cy="20374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https://www.programiz.com/kotlin-programming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rId4"/>
              </a:rPr>
              <a:t>https://www.baeldung.com/kotlin-lambda-expressions</a:t>
            </a:r>
            <a:endParaRPr lang="en-IE" sz="1600" dirty="0">
              <a:hlinkClick r:id="" action="ppaction://noaction"/>
            </a:endParaRP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https://www.programiz.com/kotlin-programming/lambdas</a:t>
            </a:r>
          </a:p>
          <a:p>
            <a:pPr marL="985838" indent="133350" algn="l"/>
            <a:r>
              <a:rPr lang="en-IE" sz="1600" dirty="0">
                <a:hlinkClick r:id="rId5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67806"/>
      </p:ext>
    </p:extLst>
  </p:cSld>
  <p:clrMapOvr>
    <a:masterClrMapping/>
  </p:clrMapOvr>
  <p:transition spd="med" advTm="833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132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for Part 2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bg1">
                    <a:lumMod val="75000"/>
                  </a:schemeClr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</a:t>
            </a:r>
            <a:r>
              <a:rPr lang="en-IE" sz="2600" b="1" i="1" dirty="0">
                <a:solidFill>
                  <a:srgbClr val="FF0000"/>
                </a:solidFill>
              </a:rPr>
              <a:t>in</a:t>
            </a:r>
            <a:r>
              <a:rPr lang="en-IE" sz="2600" b="1" dirty="0">
                <a:solidFill>
                  <a:srgbClr val="FF0000"/>
                </a:solidFill>
              </a:rPr>
              <a:t> operator and 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41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The </a:t>
            </a:r>
            <a:r>
              <a:rPr lang="en-IE" b="1" dirty="0"/>
              <a:t>in</a:t>
            </a:r>
            <a:r>
              <a:rPr lang="en-IE" dirty="0"/>
              <a:t> operator and using lambdas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BEF1C-3BDD-6C4D-B916-C8E96A18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560896"/>
      </p:ext>
    </p:extLst>
  </p:cSld>
  <p:clrMapOvr>
    <a:masterClrMapping/>
  </p:clrMapOvr>
  <p:transition spd="med" advTm="528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Collections – iterating using the </a:t>
            </a:r>
            <a:r>
              <a:rPr lang="en-IE" b="1" dirty="0">
                <a:solidFill>
                  <a:srgbClr val="FF0000"/>
                </a:solidFill>
              </a:rPr>
              <a:t>in</a:t>
            </a:r>
            <a:r>
              <a:rPr lang="en-IE" dirty="0"/>
              <a:t> operator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E957C0-A8F4-FA44-BF8E-6A98CE13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2D237F-4ECF-2844-85B0-0CCE1F33042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50250E-15E6-B54E-871E-8779A2A1D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141" y="1041013"/>
            <a:ext cx="5864772" cy="2782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B39A7-BB16-534A-97D8-6F2B5C5A3298}"/>
              </a:ext>
            </a:extLst>
          </p:cNvPr>
          <p:cNvCxnSpPr>
            <a:cxnSpLocks/>
          </p:cNvCxnSpPr>
          <p:nvPr/>
        </p:nvCxnSpPr>
        <p:spPr>
          <a:xfrm flipH="1" flipV="1">
            <a:off x="3739958" y="1946031"/>
            <a:ext cx="2210569" cy="762533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129163159"/>
      </p:ext>
    </p:extLst>
  </p:cSld>
  <p:clrMapOvr>
    <a:masterClrMapping/>
  </p:clrMapOvr>
  <p:transition spd="med" advTm="28788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0"/>
            <a:ext cx="8265864" cy="761815"/>
          </a:xfrm>
        </p:spPr>
        <p:txBody>
          <a:bodyPr/>
          <a:lstStyle/>
          <a:p>
            <a:r>
              <a:rPr lang="en-IE" dirty="0"/>
              <a:t>Collections – checking if collection contains an object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4F8B82-A1AA-2648-A57B-42E80E04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0B6EFD-C719-FA40-ACCC-4019D5CA328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D1DE72-FC26-B045-8464-08787F561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463" y="816881"/>
            <a:ext cx="6096000" cy="2895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9E97E1-F776-054C-9F50-AEBEB7881FC0}"/>
              </a:ext>
            </a:extLst>
          </p:cNvPr>
          <p:cNvCxnSpPr>
            <a:cxnSpLocks/>
          </p:cNvCxnSpPr>
          <p:nvPr/>
        </p:nvCxnSpPr>
        <p:spPr>
          <a:xfrm flipH="1">
            <a:off x="6400417" y="1357743"/>
            <a:ext cx="1960801" cy="50689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41046426"/>
      </p:ext>
    </p:extLst>
  </p:cSld>
  <p:clrMapOvr>
    <a:masterClrMapping/>
  </p:clrMapOvr>
  <p:transition spd="med" advTm="5259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1AE-5AEF-4F0C-AC03-DE2F24BAF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Kotlin…. functional programming is prevalent!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00911-EFCA-4449-966B-EE378CFEC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879"/>
          <a:stretch/>
        </p:blipFill>
        <p:spPr>
          <a:xfrm>
            <a:off x="484050" y="1200611"/>
            <a:ext cx="6829978" cy="2836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097220-54B4-E147-9368-5FE326BE0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B7B107-BA95-AB40-9578-365BF6F1FE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234642"/>
      </p:ext>
    </p:extLst>
  </p:cSld>
  <p:clrMapOvr>
    <a:masterClrMapping/>
  </p:clrMapOvr>
  <p:transition spd="med" advTm="2924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3EB5-03E4-3344-BB08-E3403017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32828" cy="4299943"/>
          </a:xfrm>
        </p:spPr>
        <p:txBody>
          <a:bodyPr/>
          <a:lstStyle/>
          <a:p>
            <a:r>
              <a:rPr lang="en-IE" dirty="0"/>
              <a:t>In a nutshell, its a style of programming where you focus on transforming data through the use of </a:t>
            </a:r>
            <a:r>
              <a:rPr lang="en-IE" dirty="0">
                <a:solidFill>
                  <a:srgbClr val="FF0000"/>
                </a:solidFill>
              </a:rPr>
              <a:t>small expressions</a:t>
            </a:r>
            <a:r>
              <a:rPr lang="en-IE" dirty="0"/>
              <a:t> that ideally don’t contain side effects. </a:t>
            </a:r>
          </a:p>
          <a:p>
            <a:endParaRPr lang="en-IE" dirty="0"/>
          </a:p>
          <a:p>
            <a:r>
              <a:rPr lang="en-IE" dirty="0"/>
              <a:t>In other words, when you call “</a:t>
            </a:r>
            <a:r>
              <a:rPr lang="en-IE" dirty="0" err="1"/>
              <a:t>myfun</a:t>
            </a:r>
            <a:r>
              <a:rPr lang="en-IE" dirty="0"/>
              <a:t>(a, b)”, it will always return the same result. This is achieved by immutable data typical of a functional language.</a:t>
            </a:r>
          </a:p>
          <a:p>
            <a:endParaRPr lang="en-IE" dirty="0"/>
          </a:p>
          <a:p>
            <a:r>
              <a:rPr lang="en-IE" dirty="0"/>
              <a:t>With the functional approach, we are </a:t>
            </a:r>
            <a:r>
              <a:rPr lang="en-IE" dirty="0">
                <a:solidFill>
                  <a:srgbClr val="FF0000"/>
                </a:solidFill>
              </a:rPr>
              <a:t>expressing what we want done</a:t>
            </a:r>
            <a:r>
              <a:rPr lang="en-IE" dirty="0"/>
              <a:t>, not how to do it.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1D876-66CD-7A4E-863A-C49564A94E7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704E-CE8F-2540-BF3A-7470C6B7D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  <a:endParaRPr lang="en-IE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CF958AC-B751-334D-AE7D-D5D56E08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Quick Overview –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2117953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12910</TotalTime>
  <Words>2298</Words>
  <Application>Microsoft Macintosh PowerPoint</Application>
  <PresentationFormat>On-screen Show (16:9)</PresentationFormat>
  <Paragraphs>345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Menlo</vt:lpstr>
      <vt:lpstr>Wingdings</vt:lpstr>
      <vt:lpstr>White</vt:lpstr>
      <vt:lpstr>Mobile Application Development</vt:lpstr>
      <vt:lpstr>Introducing Kotlin Syntax - Part 2.3</vt:lpstr>
      <vt:lpstr>Agenda for Part 2</vt:lpstr>
      <vt:lpstr>Agenda for Part 2</vt:lpstr>
      <vt:lpstr>Collections</vt:lpstr>
      <vt:lpstr>Collections – iterating using the in operator</vt:lpstr>
      <vt:lpstr>Collections – checking if collection contains an object</vt:lpstr>
      <vt:lpstr>Kotlin…. functional programming is prevalent!</vt:lpstr>
      <vt:lpstr>Quick Overview – Functional Programming</vt:lpstr>
      <vt:lpstr>Quick Overview – Functional Programming</vt:lpstr>
      <vt:lpstr>Quick Overview – lambdas</vt:lpstr>
      <vt:lpstr>Quick Overview – lambdas</vt:lpstr>
      <vt:lpstr>Quick Overview – lambdas</vt:lpstr>
      <vt:lpstr>Quick Overview – lambdas</vt:lpstr>
      <vt:lpstr>Quick Overview – lambdas</vt:lpstr>
      <vt:lpstr>Collections – lambdas</vt:lpstr>
      <vt:lpstr>Collections – lambdas </vt:lpstr>
      <vt:lpstr>Collections – lambdas </vt:lpstr>
      <vt:lpstr>Collections – lambdas </vt:lpstr>
      <vt:lpstr>Collections – lambdas </vt:lpstr>
      <vt:lpstr>Collections – sample functions</vt:lpstr>
      <vt:lpstr>Collections – sample functions</vt:lpstr>
      <vt:lpstr>Sets and Lambdas</vt:lpstr>
      <vt:lpstr>Maps and Lambdas</vt:lpstr>
      <vt:lpstr>Arguments</vt:lpstr>
      <vt:lpstr>Default Arguments (optional)</vt:lpstr>
      <vt:lpstr>Default Arguments (optional)</vt:lpstr>
      <vt:lpstr>Named Arguments</vt:lpstr>
      <vt:lpstr>Some additional sources for exploration: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27</cp:revision>
  <dcterms:created xsi:type="dcterms:W3CDTF">2019-01-29T16:40:14Z</dcterms:created>
  <dcterms:modified xsi:type="dcterms:W3CDTF">2025-08-20T07:49:24Z</dcterms:modified>
</cp:coreProperties>
</file>