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1"/>
  </p:notesMasterIdLst>
  <p:handoutMasterIdLst>
    <p:handoutMasterId r:id="rId32"/>
  </p:handoutMasterIdLst>
  <p:sldIdLst>
    <p:sldId id="256" r:id="rId2"/>
    <p:sldId id="465" r:id="rId3"/>
    <p:sldId id="258" r:id="rId4"/>
    <p:sldId id="343" r:id="rId5"/>
    <p:sldId id="469" r:id="rId6"/>
    <p:sldId id="344" r:id="rId7"/>
    <p:sldId id="471" r:id="rId8"/>
    <p:sldId id="345" r:id="rId9"/>
    <p:sldId id="472" r:id="rId10"/>
    <p:sldId id="351" r:id="rId11"/>
    <p:sldId id="356" r:id="rId12"/>
    <p:sldId id="353" r:id="rId13"/>
    <p:sldId id="466" r:id="rId14"/>
    <p:sldId id="468" r:id="rId15"/>
    <p:sldId id="467" r:id="rId16"/>
    <p:sldId id="354" r:id="rId17"/>
    <p:sldId id="380" r:id="rId18"/>
    <p:sldId id="386" r:id="rId19"/>
    <p:sldId id="387" r:id="rId20"/>
    <p:sldId id="388" r:id="rId21"/>
    <p:sldId id="389" r:id="rId22"/>
    <p:sldId id="391" r:id="rId23"/>
    <p:sldId id="390" r:id="rId24"/>
    <p:sldId id="352" r:id="rId25"/>
    <p:sldId id="281" r:id="rId26"/>
    <p:sldId id="355" r:id="rId27"/>
    <p:sldId id="473" r:id="rId28"/>
    <p:sldId id="474" r:id="rId29"/>
    <p:sldId id="298" r:id="rId30"/>
  </p:sldIdLst>
  <p:sldSz cx="9144000" cy="5143500" type="screen16x9"/>
  <p:notesSz cx="6858000" cy="9144000"/>
  <p:defaultTextStyle>
    <a:lvl1pPr algn="ctr" defTabSz="366737">
      <a:defRPr sz="2250">
        <a:latin typeface="+mn-lt"/>
        <a:ea typeface="+mn-ea"/>
        <a:cs typeface="+mn-cs"/>
        <a:sym typeface="Helvetica Light"/>
      </a:defRPr>
    </a:lvl1pPr>
    <a:lvl2pPr indent="143505" algn="ctr" defTabSz="366737">
      <a:defRPr sz="2250">
        <a:latin typeface="+mn-lt"/>
        <a:ea typeface="+mn-ea"/>
        <a:cs typeface="+mn-cs"/>
        <a:sym typeface="Helvetica Light"/>
      </a:defRPr>
    </a:lvl2pPr>
    <a:lvl3pPr indent="287012" algn="ctr" defTabSz="366737">
      <a:defRPr sz="2250">
        <a:latin typeface="+mn-lt"/>
        <a:ea typeface="+mn-ea"/>
        <a:cs typeface="+mn-cs"/>
        <a:sym typeface="Helvetica Light"/>
      </a:defRPr>
    </a:lvl3pPr>
    <a:lvl4pPr indent="430517" algn="ctr" defTabSz="366737">
      <a:defRPr sz="2250">
        <a:latin typeface="+mn-lt"/>
        <a:ea typeface="+mn-ea"/>
        <a:cs typeface="+mn-cs"/>
        <a:sym typeface="Helvetica Light"/>
      </a:defRPr>
    </a:lvl4pPr>
    <a:lvl5pPr indent="574022" algn="ctr" defTabSz="366737">
      <a:defRPr sz="2250">
        <a:latin typeface="+mn-lt"/>
        <a:ea typeface="+mn-ea"/>
        <a:cs typeface="+mn-cs"/>
        <a:sym typeface="Helvetica Light"/>
      </a:defRPr>
    </a:lvl5pPr>
    <a:lvl6pPr indent="717528" algn="ctr" defTabSz="366737">
      <a:defRPr sz="2250">
        <a:latin typeface="+mn-lt"/>
        <a:ea typeface="+mn-ea"/>
        <a:cs typeface="+mn-cs"/>
        <a:sym typeface="Helvetica Light"/>
      </a:defRPr>
    </a:lvl6pPr>
    <a:lvl7pPr indent="861034" algn="ctr" defTabSz="366737">
      <a:defRPr sz="2250">
        <a:latin typeface="+mn-lt"/>
        <a:ea typeface="+mn-ea"/>
        <a:cs typeface="+mn-cs"/>
        <a:sym typeface="Helvetica Light"/>
      </a:defRPr>
    </a:lvl7pPr>
    <a:lvl8pPr indent="1004539" algn="ctr" defTabSz="366737">
      <a:defRPr sz="2250">
        <a:latin typeface="+mn-lt"/>
        <a:ea typeface="+mn-ea"/>
        <a:cs typeface="+mn-cs"/>
        <a:sym typeface="Helvetica Light"/>
      </a:defRPr>
    </a:lvl8pPr>
    <a:lvl9pPr indent="1148045" algn="ctr" defTabSz="366737">
      <a:defRPr sz="2250">
        <a:latin typeface="+mn-lt"/>
        <a:ea typeface="+mn-ea"/>
        <a:cs typeface="+mn-cs"/>
        <a:sym typeface="Helvetica Light"/>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FF"/>
    <a:srgbClr val="F5F5F5"/>
    <a:srgbClr val="84AEFF"/>
    <a:srgbClr val="0D848D"/>
    <a:srgbClr val="1F33AB"/>
    <a:srgbClr val="0E9647"/>
    <a:srgbClr val="FDE111"/>
    <a:srgbClr val="EDEDED"/>
    <a:srgbClr val="194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23"/>
    <p:restoredTop sz="85510"/>
  </p:normalViewPr>
  <p:slideViewPr>
    <p:cSldViewPr snapToGrid="0" snapToObjects="1">
      <p:cViewPr varScale="1">
        <p:scale>
          <a:sx n="110" d="100"/>
          <a:sy n="110" d="100"/>
        </p:scale>
        <p:origin x="168" y="64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149E08-5597-3E45-8582-EEB58189C482}" type="datetimeFigureOut">
              <a:rPr lang="en-US" smtClean="0"/>
              <a:t>9/11/24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3A69502-A57F-A84E-93AF-100B756C6324}" type="slidenum">
              <a:rPr lang="en-US" smtClean="0"/>
              <a:t>‹#›</a:t>
            </a:fld>
            <a:endParaRPr lang="en-US" dirty="0"/>
          </a:p>
        </p:txBody>
      </p:sp>
    </p:spTree>
    <p:extLst>
      <p:ext uri="{BB962C8B-B14F-4D97-AF65-F5344CB8AC3E}">
        <p14:creationId xmlns:p14="http://schemas.microsoft.com/office/powerpoint/2010/main" val="14987028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Shape 72"/>
          <p:cNvSpPr>
            <a:spLocks noGrp="1" noRot="1" noChangeAspect="1"/>
          </p:cNvSpPr>
          <p:nvPr>
            <p:ph type="sldImg"/>
          </p:nvPr>
        </p:nvSpPr>
        <p:spPr>
          <a:xfrm>
            <a:off x="381000" y="685800"/>
            <a:ext cx="6096000" cy="3429000"/>
          </a:xfrm>
          <a:prstGeom prst="rect">
            <a:avLst/>
          </a:prstGeom>
        </p:spPr>
        <p:txBody>
          <a:bodyPr/>
          <a:lstStyle/>
          <a:p>
            <a:pPr lvl="0"/>
            <a:endParaRPr dirty="0"/>
          </a:p>
        </p:txBody>
      </p:sp>
      <p:sp>
        <p:nvSpPr>
          <p:cNvPr id="73" name="Shape 73"/>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951493904"/>
      </p:ext>
    </p:extLst>
  </p:cSld>
  <p:clrMap bg1="lt1" tx1="dk1" bg2="lt2" tx2="dk2" accent1="accent1" accent2="accent2" accent3="accent3" accent4="accent4" accent5="accent5" accent6="accent6" hlink="hlink" folHlink="folHlink"/>
  <p:hf hdr="0" ftr="0" dt="0"/>
  <p:notesStyle>
    <a:lvl1pPr defTabSz="287012">
      <a:lnSpc>
        <a:spcPct val="125000"/>
      </a:lnSpc>
      <a:defRPr sz="1500">
        <a:latin typeface="Avenir"/>
        <a:ea typeface="Avenir"/>
        <a:cs typeface="Avenir"/>
        <a:sym typeface="Avenir Roman"/>
      </a:defRPr>
    </a:lvl1pPr>
    <a:lvl2pPr indent="143505" defTabSz="287012">
      <a:lnSpc>
        <a:spcPct val="125000"/>
      </a:lnSpc>
      <a:defRPr sz="1500">
        <a:latin typeface="Avenir"/>
        <a:ea typeface="Avenir"/>
        <a:cs typeface="Avenir"/>
        <a:sym typeface="Avenir Roman"/>
      </a:defRPr>
    </a:lvl2pPr>
    <a:lvl3pPr indent="287012" defTabSz="287012">
      <a:lnSpc>
        <a:spcPct val="125000"/>
      </a:lnSpc>
      <a:defRPr sz="1500">
        <a:latin typeface="Avenir"/>
        <a:ea typeface="Avenir"/>
        <a:cs typeface="Avenir"/>
        <a:sym typeface="Avenir Roman"/>
      </a:defRPr>
    </a:lvl3pPr>
    <a:lvl4pPr indent="430517" defTabSz="287012">
      <a:lnSpc>
        <a:spcPct val="125000"/>
      </a:lnSpc>
      <a:defRPr sz="1500">
        <a:latin typeface="Avenir"/>
        <a:ea typeface="Avenir"/>
        <a:cs typeface="Avenir"/>
        <a:sym typeface="Avenir Roman"/>
      </a:defRPr>
    </a:lvl4pPr>
    <a:lvl5pPr indent="574022" defTabSz="287012">
      <a:lnSpc>
        <a:spcPct val="125000"/>
      </a:lnSpc>
      <a:defRPr sz="1500">
        <a:latin typeface="Avenir"/>
        <a:ea typeface="Avenir"/>
        <a:cs typeface="Avenir"/>
        <a:sym typeface="Avenir Roman"/>
      </a:defRPr>
    </a:lvl5pPr>
    <a:lvl6pPr indent="717528" defTabSz="287012">
      <a:lnSpc>
        <a:spcPct val="125000"/>
      </a:lnSpc>
      <a:defRPr sz="1500">
        <a:latin typeface="Avenir"/>
        <a:ea typeface="Avenir"/>
        <a:cs typeface="Avenir"/>
        <a:sym typeface="Avenir Roman"/>
      </a:defRPr>
    </a:lvl6pPr>
    <a:lvl7pPr indent="861034" defTabSz="287012">
      <a:lnSpc>
        <a:spcPct val="125000"/>
      </a:lnSpc>
      <a:defRPr sz="1500">
        <a:latin typeface="Avenir"/>
        <a:ea typeface="Avenir"/>
        <a:cs typeface="Avenir"/>
        <a:sym typeface="Avenir Roman"/>
      </a:defRPr>
    </a:lvl7pPr>
    <a:lvl8pPr indent="1004539" defTabSz="287012">
      <a:lnSpc>
        <a:spcPct val="125000"/>
      </a:lnSpc>
      <a:defRPr sz="1500">
        <a:latin typeface="Avenir"/>
        <a:ea typeface="Avenir"/>
        <a:cs typeface="Avenir"/>
        <a:sym typeface="Avenir Roman"/>
      </a:defRPr>
    </a:lvl8pPr>
    <a:lvl9pPr indent="1148045" defTabSz="287012">
      <a:lnSpc>
        <a:spcPct val="125000"/>
      </a:lnSpc>
      <a:defRPr sz="1500">
        <a:latin typeface="Avenir"/>
        <a:ea typeface="Avenir"/>
        <a:cs typeface="Avenir"/>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287012" rtl="0">
              <a:lnSpc>
                <a:spcPct val="125000"/>
              </a:lnSpc>
            </a:pPr>
            <a:endParaRPr lang="en-US"/>
          </a:p>
        </p:txBody>
      </p:sp>
    </p:spTree>
    <p:extLst>
      <p:ext uri="{BB962C8B-B14F-4D97-AF65-F5344CB8AC3E}">
        <p14:creationId xmlns:p14="http://schemas.microsoft.com/office/powerpoint/2010/main" val="2650140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287012" rtl="0">
              <a:lnSpc>
                <a:spcPct val="125000"/>
              </a:lnSpc>
            </a:pPr>
            <a:endParaRPr lang="en-US" dirty="0"/>
          </a:p>
        </p:txBody>
      </p:sp>
    </p:spTree>
    <p:extLst>
      <p:ext uri="{BB962C8B-B14F-4D97-AF65-F5344CB8AC3E}">
        <p14:creationId xmlns:p14="http://schemas.microsoft.com/office/powerpoint/2010/main" val="1898814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287012" rtl="0">
              <a:lnSpc>
                <a:spcPct val="125000"/>
              </a:lnSpc>
            </a:pPr>
            <a:endParaRPr lang="en-US" dirty="0"/>
          </a:p>
        </p:txBody>
      </p:sp>
    </p:spTree>
    <p:extLst>
      <p:ext uri="{BB962C8B-B14F-4D97-AF65-F5344CB8AC3E}">
        <p14:creationId xmlns:p14="http://schemas.microsoft.com/office/powerpoint/2010/main" val="397043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287012" rtl="0">
              <a:lnSpc>
                <a:spcPct val="125000"/>
              </a:lnSpc>
            </a:pPr>
            <a:endParaRPr lang="en-US" dirty="0"/>
          </a:p>
        </p:txBody>
      </p:sp>
    </p:spTree>
    <p:extLst>
      <p:ext uri="{BB962C8B-B14F-4D97-AF65-F5344CB8AC3E}">
        <p14:creationId xmlns:p14="http://schemas.microsoft.com/office/powerpoint/2010/main" val="5648430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5" Type="http://schemas.openxmlformats.org/officeDocument/2006/relationships/hyperlink" Target="mailto:ddrohan@wit.ie" TargetMode="Externa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Lab Title">
    <p:spTree>
      <p:nvGrpSpPr>
        <p:cNvPr id="1" name=""/>
        <p:cNvGrpSpPr/>
        <p:nvPr/>
      </p:nvGrpSpPr>
      <p:grpSpPr>
        <a:xfrm>
          <a:off x="0" y="0"/>
          <a:ext cx="0" cy="0"/>
          <a:chOff x="0" y="0"/>
          <a:chExt cx="0" cy="0"/>
        </a:xfrm>
      </p:grpSpPr>
      <p:pic>
        <p:nvPicPr>
          <p:cNvPr id="4" name="Picture Placeholder 7" descr="A close-up of a metal structure&#10;&#10;Description automatically generated with low confidence">
            <a:extLst>
              <a:ext uri="{FF2B5EF4-FFF2-40B4-BE49-F238E27FC236}">
                <a16:creationId xmlns:a16="http://schemas.microsoft.com/office/drawing/2014/main" id="{14F6341F-72F0-BFA6-6798-9AC71A86B3D4}"/>
              </a:ext>
            </a:extLst>
          </p:cNvPr>
          <p:cNvPicPr>
            <a:picLocks noChangeAspect="1"/>
          </p:cNvPicPr>
          <p:nvPr userDrawn="1"/>
        </p:nvPicPr>
        <p:blipFill rotWithShape="1">
          <a:blip r:embed="rId2"/>
          <a:srcRect l="15096" t="1189" r="36524" b="51187"/>
          <a:stretch/>
        </p:blipFill>
        <p:spPr>
          <a:xfrm>
            <a:off x="-6264" y="-6182"/>
            <a:ext cx="9150263" cy="5147023"/>
          </a:xfrm>
          <a:prstGeom prst="rect">
            <a:avLst/>
          </a:prstGeom>
          <a:ln w="12700">
            <a:miter lim="400000"/>
          </a:ln>
          <a:extLst>
            <a:ext uri="{C572A759-6A51-4108-AA02-DFA0A04FC94B}">
              <ma14:wrappingTextBoxFlag xmlns="" xmlns:ma14="http://schemas.microsoft.com/office/mac/drawingml/2011/main" val="1"/>
            </a:ext>
          </a:extLst>
        </p:spPr>
      </p:pic>
      <p:sp>
        <p:nvSpPr>
          <p:cNvPr id="12" name="Shape 33">
            <a:extLst>
              <a:ext uri="{FF2B5EF4-FFF2-40B4-BE49-F238E27FC236}">
                <a16:creationId xmlns:a16="http://schemas.microsoft.com/office/drawing/2014/main" id="{EAD08510-7D5A-594A-AAEC-59C7087561FC}"/>
              </a:ext>
            </a:extLst>
          </p:cNvPr>
          <p:cNvSpPr/>
          <p:nvPr userDrawn="1"/>
        </p:nvSpPr>
        <p:spPr>
          <a:xfrm>
            <a:off x="3778568" y="2059379"/>
            <a:ext cx="4846151" cy="0"/>
          </a:xfrm>
          <a:prstGeom prst="line">
            <a:avLst/>
          </a:prstGeom>
          <a:ln w="3175">
            <a:solidFill>
              <a:schemeClr val="tx1"/>
            </a:solidFill>
            <a:miter lim="400000"/>
          </a:ln>
        </p:spPr>
        <p:txBody>
          <a:bodyPr lIns="0" tIns="0" rIns="0" bIns="0" anchor="ctr"/>
          <a:lstStyle/>
          <a:p>
            <a:pPr lvl="0" algn="l" defTabSz="286973" rtl="0">
              <a:defRPr sz="1100">
                <a:latin typeface="Helvetica"/>
                <a:ea typeface="Helvetica"/>
                <a:cs typeface="Helvetica"/>
                <a:sym typeface="Helvetica"/>
              </a:defRPr>
            </a:pPr>
            <a:endParaRPr sz="825" dirty="0"/>
          </a:p>
        </p:txBody>
      </p:sp>
      <p:sp>
        <p:nvSpPr>
          <p:cNvPr id="13" name="Shape 34">
            <a:extLst>
              <a:ext uri="{FF2B5EF4-FFF2-40B4-BE49-F238E27FC236}">
                <a16:creationId xmlns:a16="http://schemas.microsoft.com/office/drawing/2014/main" id="{BB2C258E-D81B-5B4E-8B1B-562CE71165EB}"/>
              </a:ext>
            </a:extLst>
          </p:cNvPr>
          <p:cNvSpPr/>
          <p:nvPr userDrawn="1"/>
        </p:nvSpPr>
        <p:spPr>
          <a:xfrm>
            <a:off x="3613319" y="2299116"/>
            <a:ext cx="1208664" cy="590931"/>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p>
            <a:pPr lvl="0" algn="r">
              <a:lnSpc>
                <a:spcPct val="80000"/>
              </a:lnSpc>
              <a:defRPr sz="1800"/>
            </a:pPr>
            <a:r>
              <a:rPr sz="2400" b="1" i="0" baseline="0" dirty="0">
                <a:solidFill>
                  <a:schemeClr val="bg1">
                    <a:lumMod val="85000"/>
                  </a:schemeClr>
                </a:solidFill>
                <a:latin typeface="Helvetica Neue UltraLight"/>
                <a:ea typeface="Helvetica Neue UltraLight"/>
                <a:cs typeface="Helvetica Neue UltraLight"/>
                <a:sym typeface="Helvetica Neue UltraLight"/>
              </a:rPr>
              <a:t>Produced</a:t>
            </a:r>
          </a:p>
          <a:p>
            <a:pPr lvl="0" algn="r">
              <a:lnSpc>
                <a:spcPct val="80000"/>
              </a:lnSpc>
              <a:defRPr sz="1800"/>
            </a:pPr>
            <a:r>
              <a:rPr sz="2400" b="1" i="0" baseline="0" dirty="0">
                <a:solidFill>
                  <a:schemeClr val="bg1">
                    <a:lumMod val="85000"/>
                  </a:schemeClr>
                </a:solidFill>
                <a:latin typeface="Helvetica Neue UltraLight"/>
                <a:ea typeface="Helvetica Neue UltraLight"/>
                <a:cs typeface="Helvetica Neue UltraLight"/>
                <a:sym typeface="Helvetica Neue UltraLight"/>
              </a:rPr>
              <a:t>by</a:t>
            </a:r>
          </a:p>
        </p:txBody>
      </p:sp>
      <p:sp>
        <p:nvSpPr>
          <p:cNvPr id="15" name="Shape 35">
            <a:extLst>
              <a:ext uri="{FF2B5EF4-FFF2-40B4-BE49-F238E27FC236}">
                <a16:creationId xmlns:a16="http://schemas.microsoft.com/office/drawing/2014/main" id="{885F7572-8BDA-2441-A5EC-7D945A8A5010}"/>
              </a:ext>
            </a:extLst>
          </p:cNvPr>
          <p:cNvSpPr/>
          <p:nvPr/>
        </p:nvSpPr>
        <p:spPr>
          <a:xfrm>
            <a:off x="4970252" y="3114062"/>
            <a:ext cx="3241478" cy="54532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l">
              <a:lnSpc>
                <a:spcPct val="120000"/>
              </a:lnSpc>
              <a:defRPr sz="1800"/>
            </a:pPr>
            <a:r>
              <a:rPr sz="975" b="1" i="0" baseline="0" dirty="0">
                <a:solidFill>
                  <a:srgbClr val="133455"/>
                </a:solidFill>
                <a:latin typeface="Helvetica Neue"/>
                <a:ea typeface="Helvetica Neue"/>
                <a:cs typeface="Helvetica Neue"/>
                <a:sym typeface="Helvetica Neue"/>
              </a:rPr>
              <a:t>Department of Computing &amp; Mathematics</a:t>
            </a:r>
          </a:p>
          <a:p>
            <a:pPr lvl="0" algn="l">
              <a:lnSpc>
                <a:spcPct val="120000"/>
              </a:lnSpc>
              <a:defRPr sz="1800"/>
            </a:pPr>
            <a:r>
              <a:rPr lang="en-IE" sz="975" b="1" i="0" baseline="0" dirty="0">
                <a:solidFill>
                  <a:srgbClr val="133455"/>
                </a:solidFill>
                <a:latin typeface="Helvetica Neue"/>
                <a:ea typeface="Helvetica Neue"/>
                <a:cs typeface="Helvetica Neue"/>
                <a:sym typeface="Helvetica Neue"/>
              </a:rPr>
              <a:t>South East Technological University</a:t>
            </a:r>
            <a:br>
              <a:rPr lang="en-IE" sz="975" b="1" i="0" baseline="0" dirty="0">
                <a:solidFill>
                  <a:srgbClr val="133455"/>
                </a:solidFill>
                <a:latin typeface="Helvetica Neue"/>
                <a:ea typeface="Helvetica Neue"/>
                <a:cs typeface="Helvetica Neue"/>
                <a:sym typeface="Helvetica Neue"/>
              </a:rPr>
            </a:br>
            <a:r>
              <a:rPr lang="en-IE" sz="975" b="1" i="0" baseline="0" dirty="0">
                <a:solidFill>
                  <a:srgbClr val="133455"/>
                </a:solidFill>
                <a:latin typeface="Helvetica Neue"/>
                <a:ea typeface="Helvetica Neue"/>
                <a:cs typeface="Helvetica Neue"/>
                <a:sym typeface="Helvetica Neue"/>
              </a:rPr>
              <a:t>Waterford, Ireland</a:t>
            </a:r>
          </a:p>
        </p:txBody>
      </p:sp>
      <p:pic>
        <p:nvPicPr>
          <p:cNvPr id="18" name="Picture 3">
            <a:extLst>
              <a:ext uri="{FF2B5EF4-FFF2-40B4-BE49-F238E27FC236}">
                <a16:creationId xmlns:a16="http://schemas.microsoft.com/office/drawing/2014/main" id="{F323B0CE-A19A-E748-98EC-D40F56CC332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bwMode="auto">
          <a:xfrm>
            <a:off x="8187903" y="4360424"/>
            <a:ext cx="730559" cy="73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165E7D44-1D07-9340-B610-CE9A2D7BB0EF}"/>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8358289" y="188773"/>
            <a:ext cx="560173" cy="638794"/>
          </a:xfrm>
          <a:prstGeom prst="rect">
            <a:avLst/>
          </a:prstGeom>
        </p:spPr>
      </p:pic>
      <p:sp>
        <p:nvSpPr>
          <p:cNvPr id="20" name="TextBox 19">
            <a:extLst>
              <a:ext uri="{FF2B5EF4-FFF2-40B4-BE49-F238E27FC236}">
                <a16:creationId xmlns:a16="http://schemas.microsoft.com/office/drawing/2014/main" id="{00A583B1-550B-C14A-A9E9-8D176BDC6F6E}"/>
              </a:ext>
            </a:extLst>
          </p:cNvPr>
          <p:cNvSpPr txBox="1"/>
          <p:nvPr userDrawn="1"/>
        </p:nvSpPr>
        <p:spPr>
          <a:xfrm>
            <a:off x="4721847" y="4551298"/>
            <a:ext cx="3425984"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r" fontAlgn="auto"/>
            <a:r>
              <a:rPr lang="en-IE" sz="1600" b="1" i="0" u="none" strike="noStrike" baseline="0" dirty="0" err="1">
                <a:solidFill>
                  <a:schemeClr val="bg1">
                    <a:lumMod val="85000"/>
                  </a:schemeClr>
                </a:solidFill>
                <a:effectLst/>
                <a:latin typeface="+mn-lt"/>
                <a:ea typeface="+mn-ea"/>
                <a:cs typeface="+mn-cs"/>
                <a:sym typeface="Helvetica Light"/>
              </a:rPr>
              <a:t>setu.ie</a:t>
            </a:r>
            <a:endParaRPr lang="en-IE" sz="1600" b="1" i="0" u="none" strike="noStrike" baseline="0" dirty="0">
              <a:solidFill>
                <a:schemeClr val="bg1">
                  <a:lumMod val="85000"/>
                </a:schemeClr>
              </a:solidFill>
              <a:effectLst/>
              <a:latin typeface="+mn-lt"/>
              <a:ea typeface="+mn-ea"/>
              <a:cs typeface="+mn-cs"/>
              <a:sym typeface="Helvetica Light"/>
            </a:endParaRPr>
          </a:p>
        </p:txBody>
      </p:sp>
      <p:sp>
        <p:nvSpPr>
          <p:cNvPr id="21" name="Shape 35">
            <a:extLst>
              <a:ext uri="{FF2B5EF4-FFF2-40B4-BE49-F238E27FC236}">
                <a16:creationId xmlns:a16="http://schemas.microsoft.com/office/drawing/2014/main" id="{1EC3B031-7C7C-5846-BACC-8C65A8064D86}"/>
              </a:ext>
            </a:extLst>
          </p:cNvPr>
          <p:cNvSpPr/>
          <p:nvPr userDrawn="1"/>
        </p:nvSpPr>
        <p:spPr>
          <a:xfrm>
            <a:off x="4963941" y="2144699"/>
            <a:ext cx="4180058" cy="104681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algn="l"/>
            <a:r>
              <a:rPr lang="en-IE" sz="1800" b="1" i="0" baseline="0" dirty="0"/>
              <a:t>Mr. Dave Drohan </a:t>
            </a:r>
            <a:r>
              <a:rPr lang="en-IE" sz="1600" b="1" i="0" baseline="0" dirty="0"/>
              <a:t>(</a:t>
            </a:r>
            <a:r>
              <a:rPr lang="en-IE" sz="1600" b="1" i="0" baseline="0" dirty="0">
                <a:solidFill>
                  <a:srgbClr val="006699"/>
                </a:solidFill>
                <a:uFill>
                  <a:solidFill>
                    <a:srgbClr val="006699"/>
                  </a:solidFill>
                </a:uFill>
                <a:hlinkClick r:id="rId5"/>
              </a:rPr>
              <a:t>david.drohan@setu.ie</a:t>
            </a:r>
            <a:r>
              <a:rPr lang="en-IE" sz="1600" b="1" i="0" baseline="0" dirty="0"/>
              <a:t>)</a:t>
            </a:r>
            <a:br>
              <a:rPr lang="en-IE" sz="1600" b="1" i="0" baseline="0" dirty="0"/>
            </a:br>
            <a:r>
              <a:rPr lang="en-IE" sz="1800" dirty="0" err="1">
                <a:solidFill>
                  <a:schemeClr val="tx1"/>
                </a:solidFill>
              </a:rPr>
              <a:t>Dr.</a:t>
            </a:r>
            <a:r>
              <a:rPr lang="en-IE" sz="1800" dirty="0">
                <a:solidFill>
                  <a:schemeClr val="tx1"/>
                </a:solidFill>
              </a:rPr>
              <a:t> </a:t>
            </a:r>
            <a:r>
              <a:rPr lang="en-IE" sz="1800" dirty="0" err="1">
                <a:solidFill>
                  <a:schemeClr val="tx1"/>
                </a:solidFill>
              </a:rPr>
              <a:t>Siobhán</a:t>
            </a:r>
            <a:r>
              <a:rPr lang="en-IE" sz="1800" dirty="0">
                <a:solidFill>
                  <a:schemeClr val="tx1"/>
                </a:solidFill>
              </a:rPr>
              <a:t> </a:t>
            </a:r>
            <a:r>
              <a:rPr lang="en-IE" sz="1800" dirty="0" err="1">
                <a:solidFill>
                  <a:schemeClr val="tx1"/>
                </a:solidFill>
              </a:rPr>
              <a:t>Drohan</a:t>
            </a:r>
            <a:endParaRPr lang="en-IE" sz="1800" dirty="0">
              <a:solidFill>
                <a:schemeClr val="tx1"/>
              </a:solidFill>
            </a:endParaRPr>
          </a:p>
          <a:p>
            <a:pPr algn="l"/>
            <a:r>
              <a:rPr lang="en-IE" sz="1800" dirty="0">
                <a:solidFill>
                  <a:schemeClr val="tx1"/>
                </a:solidFill>
              </a:rPr>
              <a:t>Ms. Mairead Meagher</a:t>
            </a:r>
          </a:p>
        </p:txBody>
      </p:sp>
      <p:sp>
        <p:nvSpPr>
          <p:cNvPr id="2" name="Title 2">
            <a:extLst>
              <a:ext uri="{FF2B5EF4-FFF2-40B4-BE49-F238E27FC236}">
                <a16:creationId xmlns:a16="http://schemas.microsoft.com/office/drawing/2014/main" id="{BBD13589-119E-31F3-037B-F798E385253F}"/>
              </a:ext>
            </a:extLst>
          </p:cNvPr>
          <p:cNvSpPr>
            <a:spLocks noGrp="1"/>
          </p:cNvSpPr>
          <p:nvPr>
            <p:ph type="title" hasCustomPrompt="1"/>
          </p:nvPr>
        </p:nvSpPr>
        <p:spPr>
          <a:xfrm>
            <a:off x="1132296" y="1324611"/>
            <a:ext cx="7893844" cy="542479"/>
          </a:xfrm>
        </p:spPr>
        <p:txBody>
          <a:bodyPr/>
          <a:lstStyle>
            <a:lvl1pPr>
              <a:defRPr sz="2800" b="1"/>
            </a:lvl1pPr>
          </a:lstStyle>
          <a:p>
            <a:pPr algn="r" defTabSz="366688" rtl="0"/>
            <a:r>
              <a:rPr lang="en-US" dirty="0"/>
              <a:t>Programming Fundamentals 1</a:t>
            </a:r>
          </a:p>
        </p:txBody>
      </p:sp>
    </p:spTree>
    <p:extLst>
      <p:ext uri="{BB962C8B-B14F-4D97-AF65-F5344CB8AC3E}">
        <p14:creationId xmlns:p14="http://schemas.microsoft.com/office/powerpoint/2010/main" val="312442219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pPr lvl="0">
              <a:defRPr sz="1800"/>
            </a:pPr>
            <a:r>
              <a:rPr sz="2775"/>
              <a:t>Title Text</a:t>
            </a:r>
          </a:p>
        </p:txBody>
      </p:sp>
      <p:sp>
        <p:nvSpPr>
          <p:cNvPr id="49" name="Shape 49"/>
          <p:cNvSpPr>
            <a:spLocks noGrp="1"/>
          </p:cNvSpPr>
          <p:nvPr>
            <p:ph type="body" idx="1"/>
          </p:nvPr>
        </p:nvSpPr>
        <p:spPr>
          <a:prstGeom prst="rect">
            <a:avLst/>
          </a:prstGeom>
        </p:spPr>
        <p:txBody>
          <a:bodyPr/>
          <a:lstStyle>
            <a:lvl1pPr>
              <a:buClr>
                <a:srgbClr val="0368FF"/>
              </a:buClr>
              <a:defRPr/>
            </a:lvl1pPr>
            <a:lvl2pPr>
              <a:buClr>
                <a:srgbClr val="0368FF"/>
              </a:buClr>
              <a:defRPr/>
            </a:lvl2pPr>
            <a:lvl3pPr>
              <a:buClr>
                <a:srgbClr val="0368FF"/>
              </a:buClr>
              <a:defRPr/>
            </a:lvl3pPr>
            <a:lvl4pPr>
              <a:buClr>
                <a:srgbClr val="0368FF"/>
              </a:buClr>
              <a:defRPr/>
            </a:lvl4pPr>
            <a:lvl5pPr>
              <a:buClr>
                <a:srgbClr val="0368FF"/>
              </a:buClr>
              <a:defRPr/>
            </a:lvl5pPr>
          </a:lstStyle>
          <a:p>
            <a:pPr lvl="0">
              <a:defRPr sz="1800"/>
            </a:pPr>
            <a:r>
              <a:rPr sz="2400" dirty="0"/>
              <a:t>Body Level One</a:t>
            </a:r>
          </a:p>
          <a:p>
            <a:pPr lvl="1">
              <a:defRPr sz="1800"/>
            </a:pPr>
            <a:r>
              <a:rPr sz="2400" dirty="0"/>
              <a:t>Body Level Two</a:t>
            </a:r>
          </a:p>
          <a:p>
            <a:pPr lvl="2">
              <a:defRPr sz="1800"/>
            </a:pPr>
            <a:r>
              <a:rPr sz="2400" dirty="0"/>
              <a:t>Body Level Three</a:t>
            </a:r>
          </a:p>
          <a:p>
            <a:pPr lvl="3">
              <a:defRPr sz="1800"/>
            </a:pPr>
            <a:r>
              <a:rPr sz="2400" dirty="0"/>
              <a:t>Body Level Four</a:t>
            </a:r>
          </a:p>
          <a:p>
            <a:pPr lvl="4">
              <a:defRPr sz="1800"/>
            </a:pPr>
            <a:r>
              <a:rPr sz="2400" dirty="0"/>
              <a:t>Body Level Five</a:t>
            </a:r>
          </a:p>
        </p:txBody>
      </p:sp>
      <p:sp>
        <p:nvSpPr>
          <p:cNvPr id="50" name="Shape 50"/>
          <p:cNvSpPr>
            <a:spLocks noGrp="1"/>
          </p:cNvSpPr>
          <p:nvPr>
            <p:ph type="sldNum" sz="quarter" idx="2"/>
          </p:nvPr>
        </p:nvSpPr>
        <p:spPr>
          <a:xfrm>
            <a:off x="6553201" y="4875912"/>
            <a:ext cx="1905000" cy="283023"/>
          </a:xfrm>
          <a:prstGeom prst="rect">
            <a:avLst/>
          </a:prstGeom>
        </p:spPr>
        <p:txBody>
          <a:bodyPr/>
          <a:lstStyle/>
          <a:p>
            <a:pPr lvl="0"/>
            <a:fld id="{86CB4B4D-7CA3-9044-876B-883B54F8677D}" type="slidenum">
              <a:rPr/>
              <a:t>‹#›</a:t>
            </a:fld>
            <a:endParaRPr dirty="0"/>
          </a:p>
        </p:txBody>
      </p:sp>
      <p:sp>
        <p:nvSpPr>
          <p:cNvPr id="5" name="Rectangle 66"/>
          <p:cNvSpPr>
            <a:spLocks noGrp="1" noChangeArrowheads="1"/>
          </p:cNvSpPr>
          <p:nvPr>
            <p:ph type="ftr" sz="quarter" idx="3"/>
          </p:nvPr>
        </p:nvSpPr>
        <p:spPr bwMode="auto">
          <a:xfrm>
            <a:off x="3214688" y="4895886"/>
            <a:ext cx="2430270" cy="241102"/>
          </a:xfrm>
          <a:prstGeom prst="rect">
            <a:avLst/>
          </a:prstGeom>
          <a:noFill/>
          <a:ln w="9525">
            <a:noFill/>
            <a:miter lim="800000"/>
            <a:headEnd/>
            <a:tailEnd/>
          </a:ln>
          <a:effectLst/>
        </p:spPr>
        <p:txBody>
          <a:bodyPr vert="horz" wrap="square" lIns="76526" tIns="38263" rIns="76526" bIns="38263" numCol="1" anchor="b" anchorCtr="0" compatLnSpc="1">
            <a:prstTxWarp prst="textNoShape">
              <a:avLst/>
            </a:prstTxWarp>
          </a:bodyPr>
          <a:lstStyle>
            <a:lvl1pPr algn="ctr">
              <a:defRPr sz="1125" b="0" i="0">
                <a:latin typeface="Helvetica Neue Light"/>
                <a:cs typeface="Helvetica Neue Light"/>
              </a:defRPr>
            </a:lvl1pPr>
          </a:lstStyle>
          <a:p>
            <a:r>
              <a:rPr lang="en-IE"/>
              <a:t>Course Info</a:t>
            </a:r>
            <a:endParaRPr lang="en-IE"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1FE51DA-9AF5-F835-204E-B5376FB7A7C6}"/>
              </a:ext>
            </a:extLst>
          </p:cNvPr>
          <p:cNvSpPr>
            <a:spLocks noGrp="1"/>
          </p:cNvSpPr>
          <p:nvPr>
            <p:ph type="sldNum" sz="quarter" idx="10"/>
          </p:nvPr>
        </p:nvSpPr>
        <p:spPr/>
        <p:txBody>
          <a:bodyPr/>
          <a:lstStyle/>
          <a:p>
            <a:fld id="{86CB4B4D-7CA3-9044-876B-883B54F8677D}" type="slidenum">
              <a:rPr lang="en-US" smtClean="0"/>
              <a:pPr/>
              <a:t>‹#›</a:t>
            </a:fld>
            <a:endParaRPr lang="en-US" dirty="0"/>
          </a:p>
        </p:txBody>
      </p:sp>
      <p:sp>
        <p:nvSpPr>
          <p:cNvPr id="4" name="Footer Placeholder 3">
            <a:extLst>
              <a:ext uri="{FF2B5EF4-FFF2-40B4-BE49-F238E27FC236}">
                <a16:creationId xmlns:a16="http://schemas.microsoft.com/office/drawing/2014/main" id="{17946552-8ABC-2684-8EA3-A12C826FB01B}"/>
              </a:ext>
            </a:extLst>
          </p:cNvPr>
          <p:cNvSpPr>
            <a:spLocks noGrp="1"/>
          </p:cNvSpPr>
          <p:nvPr>
            <p:ph type="ftr" sz="quarter" idx="11"/>
          </p:nvPr>
        </p:nvSpPr>
        <p:spPr/>
        <p:txBody>
          <a:bodyPr/>
          <a:lstStyle/>
          <a:p>
            <a:r>
              <a:rPr lang="en-IE"/>
              <a:t>Course Info</a:t>
            </a:r>
            <a:endParaRPr lang="en-IE" dirty="0"/>
          </a:p>
        </p:txBody>
      </p:sp>
      <p:sp>
        <p:nvSpPr>
          <p:cNvPr id="5" name="Rectangle 4">
            <a:extLst>
              <a:ext uri="{FF2B5EF4-FFF2-40B4-BE49-F238E27FC236}">
                <a16:creationId xmlns:a16="http://schemas.microsoft.com/office/drawing/2014/main" id="{EAAC3EAD-3ACD-68D9-A159-986D3E0E55D6}"/>
              </a:ext>
            </a:extLst>
          </p:cNvPr>
          <p:cNvSpPr/>
          <p:nvPr userDrawn="1"/>
        </p:nvSpPr>
        <p:spPr>
          <a:xfrm>
            <a:off x="375385" y="683393"/>
            <a:ext cx="7324826" cy="327259"/>
          </a:xfrm>
          <a:prstGeom prst="rect">
            <a:avLst/>
          </a:prstGeom>
          <a:solidFill>
            <a:srgbClr val="FFFFFF"/>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64145168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p:nvPr userDrawn="1"/>
        </p:nvSpPr>
        <p:spPr>
          <a:xfrm>
            <a:off x="11" y="4902399"/>
            <a:ext cx="9143989" cy="241102"/>
          </a:xfrm>
          <a:prstGeom prst="rect">
            <a:avLst/>
          </a:prstGeom>
          <a:solidFill>
            <a:srgbClr val="0368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defTabSz="366737" rtl="0"/>
            <a:endParaRPr lang="en-US" dirty="0"/>
          </a:p>
        </p:txBody>
      </p:sp>
      <p:sp>
        <p:nvSpPr>
          <p:cNvPr id="9" name="Rectangle 8"/>
          <p:cNvSpPr/>
          <p:nvPr userDrawn="1"/>
        </p:nvSpPr>
        <p:spPr>
          <a:xfrm>
            <a:off x="21" y="4851011"/>
            <a:ext cx="9143978" cy="35060"/>
          </a:xfrm>
          <a:prstGeom prst="rect">
            <a:avLst/>
          </a:prstGeom>
          <a:solidFill>
            <a:srgbClr val="1F33AB"/>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Shape 2"/>
          <p:cNvSpPr>
            <a:spLocks noGrp="1"/>
          </p:cNvSpPr>
          <p:nvPr>
            <p:ph type="title"/>
          </p:nvPr>
        </p:nvSpPr>
        <p:spPr>
          <a:xfrm>
            <a:off x="395536" y="0"/>
            <a:ext cx="7772401" cy="761815"/>
          </a:xfrm>
          <a:prstGeom prst="rect">
            <a:avLst/>
          </a:prstGeom>
          <a:ln w="12700">
            <a:miter lim="400000"/>
          </a:ln>
          <a:extLst>
            <a:ext uri="{C572A759-6A51-4108-AA02-DFA0A04FC94B}">
              <ma14:wrappingTextBoxFlag xmlns:ma14="http://schemas.microsoft.com/office/mac/drawingml/2011/main" xmlns="" val="1"/>
            </a:ext>
          </a:extLst>
        </p:spPr>
        <p:txBody>
          <a:bodyPr lIns="54418" tIns="54418" rIns="54418" bIns="54418" anchor="b"/>
          <a:lstStyle/>
          <a:p>
            <a:pPr lvl="0">
              <a:defRPr sz="1800"/>
            </a:pPr>
            <a:r>
              <a:rPr sz="2775"/>
              <a:t>Title Text</a:t>
            </a:r>
          </a:p>
        </p:txBody>
      </p:sp>
      <p:sp>
        <p:nvSpPr>
          <p:cNvPr id="3" name="Shape 3"/>
          <p:cNvSpPr>
            <a:spLocks noGrp="1"/>
          </p:cNvSpPr>
          <p:nvPr>
            <p:ph type="body" idx="1"/>
          </p:nvPr>
        </p:nvSpPr>
        <p:spPr>
          <a:xfrm>
            <a:off x="395536" y="843558"/>
            <a:ext cx="7772401" cy="4299943"/>
          </a:xfrm>
          <a:prstGeom prst="rect">
            <a:avLst/>
          </a:prstGeom>
          <a:ln w="12700">
            <a:miter lim="400000"/>
          </a:ln>
          <a:extLst>
            <a:ext uri="{C572A759-6A51-4108-AA02-DFA0A04FC94B}">
              <ma14:wrappingTextBoxFlag xmlns:ma14="http://schemas.microsoft.com/office/mac/drawingml/2011/main" xmlns="" val="1"/>
            </a:ext>
          </a:extLst>
        </p:spPr>
        <p:txBody>
          <a:bodyPr lIns="54418" tIns="54418" rIns="54418" bIns="54418"/>
          <a:lstStyle/>
          <a:p>
            <a:pPr lvl="0">
              <a:defRPr sz="1800"/>
            </a:pPr>
            <a:r>
              <a:rPr sz="2400" dirty="0"/>
              <a:t>Body Level One</a:t>
            </a:r>
          </a:p>
          <a:p>
            <a:pPr lvl="1">
              <a:defRPr sz="1800"/>
            </a:pPr>
            <a:r>
              <a:rPr sz="2400" dirty="0"/>
              <a:t>Body Level Two</a:t>
            </a:r>
          </a:p>
          <a:p>
            <a:pPr lvl="2">
              <a:defRPr sz="1800"/>
            </a:pPr>
            <a:r>
              <a:rPr sz="2400" dirty="0"/>
              <a:t>Body Level Three</a:t>
            </a:r>
          </a:p>
          <a:p>
            <a:pPr lvl="3">
              <a:defRPr sz="1800"/>
            </a:pPr>
            <a:r>
              <a:rPr sz="2400" dirty="0"/>
              <a:t>Body Level Four</a:t>
            </a:r>
          </a:p>
          <a:p>
            <a:pPr lvl="4">
              <a:defRPr sz="1800"/>
            </a:pPr>
            <a:r>
              <a:rPr sz="2400" dirty="0"/>
              <a:t>Body Level Five</a:t>
            </a:r>
          </a:p>
        </p:txBody>
      </p:sp>
      <p:sp>
        <p:nvSpPr>
          <p:cNvPr id="4" name="Shape 4"/>
          <p:cNvSpPr>
            <a:spLocks noGrp="1"/>
          </p:cNvSpPr>
          <p:nvPr>
            <p:ph type="sldNum" sz="quarter" idx="2"/>
          </p:nvPr>
        </p:nvSpPr>
        <p:spPr>
          <a:xfrm>
            <a:off x="6553201" y="4847061"/>
            <a:ext cx="1905000" cy="283023"/>
          </a:xfrm>
          <a:prstGeom prst="rect">
            <a:avLst/>
          </a:prstGeom>
          <a:ln w="12700">
            <a:miter lim="400000"/>
          </a:ln>
        </p:spPr>
        <p:txBody>
          <a:bodyPr lIns="54418" tIns="54418" rIns="54418" bIns="54418" anchor="b">
            <a:spAutoFit/>
          </a:bodyPr>
          <a:lstStyle>
            <a:lvl1pPr algn="r" defTabSz="573946">
              <a:defRPr sz="1125">
                <a:solidFill>
                  <a:srgbClr val="FFFFFF"/>
                </a:solidFill>
                <a:latin typeface="+mn-lt"/>
                <a:ea typeface="Tahoma"/>
                <a:cs typeface="Tahoma"/>
                <a:sym typeface="Tahoma"/>
              </a:defRPr>
            </a:lvl1pPr>
          </a:lstStyle>
          <a:p>
            <a:fld id="{86CB4B4D-7CA3-9044-876B-883B54F8677D}" type="slidenum">
              <a:rPr lang="en-US" smtClean="0"/>
              <a:pPr/>
              <a:t>‹#›</a:t>
            </a:fld>
            <a:endParaRPr lang="en-US" dirty="0"/>
          </a:p>
        </p:txBody>
      </p:sp>
      <p:sp>
        <p:nvSpPr>
          <p:cNvPr id="5" name="Shape 5"/>
          <p:cNvSpPr/>
          <p:nvPr/>
        </p:nvSpPr>
        <p:spPr>
          <a:xfrm>
            <a:off x="467545" y="789552"/>
            <a:ext cx="7128792" cy="1"/>
          </a:xfrm>
          <a:prstGeom prst="line">
            <a:avLst/>
          </a:prstGeom>
          <a:ln w="12700">
            <a:solidFill>
              <a:srgbClr val="94BBE7"/>
            </a:solidFill>
          </a:ln>
          <a:effectLst>
            <a:outerShdw blurRad="101600" dist="12700" dir="2700000" rotWithShape="0">
              <a:srgbClr val="003D62">
                <a:alpha val="20000"/>
              </a:srgbClr>
            </a:outerShdw>
          </a:effectLst>
        </p:spPr>
        <p:txBody>
          <a:bodyPr lIns="40814" tIns="40814" rIns="40814" bIns="40814"/>
          <a:lstStyle/>
          <a:p>
            <a:pPr lvl="0" algn="l" defTabSz="286973">
              <a:defRPr sz="1600">
                <a:latin typeface="Helvetica"/>
                <a:ea typeface="Helvetica"/>
                <a:cs typeface="Helvetica"/>
                <a:sym typeface="Helvetica"/>
              </a:defRPr>
            </a:pPr>
            <a:endParaRPr sz="1200" dirty="0"/>
          </a:p>
        </p:txBody>
      </p:sp>
      <p:sp>
        <p:nvSpPr>
          <p:cNvPr id="10" name="Rectangle 66"/>
          <p:cNvSpPr>
            <a:spLocks noGrp="1" noChangeArrowheads="1"/>
          </p:cNvSpPr>
          <p:nvPr>
            <p:ph type="ftr" sz="quarter" idx="3"/>
          </p:nvPr>
        </p:nvSpPr>
        <p:spPr bwMode="auto">
          <a:xfrm>
            <a:off x="3214688" y="4888982"/>
            <a:ext cx="2430270" cy="241102"/>
          </a:xfrm>
          <a:prstGeom prst="rect">
            <a:avLst/>
          </a:prstGeom>
          <a:noFill/>
          <a:ln w="9525">
            <a:noFill/>
            <a:miter lim="800000"/>
            <a:headEnd/>
            <a:tailEnd/>
          </a:ln>
          <a:effectLst/>
        </p:spPr>
        <p:txBody>
          <a:bodyPr vert="horz" wrap="square" lIns="76526" tIns="38263" rIns="76526" bIns="38263" numCol="1" anchor="b" anchorCtr="0" compatLnSpc="1">
            <a:prstTxWarp prst="textNoShape">
              <a:avLst/>
            </a:prstTxWarp>
          </a:bodyPr>
          <a:lstStyle>
            <a:lvl1pPr algn="ctr">
              <a:defRPr sz="1125" b="0" i="0">
                <a:solidFill>
                  <a:schemeClr val="bg1"/>
                </a:solidFill>
                <a:latin typeface="Helvetica Neue Light"/>
                <a:cs typeface="Helvetica Neue Light"/>
              </a:defRPr>
            </a:lvl1pPr>
          </a:lstStyle>
          <a:p>
            <a:r>
              <a:rPr lang="en-IE"/>
              <a:t>Course Info</a:t>
            </a:r>
            <a:endParaRPr lang="en-IE" dirty="0"/>
          </a:p>
        </p:txBody>
      </p:sp>
      <p:pic>
        <p:nvPicPr>
          <p:cNvPr id="12" name="Picture 11">
            <a:extLst>
              <a:ext uri="{FF2B5EF4-FFF2-40B4-BE49-F238E27FC236}">
                <a16:creationId xmlns:a16="http://schemas.microsoft.com/office/drawing/2014/main" id="{243B9B00-B977-E94D-8CAA-76ABE98D04EE}"/>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8525401" y="55577"/>
            <a:ext cx="525609" cy="525609"/>
          </a:xfrm>
          <a:prstGeom prst="rect">
            <a:avLst/>
          </a:prstGeom>
        </p:spPr>
      </p:pic>
    </p:spTree>
  </p:cSld>
  <p:clrMap bg1="lt1" tx1="dk1" bg2="lt2" tx2="dk2" accent1="accent1" accent2="accent2" accent3="accent3" accent4="accent4" accent5="accent5" accent6="accent6" hlink="hlink" folHlink="folHlink"/>
  <p:sldLayoutIdLst>
    <p:sldLayoutId id="2147483667" r:id="rId1"/>
    <p:sldLayoutId id="2147483663" r:id="rId2"/>
    <p:sldLayoutId id="2147483668" r:id="rId3"/>
  </p:sldLayoutIdLst>
  <p:transition spd="med"/>
  <p:hf hdr="0" dt="0"/>
  <p:txStyles>
    <p:titleStyle>
      <a:lvl1pPr>
        <a:defRPr sz="2775">
          <a:latin typeface="Helvetica Neue Light"/>
          <a:ea typeface="Helvetica Neue Light"/>
          <a:cs typeface="Helvetica Neue Light"/>
          <a:sym typeface="Helvetica Neue Light"/>
        </a:defRPr>
      </a:lvl1pPr>
      <a:lvl2pPr>
        <a:defRPr sz="2775">
          <a:latin typeface="Helvetica Neue Light"/>
          <a:ea typeface="Helvetica Neue Light"/>
          <a:cs typeface="Helvetica Neue Light"/>
          <a:sym typeface="Helvetica Neue Light"/>
        </a:defRPr>
      </a:lvl2pPr>
      <a:lvl3pPr>
        <a:defRPr sz="2775">
          <a:latin typeface="Helvetica Neue Light"/>
          <a:ea typeface="Helvetica Neue Light"/>
          <a:cs typeface="Helvetica Neue Light"/>
          <a:sym typeface="Helvetica Neue Light"/>
        </a:defRPr>
      </a:lvl3pPr>
      <a:lvl4pPr>
        <a:defRPr sz="2775">
          <a:latin typeface="Helvetica Neue Light"/>
          <a:ea typeface="Helvetica Neue Light"/>
          <a:cs typeface="Helvetica Neue Light"/>
          <a:sym typeface="Helvetica Neue Light"/>
        </a:defRPr>
      </a:lvl4pPr>
      <a:lvl5pPr>
        <a:defRPr sz="2775">
          <a:latin typeface="Helvetica Neue Light"/>
          <a:ea typeface="Helvetica Neue Light"/>
          <a:cs typeface="Helvetica Neue Light"/>
          <a:sym typeface="Helvetica Neue Light"/>
        </a:defRPr>
      </a:lvl5pPr>
      <a:lvl6pPr indent="286973">
        <a:defRPr sz="2775">
          <a:latin typeface="Helvetica Neue Light"/>
          <a:ea typeface="Helvetica Neue Light"/>
          <a:cs typeface="Helvetica Neue Light"/>
          <a:sym typeface="Helvetica Neue Light"/>
        </a:defRPr>
      </a:lvl6pPr>
      <a:lvl7pPr indent="573946">
        <a:defRPr sz="2775">
          <a:latin typeface="Helvetica Neue Light"/>
          <a:ea typeface="Helvetica Neue Light"/>
          <a:cs typeface="Helvetica Neue Light"/>
          <a:sym typeface="Helvetica Neue Light"/>
        </a:defRPr>
      </a:lvl7pPr>
      <a:lvl8pPr indent="860919">
        <a:defRPr sz="2775">
          <a:latin typeface="Helvetica Neue Light"/>
          <a:ea typeface="Helvetica Neue Light"/>
          <a:cs typeface="Helvetica Neue Light"/>
          <a:sym typeface="Helvetica Neue Light"/>
        </a:defRPr>
      </a:lvl8pPr>
      <a:lvl9pPr indent="1147892">
        <a:defRPr sz="2775">
          <a:latin typeface="Helvetica Neue Light"/>
          <a:ea typeface="Helvetica Neue Light"/>
          <a:cs typeface="Helvetica Neue Light"/>
          <a:sym typeface="Helvetica Neue Light"/>
        </a:defRPr>
      </a:lvl9pPr>
    </p:titleStyle>
    <p:bodyStyle>
      <a:lvl1pPr marL="292097" indent="-292097">
        <a:spcBef>
          <a:spcPts val="377"/>
        </a:spcBef>
        <a:buClr>
          <a:srgbClr val="008000"/>
        </a:buClr>
        <a:buSzPct val="100000"/>
        <a:buFont typeface="Wingdings"/>
        <a:buChar char="❑"/>
        <a:defRPr sz="2400">
          <a:latin typeface="Helvetica Neue Light"/>
          <a:ea typeface="Helvetica Neue Light"/>
          <a:cs typeface="Helvetica Neue Light"/>
          <a:sym typeface="Helvetica Neue Light"/>
        </a:defRPr>
      </a:lvl1pPr>
      <a:lvl2pPr marL="570956" indent="-283984">
        <a:spcBef>
          <a:spcPts val="377"/>
        </a:spcBef>
        <a:buClr>
          <a:srgbClr val="008000"/>
        </a:buClr>
        <a:buSzPct val="60000"/>
        <a:buFont typeface="Wingdings"/>
        <a:buChar char="■"/>
        <a:defRPr sz="2400">
          <a:latin typeface="Helvetica Neue Light"/>
          <a:ea typeface="Helvetica Neue Light"/>
          <a:cs typeface="Helvetica Neue Light"/>
          <a:sym typeface="Helvetica Neue Light"/>
        </a:defRPr>
      </a:lvl2pPr>
      <a:lvl3pPr marL="846570" indent="-272624">
        <a:spcBef>
          <a:spcPts val="377"/>
        </a:spcBef>
        <a:buClr>
          <a:srgbClr val="008000"/>
        </a:buClr>
        <a:buSzPct val="95000"/>
        <a:buFont typeface="Wingdings"/>
        <a:buChar char="⬥"/>
        <a:defRPr sz="2400">
          <a:latin typeface="Helvetica Neue Light"/>
          <a:ea typeface="Helvetica Neue Light"/>
          <a:cs typeface="Helvetica Neue Light"/>
          <a:sym typeface="Helvetica Neue Light"/>
        </a:defRPr>
      </a:lvl3pPr>
      <a:lvl4pPr marL="1163835" indent="-302916">
        <a:spcBef>
          <a:spcPts val="377"/>
        </a:spcBef>
        <a:buClr>
          <a:srgbClr val="008000"/>
        </a:buClr>
        <a:buSzPct val="65000"/>
        <a:buFont typeface="Wingdings"/>
        <a:buChar char="■"/>
        <a:defRPr sz="2400">
          <a:latin typeface="Helvetica Neue Light"/>
          <a:ea typeface="Helvetica Neue Light"/>
          <a:cs typeface="Helvetica Neue Light"/>
          <a:sym typeface="Helvetica Neue Light"/>
        </a:defRPr>
      </a:lvl4pPr>
      <a:lvl5pPr marL="1450808" indent="-302916">
        <a:spcBef>
          <a:spcPts val="377"/>
        </a:spcBef>
        <a:buClr>
          <a:srgbClr val="008000"/>
        </a:buClr>
        <a:buSzPct val="60000"/>
        <a:buFont typeface="Wingdings"/>
        <a:buChar char="■"/>
        <a:defRPr sz="2400">
          <a:latin typeface="Helvetica Neue Light"/>
          <a:ea typeface="Helvetica Neue Light"/>
          <a:cs typeface="Helvetica Neue Light"/>
          <a:sym typeface="Helvetica Neue Light"/>
        </a:defRPr>
      </a:lvl5pPr>
      <a:lvl6pPr marL="1737781"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6pPr>
      <a:lvl7pPr marL="2024754"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7pPr>
      <a:lvl8pPr marL="2311727"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8pPr>
      <a:lvl9pPr marL="2598700"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9pPr>
    </p:bodyStyle>
    <p:otherStyle>
      <a:lvl1pPr algn="r">
        <a:defRPr>
          <a:solidFill>
            <a:schemeClr val="tx1"/>
          </a:solidFill>
          <a:latin typeface="+mn-lt"/>
          <a:ea typeface="+mn-ea"/>
          <a:cs typeface="+mn-cs"/>
          <a:sym typeface="Tahoma"/>
        </a:defRPr>
      </a:lvl1pPr>
      <a:lvl2pPr indent="286973" algn="r">
        <a:defRPr>
          <a:solidFill>
            <a:schemeClr val="tx1"/>
          </a:solidFill>
          <a:latin typeface="+mn-lt"/>
          <a:ea typeface="+mn-ea"/>
          <a:cs typeface="+mn-cs"/>
          <a:sym typeface="Tahoma"/>
        </a:defRPr>
      </a:lvl2pPr>
      <a:lvl3pPr indent="573946" algn="r">
        <a:defRPr>
          <a:solidFill>
            <a:schemeClr val="tx1"/>
          </a:solidFill>
          <a:latin typeface="+mn-lt"/>
          <a:ea typeface="+mn-ea"/>
          <a:cs typeface="+mn-cs"/>
          <a:sym typeface="Tahoma"/>
        </a:defRPr>
      </a:lvl3pPr>
      <a:lvl4pPr indent="860919" algn="r">
        <a:defRPr>
          <a:solidFill>
            <a:schemeClr val="tx1"/>
          </a:solidFill>
          <a:latin typeface="+mn-lt"/>
          <a:ea typeface="+mn-ea"/>
          <a:cs typeface="+mn-cs"/>
          <a:sym typeface="Tahoma"/>
        </a:defRPr>
      </a:lvl4pPr>
      <a:lvl5pPr indent="1147892" algn="r">
        <a:defRPr>
          <a:solidFill>
            <a:schemeClr val="tx1"/>
          </a:solidFill>
          <a:latin typeface="+mn-lt"/>
          <a:ea typeface="+mn-ea"/>
          <a:cs typeface="+mn-cs"/>
          <a:sym typeface="Tahoma"/>
        </a:defRPr>
      </a:lvl5pPr>
      <a:lvl6pPr indent="1434865" algn="r">
        <a:defRPr>
          <a:solidFill>
            <a:schemeClr val="tx1"/>
          </a:solidFill>
          <a:latin typeface="+mn-lt"/>
          <a:ea typeface="+mn-ea"/>
          <a:cs typeface="+mn-cs"/>
          <a:sym typeface="Tahoma"/>
        </a:defRPr>
      </a:lvl6pPr>
      <a:lvl7pPr indent="1721838" algn="r">
        <a:defRPr>
          <a:solidFill>
            <a:schemeClr val="tx1"/>
          </a:solidFill>
          <a:latin typeface="+mn-lt"/>
          <a:ea typeface="+mn-ea"/>
          <a:cs typeface="+mn-cs"/>
          <a:sym typeface="Tahoma"/>
        </a:defRPr>
      </a:lvl7pPr>
      <a:lvl8pPr indent="2008811" algn="r">
        <a:defRPr>
          <a:solidFill>
            <a:schemeClr val="tx1"/>
          </a:solidFill>
          <a:latin typeface="+mn-lt"/>
          <a:ea typeface="+mn-ea"/>
          <a:cs typeface="+mn-cs"/>
          <a:sym typeface="Tahoma"/>
        </a:defRPr>
      </a:lvl8pPr>
      <a:lvl9pPr indent="2295784" algn="r">
        <a:defRPr>
          <a:solidFill>
            <a:schemeClr val="tx1"/>
          </a:solidFill>
          <a:latin typeface="+mn-lt"/>
          <a:ea typeface="+mn-ea"/>
          <a:cs typeface="+mn-cs"/>
          <a:sym typeface="Tahom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mailto:david.drohan@setu.i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mailto:david.drohan@setu.i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f1-nuist-2024.slac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tutors.dev/course/prog-fund-1-nuist-202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6A5DAE-8FD5-49CE-E28B-6EDA2BB14EF3}"/>
              </a:ext>
            </a:extLst>
          </p:cNvPr>
          <p:cNvSpPr>
            <a:spLocks noGrp="1"/>
          </p:cNvSpPr>
          <p:nvPr>
            <p:ph type="title"/>
          </p:nvPr>
        </p:nvSpPr>
        <p:spPr>
          <a:xfrm>
            <a:off x="1271881" y="1010648"/>
            <a:ext cx="7893844" cy="1077818"/>
          </a:xfrm>
        </p:spPr>
        <p:txBody>
          <a:bodyPr/>
          <a:lstStyle/>
          <a:p>
            <a:pPr algn="r" defTabSz="366688" rtl="0"/>
            <a:r>
              <a:rPr lang="en-US" sz="3200" dirty="0"/>
              <a:t>Programming Fundamentals 1</a:t>
            </a:r>
            <a:br>
              <a:rPr lang="en-US" dirty="0"/>
            </a:br>
            <a:r>
              <a:rPr lang="en-US" sz="2000" dirty="0"/>
              <a:t> </a:t>
            </a:r>
            <a:br>
              <a:rPr lang="en-US" dirty="0"/>
            </a:br>
            <a:r>
              <a:rPr lang="en-US" dirty="0">
                <a:solidFill>
                  <a:schemeClr val="bg1"/>
                </a:solidFill>
              </a:rPr>
              <a:t>Course Outline &amp; Essential Information</a:t>
            </a:r>
          </a:p>
        </p:txBody>
      </p:sp>
      <p:pic>
        <p:nvPicPr>
          <p:cNvPr id="4" name="Picture 3" descr="A person smiling for a picture&#10;&#10;Description automatically generated with low confidence">
            <a:extLst>
              <a:ext uri="{FF2B5EF4-FFF2-40B4-BE49-F238E27FC236}">
                <a16:creationId xmlns:a16="http://schemas.microsoft.com/office/drawing/2014/main" id="{1A00ACFF-2091-1837-4128-5715EFA3B9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757" y="1010648"/>
            <a:ext cx="2344246" cy="2692952"/>
          </a:xfrm>
          <a:prstGeom prst="rect">
            <a:avLst/>
          </a:prstGeom>
          <a:effectLst>
            <a:glow rad="101600">
              <a:schemeClr val="bg1">
                <a:lumMod val="75000"/>
                <a:alpha val="40000"/>
              </a:schemeClr>
            </a:glow>
            <a:outerShdw blurRad="50800" dist="190500" dir="2700000" algn="tl" rotWithShape="0">
              <a:prstClr val="black">
                <a:alpha val="40000"/>
              </a:prstClr>
            </a:outerShdw>
            <a:softEdge rad="25400"/>
          </a:effec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prstGeom prst="rect">
            <a:avLst/>
          </a:prstGeom>
        </p:spPr>
        <p:txBody>
          <a:bodyPr>
            <a:normAutofit/>
          </a:bodyPr>
          <a:lstStyle/>
          <a:p>
            <a:pPr>
              <a:spcBef>
                <a:spcPts val="633"/>
              </a:spcBef>
            </a:pPr>
            <a:r>
              <a:rPr lang="en-IE" sz="3200" dirty="0">
                <a:solidFill>
                  <a:schemeClr val="tx1"/>
                </a:solidFill>
              </a:rPr>
              <a:t>Course Purpose</a:t>
            </a:r>
          </a:p>
        </p:txBody>
      </p:sp>
      <p:sp>
        <p:nvSpPr>
          <p:cNvPr id="86" name="Shape 86"/>
          <p:cNvSpPr>
            <a:spLocks noGrp="1"/>
          </p:cNvSpPr>
          <p:nvPr>
            <p:ph type="body" idx="1"/>
          </p:nvPr>
        </p:nvSpPr>
        <p:spPr>
          <a:xfrm>
            <a:off x="395536" y="843558"/>
            <a:ext cx="8748464" cy="4299943"/>
          </a:xfrm>
          <a:prstGeom prst="rect">
            <a:avLst/>
          </a:prstGeom>
        </p:spPr>
        <p:txBody>
          <a:bodyPr>
            <a:normAutofit/>
          </a:bodyPr>
          <a:lstStyle/>
          <a:p>
            <a:pPr>
              <a:spcBef>
                <a:spcPts val="633"/>
              </a:spcBef>
            </a:pPr>
            <a:r>
              <a:rPr lang="en-IE" dirty="0">
                <a:solidFill>
                  <a:schemeClr val="tx1"/>
                </a:solidFill>
              </a:rPr>
              <a:t>Introduce </a:t>
            </a:r>
            <a:r>
              <a:rPr lang="en-IE" b="1" dirty="0">
                <a:solidFill>
                  <a:schemeClr val="tx1"/>
                </a:solidFill>
              </a:rPr>
              <a:t>Java</a:t>
            </a:r>
            <a:r>
              <a:rPr lang="en-IE" dirty="0">
                <a:solidFill>
                  <a:schemeClr val="tx1"/>
                </a:solidFill>
              </a:rPr>
              <a:t> &amp; </a:t>
            </a:r>
            <a:r>
              <a:rPr lang="en-IE" b="1" dirty="0">
                <a:solidFill>
                  <a:schemeClr val="tx1"/>
                </a:solidFill>
              </a:rPr>
              <a:t>Programming Fundamentals 1</a:t>
            </a:r>
            <a:r>
              <a:rPr lang="en-IE" dirty="0">
                <a:solidFill>
                  <a:schemeClr val="tx1"/>
                </a:solidFill>
              </a:rPr>
              <a:t> through Case Studies and targeted practical labs on a week by week basis</a:t>
            </a:r>
          </a:p>
          <a:p>
            <a:pPr>
              <a:spcBef>
                <a:spcPts val="633"/>
              </a:spcBef>
            </a:pPr>
            <a:endParaRPr lang="en-IE" sz="2800" dirty="0">
              <a:solidFill>
                <a:schemeClr val="tx1"/>
              </a:solidFill>
            </a:endParaRPr>
          </a:p>
          <a:p>
            <a:pPr>
              <a:spcBef>
                <a:spcPts val="633"/>
              </a:spcBef>
            </a:pPr>
            <a:endParaRPr lang="en-IE" sz="2800" dirty="0">
              <a:solidFill>
                <a:schemeClr val="tx1"/>
              </a:solidFill>
            </a:endParaRPr>
          </a:p>
        </p:txBody>
      </p:sp>
      <p:sp>
        <p:nvSpPr>
          <p:cNvPr id="3" name="Slide Number Placeholder 2">
            <a:extLst>
              <a:ext uri="{FF2B5EF4-FFF2-40B4-BE49-F238E27FC236}">
                <a16:creationId xmlns:a16="http://schemas.microsoft.com/office/drawing/2014/main" id="{84E31B71-BF96-7234-5AC5-247277E0C876}"/>
              </a:ext>
            </a:extLst>
          </p:cNvPr>
          <p:cNvSpPr>
            <a:spLocks noGrp="1"/>
          </p:cNvSpPr>
          <p:nvPr>
            <p:ph type="sldNum" sz="quarter" idx="2"/>
          </p:nvPr>
        </p:nvSpPr>
        <p:spPr/>
        <p:txBody>
          <a:bodyPr/>
          <a:lstStyle/>
          <a:p>
            <a:pPr lvl="0"/>
            <a:fld id="{86CB4B4D-7CA3-9044-876B-883B54F8677D}" type="slidenum">
              <a:rPr lang="en-IE" smtClean="0"/>
              <a:t>10</a:t>
            </a:fld>
            <a:endParaRPr lang="en-IE" dirty="0"/>
          </a:p>
        </p:txBody>
      </p:sp>
      <p:sp>
        <p:nvSpPr>
          <p:cNvPr id="4" name="Footer Placeholder 3">
            <a:extLst>
              <a:ext uri="{FF2B5EF4-FFF2-40B4-BE49-F238E27FC236}">
                <a16:creationId xmlns:a16="http://schemas.microsoft.com/office/drawing/2014/main" id="{E2D7CF6F-DA6A-B1AC-23B0-5DD54324032B}"/>
              </a:ext>
            </a:extLst>
          </p:cNvPr>
          <p:cNvSpPr>
            <a:spLocks noGrp="1"/>
          </p:cNvSpPr>
          <p:nvPr>
            <p:ph type="ftr" sz="quarter" idx="3"/>
          </p:nvPr>
        </p:nvSpPr>
        <p:spPr/>
        <p:txBody>
          <a:bodyPr/>
          <a:lstStyle/>
          <a:p>
            <a:r>
              <a:rPr lang="en-IE"/>
              <a:t>Course Info</a:t>
            </a:r>
            <a:endParaRPr lang="en-IE" dirty="0"/>
          </a:p>
        </p:txBody>
      </p:sp>
      <p:pic>
        <p:nvPicPr>
          <p:cNvPr id="2" name="Picture 1">
            <a:extLst>
              <a:ext uri="{FF2B5EF4-FFF2-40B4-BE49-F238E27FC236}">
                <a16:creationId xmlns:a16="http://schemas.microsoft.com/office/drawing/2014/main" id="{D92C211A-C5B4-E741-8FA6-91A9C539ADD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22447" y="1749840"/>
            <a:ext cx="6829360" cy="3036043"/>
          </a:xfrm>
          <a:prstGeom prst="rect">
            <a:avLst/>
          </a:prstGeom>
        </p:spPr>
      </p:pic>
    </p:spTree>
    <p:extLst>
      <p:ext uri="{BB962C8B-B14F-4D97-AF65-F5344CB8AC3E}">
        <p14:creationId xmlns:p14="http://schemas.microsoft.com/office/powerpoint/2010/main" val="220719570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prstGeom prst="rect">
            <a:avLst/>
          </a:prstGeom>
        </p:spPr>
        <p:txBody>
          <a:bodyPr>
            <a:normAutofit/>
          </a:bodyPr>
          <a:lstStyle/>
          <a:p>
            <a:pPr>
              <a:spcBef>
                <a:spcPts val="633"/>
              </a:spcBef>
            </a:pPr>
            <a:r>
              <a:rPr lang="en-IE" sz="3200" dirty="0">
                <a:solidFill>
                  <a:schemeClr val="tx1"/>
                </a:solidFill>
              </a:rPr>
              <a:t>Course Purpose</a:t>
            </a:r>
          </a:p>
        </p:txBody>
      </p:sp>
      <p:sp>
        <p:nvSpPr>
          <p:cNvPr id="86" name="Shape 86"/>
          <p:cNvSpPr>
            <a:spLocks noGrp="1"/>
          </p:cNvSpPr>
          <p:nvPr>
            <p:ph type="body" idx="1"/>
          </p:nvPr>
        </p:nvSpPr>
        <p:spPr>
          <a:xfrm>
            <a:off x="395536" y="843558"/>
            <a:ext cx="8748464" cy="4299943"/>
          </a:xfrm>
          <a:prstGeom prst="rect">
            <a:avLst/>
          </a:prstGeom>
        </p:spPr>
        <p:txBody>
          <a:bodyPr>
            <a:normAutofit/>
          </a:bodyPr>
          <a:lstStyle/>
          <a:p>
            <a:pPr>
              <a:spcBef>
                <a:spcPts val="633"/>
              </a:spcBef>
            </a:pPr>
            <a:r>
              <a:rPr lang="en-IE" dirty="0">
                <a:solidFill>
                  <a:schemeClr val="tx1"/>
                </a:solidFill>
              </a:rPr>
              <a:t>Introduce </a:t>
            </a:r>
            <a:r>
              <a:rPr lang="en-IE" b="1" dirty="0">
                <a:solidFill>
                  <a:schemeClr val="tx1"/>
                </a:solidFill>
              </a:rPr>
              <a:t>Java</a:t>
            </a:r>
            <a:r>
              <a:rPr lang="en-IE" dirty="0">
                <a:solidFill>
                  <a:schemeClr val="tx1"/>
                </a:solidFill>
              </a:rPr>
              <a:t> &amp; </a:t>
            </a:r>
            <a:r>
              <a:rPr lang="en-IE" b="1" dirty="0">
                <a:solidFill>
                  <a:schemeClr val="tx1"/>
                </a:solidFill>
              </a:rPr>
              <a:t>Programming Fundamentals 1</a:t>
            </a:r>
            <a:r>
              <a:rPr lang="en-IE" dirty="0">
                <a:solidFill>
                  <a:schemeClr val="tx1"/>
                </a:solidFill>
              </a:rPr>
              <a:t> through Case Studies and targeted practical labs on a week by week basis</a:t>
            </a:r>
          </a:p>
          <a:p>
            <a:pPr>
              <a:spcBef>
                <a:spcPts val="633"/>
              </a:spcBef>
            </a:pPr>
            <a:endParaRPr lang="en-IE" sz="2800" dirty="0">
              <a:solidFill>
                <a:schemeClr val="tx1"/>
              </a:solidFill>
            </a:endParaRPr>
          </a:p>
          <a:p>
            <a:pPr>
              <a:spcBef>
                <a:spcPts val="633"/>
              </a:spcBef>
            </a:pPr>
            <a:endParaRPr lang="en-IE" sz="2800" dirty="0">
              <a:solidFill>
                <a:schemeClr val="tx1"/>
              </a:solidFill>
            </a:endParaRPr>
          </a:p>
        </p:txBody>
      </p:sp>
      <p:sp>
        <p:nvSpPr>
          <p:cNvPr id="3" name="Slide Number Placeholder 2">
            <a:extLst>
              <a:ext uri="{FF2B5EF4-FFF2-40B4-BE49-F238E27FC236}">
                <a16:creationId xmlns:a16="http://schemas.microsoft.com/office/drawing/2014/main" id="{84E31B71-BF96-7234-5AC5-247277E0C876}"/>
              </a:ext>
            </a:extLst>
          </p:cNvPr>
          <p:cNvSpPr>
            <a:spLocks noGrp="1"/>
          </p:cNvSpPr>
          <p:nvPr>
            <p:ph type="sldNum" sz="quarter" idx="2"/>
          </p:nvPr>
        </p:nvSpPr>
        <p:spPr/>
        <p:txBody>
          <a:bodyPr/>
          <a:lstStyle/>
          <a:p>
            <a:pPr lvl="0"/>
            <a:fld id="{86CB4B4D-7CA3-9044-876B-883B54F8677D}" type="slidenum">
              <a:rPr lang="en-IE" smtClean="0"/>
              <a:t>11</a:t>
            </a:fld>
            <a:endParaRPr lang="en-IE" dirty="0"/>
          </a:p>
        </p:txBody>
      </p:sp>
      <p:sp>
        <p:nvSpPr>
          <p:cNvPr id="4" name="Footer Placeholder 3">
            <a:extLst>
              <a:ext uri="{FF2B5EF4-FFF2-40B4-BE49-F238E27FC236}">
                <a16:creationId xmlns:a16="http://schemas.microsoft.com/office/drawing/2014/main" id="{E2D7CF6F-DA6A-B1AC-23B0-5DD54324032B}"/>
              </a:ext>
            </a:extLst>
          </p:cNvPr>
          <p:cNvSpPr>
            <a:spLocks noGrp="1"/>
          </p:cNvSpPr>
          <p:nvPr>
            <p:ph type="ftr" sz="quarter" idx="3"/>
          </p:nvPr>
        </p:nvSpPr>
        <p:spPr/>
        <p:txBody>
          <a:bodyPr/>
          <a:lstStyle/>
          <a:p>
            <a:r>
              <a:rPr lang="en-IE"/>
              <a:t>Course Info</a:t>
            </a:r>
            <a:endParaRPr lang="en-IE" dirty="0"/>
          </a:p>
        </p:txBody>
      </p:sp>
      <p:pic>
        <p:nvPicPr>
          <p:cNvPr id="2" name="Picture 1">
            <a:extLst>
              <a:ext uri="{FF2B5EF4-FFF2-40B4-BE49-F238E27FC236}">
                <a16:creationId xmlns:a16="http://schemas.microsoft.com/office/drawing/2014/main" id="{D92C211A-C5B4-E741-8FA6-91A9C539ADD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22447" y="1749840"/>
            <a:ext cx="6829360" cy="3036043"/>
          </a:xfrm>
          <a:prstGeom prst="rect">
            <a:avLst/>
          </a:prstGeom>
        </p:spPr>
      </p:pic>
      <p:sp>
        <p:nvSpPr>
          <p:cNvPr id="5" name="Rectangle 4">
            <a:extLst>
              <a:ext uri="{FF2B5EF4-FFF2-40B4-BE49-F238E27FC236}">
                <a16:creationId xmlns:a16="http://schemas.microsoft.com/office/drawing/2014/main" id="{FC79DFEF-B6A1-8997-ABFF-D287976DA5FB}"/>
              </a:ext>
            </a:extLst>
          </p:cNvPr>
          <p:cNvSpPr/>
          <p:nvPr/>
        </p:nvSpPr>
        <p:spPr>
          <a:xfrm>
            <a:off x="4572000" y="1994040"/>
            <a:ext cx="3579806" cy="2585323"/>
          </a:xfrm>
          <a:prstGeom prst="rect">
            <a:avLst/>
          </a:prstGeom>
          <a:solidFill>
            <a:srgbClr val="0D848D"/>
          </a:solidFill>
        </p:spPr>
        <p:txBody>
          <a:bodyPr wrap="square">
            <a:spAutoFit/>
          </a:bodyPr>
          <a:lstStyle/>
          <a:p>
            <a:r>
              <a:rPr lang="en-IE" sz="2400" b="1" i="1" dirty="0">
                <a:solidFill>
                  <a:schemeClr val="bg1"/>
                </a:solidFill>
                <a:latin typeface="Helvetica Neue Light" panose="02000403000000020004" pitchFamily="2" charset="0"/>
              </a:rPr>
              <a:t>Assumptions: </a:t>
            </a:r>
            <a:endParaRPr lang="en-IE" sz="2400" b="1" dirty="0">
              <a:solidFill>
                <a:schemeClr val="bg1"/>
              </a:solidFill>
              <a:latin typeface="Helvetica Neue Light" panose="02000403000000020004" pitchFamily="2" charset="0"/>
            </a:endParaRPr>
          </a:p>
          <a:p>
            <a:r>
              <a:rPr lang="en-IE" sz="2300" b="1" dirty="0">
                <a:solidFill>
                  <a:schemeClr val="bg1"/>
                </a:solidFill>
                <a:latin typeface="Helvetica Neue Light" panose="02000403000000020004" pitchFamily="2" charset="0"/>
              </a:rPr>
              <a:t>NO</a:t>
            </a:r>
            <a:r>
              <a:rPr lang="en-IE" sz="2300" dirty="0">
                <a:solidFill>
                  <a:schemeClr val="bg1"/>
                </a:solidFill>
                <a:latin typeface="Helvetica Neue Light" panose="02000403000000020004" pitchFamily="2" charset="0"/>
              </a:rPr>
              <a:t> level of Java or closely related language expected</a:t>
            </a:r>
          </a:p>
          <a:p>
            <a:endParaRPr lang="en-IE" sz="2300" dirty="0">
              <a:solidFill>
                <a:schemeClr val="bg1"/>
              </a:solidFill>
              <a:latin typeface="Helvetica Neue Light" panose="02000403000000020004" pitchFamily="2" charset="0"/>
            </a:endParaRPr>
          </a:p>
          <a:p>
            <a:r>
              <a:rPr lang="en-IE" sz="2300" dirty="0">
                <a:solidFill>
                  <a:schemeClr val="bg1"/>
                </a:solidFill>
                <a:latin typeface="Helvetica Neue Light" panose="02000403000000020004" pitchFamily="2" charset="0"/>
              </a:rPr>
              <a:t>Every topic explores specific Java features </a:t>
            </a:r>
            <a:r>
              <a:rPr lang="en-IE" sz="2300" i="1" dirty="0">
                <a:solidFill>
                  <a:schemeClr val="bg1"/>
                </a:solidFill>
                <a:latin typeface="Helvetica Neue Light" panose="02000403000000020004" pitchFamily="2" charset="0"/>
              </a:rPr>
              <a:t>in </a:t>
            </a:r>
            <a:r>
              <a:rPr lang="en-IE" sz="2300" b="1" i="1" u="sng" dirty="0">
                <a:solidFill>
                  <a:schemeClr val="bg1"/>
                </a:solidFill>
                <a:latin typeface="Helvetica Neue Light" panose="02000403000000020004" pitchFamily="2" charset="0"/>
              </a:rPr>
              <a:t>parallel</a:t>
            </a:r>
            <a:r>
              <a:rPr lang="en-IE" sz="2300" dirty="0">
                <a:solidFill>
                  <a:schemeClr val="bg1"/>
                </a:solidFill>
                <a:latin typeface="Helvetica Neue Light" panose="02000403000000020004" pitchFamily="2" charset="0"/>
              </a:rPr>
              <a:t> to the labs</a:t>
            </a:r>
            <a:endParaRPr lang="en-IE" sz="2300" dirty="0">
              <a:solidFill>
                <a:schemeClr val="bg1"/>
              </a:solidFill>
              <a:effectLst/>
              <a:latin typeface="Helvetica Neue Light" panose="02000403000000020004" pitchFamily="2" charset="0"/>
            </a:endParaRPr>
          </a:p>
        </p:txBody>
      </p:sp>
    </p:spTree>
    <p:extLst>
      <p:ext uri="{BB962C8B-B14F-4D97-AF65-F5344CB8AC3E}">
        <p14:creationId xmlns:p14="http://schemas.microsoft.com/office/powerpoint/2010/main" val="150601852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xfrm>
            <a:off x="6648884" y="1581912"/>
            <a:ext cx="1713633" cy="1191583"/>
          </a:xfrm>
          <a:prstGeom prst="rect">
            <a:avLst/>
          </a:prstGeom>
        </p:spPr>
        <p:txBody>
          <a:bodyPr>
            <a:normAutofit fontScale="90000"/>
          </a:bodyPr>
          <a:lstStyle/>
          <a:p>
            <a:pPr algn="ctr">
              <a:spcBef>
                <a:spcPts val="633"/>
              </a:spcBef>
            </a:pPr>
            <a:r>
              <a:rPr lang="en-IE" sz="3200" dirty="0">
                <a:solidFill>
                  <a:schemeClr val="tx1"/>
                </a:solidFill>
              </a:rPr>
              <a:t>Course</a:t>
            </a:r>
            <a:br>
              <a:rPr lang="en-IE" sz="3200" dirty="0">
                <a:solidFill>
                  <a:schemeClr val="tx1"/>
                </a:solidFill>
              </a:rPr>
            </a:br>
            <a:r>
              <a:rPr lang="en-IE" sz="3200" dirty="0">
                <a:solidFill>
                  <a:schemeClr val="tx1"/>
                </a:solidFill>
              </a:rPr>
              <a:t>Structure</a:t>
            </a:r>
          </a:p>
        </p:txBody>
      </p:sp>
      <p:sp>
        <p:nvSpPr>
          <p:cNvPr id="3" name="Slide Number Placeholder 2">
            <a:extLst>
              <a:ext uri="{FF2B5EF4-FFF2-40B4-BE49-F238E27FC236}">
                <a16:creationId xmlns:a16="http://schemas.microsoft.com/office/drawing/2014/main" id="{84E31B71-BF96-7234-5AC5-247277E0C876}"/>
              </a:ext>
            </a:extLst>
          </p:cNvPr>
          <p:cNvSpPr>
            <a:spLocks noGrp="1"/>
          </p:cNvSpPr>
          <p:nvPr>
            <p:ph type="sldNum" sz="quarter" idx="2"/>
          </p:nvPr>
        </p:nvSpPr>
        <p:spPr/>
        <p:txBody>
          <a:bodyPr/>
          <a:lstStyle/>
          <a:p>
            <a:pPr lvl="0"/>
            <a:fld id="{86CB4B4D-7CA3-9044-876B-883B54F8677D}" type="slidenum">
              <a:rPr lang="en-IE" smtClean="0"/>
              <a:t>12</a:t>
            </a:fld>
            <a:endParaRPr lang="en-IE" dirty="0"/>
          </a:p>
        </p:txBody>
      </p:sp>
      <p:sp>
        <p:nvSpPr>
          <p:cNvPr id="4" name="Footer Placeholder 3">
            <a:extLst>
              <a:ext uri="{FF2B5EF4-FFF2-40B4-BE49-F238E27FC236}">
                <a16:creationId xmlns:a16="http://schemas.microsoft.com/office/drawing/2014/main" id="{E2D7CF6F-DA6A-B1AC-23B0-5DD54324032B}"/>
              </a:ext>
            </a:extLst>
          </p:cNvPr>
          <p:cNvSpPr>
            <a:spLocks noGrp="1"/>
          </p:cNvSpPr>
          <p:nvPr>
            <p:ph type="ftr" sz="quarter" idx="3"/>
          </p:nvPr>
        </p:nvSpPr>
        <p:spPr/>
        <p:txBody>
          <a:bodyPr/>
          <a:lstStyle/>
          <a:p>
            <a:r>
              <a:rPr lang="en-IE"/>
              <a:t>Course Info</a:t>
            </a:r>
            <a:endParaRPr lang="en-IE" dirty="0"/>
          </a:p>
        </p:txBody>
      </p:sp>
      <p:pic>
        <p:nvPicPr>
          <p:cNvPr id="7" name="Picture 6">
            <a:extLst>
              <a:ext uri="{FF2B5EF4-FFF2-40B4-BE49-F238E27FC236}">
                <a16:creationId xmlns:a16="http://schemas.microsoft.com/office/drawing/2014/main" id="{FF2F80DF-2ACD-A98E-F35F-FCA0F8515D0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2888" y="28727"/>
            <a:ext cx="5570431" cy="5086045"/>
          </a:xfrm>
          <a:prstGeom prst="rect">
            <a:avLst/>
          </a:prstGeom>
        </p:spPr>
      </p:pic>
    </p:spTree>
    <p:extLst>
      <p:ext uri="{BB962C8B-B14F-4D97-AF65-F5344CB8AC3E}">
        <p14:creationId xmlns:p14="http://schemas.microsoft.com/office/powerpoint/2010/main" val="143181524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3F4735-D7F7-1983-12B5-850CD4D0CA9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2888" y="28727"/>
            <a:ext cx="5570431" cy="5086045"/>
          </a:xfrm>
          <a:prstGeom prst="rect">
            <a:avLst/>
          </a:prstGeom>
        </p:spPr>
      </p:pic>
      <p:sp>
        <p:nvSpPr>
          <p:cNvPr id="85" name="Shape 85"/>
          <p:cNvSpPr>
            <a:spLocks noGrp="1"/>
          </p:cNvSpPr>
          <p:nvPr>
            <p:ph type="title"/>
          </p:nvPr>
        </p:nvSpPr>
        <p:spPr>
          <a:xfrm>
            <a:off x="6322689" y="1973672"/>
            <a:ext cx="2366024" cy="1191583"/>
          </a:xfrm>
          <a:prstGeom prst="rect">
            <a:avLst/>
          </a:prstGeom>
        </p:spPr>
        <p:txBody>
          <a:bodyPr>
            <a:normAutofit fontScale="90000"/>
          </a:bodyPr>
          <a:lstStyle/>
          <a:p>
            <a:pPr algn="ctr">
              <a:spcBef>
                <a:spcPts val="633"/>
              </a:spcBef>
            </a:pPr>
            <a:r>
              <a:rPr lang="en-IE" sz="3200" dirty="0">
                <a:solidFill>
                  <a:schemeClr val="tx1"/>
                </a:solidFill>
              </a:rPr>
              <a:t>Course</a:t>
            </a:r>
            <a:br>
              <a:rPr lang="en-IE" sz="3200" dirty="0">
                <a:solidFill>
                  <a:schemeClr val="tx1"/>
                </a:solidFill>
              </a:rPr>
            </a:br>
            <a:r>
              <a:rPr lang="en-IE" sz="3200" dirty="0">
                <a:solidFill>
                  <a:schemeClr val="tx1"/>
                </a:solidFill>
              </a:rPr>
              <a:t>Structure</a:t>
            </a:r>
            <a:br>
              <a:rPr lang="en-IE" sz="3200" dirty="0">
                <a:solidFill>
                  <a:schemeClr val="tx1"/>
                </a:solidFill>
              </a:rPr>
            </a:br>
            <a:br>
              <a:rPr lang="en-IE" sz="3200" dirty="0">
                <a:solidFill>
                  <a:schemeClr val="tx1"/>
                </a:solidFill>
              </a:rPr>
            </a:br>
            <a:r>
              <a:rPr lang="en-IE" sz="3200" b="1" dirty="0">
                <a:solidFill>
                  <a:srgbClr val="0368FF"/>
                </a:solidFill>
              </a:rPr>
              <a:t>MCQ 1</a:t>
            </a:r>
          </a:p>
        </p:txBody>
      </p:sp>
      <p:sp>
        <p:nvSpPr>
          <p:cNvPr id="3" name="Slide Number Placeholder 2">
            <a:extLst>
              <a:ext uri="{FF2B5EF4-FFF2-40B4-BE49-F238E27FC236}">
                <a16:creationId xmlns:a16="http://schemas.microsoft.com/office/drawing/2014/main" id="{84E31B71-BF96-7234-5AC5-247277E0C876}"/>
              </a:ext>
            </a:extLst>
          </p:cNvPr>
          <p:cNvSpPr>
            <a:spLocks noGrp="1"/>
          </p:cNvSpPr>
          <p:nvPr>
            <p:ph type="sldNum" sz="quarter" idx="2"/>
          </p:nvPr>
        </p:nvSpPr>
        <p:spPr/>
        <p:txBody>
          <a:bodyPr/>
          <a:lstStyle/>
          <a:p>
            <a:pPr lvl="0"/>
            <a:fld id="{86CB4B4D-7CA3-9044-876B-883B54F8677D}" type="slidenum">
              <a:rPr lang="en-IE" smtClean="0"/>
              <a:t>13</a:t>
            </a:fld>
            <a:endParaRPr lang="en-IE" dirty="0"/>
          </a:p>
        </p:txBody>
      </p:sp>
      <p:sp>
        <p:nvSpPr>
          <p:cNvPr id="4" name="Footer Placeholder 3">
            <a:extLst>
              <a:ext uri="{FF2B5EF4-FFF2-40B4-BE49-F238E27FC236}">
                <a16:creationId xmlns:a16="http://schemas.microsoft.com/office/drawing/2014/main" id="{E2D7CF6F-DA6A-B1AC-23B0-5DD54324032B}"/>
              </a:ext>
            </a:extLst>
          </p:cNvPr>
          <p:cNvSpPr>
            <a:spLocks noGrp="1"/>
          </p:cNvSpPr>
          <p:nvPr>
            <p:ph type="ftr" sz="quarter" idx="3"/>
          </p:nvPr>
        </p:nvSpPr>
        <p:spPr/>
        <p:txBody>
          <a:bodyPr/>
          <a:lstStyle/>
          <a:p>
            <a:r>
              <a:rPr lang="en-IE"/>
              <a:t>Course Info</a:t>
            </a:r>
            <a:endParaRPr lang="en-IE" dirty="0"/>
          </a:p>
        </p:txBody>
      </p:sp>
      <p:sp>
        <p:nvSpPr>
          <p:cNvPr id="8" name="Rectangle 7">
            <a:extLst>
              <a:ext uri="{FF2B5EF4-FFF2-40B4-BE49-F238E27FC236}">
                <a16:creationId xmlns:a16="http://schemas.microsoft.com/office/drawing/2014/main" id="{F9E494C1-8133-ABDF-569E-7B212D982333}"/>
              </a:ext>
            </a:extLst>
          </p:cNvPr>
          <p:cNvSpPr/>
          <p:nvPr/>
        </p:nvSpPr>
        <p:spPr>
          <a:xfrm>
            <a:off x="332888" y="1700784"/>
            <a:ext cx="5570431" cy="1737360"/>
          </a:xfrm>
          <a:prstGeom prst="rect">
            <a:avLst/>
          </a:prstGeom>
          <a:solidFill>
            <a:srgbClr val="F5F5F5"/>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9" name="Rectangle 8">
            <a:extLst>
              <a:ext uri="{FF2B5EF4-FFF2-40B4-BE49-F238E27FC236}">
                <a16:creationId xmlns:a16="http://schemas.microsoft.com/office/drawing/2014/main" id="{A49E0130-1823-6F91-D4CA-AE6EEB7F85AF}"/>
              </a:ext>
            </a:extLst>
          </p:cNvPr>
          <p:cNvSpPr/>
          <p:nvPr/>
        </p:nvSpPr>
        <p:spPr>
          <a:xfrm>
            <a:off x="1455747" y="3416628"/>
            <a:ext cx="3324711" cy="1737360"/>
          </a:xfrm>
          <a:prstGeom prst="rect">
            <a:avLst/>
          </a:prstGeom>
          <a:solidFill>
            <a:srgbClr val="F5F5F5"/>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37725467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A1B359-50E2-DCC4-9934-7C5A5759F3B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2888" y="28727"/>
            <a:ext cx="5570431" cy="5086045"/>
          </a:xfrm>
          <a:prstGeom prst="rect">
            <a:avLst/>
          </a:prstGeom>
        </p:spPr>
      </p:pic>
      <p:sp>
        <p:nvSpPr>
          <p:cNvPr id="85" name="Shape 85"/>
          <p:cNvSpPr>
            <a:spLocks noGrp="1"/>
          </p:cNvSpPr>
          <p:nvPr>
            <p:ph type="title"/>
          </p:nvPr>
        </p:nvSpPr>
        <p:spPr>
          <a:xfrm>
            <a:off x="6322689" y="1973672"/>
            <a:ext cx="2366024" cy="1191583"/>
          </a:xfrm>
          <a:prstGeom prst="rect">
            <a:avLst/>
          </a:prstGeom>
        </p:spPr>
        <p:txBody>
          <a:bodyPr>
            <a:normAutofit fontScale="90000"/>
          </a:bodyPr>
          <a:lstStyle/>
          <a:p>
            <a:pPr algn="ctr">
              <a:spcBef>
                <a:spcPts val="633"/>
              </a:spcBef>
            </a:pPr>
            <a:r>
              <a:rPr lang="en-IE" sz="3200" dirty="0">
                <a:solidFill>
                  <a:schemeClr val="tx1"/>
                </a:solidFill>
              </a:rPr>
              <a:t>Course</a:t>
            </a:r>
            <a:br>
              <a:rPr lang="en-IE" sz="3200" dirty="0">
                <a:solidFill>
                  <a:schemeClr val="tx1"/>
                </a:solidFill>
              </a:rPr>
            </a:br>
            <a:r>
              <a:rPr lang="en-IE" sz="3200" dirty="0">
                <a:solidFill>
                  <a:schemeClr val="tx1"/>
                </a:solidFill>
              </a:rPr>
              <a:t>Structure</a:t>
            </a:r>
            <a:br>
              <a:rPr lang="en-IE" sz="3200" dirty="0">
                <a:solidFill>
                  <a:schemeClr val="tx1"/>
                </a:solidFill>
              </a:rPr>
            </a:br>
            <a:br>
              <a:rPr lang="en-IE" sz="3200" dirty="0">
                <a:solidFill>
                  <a:schemeClr val="tx1"/>
                </a:solidFill>
              </a:rPr>
            </a:br>
            <a:r>
              <a:rPr lang="en-IE" sz="3200" b="1" dirty="0">
                <a:solidFill>
                  <a:srgbClr val="0368FF"/>
                </a:solidFill>
              </a:rPr>
              <a:t>MCQ 2</a:t>
            </a:r>
          </a:p>
        </p:txBody>
      </p:sp>
      <p:sp>
        <p:nvSpPr>
          <p:cNvPr id="3" name="Slide Number Placeholder 2">
            <a:extLst>
              <a:ext uri="{FF2B5EF4-FFF2-40B4-BE49-F238E27FC236}">
                <a16:creationId xmlns:a16="http://schemas.microsoft.com/office/drawing/2014/main" id="{84E31B71-BF96-7234-5AC5-247277E0C876}"/>
              </a:ext>
            </a:extLst>
          </p:cNvPr>
          <p:cNvSpPr>
            <a:spLocks noGrp="1"/>
          </p:cNvSpPr>
          <p:nvPr>
            <p:ph type="sldNum" sz="quarter" idx="2"/>
          </p:nvPr>
        </p:nvSpPr>
        <p:spPr/>
        <p:txBody>
          <a:bodyPr/>
          <a:lstStyle/>
          <a:p>
            <a:pPr lvl="0"/>
            <a:fld id="{86CB4B4D-7CA3-9044-876B-883B54F8677D}" type="slidenum">
              <a:rPr lang="en-IE" smtClean="0"/>
              <a:t>14</a:t>
            </a:fld>
            <a:endParaRPr lang="en-IE" dirty="0"/>
          </a:p>
        </p:txBody>
      </p:sp>
      <p:sp>
        <p:nvSpPr>
          <p:cNvPr id="4" name="Footer Placeholder 3">
            <a:extLst>
              <a:ext uri="{FF2B5EF4-FFF2-40B4-BE49-F238E27FC236}">
                <a16:creationId xmlns:a16="http://schemas.microsoft.com/office/drawing/2014/main" id="{E2D7CF6F-DA6A-B1AC-23B0-5DD54324032B}"/>
              </a:ext>
            </a:extLst>
          </p:cNvPr>
          <p:cNvSpPr>
            <a:spLocks noGrp="1"/>
          </p:cNvSpPr>
          <p:nvPr>
            <p:ph type="ftr" sz="quarter" idx="3"/>
          </p:nvPr>
        </p:nvSpPr>
        <p:spPr/>
        <p:txBody>
          <a:bodyPr/>
          <a:lstStyle/>
          <a:p>
            <a:r>
              <a:rPr lang="en-IE"/>
              <a:t>Course Info</a:t>
            </a:r>
            <a:endParaRPr lang="en-IE" dirty="0"/>
          </a:p>
        </p:txBody>
      </p:sp>
      <p:sp>
        <p:nvSpPr>
          <p:cNvPr id="8" name="Rectangle 7">
            <a:extLst>
              <a:ext uri="{FF2B5EF4-FFF2-40B4-BE49-F238E27FC236}">
                <a16:creationId xmlns:a16="http://schemas.microsoft.com/office/drawing/2014/main" id="{F9E494C1-8133-ABDF-569E-7B212D982333}"/>
              </a:ext>
            </a:extLst>
          </p:cNvPr>
          <p:cNvSpPr/>
          <p:nvPr/>
        </p:nvSpPr>
        <p:spPr>
          <a:xfrm>
            <a:off x="4780458" y="1700784"/>
            <a:ext cx="1122861" cy="1737360"/>
          </a:xfrm>
          <a:prstGeom prst="rect">
            <a:avLst/>
          </a:prstGeom>
          <a:solidFill>
            <a:srgbClr val="F5F5F5"/>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9" name="Rectangle 8">
            <a:extLst>
              <a:ext uri="{FF2B5EF4-FFF2-40B4-BE49-F238E27FC236}">
                <a16:creationId xmlns:a16="http://schemas.microsoft.com/office/drawing/2014/main" id="{A49E0130-1823-6F91-D4CA-AE6EEB7F85AF}"/>
              </a:ext>
            </a:extLst>
          </p:cNvPr>
          <p:cNvSpPr/>
          <p:nvPr/>
        </p:nvSpPr>
        <p:spPr>
          <a:xfrm>
            <a:off x="1455747" y="3416628"/>
            <a:ext cx="3324711" cy="1737360"/>
          </a:xfrm>
          <a:prstGeom prst="rect">
            <a:avLst/>
          </a:prstGeom>
          <a:solidFill>
            <a:srgbClr val="F5F5F5"/>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09289973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4E31B71-BF96-7234-5AC5-247277E0C876}"/>
              </a:ext>
            </a:extLst>
          </p:cNvPr>
          <p:cNvSpPr>
            <a:spLocks noGrp="1"/>
          </p:cNvSpPr>
          <p:nvPr>
            <p:ph type="sldNum" sz="quarter" idx="2"/>
          </p:nvPr>
        </p:nvSpPr>
        <p:spPr/>
        <p:txBody>
          <a:bodyPr/>
          <a:lstStyle/>
          <a:p>
            <a:pPr lvl="0"/>
            <a:fld id="{86CB4B4D-7CA3-9044-876B-883B54F8677D}" type="slidenum">
              <a:rPr lang="en-IE" smtClean="0"/>
              <a:t>15</a:t>
            </a:fld>
            <a:endParaRPr lang="en-IE" dirty="0"/>
          </a:p>
        </p:txBody>
      </p:sp>
      <p:sp>
        <p:nvSpPr>
          <p:cNvPr id="4" name="Footer Placeholder 3">
            <a:extLst>
              <a:ext uri="{FF2B5EF4-FFF2-40B4-BE49-F238E27FC236}">
                <a16:creationId xmlns:a16="http://schemas.microsoft.com/office/drawing/2014/main" id="{E2D7CF6F-DA6A-B1AC-23B0-5DD54324032B}"/>
              </a:ext>
            </a:extLst>
          </p:cNvPr>
          <p:cNvSpPr>
            <a:spLocks noGrp="1"/>
          </p:cNvSpPr>
          <p:nvPr>
            <p:ph type="ftr" sz="quarter" idx="3"/>
          </p:nvPr>
        </p:nvSpPr>
        <p:spPr/>
        <p:txBody>
          <a:bodyPr/>
          <a:lstStyle/>
          <a:p>
            <a:r>
              <a:rPr lang="en-IE"/>
              <a:t>Course Info</a:t>
            </a:r>
            <a:endParaRPr lang="en-IE" dirty="0"/>
          </a:p>
        </p:txBody>
      </p:sp>
      <p:sp>
        <p:nvSpPr>
          <p:cNvPr id="6" name="Shape 85">
            <a:extLst>
              <a:ext uri="{FF2B5EF4-FFF2-40B4-BE49-F238E27FC236}">
                <a16:creationId xmlns:a16="http://schemas.microsoft.com/office/drawing/2014/main" id="{435D6755-2BF8-2A11-049B-A5555F0F44FA}"/>
              </a:ext>
            </a:extLst>
          </p:cNvPr>
          <p:cNvSpPr>
            <a:spLocks noGrp="1"/>
          </p:cNvSpPr>
          <p:nvPr>
            <p:ph type="title"/>
          </p:nvPr>
        </p:nvSpPr>
        <p:spPr>
          <a:xfrm>
            <a:off x="6322689" y="1973672"/>
            <a:ext cx="2366024" cy="1191583"/>
          </a:xfrm>
          <a:prstGeom prst="rect">
            <a:avLst/>
          </a:prstGeom>
        </p:spPr>
        <p:txBody>
          <a:bodyPr>
            <a:normAutofit fontScale="90000"/>
          </a:bodyPr>
          <a:lstStyle/>
          <a:p>
            <a:pPr algn="ctr">
              <a:spcBef>
                <a:spcPts val="633"/>
              </a:spcBef>
            </a:pPr>
            <a:r>
              <a:rPr lang="en-IE" sz="3200" dirty="0">
                <a:solidFill>
                  <a:schemeClr val="tx1"/>
                </a:solidFill>
              </a:rPr>
              <a:t>Course</a:t>
            </a:r>
            <a:br>
              <a:rPr lang="en-IE" sz="3200" dirty="0">
                <a:solidFill>
                  <a:schemeClr val="tx1"/>
                </a:solidFill>
              </a:rPr>
            </a:br>
            <a:r>
              <a:rPr lang="en-IE" sz="3200" dirty="0">
                <a:solidFill>
                  <a:schemeClr val="tx1"/>
                </a:solidFill>
              </a:rPr>
              <a:t>Structure</a:t>
            </a:r>
            <a:br>
              <a:rPr lang="en-IE" sz="3200" dirty="0">
                <a:solidFill>
                  <a:schemeClr val="tx1"/>
                </a:solidFill>
              </a:rPr>
            </a:br>
            <a:br>
              <a:rPr lang="en-IE" sz="3200" dirty="0">
                <a:solidFill>
                  <a:schemeClr val="tx1"/>
                </a:solidFill>
              </a:rPr>
            </a:br>
            <a:r>
              <a:rPr lang="en-IE" sz="3200" b="1" dirty="0">
                <a:solidFill>
                  <a:srgbClr val="0368FF"/>
                </a:solidFill>
              </a:rPr>
              <a:t>Team Project</a:t>
            </a:r>
          </a:p>
        </p:txBody>
      </p:sp>
      <p:pic>
        <p:nvPicPr>
          <p:cNvPr id="2" name="Picture 1">
            <a:extLst>
              <a:ext uri="{FF2B5EF4-FFF2-40B4-BE49-F238E27FC236}">
                <a16:creationId xmlns:a16="http://schemas.microsoft.com/office/drawing/2014/main" id="{4106F181-A5E0-13D6-F24A-22D36F514F2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2888" y="28727"/>
            <a:ext cx="5570431" cy="5086045"/>
          </a:xfrm>
          <a:prstGeom prst="rect">
            <a:avLst/>
          </a:prstGeom>
        </p:spPr>
      </p:pic>
    </p:spTree>
    <p:extLst>
      <p:ext uri="{BB962C8B-B14F-4D97-AF65-F5344CB8AC3E}">
        <p14:creationId xmlns:p14="http://schemas.microsoft.com/office/powerpoint/2010/main" val="93882989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91040-3C6B-32ED-8FC1-77014580709B}"/>
              </a:ext>
            </a:extLst>
          </p:cNvPr>
          <p:cNvSpPr>
            <a:spLocks noGrp="1"/>
          </p:cNvSpPr>
          <p:nvPr>
            <p:ph type="title"/>
          </p:nvPr>
        </p:nvSpPr>
        <p:spPr/>
        <p:txBody>
          <a:bodyPr/>
          <a:lstStyle/>
          <a:p>
            <a:r>
              <a:rPr lang="en-US" sz="3200" dirty="0"/>
              <a:t>Assessment</a:t>
            </a:r>
          </a:p>
        </p:txBody>
      </p:sp>
      <p:sp>
        <p:nvSpPr>
          <p:cNvPr id="3" name="Text Placeholder 2">
            <a:extLst>
              <a:ext uri="{FF2B5EF4-FFF2-40B4-BE49-F238E27FC236}">
                <a16:creationId xmlns:a16="http://schemas.microsoft.com/office/drawing/2014/main" id="{049B2E98-A3D0-F9E6-690E-8A54E3D8D461}"/>
              </a:ext>
            </a:extLst>
          </p:cNvPr>
          <p:cNvSpPr>
            <a:spLocks noGrp="1"/>
          </p:cNvSpPr>
          <p:nvPr>
            <p:ph type="body" idx="1"/>
          </p:nvPr>
        </p:nvSpPr>
        <p:spPr>
          <a:xfrm>
            <a:off x="395536" y="806982"/>
            <a:ext cx="8400992" cy="4299943"/>
          </a:xfrm>
        </p:spPr>
        <p:txBody>
          <a:bodyPr/>
          <a:lstStyle/>
          <a:p>
            <a:r>
              <a:rPr lang="en-US" b="1" dirty="0">
                <a:solidFill>
                  <a:srgbClr val="0368FF"/>
                </a:solidFill>
              </a:rPr>
              <a:t>100%</a:t>
            </a:r>
            <a:r>
              <a:rPr lang="en-US" dirty="0"/>
              <a:t> Continuous Assessment Module (</a:t>
            </a:r>
            <a:r>
              <a:rPr lang="en-US" b="1" dirty="0">
                <a:solidFill>
                  <a:srgbClr val="0368FF"/>
                </a:solidFill>
              </a:rPr>
              <a:t>15%</a:t>
            </a:r>
            <a:r>
              <a:rPr lang="en-US" dirty="0"/>
              <a:t>,</a:t>
            </a:r>
            <a:r>
              <a:rPr lang="en-US" b="1" dirty="0">
                <a:solidFill>
                  <a:srgbClr val="0368FF"/>
                </a:solidFill>
              </a:rPr>
              <a:t>45%</a:t>
            </a:r>
            <a:r>
              <a:rPr lang="en-US" dirty="0"/>
              <a:t>,</a:t>
            </a:r>
            <a:r>
              <a:rPr lang="en-US" b="1" dirty="0">
                <a:solidFill>
                  <a:srgbClr val="0368FF"/>
                </a:solidFill>
              </a:rPr>
              <a:t>40%</a:t>
            </a:r>
            <a:r>
              <a:rPr lang="en-US" dirty="0"/>
              <a:t>)</a:t>
            </a:r>
          </a:p>
          <a:p>
            <a:r>
              <a:rPr lang="en-US" dirty="0"/>
              <a:t>1 Team Based Assignment, Teams of 3 – Due week 15 and 2 Multiple Choice Question (MCQ) Exams, Weeks 4 &amp; 8 </a:t>
            </a:r>
          </a:p>
          <a:p>
            <a:r>
              <a:rPr lang="en-US" dirty="0"/>
              <a:t>Demos Week 13 (TBC)</a:t>
            </a:r>
          </a:p>
          <a:p>
            <a:r>
              <a:rPr lang="en-US" dirty="0"/>
              <a:t>Project Ideas MUST be unique AND all your own original work (mostly!)</a:t>
            </a:r>
          </a:p>
          <a:p>
            <a:r>
              <a:rPr lang="en-US" dirty="0"/>
              <a:t>1st come 1st served approach to Project Titles</a:t>
            </a:r>
          </a:p>
          <a:p>
            <a:r>
              <a:rPr lang="en-US" dirty="0"/>
              <a:t>10% +2% per day deduction for every day late</a:t>
            </a:r>
          </a:p>
          <a:p>
            <a:endParaRPr lang="en-US" dirty="0"/>
          </a:p>
          <a:p>
            <a:pPr marL="0" indent="0">
              <a:buNone/>
            </a:pPr>
            <a:r>
              <a:rPr lang="en-US" dirty="0"/>
              <a:t>We’ll talk about the Assignments in more detail later on</a:t>
            </a:r>
          </a:p>
          <a:p>
            <a:endParaRPr lang="en-US" dirty="0"/>
          </a:p>
          <a:p>
            <a:endParaRPr lang="en-US" dirty="0"/>
          </a:p>
        </p:txBody>
      </p:sp>
      <p:sp>
        <p:nvSpPr>
          <p:cNvPr id="4" name="Slide Number Placeholder 3">
            <a:extLst>
              <a:ext uri="{FF2B5EF4-FFF2-40B4-BE49-F238E27FC236}">
                <a16:creationId xmlns:a16="http://schemas.microsoft.com/office/drawing/2014/main" id="{FA5C545F-9579-C4B4-135D-53443A6F355B}"/>
              </a:ext>
            </a:extLst>
          </p:cNvPr>
          <p:cNvSpPr>
            <a:spLocks noGrp="1"/>
          </p:cNvSpPr>
          <p:nvPr>
            <p:ph type="sldNum" sz="quarter" idx="2"/>
          </p:nvPr>
        </p:nvSpPr>
        <p:spPr/>
        <p:txBody>
          <a:bodyPr/>
          <a:lstStyle/>
          <a:p>
            <a:pPr lvl="0"/>
            <a:fld id="{86CB4B4D-7CA3-9044-876B-883B54F8677D}" type="slidenum">
              <a:rPr lang="en-IE" smtClean="0"/>
              <a:t>16</a:t>
            </a:fld>
            <a:endParaRPr lang="en-IE" dirty="0"/>
          </a:p>
        </p:txBody>
      </p:sp>
      <p:sp>
        <p:nvSpPr>
          <p:cNvPr id="5" name="Footer Placeholder 4">
            <a:extLst>
              <a:ext uri="{FF2B5EF4-FFF2-40B4-BE49-F238E27FC236}">
                <a16:creationId xmlns:a16="http://schemas.microsoft.com/office/drawing/2014/main" id="{5AEB994E-6CEF-C0AD-787E-B8E8DD718E12}"/>
              </a:ext>
            </a:extLst>
          </p:cNvPr>
          <p:cNvSpPr>
            <a:spLocks noGrp="1"/>
          </p:cNvSpPr>
          <p:nvPr>
            <p:ph type="ftr" sz="quarter" idx="3"/>
          </p:nvPr>
        </p:nvSpPr>
        <p:spPr/>
        <p:txBody>
          <a:bodyPr/>
          <a:lstStyle/>
          <a:p>
            <a:r>
              <a:rPr lang="en-IE"/>
              <a:t>Course Info</a:t>
            </a:r>
            <a:endParaRPr lang="en-IE" dirty="0"/>
          </a:p>
        </p:txBody>
      </p:sp>
    </p:spTree>
    <p:extLst>
      <p:ext uri="{BB962C8B-B14F-4D97-AF65-F5344CB8AC3E}">
        <p14:creationId xmlns:p14="http://schemas.microsoft.com/office/powerpoint/2010/main" val="729004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69E23-9B30-4890-9D9D-FD65CA7AF227}"/>
              </a:ext>
            </a:extLst>
          </p:cNvPr>
          <p:cNvSpPr>
            <a:spLocks noGrp="1"/>
          </p:cNvSpPr>
          <p:nvPr>
            <p:ph type="title"/>
          </p:nvPr>
        </p:nvSpPr>
        <p:spPr/>
        <p:txBody>
          <a:bodyPr>
            <a:normAutofit/>
          </a:bodyPr>
          <a:lstStyle/>
          <a:p>
            <a:r>
              <a:rPr lang="en-IE" sz="3200" dirty="0"/>
              <a:t>Assessment Schedule</a:t>
            </a:r>
          </a:p>
        </p:txBody>
      </p:sp>
      <p:pic>
        <p:nvPicPr>
          <p:cNvPr id="4" name="Picture 3">
            <a:extLst>
              <a:ext uri="{FF2B5EF4-FFF2-40B4-BE49-F238E27FC236}">
                <a16:creationId xmlns:a16="http://schemas.microsoft.com/office/drawing/2014/main" id="{01F642E6-84E3-BDF9-9EEC-61F50738D27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2952" y="812692"/>
            <a:ext cx="6199022" cy="3969620"/>
          </a:xfrm>
          <a:prstGeom prst="rect">
            <a:avLst/>
          </a:prstGeom>
        </p:spPr>
      </p:pic>
    </p:spTree>
    <p:extLst>
      <p:ext uri="{BB962C8B-B14F-4D97-AF65-F5344CB8AC3E}">
        <p14:creationId xmlns:p14="http://schemas.microsoft.com/office/powerpoint/2010/main" val="226901719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DA1053E-9EB7-AD3F-E048-66B66DFB888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2952" y="812692"/>
            <a:ext cx="6199022" cy="3969620"/>
          </a:xfrm>
          <a:prstGeom prst="rect">
            <a:avLst/>
          </a:prstGeom>
        </p:spPr>
      </p:pic>
      <p:sp>
        <p:nvSpPr>
          <p:cNvPr id="2" name="Title 1">
            <a:extLst>
              <a:ext uri="{FF2B5EF4-FFF2-40B4-BE49-F238E27FC236}">
                <a16:creationId xmlns:a16="http://schemas.microsoft.com/office/drawing/2014/main" id="{AB869E23-9B30-4890-9D9D-FD65CA7AF227}"/>
              </a:ext>
            </a:extLst>
          </p:cNvPr>
          <p:cNvSpPr>
            <a:spLocks noGrp="1"/>
          </p:cNvSpPr>
          <p:nvPr>
            <p:ph type="title"/>
          </p:nvPr>
        </p:nvSpPr>
        <p:spPr/>
        <p:txBody>
          <a:bodyPr>
            <a:normAutofit/>
          </a:bodyPr>
          <a:lstStyle/>
          <a:p>
            <a:r>
              <a:rPr lang="en-IE" sz="3200" dirty="0"/>
              <a:t>Assessment Schedule</a:t>
            </a:r>
          </a:p>
        </p:txBody>
      </p:sp>
      <p:sp>
        <p:nvSpPr>
          <p:cNvPr id="4" name="TextBox 3">
            <a:extLst>
              <a:ext uri="{FF2B5EF4-FFF2-40B4-BE49-F238E27FC236}">
                <a16:creationId xmlns:a16="http://schemas.microsoft.com/office/drawing/2014/main" id="{DB6412C6-8B9F-C24F-2D8E-C391735B547B}"/>
              </a:ext>
            </a:extLst>
          </p:cNvPr>
          <p:cNvSpPr txBox="1"/>
          <p:nvPr/>
        </p:nvSpPr>
        <p:spPr>
          <a:xfrm>
            <a:off x="6832997" y="365324"/>
            <a:ext cx="1610084" cy="379591"/>
          </a:xfrm>
          <a:prstGeom prst="rect">
            <a:avLst/>
          </a:prstGeom>
          <a:solidFill>
            <a:srgbClr val="0398FB"/>
          </a:solidFill>
          <a:ln w="12700" cap="flat">
            <a:solidFill>
              <a:schemeClr val="tx1"/>
            </a:solid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chemeClr val="bg1"/>
                </a:solidFill>
                <a:effectLst/>
                <a:uFillTx/>
                <a:latin typeface="+mn-lt"/>
                <a:ea typeface="+mn-ea"/>
                <a:cs typeface="+mn-cs"/>
                <a:sym typeface="Helvetica Neue Light"/>
              </a:rPr>
              <a:t>MCQ Exam 1</a:t>
            </a:r>
          </a:p>
        </p:txBody>
      </p:sp>
      <p:sp>
        <p:nvSpPr>
          <p:cNvPr id="5" name="Rounded Rectangle 4">
            <a:extLst>
              <a:ext uri="{FF2B5EF4-FFF2-40B4-BE49-F238E27FC236}">
                <a16:creationId xmlns:a16="http://schemas.microsoft.com/office/drawing/2014/main" id="{D31AD7BF-27DF-86E8-2667-CF9075BC3708}"/>
              </a:ext>
            </a:extLst>
          </p:cNvPr>
          <p:cNvSpPr/>
          <p:nvPr/>
        </p:nvSpPr>
        <p:spPr>
          <a:xfrm>
            <a:off x="2393642" y="2069542"/>
            <a:ext cx="636655" cy="273791"/>
          </a:xfrm>
          <a:prstGeom prst="roundRect">
            <a:avLst/>
          </a:prstGeom>
          <a:noFill/>
          <a:ln w="38100" cap="flat">
            <a:solidFill>
              <a:srgbClr val="0398FB"/>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rgbClr val="FFFFFF"/>
              </a:solidFill>
              <a:effectLst/>
              <a:uFillTx/>
              <a:latin typeface="+mn-lt"/>
              <a:ea typeface="+mn-ea"/>
              <a:cs typeface="+mn-cs"/>
              <a:sym typeface="Helvetica Neue Light"/>
            </a:endParaRPr>
          </a:p>
        </p:txBody>
      </p:sp>
      <p:cxnSp>
        <p:nvCxnSpPr>
          <p:cNvPr id="6" name="Straight Arrow Connector 5">
            <a:extLst>
              <a:ext uri="{FF2B5EF4-FFF2-40B4-BE49-F238E27FC236}">
                <a16:creationId xmlns:a16="http://schemas.microsoft.com/office/drawing/2014/main" id="{A88FDD5D-AF4C-495B-90AA-5E70A986CED6}"/>
              </a:ext>
            </a:extLst>
          </p:cNvPr>
          <p:cNvCxnSpPr>
            <a:cxnSpLocks/>
          </p:cNvCxnSpPr>
          <p:nvPr/>
        </p:nvCxnSpPr>
        <p:spPr>
          <a:xfrm flipH="1">
            <a:off x="3039533" y="564666"/>
            <a:ext cx="3741323" cy="1609913"/>
          </a:xfrm>
          <a:prstGeom prst="straightConnector1">
            <a:avLst/>
          </a:prstGeom>
          <a:noFill/>
          <a:ln w="34925"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65923882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AB7173-A023-B835-A79A-EB9D40C8F5C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2952" y="812692"/>
            <a:ext cx="6199022" cy="3969620"/>
          </a:xfrm>
          <a:prstGeom prst="rect">
            <a:avLst/>
          </a:prstGeom>
        </p:spPr>
      </p:pic>
      <p:sp>
        <p:nvSpPr>
          <p:cNvPr id="2" name="Title 1">
            <a:extLst>
              <a:ext uri="{FF2B5EF4-FFF2-40B4-BE49-F238E27FC236}">
                <a16:creationId xmlns:a16="http://schemas.microsoft.com/office/drawing/2014/main" id="{AB869E23-9B30-4890-9D9D-FD65CA7AF227}"/>
              </a:ext>
            </a:extLst>
          </p:cNvPr>
          <p:cNvSpPr>
            <a:spLocks noGrp="1"/>
          </p:cNvSpPr>
          <p:nvPr>
            <p:ph type="title"/>
          </p:nvPr>
        </p:nvSpPr>
        <p:spPr/>
        <p:txBody>
          <a:bodyPr>
            <a:normAutofit/>
          </a:bodyPr>
          <a:lstStyle/>
          <a:p>
            <a:r>
              <a:rPr lang="en-IE" sz="3200" dirty="0"/>
              <a:t>Assessment Schedule</a:t>
            </a:r>
          </a:p>
        </p:txBody>
      </p:sp>
      <p:sp>
        <p:nvSpPr>
          <p:cNvPr id="14" name="TextBox 13">
            <a:extLst>
              <a:ext uri="{FF2B5EF4-FFF2-40B4-BE49-F238E27FC236}">
                <a16:creationId xmlns:a16="http://schemas.microsoft.com/office/drawing/2014/main" id="{F11ED0A0-0498-7208-29A2-4B7EF6D32D35}"/>
              </a:ext>
            </a:extLst>
          </p:cNvPr>
          <p:cNvSpPr txBox="1"/>
          <p:nvPr/>
        </p:nvSpPr>
        <p:spPr>
          <a:xfrm>
            <a:off x="7408730" y="1474977"/>
            <a:ext cx="1610084" cy="656590"/>
          </a:xfrm>
          <a:prstGeom prst="rect">
            <a:avLst/>
          </a:prstGeom>
          <a:solidFill>
            <a:srgbClr val="0398FB"/>
          </a:solidFill>
          <a:ln w="12700" cap="flat">
            <a:solidFill>
              <a:schemeClr val="tx1"/>
            </a:solid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chemeClr val="bg1"/>
                </a:solidFill>
                <a:effectLst/>
                <a:uFillTx/>
                <a:latin typeface="+mn-lt"/>
                <a:ea typeface="+mn-ea"/>
                <a:cs typeface="+mn-cs"/>
                <a:sym typeface="Helvetica Neue Light"/>
              </a:rPr>
              <a:t>Teams</a:t>
            </a:r>
            <a:br>
              <a:rPr kumimoji="0" lang="en-US" sz="1800" b="0" i="0" u="none" strike="noStrike" cap="none" spc="0" normalizeH="0" baseline="0" dirty="0">
                <a:ln>
                  <a:noFill/>
                </a:ln>
                <a:solidFill>
                  <a:schemeClr val="bg1"/>
                </a:solidFill>
                <a:effectLst/>
                <a:uFillTx/>
                <a:latin typeface="+mn-lt"/>
                <a:ea typeface="+mn-ea"/>
                <a:cs typeface="+mn-cs"/>
                <a:sym typeface="Helvetica Neue Light"/>
              </a:rPr>
            </a:br>
            <a:r>
              <a:rPr kumimoji="0" lang="en-US" sz="1800" b="0" i="0" u="none" strike="noStrike" cap="none" spc="0" normalizeH="0" baseline="0" dirty="0">
                <a:ln>
                  <a:noFill/>
                </a:ln>
                <a:solidFill>
                  <a:schemeClr val="bg1"/>
                </a:solidFill>
                <a:effectLst/>
                <a:uFillTx/>
                <a:latin typeface="+mn-lt"/>
                <a:ea typeface="+mn-ea"/>
                <a:cs typeface="+mn-cs"/>
                <a:sym typeface="Helvetica Neue Light"/>
              </a:rPr>
              <a:t>Submitted</a:t>
            </a:r>
          </a:p>
        </p:txBody>
      </p:sp>
      <p:sp>
        <p:nvSpPr>
          <p:cNvPr id="15" name="Rounded Rectangle 14">
            <a:extLst>
              <a:ext uri="{FF2B5EF4-FFF2-40B4-BE49-F238E27FC236}">
                <a16:creationId xmlns:a16="http://schemas.microsoft.com/office/drawing/2014/main" id="{D96B85D4-3A74-F3CA-E72C-A629AE25D880}"/>
              </a:ext>
            </a:extLst>
          </p:cNvPr>
          <p:cNvSpPr/>
          <p:nvPr/>
        </p:nvSpPr>
        <p:spPr>
          <a:xfrm>
            <a:off x="4195883" y="2769794"/>
            <a:ext cx="357645" cy="273791"/>
          </a:xfrm>
          <a:prstGeom prst="roundRect">
            <a:avLst/>
          </a:prstGeom>
          <a:noFill/>
          <a:ln w="38100" cap="flat">
            <a:solidFill>
              <a:srgbClr val="0398FB"/>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rgbClr val="FFFFFF"/>
              </a:solidFill>
              <a:effectLst/>
              <a:uFillTx/>
              <a:latin typeface="+mn-lt"/>
              <a:ea typeface="+mn-ea"/>
              <a:cs typeface="+mn-cs"/>
              <a:sym typeface="Helvetica Neue Light"/>
            </a:endParaRPr>
          </a:p>
        </p:txBody>
      </p:sp>
      <p:cxnSp>
        <p:nvCxnSpPr>
          <p:cNvPr id="16" name="Straight Arrow Connector 15">
            <a:extLst>
              <a:ext uri="{FF2B5EF4-FFF2-40B4-BE49-F238E27FC236}">
                <a16:creationId xmlns:a16="http://schemas.microsoft.com/office/drawing/2014/main" id="{2C3B3BF1-DF6D-DBC8-43A1-03C1D82B64A9}"/>
              </a:ext>
            </a:extLst>
          </p:cNvPr>
          <p:cNvCxnSpPr>
            <a:cxnSpLocks/>
          </p:cNvCxnSpPr>
          <p:nvPr/>
        </p:nvCxnSpPr>
        <p:spPr>
          <a:xfrm flipH="1">
            <a:off x="4590474" y="1803271"/>
            <a:ext cx="2758929" cy="1103418"/>
          </a:xfrm>
          <a:prstGeom prst="straightConnector1">
            <a:avLst/>
          </a:prstGeom>
          <a:noFill/>
          <a:ln w="34925"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0621492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CAF952-5A2C-D812-8D8D-4C27846B4F74}"/>
              </a:ext>
            </a:extLst>
          </p:cNvPr>
          <p:cNvSpPr>
            <a:spLocks noGrp="1"/>
          </p:cNvSpPr>
          <p:nvPr>
            <p:ph type="sldNum" sz="quarter" idx="10"/>
          </p:nvPr>
        </p:nvSpPr>
        <p:spPr/>
        <p:txBody>
          <a:bodyPr/>
          <a:lstStyle/>
          <a:p>
            <a:fld id="{86CB4B4D-7CA3-9044-876B-883B54F8677D}" type="slidenum">
              <a:rPr lang="en-US" smtClean="0"/>
              <a:pPr/>
              <a:t>2</a:t>
            </a:fld>
            <a:endParaRPr lang="en-US" dirty="0"/>
          </a:p>
        </p:txBody>
      </p:sp>
      <p:sp>
        <p:nvSpPr>
          <p:cNvPr id="3" name="Footer Placeholder 2">
            <a:extLst>
              <a:ext uri="{FF2B5EF4-FFF2-40B4-BE49-F238E27FC236}">
                <a16:creationId xmlns:a16="http://schemas.microsoft.com/office/drawing/2014/main" id="{5621F4FC-FE41-54C9-046A-9BF99B136269}"/>
              </a:ext>
            </a:extLst>
          </p:cNvPr>
          <p:cNvSpPr>
            <a:spLocks noGrp="1"/>
          </p:cNvSpPr>
          <p:nvPr>
            <p:ph type="ftr" sz="quarter" idx="11"/>
          </p:nvPr>
        </p:nvSpPr>
        <p:spPr/>
        <p:txBody>
          <a:bodyPr/>
          <a:lstStyle/>
          <a:p>
            <a:r>
              <a:rPr lang="en-IE"/>
              <a:t>Course Info</a:t>
            </a:r>
            <a:endParaRPr lang="en-IE" dirty="0"/>
          </a:p>
        </p:txBody>
      </p:sp>
      <p:cxnSp>
        <p:nvCxnSpPr>
          <p:cNvPr id="5" name="Straight Connector 4">
            <a:extLst>
              <a:ext uri="{FF2B5EF4-FFF2-40B4-BE49-F238E27FC236}">
                <a16:creationId xmlns:a16="http://schemas.microsoft.com/office/drawing/2014/main" id="{6E5F8875-BE14-6F78-797D-7623587C6E38}"/>
              </a:ext>
            </a:extLst>
          </p:cNvPr>
          <p:cNvCxnSpPr/>
          <p:nvPr/>
        </p:nvCxnSpPr>
        <p:spPr>
          <a:xfrm>
            <a:off x="192024" y="2240280"/>
            <a:ext cx="8705088" cy="0"/>
          </a:xfrm>
          <a:prstGeom prst="line">
            <a:avLst/>
          </a:prstGeom>
          <a:noFill/>
          <a:ln w="15875" cap="flat">
            <a:solidFill>
              <a:srgbClr val="84AEFF"/>
            </a:solidFill>
            <a:prstDash val="solid"/>
            <a:miter lim="400000"/>
          </a:ln>
          <a:effectLst/>
        </p:spPr>
        <p:style>
          <a:lnRef idx="0">
            <a:scrgbClr r="0" g="0" b="0"/>
          </a:lnRef>
          <a:fillRef idx="0">
            <a:scrgbClr r="0" g="0" b="0"/>
          </a:fillRef>
          <a:effectRef idx="0">
            <a:scrgbClr r="0" g="0" b="0"/>
          </a:effectRef>
          <a:fontRef idx="none"/>
        </p:style>
      </p:cxnSp>
      <p:sp>
        <p:nvSpPr>
          <p:cNvPr id="6" name="Title 2">
            <a:extLst>
              <a:ext uri="{FF2B5EF4-FFF2-40B4-BE49-F238E27FC236}">
                <a16:creationId xmlns:a16="http://schemas.microsoft.com/office/drawing/2014/main" id="{F3D22CC2-63B9-5CB6-174A-205E5A7B9B8B}"/>
              </a:ext>
            </a:extLst>
          </p:cNvPr>
          <p:cNvSpPr txBox="1">
            <a:spLocks/>
          </p:cNvSpPr>
          <p:nvPr/>
        </p:nvSpPr>
        <p:spPr>
          <a:xfrm>
            <a:off x="192024" y="1269402"/>
            <a:ext cx="7772401" cy="1063029"/>
          </a:xfrm>
          <a:prstGeom prst="rect">
            <a:avLst/>
          </a:prstGeom>
        </p:spPr>
        <p:txBody>
          <a:bodyPr>
            <a:normAutofit/>
          </a:bodyPr>
          <a:lstStyle>
            <a:lvl1pPr>
              <a:defRPr sz="2775">
                <a:latin typeface="Helvetica Neue Light"/>
                <a:ea typeface="Helvetica Neue Light"/>
                <a:cs typeface="Helvetica Neue Light"/>
                <a:sym typeface="Helvetica Neue Light"/>
              </a:defRPr>
            </a:lvl1pPr>
            <a:lvl2pPr>
              <a:defRPr sz="2775">
                <a:latin typeface="Helvetica Neue Light"/>
                <a:ea typeface="Helvetica Neue Light"/>
                <a:cs typeface="Helvetica Neue Light"/>
                <a:sym typeface="Helvetica Neue Light"/>
              </a:defRPr>
            </a:lvl2pPr>
            <a:lvl3pPr>
              <a:defRPr sz="2775">
                <a:latin typeface="Helvetica Neue Light"/>
                <a:ea typeface="Helvetica Neue Light"/>
                <a:cs typeface="Helvetica Neue Light"/>
                <a:sym typeface="Helvetica Neue Light"/>
              </a:defRPr>
            </a:lvl3pPr>
            <a:lvl4pPr>
              <a:defRPr sz="2775">
                <a:latin typeface="Helvetica Neue Light"/>
                <a:ea typeface="Helvetica Neue Light"/>
                <a:cs typeface="Helvetica Neue Light"/>
                <a:sym typeface="Helvetica Neue Light"/>
              </a:defRPr>
            </a:lvl4pPr>
            <a:lvl5pPr>
              <a:defRPr sz="2775">
                <a:latin typeface="Helvetica Neue Light"/>
                <a:ea typeface="Helvetica Neue Light"/>
                <a:cs typeface="Helvetica Neue Light"/>
                <a:sym typeface="Helvetica Neue Light"/>
              </a:defRPr>
            </a:lvl5pPr>
            <a:lvl6pPr indent="286973">
              <a:defRPr sz="2775">
                <a:latin typeface="Helvetica Neue Light"/>
                <a:ea typeface="Helvetica Neue Light"/>
                <a:cs typeface="Helvetica Neue Light"/>
                <a:sym typeface="Helvetica Neue Light"/>
              </a:defRPr>
            </a:lvl6pPr>
            <a:lvl7pPr indent="573946">
              <a:defRPr sz="2775">
                <a:latin typeface="Helvetica Neue Light"/>
                <a:ea typeface="Helvetica Neue Light"/>
                <a:cs typeface="Helvetica Neue Light"/>
                <a:sym typeface="Helvetica Neue Light"/>
              </a:defRPr>
            </a:lvl7pPr>
            <a:lvl8pPr indent="860919">
              <a:defRPr sz="2775">
                <a:latin typeface="Helvetica Neue Light"/>
                <a:ea typeface="Helvetica Neue Light"/>
                <a:cs typeface="Helvetica Neue Light"/>
                <a:sym typeface="Helvetica Neue Light"/>
              </a:defRPr>
            </a:lvl8pPr>
            <a:lvl9pPr indent="1147892">
              <a:defRPr sz="2775">
                <a:latin typeface="Helvetica Neue Light"/>
                <a:ea typeface="Helvetica Neue Light"/>
                <a:cs typeface="Helvetica Neue Light"/>
                <a:sym typeface="Helvetica Neue Light"/>
              </a:defRPr>
            </a:lvl9pPr>
          </a:lstStyle>
          <a:p>
            <a:pPr algn="l" defTabSz="914400"/>
            <a:r>
              <a:rPr lang="en-IE" sz="2800" dirty="0">
                <a:solidFill>
                  <a:schemeClr val="tx1"/>
                </a:solidFill>
              </a:rPr>
              <a:t>Course Outline &amp; </a:t>
            </a:r>
          </a:p>
          <a:p>
            <a:pPr algn="l" defTabSz="914400"/>
            <a:r>
              <a:rPr lang="en-IE" sz="2800" dirty="0">
                <a:solidFill>
                  <a:schemeClr val="tx1"/>
                </a:solidFill>
              </a:rPr>
              <a:t>Essential Information</a:t>
            </a:r>
            <a:endParaRPr lang="en-US" sz="2800" dirty="0">
              <a:solidFill>
                <a:schemeClr val="tx1"/>
              </a:solidFill>
            </a:endParaRPr>
          </a:p>
        </p:txBody>
      </p:sp>
      <p:pic>
        <p:nvPicPr>
          <p:cNvPr id="8" name="Picture 7">
            <a:extLst>
              <a:ext uri="{FF2B5EF4-FFF2-40B4-BE49-F238E27FC236}">
                <a16:creationId xmlns:a16="http://schemas.microsoft.com/office/drawing/2014/main" id="{CE8C56AC-B899-2568-9517-5FD54D9A743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65637" y="183360"/>
            <a:ext cx="2861535" cy="4488681"/>
          </a:xfrm>
          <a:prstGeom prst="rect">
            <a:avLst/>
          </a:prstGeom>
        </p:spPr>
      </p:pic>
      <p:sp>
        <p:nvSpPr>
          <p:cNvPr id="9" name="Title 2">
            <a:extLst>
              <a:ext uri="{FF2B5EF4-FFF2-40B4-BE49-F238E27FC236}">
                <a16:creationId xmlns:a16="http://schemas.microsoft.com/office/drawing/2014/main" id="{92B49638-F999-2A91-FA44-4A9EC7335E24}"/>
              </a:ext>
            </a:extLst>
          </p:cNvPr>
          <p:cNvSpPr txBox="1">
            <a:spLocks/>
          </p:cNvSpPr>
          <p:nvPr/>
        </p:nvSpPr>
        <p:spPr>
          <a:xfrm>
            <a:off x="192024" y="2262468"/>
            <a:ext cx="7772401" cy="1611627"/>
          </a:xfrm>
          <a:prstGeom prst="rect">
            <a:avLst/>
          </a:prstGeom>
        </p:spPr>
        <p:txBody>
          <a:bodyPr>
            <a:normAutofit/>
          </a:bodyPr>
          <a:lstStyle>
            <a:lvl1pPr>
              <a:defRPr sz="2775">
                <a:latin typeface="Helvetica Neue Light"/>
                <a:ea typeface="Helvetica Neue Light"/>
                <a:cs typeface="Helvetica Neue Light"/>
                <a:sym typeface="Helvetica Neue Light"/>
              </a:defRPr>
            </a:lvl1pPr>
            <a:lvl2pPr>
              <a:defRPr sz="2775">
                <a:latin typeface="Helvetica Neue Light"/>
                <a:ea typeface="Helvetica Neue Light"/>
                <a:cs typeface="Helvetica Neue Light"/>
                <a:sym typeface="Helvetica Neue Light"/>
              </a:defRPr>
            </a:lvl2pPr>
            <a:lvl3pPr>
              <a:defRPr sz="2775">
                <a:latin typeface="Helvetica Neue Light"/>
                <a:ea typeface="Helvetica Neue Light"/>
                <a:cs typeface="Helvetica Neue Light"/>
                <a:sym typeface="Helvetica Neue Light"/>
              </a:defRPr>
            </a:lvl3pPr>
            <a:lvl4pPr>
              <a:defRPr sz="2775">
                <a:latin typeface="Helvetica Neue Light"/>
                <a:ea typeface="Helvetica Neue Light"/>
                <a:cs typeface="Helvetica Neue Light"/>
                <a:sym typeface="Helvetica Neue Light"/>
              </a:defRPr>
            </a:lvl4pPr>
            <a:lvl5pPr>
              <a:defRPr sz="2775">
                <a:latin typeface="Helvetica Neue Light"/>
                <a:ea typeface="Helvetica Neue Light"/>
                <a:cs typeface="Helvetica Neue Light"/>
                <a:sym typeface="Helvetica Neue Light"/>
              </a:defRPr>
            </a:lvl5pPr>
            <a:lvl6pPr indent="286973">
              <a:defRPr sz="2775">
                <a:latin typeface="Helvetica Neue Light"/>
                <a:ea typeface="Helvetica Neue Light"/>
                <a:cs typeface="Helvetica Neue Light"/>
                <a:sym typeface="Helvetica Neue Light"/>
              </a:defRPr>
            </a:lvl6pPr>
            <a:lvl7pPr indent="573946">
              <a:defRPr sz="2775">
                <a:latin typeface="Helvetica Neue Light"/>
                <a:ea typeface="Helvetica Neue Light"/>
                <a:cs typeface="Helvetica Neue Light"/>
                <a:sym typeface="Helvetica Neue Light"/>
              </a:defRPr>
            </a:lvl7pPr>
            <a:lvl8pPr indent="860919">
              <a:defRPr sz="2775">
                <a:latin typeface="Helvetica Neue Light"/>
                <a:ea typeface="Helvetica Neue Light"/>
                <a:cs typeface="Helvetica Neue Light"/>
                <a:sym typeface="Helvetica Neue Light"/>
              </a:defRPr>
            </a:lvl8pPr>
            <a:lvl9pPr indent="1147892">
              <a:defRPr sz="2775">
                <a:latin typeface="Helvetica Neue Light"/>
                <a:ea typeface="Helvetica Neue Light"/>
                <a:cs typeface="Helvetica Neue Light"/>
                <a:sym typeface="Helvetica Neue Light"/>
              </a:defRPr>
            </a:lvl9pPr>
          </a:lstStyle>
          <a:p>
            <a:pPr algn="l" defTabSz="914400"/>
            <a:r>
              <a:rPr lang="en-US" sz="2400" dirty="0">
                <a:solidFill>
                  <a:schemeClr val="bg1">
                    <a:lumMod val="75000"/>
                  </a:schemeClr>
                </a:solidFill>
              </a:rPr>
              <a:t>Introducing Programming </a:t>
            </a:r>
            <a:br>
              <a:rPr lang="en-US" sz="2400" dirty="0">
                <a:solidFill>
                  <a:schemeClr val="bg1">
                    <a:lumMod val="75000"/>
                  </a:schemeClr>
                </a:solidFill>
              </a:rPr>
            </a:br>
            <a:r>
              <a:rPr lang="en-US" sz="2400" dirty="0">
                <a:solidFill>
                  <a:schemeClr val="bg1">
                    <a:lumMod val="75000"/>
                  </a:schemeClr>
                </a:solidFill>
              </a:rPr>
              <a:t>Fundamentals 1</a:t>
            </a:r>
          </a:p>
        </p:txBody>
      </p:sp>
    </p:spTree>
    <p:extLst>
      <p:ext uri="{BB962C8B-B14F-4D97-AF65-F5344CB8AC3E}">
        <p14:creationId xmlns:p14="http://schemas.microsoft.com/office/powerpoint/2010/main" val="261649061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17E56B-F5C7-49D2-1B12-16EBD8FEFF3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2952" y="812692"/>
            <a:ext cx="6199022" cy="3969620"/>
          </a:xfrm>
          <a:prstGeom prst="rect">
            <a:avLst/>
          </a:prstGeom>
        </p:spPr>
      </p:pic>
      <p:sp>
        <p:nvSpPr>
          <p:cNvPr id="2" name="Title 1">
            <a:extLst>
              <a:ext uri="{FF2B5EF4-FFF2-40B4-BE49-F238E27FC236}">
                <a16:creationId xmlns:a16="http://schemas.microsoft.com/office/drawing/2014/main" id="{AB869E23-9B30-4890-9D9D-FD65CA7AF227}"/>
              </a:ext>
            </a:extLst>
          </p:cNvPr>
          <p:cNvSpPr>
            <a:spLocks noGrp="1"/>
          </p:cNvSpPr>
          <p:nvPr>
            <p:ph type="title"/>
          </p:nvPr>
        </p:nvSpPr>
        <p:spPr/>
        <p:txBody>
          <a:bodyPr>
            <a:normAutofit/>
          </a:bodyPr>
          <a:lstStyle/>
          <a:p>
            <a:r>
              <a:rPr lang="en-IE" sz="3200" dirty="0"/>
              <a:t>Assessment Schedule</a:t>
            </a:r>
          </a:p>
        </p:txBody>
      </p:sp>
      <p:sp>
        <p:nvSpPr>
          <p:cNvPr id="8" name="TextBox 7">
            <a:extLst>
              <a:ext uri="{FF2B5EF4-FFF2-40B4-BE49-F238E27FC236}">
                <a16:creationId xmlns:a16="http://schemas.microsoft.com/office/drawing/2014/main" id="{0D327469-1827-D96B-5C61-3B49B8CBA66B}"/>
              </a:ext>
            </a:extLst>
          </p:cNvPr>
          <p:cNvSpPr txBox="1"/>
          <p:nvPr/>
        </p:nvSpPr>
        <p:spPr>
          <a:xfrm>
            <a:off x="6832997" y="1063049"/>
            <a:ext cx="1610084" cy="379591"/>
          </a:xfrm>
          <a:prstGeom prst="rect">
            <a:avLst/>
          </a:prstGeom>
          <a:solidFill>
            <a:srgbClr val="0398FB"/>
          </a:solidFill>
          <a:ln w="12700" cap="flat">
            <a:solidFill>
              <a:schemeClr val="tx1"/>
            </a:solid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chemeClr val="bg1"/>
                </a:solidFill>
                <a:effectLst/>
                <a:uFillTx/>
                <a:latin typeface="+mn-lt"/>
                <a:ea typeface="+mn-ea"/>
                <a:cs typeface="+mn-cs"/>
                <a:sym typeface="Helvetica Neue Light"/>
              </a:rPr>
              <a:t>MCQ Exam 2</a:t>
            </a:r>
          </a:p>
        </p:txBody>
      </p:sp>
      <p:sp>
        <p:nvSpPr>
          <p:cNvPr id="9" name="Rounded Rectangle 8">
            <a:extLst>
              <a:ext uri="{FF2B5EF4-FFF2-40B4-BE49-F238E27FC236}">
                <a16:creationId xmlns:a16="http://schemas.microsoft.com/office/drawing/2014/main" id="{8D2F5ED4-8EF5-5FFA-7A3B-6A857F1764C8}"/>
              </a:ext>
            </a:extLst>
          </p:cNvPr>
          <p:cNvSpPr/>
          <p:nvPr/>
        </p:nvSpPr>
        <p:spPr>
          <a:xfrm>
            <a:off x="2402878" y="2951218"/>
            <a:ext cx="2298431" cy="273791"/>
          </a:xfrm>
          <a:prstGeom prst="roundRect">
            <a:avLst/>
          </a:prstGeom>
          <a:noFill/>
          <a:ln w="38100" cap="flat">
            <a:solidFill>
              <a:srgbClr val="0398FB"/>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rgbClr val="FFFFFF"/>
              </a:solidFill>
              <a:effectLst/>
              <a:uFillTx/>
              <a:latin typeface="+mn-lt"/>
              <a:ea typeface="+mn-ea"/>
              <a:cs typeface="+mn-cs"/>
              <a:sym typeface="Helvetica Neue Light"/>
            </a:endParaRPr>
          </a:p>
        </p:txBody>
      </p:sp>
      <p:cxnSp>
        <p:nvCxnSpPr>
          <p:cNvPr id="10" name="Straight Arrow Connector 9">
            <a:extLst>
              <a:ext uri="{FF2B5EF4-FFF2-40B4-BE49-F238E27FC236}">
                <a16:creationId xmlns:a16="http://schemas.microsoft.com/office/drawing/2014/main" id="{ADDEECDC-CE44-033D-E0D0-C42DCC2F8DCC}"/>
              </a:ext>
            </a:extLst>
          </p:cNvPr>
          <p:cNvCxnSpPr>
            <a:cxnSpLocks/>
          </p:cNvCxnSpPr>
          <p:nvPr/>
        </p:nvCxnSpPr>
        <p:spPr>
          <a:xfrm flipH="1">
            <a:off x="4701309" y="1262391"/>
            <a:ext cx="2079547" cy="1688827"/>
          </a:xfrm>
          <a:prstGeom prst="straightConnector1">
            <a:avLst/>
          </a:prstGeom>
          <a:noFill/>
          <a:ln w="34925"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0884998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E221D6-8C1B-9993-267C-13F47B0D125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2952" y="812692"/>
            <a:ext cx="6199022" cy="3969620"/>
          </a:xfrm>
          <a:prstGeom prst="rect">
            <a:avLst/>
          </a:prstGeom>
        </p:spPr>
      </p:pic>
      <p:sp>
        <p:nvSpPr>
          <p:cNvPr id="2" name="Title 1">
            <a:extLst>
              <a:ext uri="{FF2B5EF4-FFF2-40B4-BE49-F238E27FC236}">
                <a16:creationId xmlns:a16="http://schemas.microsoft.com/office/drawing/2014/main" id="{AB869E23-9B30-4890-9D9D-FD65CA7AF227}"/>
              </a:ext>
            </a:extLst>
          </p:cNvPr>
          <p:cNvSpPr>
            <a:spLocks noGrp="1"/>
          </p:cNvSpPr>
          <p:nvPr>
            <p:ph type="title"/>
          </p:nvPr>
        </p:nvSpPr>
        <p:spPr/>
        <p:txBody>
          <a:bodyPr>
            <a:normAutofit/>
          </a:bodyPr>
          <a:lstStyle/>
          <a:p>
            <a:r>
              <a:rPr lang="en-IE" sz="3200" dirty="0"/>
              <a:t>Assessment Schedule</a:t>
            </a:r>
          </a:p>
        </p:txBody>
      </p:sp>
      <p:sp>
        <p:nvSpPr>
          <p:cNvPr id="20" name="TextBox 19">
            <a:extLst>
              <a:ext uri="{FF2B5EF4-FFF2-40B4-BE49-F238E27FC236}">
                <a16:creationId xmlns:a16="http://schemas.microsoft.com/office/drawing/2014/main" id="{32A076BA-823C-0568-D23C-A26713CE2DAE}"/>
              </a:ext>
            </a:extLst>
          </p:cNvPr>
          <p:cNvSpPr txBox="1"/>
          <p:nvPr/>
        </p:nvSpPr>
        <p:spPr>
          <a:xfrm>
            <a:off x="7408730" y="2353529"/>
            <a:ext cx="1610084" cy="656590"/>
          </a:xfrm>
          <a:prstGeom prst="rect">
            <a:avLst/>
          </a:prstGeom>
          <a:solidFill>
            <a:srgbClr val="0398FB"/>
          </a:solidFill>
          <a:ln w="12700" cap="flat">
            <a:solidFill>
              <a:schemeClr val="tx1"/>
            </a:solid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chemeClr val="bg1"/>
                </a:solidFill>
                <a:effectLst/>
                <a:uFillTx/>
                <a:latin typeface="+mn-lt"/>
                <a:ea typeface="+mn-ea"/>
                <a:cs typeface="+mn-cs"/>
                <a:sym typeface="Helvetica Neue Light"/>
              </a:rPr>
              <a:t>Team Project Specification</a:t>
            </a:r>
          </a:p>
        </p:txBody>
      </p:sp>
      <p:cxnSp>
        <p:nvCxnSpPr>
          <p:cNvPr id="22" name="Straight Arrow Connector 21">
            <a:extLst>
              <a:ext uri="{FF2B5EF4-FFF2-40B4-BE49-F238E27FC236}">
                <a16:creationId xmlns:a16="http://schemas.microsoft.com/office/drawing/2014/main" id="{CCFAE0AF-5BD2-8D05-483F-D49A1CB23CC9}"/>
              </a:ext>
            </a:extLst>
          </p:cNvPr>
          <p:cNvCxnSpPr>
            <a:cxnSpLocks/>
          </p:cNvCxnSpPr>
          <p:nvPr/>
        </p:nvCxnSpPr>
        <p:spPr>
          <a:xfrm flipH="1">
            <a:off x="5209309" y="2635688"/>
            <a:ext cx="2140094" cy="273767"/>
          </a:xfrm>
          <a:prstGeom prst="straightConnector1">
            <a:avLst/>
          </a:prstGeom>
          <a:noFill/>
          <a:ln w="34925"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4" name="Rounded Rectangle 23">
            <a:extLst>
              <a:ext uri="{FF2B5EF4-FFF2-40B4-BE49-F238E27FC236}">
                <a16:creationId xmlns:a16="http://schemas.microsoft.com/office/drawing/2014/main" id="{021ACB2F-8D9F-5F8B-70E4-39B3F8664F49}"/>
              </a:ext>
            </a:extLst>
          </p:cNvPr>
          <p:cNvSpPr/>
          <p:nvPr/>
        </p:nvSpPr>
        <p:spPr>
          <a:xfrm>
            <a:off x="4748979" y="2769794"/>
            <a:ext cx="357645" cy="273791"/>
          </a:xfrm>
          <a:prstGeom prst="roundRect">
            <a:avLst/>
          </a:prstGeom>
          <a:noFill/>
          <a:ln w="38100" cap="flat">
            <a:solidFill>
              <a:srgbClr val="0398FB"/>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rgbClr val="FFFFFF"/>
              </a:solidFill>
              <a:effectLst/>
              <a:uFillTx/>
              <a:latin typeface="+mn-lt"/>
              <a:ea typeface="+mn-ea"/>
              <a:cs typeface="+mn-cs"/>
              <a:sym typeface="Helvetica Neue Light"/>
            </a:endParaRPr>
          </a:p>
        </p:txBody>
      </p:sp>
    </p:spTree>
    <p:extLst>
      <p:ext uri="{BB962C8B-B14F-4D97-AF65-F5344CB8AC3E}">
        <p14:creationId xmlns:p14="http://schemas.microsoft.com/office/powerpoint/2010/main" val="201720737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F1D95D-7A50-4942-1A8D-779F750F6C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2952" y="812692"/>
            <a:ext cx="6199022" cy="3969620"/>
          </a:xfrm>
          <a:prstGeom prst="rect">
            <a:avLst/>
          </a:prstGeom>
        </p:spPr>
      </p:pic>
      <p:sp>
        <p:nvSpPr>
          <p:cNvPr id="2" name="Title 1">
            <a:extLst>
              <a:ext uri="{FF2B5EF4-FFF2-40B4-BE49-F238E27FC236}">
                <a16:creationId xmlns:a16="http://schemas.microsoft.com/office/drawing/2014/main" id="{AB869E23-9B30-4890-9D9D-FD65CA7AF227}"/>
              </a:ext>
            </a:extLst>
          </p:cNvPr>
          <p:cNvSpPr>
            <a:spLocks noGrp="1"/>
          </p:cNvSpPr>
          <p:nvPr>
            <p:ph type="title"/>
          </p:nvPr>
        </p:nvSpPr>
        <p:spPr/>
        <p:txBody>
          <a:bodyPr>
            <a:normAutofit/>
          </a:bodyPr>
          <a:lstStyle/>
          <a:p>
            <a:r>
              <a:rPr lang="en-IE" sz="3200" dirty="0"/>
              <a:t>Assessment Schedule</a:t>
            </a:r>
          </a:p>
        </p:txBody>
      </p:sp>
      <p:sp>
        <p:nvSpPr>
          <p:cNvPr id="11" name="TextBox 10">
            <a:extLst>
              <a:ext uri="{FF2B5EF4-FFF2-40B4-BE49-F238E27FC236}">
                <a16:creationId xmlns:a16="http://schemas.microsoft.com/office/drawing/2014/main" id="{DD800922-9CAB-7E4F-02C3-F9452FFDA1E3}"/>
              </a:ext>
            </a:extLst>
          </p:cNvPr>
          <p:cNvSpPr txBox="1"/>
          <p:nvPr/>
        </p:nvSpPr>
        <p:spPr>
          <a:xfrm>
            <a:off x="7070064" y="3427292"/>
            <a:ext cx="1610084" cy="656590"/>
          </a:xfrm>
          <a:prstGeom prst="rect">
            <a:avLst/>
          </a:prstGeom>
          <a:solidFill>
            <a:srgbClr val="0398FB"/>
          </a:solidFill>
          <a:ln w="12700" cap="flat">
            <a:solidFill>
              <a:schemeClr val="tx1"/>
            </a:solid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chemeClr val="bg1"/>
                </a:solidFill>
                <a:effectLst/>
                <a:uFillTx/>
                <a:latin typeface="+mn-lt"/>
                <a:ea typeface="+mn-ea"/>
                <a:cs typeface="+mn-cs"/>
                <a:sym typeface="Helvetica Neue Light"/>
              </a:rPr>
              <a:t>Team Project Submission</a:t>
            </a:r>
          </a:p>
        </p:txBody>
      </p:sp>
      <p:sp>
        <p:nvSpPr>
          <p:cNvPr id="12" name="Rounded Rectangle 11">
            <a:extLst>
              <a:ext uri="{FF2B5EF4-FFF2-40B4-BE49-F238E27FC236}">
                <a16:creationId xmlns:a16="http://schemas.microsoft.com/office/drawing/2014/main" id="{EBC45A87-E9C5-C41D-8762-CFDC4F8D226C}"/>
              </a:ext>
            </a:extLst>
          </p:cNvPr>
          <p:cNvSpPr/>
          <p:nvPr/>
        </p:nvSpPr>
        <p:spPr>
          <a:xfrm>
            <a:off x="4554297" y="3983930"/>
            <a:ext cx="738140" cy="273791"/>
          </a:xfrm>
          <a:prstGeom prst="roundRect">
            <a:avLst/>
          </a:prstGeom>
          <a:noFill/>
          <a:ln w="38100" cap="flat">
            <a:solidFill>
              <a:srgbClr val="0398FB"/>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rgbClr val="FFFFFF"/>
              </a:solidFill>
              <a:effectLst/>
              <a:uFillTx/>
              <a:latin typeface="+mn-lt"/>
              <a:ea typeface="+mn-ea"/>
              <a:cs typeface="+mn-cs"/>
              <a:sym typeface="Helvetica Neue Light"/>
            </a:endParaRPr>
          </a:p>
        </p:txBody>
      </p:sp>
      <p:cxnSp>
        <p:nvCxnSpPr>
          <p:cNvPr id="13" name="Straight Arrow Connector 12">
            <a:extLst>
              <a:ext uri="{FF2B5EF4-FFF2-40B4-BE49-F238E27FC236}">
                <a16:creationId xmlns:a16="http://schemas.microsoft.com/office/drawing/2014/main" id="{C21766DB-1778-CD6A-5A02-95413FA61A4F}"/>
              </a:ext>
            </a:extLst>
          </p:cNvPr>
          <p:cNvCxnSpPr>
            <a:cxnSpLocks/>
          </p:cNvCxnSpPr>
          <p:nvPr/>
        </p:nvCxnSpPr>
        <p:spPr>
          <a:xfrm flipH="1">
            <a:off x="5310909" y="3709451"/>
            <a:ext cx="1699828" cy="374431"/>
          </a:xfrm>
          <a:prstGeom prst="straightConnector1">
            <a:avLst/>
          </a:prstGeom>
          <a:noFill/>
          <a:ln w="34925"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13650857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862A12-3C0D-5251-C595-F22440A2B90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2952" y="812692"/>
            <a:ext cx="6199022" cy="3969620"/>
          </a:xfrm>
          <a:prstGeom prst="rect">
            <a:avLst/>
          </a:prstGeom>
        </p:spPr>
      </p:pic>
      <p:sp>
        <p:nvSpPr>
          <p:cNvPr id="2" name="Title 1">
            <a:extLst>
              <a:ext uri="{FF2B5EF4-FFF2-40B4-BE49-F238E27FC236}">
                <a16:creationId xmlns:a16="http://schemas.microsoft.com/office/drawing/2014/main" id="{AB869E23-9B30-4890-9D9D-FD65CA7AF227}"/>
              </a:ext>
            </a:extLst>
          </p:cNvPr>
          <p:cNvSpPr>
            <a:spLocks noGrp="1"/>
          </p:cNvSpPr>
          <p:nvPr>
            <p:ph type="title"/>
          </p:nvPr>
        </p:nvSpPr>
        <p:spPr/>
        <p:txBody>
          <a:bodyPr>
            <a:normAutofit/>
          </a:bodyPr>
          <a:lstStyle/>
          <a:p>
            <a:r>
              <a:rPr lang="en-IE" sz="3200" dirty="0"/>
              <a:t>Assessment Schedule</a:t>
            </a:r>
          </a:p>
        </p:txBody>
      </p:sp>
      <p:sp>
        <p:nvSpPr>
          <p:cNvPr id="4" name="TextBox 3">
            <a:extLst>
              <a:ext uri="{FF2B5EF4-FFF2-40B4-BE49-F238E27FC236}">
                <a16:creationId xmlns:a16="http://schemas.microsoft.com/office/drawing/2014/main" id="{DB6412C6-8B9F-C24F-2D8E-C391735B547B}"/>
              </a:ext>
            </a:extLst>
          </p:cNvPr>
          <p:cNvSpPr txBox="1"/>
          <p:nvPr/>
        </p:nvSpPr>
        <p:spPr>
          <a:xfrm>
            <a:off x="6832997" y="365324"/>
            <a:ext cx="1610084" cy="379591"/>
          </a:xfrm>
          <a:prstGeom prst="rect">
            <a:avLst/>
          </a:prstGeom>
          <a:solidFill>
            <a:srgbClr val="0398FB"/>
          </a:solidFill>
          <a:ln w="12700" cap="flat">
            <a:solidFill>
              <a:schemeClr val="tx1"/>
            </a:solid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chemeClr val="bg1"/>
                </a:solidFill>
                <a:effectLst/>
                <a:uFillTx/>
                <a:latin typeface="+mn-lt"/>
                <a:ea typeface="+mn-ea"/>
                <a:cs typeface="+mn-cs"/>
                <a:sym typeface="Helvetica Neue Light"/>
              </a:rPr>
              <a:t>MCQ Exam 1</a:t>
            </a:r>
          </a:p>
        </p:txBody>
      </p:sp>
      <p:sp>
        <p:nvSpPr>
          <p:cNvPr id="8" name="TextBox 7">
            <a:extLst>
              <a:ext uri="{FF2B5EF4-FFF2-40B4-BE49-F238E27FC236}">
                <a16:creationId xmlns:a16="http://schemas.microsoft.com/office/drawing/2014/main" id="{0D327469-1827-D96B-5C61-3B49B8CBA66B}"/>
              </a:ext>
            </a:extLst>
          </p:cNvPr>
          <p:cNvSpPr txBox="1"/>
          <p:nvPr/>
        </p:nvSpPr>
        <p:spPr>
          <a:xfrm>
            <a:off x="6832997" y="1053905"/>
            <a:ext cx="1610084" cy="379591"/>
          </a:xfrm>
          <a:prstGeom prst="rect">
            <a:avLst/>
          </a:prstGeom>
          <a:solidFill>
            <a:srgbClr val="0398FB"/>
          </a:solidFill>
          <a:ln w="12700" cap="flat">
            <a:solidFill>
              <a:schemeClr val="tx1"/>
            </a:solid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chemeClr val="bg1"/>
                </a:solidFill>
                <a:effectLst/>
                <a:uFillTx/>
                <a:latin typeface="+mn-lt"/>
                <a:ea typeface="+mn-ea"/>
                <a:cs typeface="+mn-cs"/>
                <a:sym typeface="Helvetica Neue Light"/>
              </a:rPr>
              <a:t>MCQ Exam 2</a:t>
            </a:r>
          </a:p>
        </p:txBody>
      </p:sp>
      <p:sp>
        <p:nvSpPr>
          <p:cNvPr id="11" name="TextBox 10">
            <a:extLst>
              <a:ext uri="{FF2B5EF4-FFF2-40B4-BE49-F238E27FC236}">
                <a16:creationId xmlns:a16="http://schemas.microsoft.com/office/drawing/2014/main" id="{DD800922-9CAB-7E4F-02C3-F9452FFDA1E3}"/>
              </a:ext>
            </a:extLst>
          </p:cNvPr>
          <p:cNvSpPr txBox="1"/>
          <p:nvPr/>
        </p:nvSpPr>
        <p:spPr>
          <a:xfrm>
            <a:off x="7070064" y="3427292"/>
            <a:ext cx="1610084" cy="656590"/>
          </a:xfrm>
          <a:prstGeom prst="rect">
            <a:avLst/>
          </a:prstGeom>
          <a:solidFill>
            <a:srgbClr val="0398FB"/>
          </a:solidFill>
          <a:ln w="12700" cap="flat">
            <a:solidFill>
              <a:schemeClr val="tx1"/>
            </a:solid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chemeClr val="bg1"/>
                </a:solidFill>
                <a:effectLst/>
                <a:uFillTx/>
                <a:latin typeface="+mn-lt"/>
                <a:ea typeface="+mn-ea"/>
                <a:cs typeface="+mn-cs"/>
                <a:sym typeface="Helvetica Neue Light"/>
              </a:rPr>
              <a:t>Team Project Submission</a:t>
            </a:r>
          </a:p>
        </p:txBody>
      </p:sp>
      <p:sp>
        <p:nvSpPr>
          <p:cNvPr id="20" name="TextBox 19">
            <a:extLst>
              <a:ext uri="{FF2B5EF4-FFF2-40B4-BE49-F238E27FC236}">
                <a16:creationId xmlns:a16="http://schemas.microsoft.com/office/drawing/2014/main" id="{32A076BA-823C-0568-D23C-A26713CE2DAE}"/>
              </a:ext>
            </a:extLst>
          </p:cNvPr>
          <p:cNvSpPr txBox="1"/>
          <p:nvPr/>
        </p:nvSpPr>
        <p:spPr>
          <a:xfrm>
            <a:off x="7408730" y="2344385"/>
            <a:ext cx="1610084" cy="656590"/>
          </a:xfrm>
          <a:prstGeom prst="rect">
            <a:avLst/>
          </a:prstGeom>
          <a:solidFill>
            <a:srgbClr val="0398FB"/>
          </a:solidFill>
          <a:ln w="12700" cap="flat">
            <a:solidFill>
              <a:schemeClr val="tx1"/>
            </a:solid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chemeClr val="bg1"/>
                </a:solidFill>
                <a:effectLst/>
                <a:uFillTx/>
                <a:latin typeface="+mn-lt"/>
                <a:ea typeface="+mn-ea"/>
                <a:cs typeface="+mn-cs"/>
                <a:sym typeface="Helvetica Neue Light"/>
              </a:rPr>
              <a:t>Team Project Specification</a:t>
            </a:r>
          </a:p>
        </p:txBody>
      </p:sp>
      <p:sp>
        <p:nvSpPr>
          <p:cNvPr id="7" name="TextBox 6">
            <a:extLst>
              <a:ext uri="{FF2B5EF4-FFF2-40B4-BE49-F238E27FC236}">
                <a16:creationId xmlns:a16="http://schemas.microsoft.com/office/drawing/2014/main" id="{E16F7465-1E54-72C5-6874-3A24CB37E50F}"/>
              </a:ext>
            </a:extLst>
          </p:cNvPr>
          <p:cNvSpPr txBox="1"/>
          <p:nvPr/>
        </p:nvSpPr>
        <p:spPr>
          <a:xfrm>
            <a:off x="7408730" y="1484121"/>
            <a:ext cx="1610084" cy="656590"/>
          </a:xfrm>
          <a:prstGeom prst="rect">
            <a:avLst/>
          </a:prstGeom>
          <a:solidFill>
            <a:srgbClr val="0398FB"/>
          </a:solidFill>
          <a:ln w="12700" cap="flat">
            <a:solidFill>
              <a:schemeClr val="tx1"/>
            </a:solid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chemeClr val="bg1"/>
                </a:solidFill>
                <a:effectLst/>
                <a:uFillTx/>
                <a:latin typeface="+mn-lt"/>
                <a:ea typeface="+mn-ea"/>
                <a:cs typeface="+mn-cs"/>
                <a:sym typeface="Helvetica Neue Light"/>
              </a:rPr>
              <a:t>Teams</a:t>
            </a:r>
            <a:br>
              <a:rPr kumimoji="0" lang="en-US" sz="1800" b="0" i="0" u="none" strike="noStrike" cap="none" spc="0" normalizeH="0" baseline="0" dirty="0">
                <a:ln>
                  <a:noFill/>
                </a:ln>
                <a:solidFill>
                  <a:schemeClr val="bg1"/>
                </a:solidFill>
                <a:effectLst/>
                <a:uFillTx/>
                <a:latin typeface="+mn-lt"/>
                <a:ea typeface="+mn-ea"/>
                <a:cs typeface="+mn-cs"/>
                <a:sym typeface="Helvetica Neue Light"/>
              </a:rPr>
            </a:br>
            <a:r>
              <a:rPr kumimoji="0" lang="en-US" sz="1800" b="0" i="0" u="none" strike="noStrike" cap="none" spc="0" normalizeH="0" baseline="0" dirty="0">
                <a:ln>
                  <a:noFill/>
                </a:ln>
                <a:solidFill>
                  <a:schemeClr val="bg1"/>
                </a:solidFill>
                <a:effectLst/>
                <a:uFillTx/>
                <a:latin typeface="+mn-lt"/>
                <a:ea typeface="+mn-ea"/>
                <a:cs typeface="+mn-cs"/>
                <a:sym typeface="Helvetica Neue Light"/>
              </a:rPr>
              <a:t>Submitted</a:t>
            </a:r>
          </a:p>
        </p:txBody>
      </p:sp>
      <p:cxnSp>
        <p:nvCxnSpPr>
          <p:cNvPr id="16" name="Straight Arrow Connector 15">
            <a:extLst>
              <a:ext uri="{FF2B5EF4-FFF2-40B4-BE49-F238E27FC236}">
                <a16:creationId xmlns:a16="http://schemas.microsoft.com/office/drawing/2014/main" id="{C2D180A9-9C05-F949-4C3B-41F304BD5957}"/>
              </a:ext>
            </a:extLst>
          </p:cNvPr>
          <p:cNvCxnSpPr>
            <a:cxnSpLocks/>
          </p:cNvCxnSpPr>
          <p:nvPr/>
        </p:nvCxnSpPr>
        <p:spPr>
          <a:xfrm flipH="1">
            <a:off x="5144655" y="3709451"/>
            <a:ext cx="1866082" cy="374431"/>
          </a:xfrm>
          <a:prstGeom prst="straightConnector1">
            <a:avLst/>
          </a:prstGeom>
          <a:noFill/>
          <a:ln w="34925"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788F4AD1-58E0-A198-7C68-5A38921EF8A0}"/>
              </a:ext>
            </a:extLst>
          </p:cNvPr>
          <p:cNvCxnSpPr>
            <a:cxnSpLocks/>
          </p:cNvCxnSpPr>
          <p:nvPr/>
        </p:nvCxnSpPr>
        <p:spPr>
          <a:xfrm flipH="1">
            <a:off x="5006109" y="2635688"/>
            <a:ext cx="2343294" cy="271001"/>
          </a:xfrm>
          <a:prstGeom prst="straightConnector1">
            <a:avLst/>
          </a:prstGeom>
          <a:noFill/>
          <a:ln w="34925"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F6CCDFFA-DD64-97D5-55C8-5BE793CD774B}"/>
              </a:ext>
            </a:extLst>
          </p:cNvPr>
          <p:cNvCxnSpPr>
            <a:cxnSpLocks/>
          </p:cNvCxnSpPr>
          <p:nvPr/>
        </p:nvCxnSpPr>
        <p:spPr>
          <a:xfrm flipH="1">
            <a:off x="3943927" y="1262391"/>
            <a:ext cx="2836929" cy="1738584"/>
          </a:xfrm>
          <a:prstGeom prst="straightConnector1">
            <a:avLst/>
          </a:prstGeom>
          <a:noFill/>
          <a:ln w="34925"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140A9D98-8DE2-AED3-2C16-C60B43298DED}"/>
              </a:ext>
            </a:extLst>
          </p:cNvPr>
          <p:cNvCxnSpPr>
            <a:cxnSpLocks/>
          </p:cNvCxnSpPr>
          <p:nvPr/>
        </p:nvCxnSpPr>
        <p:spPr>
          <a:xfrm flipH="1">
            <a:off x="4461164" y="1803271"/>
            <a:ext cx="2888239" cy="1103418"/>
          </a:xfrm>
          <a:prstGeom prst="straightConnector1">
            <a:avLst/>
          </a:prstGeom>
          <a:noFill/>
          <a:ln w="34925"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3" name="Straight Arrow Connector 22">
            <a:extLst>
              <a:ext uri="{FF2B5EF4-FFF2-40B4-BE49-F238E27FC236}">
                <a16:creationId xmlns:a16="http://schemas.microsoft.com/office/drawing/2014/main" id="{07DD3392-0D2B-614E-EABD-5ABD7395E905}"/>
              </a:ext>
            </a:extLst>
          </p:cNvPr>
          <p:cNvCxnSpPr>
            <a:cxnSpLocks/>
          </p:cNvCxnSpPr>
          <p:nvPr/>
        </p:nvCxnSpPr>
        <p:spPr>
          <a:xfrm flipH="1">
            <a:off x="2900218" y="564666"/>
            <a:ext cx="3880638" cy="1576045"/>
          </a:xfrm>
          <a:prstGeom prst="straightConnector1">
            <a:avLst/>
          </a:prstGeom>
          <a:noFill/>
          <a:ln w="34925"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9823401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xfrm>
            <a:off x="396624" y="141480"/>
            <a:ext cx="7770377" cy="620335"/>
          </a:xfrm>
          <a:prstGeom prst="rect">
            <a:avLst/>
          </a:prstGeom>
        </p:spPr>
        <p:txBody>
          <a:bodyPr>
            <a:normAutofit/>
          </a:bodyPr>
          <a:lstStyle/>
          <a:p>
            <a:pPr>
              <a:spcBef>
                <a:spcPts val="633"/>
              </a:spcBef>
            </a:pPr>
            <a:r>
              <a:rPr lang="en-IE" sz="3200" dirty="0">
                <a:solidFill>
                  <a:schemeClr val="tx1"/>
                </a:solidFill>
              </a:rPr>
              <a:t>Course Document</a:t>
            </a:r>
          </a:p>
        </p:txBody>
      </p:sp>
      <p:sp>
        <p:nvSpPr>
          <p:cNvPr id="3" name="Slide Number Placeholder 2">
            <a:extLst>
              <a:ext uri="{FF2B5EF4-FFF2-40B4-BE49-F238E27FC236}">
                <a16:creationId xmlns:a16="http://schemas.microsoft.com/office/drawing/2014/main" id="{84E31B71-BF96-7234-5AC5-247277E0C876}"/>
              </a:ext>
            </a:extLst>
          </p:cNvPr>
          <p:cNvSpPr>
            <a:spLocks noGrp="1"/>
          </p:cNvSpPr>
          <p:nvPr>
            <p:ph type="sldNum" sz="quarter" idx="2"/>
          </p:nvPr>
        </p:nvSpPr>
        <p:spPr/>
        <p:txBody>
          <a:bodyPr/>
          <a:lstStyle/>
          <a:p>
            <a:pPr lvl="0"/>
            <a:fld id="{86CB4B4D-7CA3-9044-876B-883B54F8677D}" type="slidenum">
              <a:rPr lang="en-IE" smtClean="0"/>
              <a:t>24</a:t>
            </a:fld>
            <a:endParaRPr lang="en-IE" dirty="0"/>
          </a:p>
        </p:txBody>
      </p:sp>
      <p:sp>
        <p:nvSpPr>
          <p:cNvPr id="4" name="Footer Placeholder 3">
            <a:extLst>
              <a:ext uri="{FF2B5EF4-FFF2-40B4-BE49-F238E27FC236}">
                <a16:creationId xmlns:a16="http://schemas.microsoft.com/office/drawing/2014/main" id="{E2D7CF6F-DA6A-B1AC-23B0-5DD54324032B}"/>
              </a:ext>
            </a:extLst>
          </p:cNvPr>
          <p:cNvSpPr>
            <a:spLocks noGrp="1"/>
          </p:cNvSpPr>
          <p:nvPr>
            <p:ph type="ftr" sz="quarter" idx="3"/>
          </p:nvPr>
        </p:nvSpPr>
        <p:spPr/>
        <p:txBody>
          <a:bodyPr/>
          <a:lstStyle/>
          <a:p>
            <a:r>
              <a:rPr lang="en-IE"/>
              <a:t>Course Info</a:t>
            </a:r>
            <a:endParaRPr lang="en-IE" dirty="0"/>
          </a:p>
        </p:txBody>
      </p:sp>
      <p:pic>
        <p:nvPicPr>
          <p:cNvPr id="7" name="Picture 6" descr="A close-up of a brochure&#10;&#10;Description automatically generated with low confidence">
            <a:extLst>
              <a:ext uri="{FF2B5EF4-FFF2-40B4-BE49-F238E27FC236}">
                <a16:creationId xmlns:a16="http://schemas.microsoft.com/office/drawing/2014/main" id="{17B2BC79-BE9F-3E10-FFD7-DEABF7B92D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436" y="925750"/>
            <a:ext cx="2940511" cy="3803929"/>
          </a:xfrm>
          <a:prstGeom prst="rect">
            <a:avLst/>
          </a:prstGeom>
          <a:ln w="38100">
            <a:solidFill>
              <a:schemeClr val="accent1"/>
            </a:solidFill>
          </a:ln>
          <a:effectLst>
            <a:outerShdw blurRad="50800" dist="154239" dir="2700000" algn="tl" rotWithShape="0">
              <a:prstClr val="black">
                <a:alpha val="40000"/>
              </a:prstClr>
            </a:outerShdw>
          </a:effectLst>
        </p:spPr>
      </p:pic>
      <p:pic>
        <p:nvPicPr>
          <p:cNvPr id="9" name="Picture 8" descr="A picture containing text, screenshot, font, document&#10;&#10;Description automatically generated">
            <a:extLst>
              <a:ext uri="{FF2B5EF4-FFF2-40B4-BE49-F238E27FC236}">
                <a16:creationId xmlns:a16="http://schemas.microsoft.com/office/drawing/2014/main" id="{9CA7698E-B291-F631-4CAC-ABC6F7E2A3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9731" y="1054297"/>
            <a:ext cx="4706939" cy="3319631"/>
          </a:xfrm>
          <a:prstGeom prst="rect">
            <a:avLst/>
          </a:prstGeom>
        </p:spPr>
      </p:pic>
    </p:spTree>
    <p:extLst>
      <p:ext uri="{BB962C8B-B14F-4D97-AF65-F5344CB8AC3E}">
        <p14:creationId xmlns:p14="http://schemas.microsoft.com/office/powerpoint/2010/main" val="126258615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t>Questions? </a:t>
            </a:r>
            <a:r>
              <a:rPr lang="ja-JP" altLang="en-US" sz="3200"/>
              <a:t>问题</a:t>
            </a:r>
            <a:endParaRPr lang="en-IE" sz="3200" dirty="0"/>
          </a:p>
        </p:txBody>
      </p:sp>
      <p:pic>
        <p:nvPicPr>
          <p:cNvPr id="3074" name="Picture 2" descr="Image result for ques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1543050"/>
            <a:ext cx="3257550" cy="263210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63DFF7A2-02A0-619D-E3EB-C6332A4BF92E}"/>
              </a:ext>
            </a:extLst>
          </p:cNvPr>
          <p:cNvSpPr>
            <a:spLocks noGrp="1"/>
          </p:cNvSpPr>
          <p:nvPr>
            <p:ph type="sldNum" sz="quarter" idx="2"/>
          </p:nvPr>
        </p:nvSpPr>
        <p:spPr/>
        <p:txBody>
          <a:bodyPr/>
          <a:lstStyle/>
          <a:p>
            <a:pPr lvl="0"/>
            <a:fld id="{86CB4B4D-7CA3-9044-876B-883B54F8677D}" type="slidenum">
              <a:rPr lang="en-IE" smtClean="0"/>
              <a:t>25</a:t>
            </a:fld>
            <a:endParaRPr lang="en-IE" dirty="0"/>
          </a:p>
        </p:txBody>
      </p:sp>
      <p:sp>
        <p:nvSpPr>
          <p:cNvPr id="5" name="Footer Placeholder 4">
            <a:extLst>
              <a:ext uri="{FF2B5EF4-FFF2-40B4-BE49-F238E27FC236}">
                <a16:creationId xmlns:a16="http://schemas.microsoft.com/office/drawing/2014/main" id="{8330F185-86FC-570A-EA4B-451CCA65404E}"/>
              </a:ext>
            </a:extLst>
          </p:cNvPr>
          <p:cNvSpPr>
            <a:spLocks noGrp="1"/>
          </p:cNvSpPr>
          <p:nvPr>
            <p:ph type="ftr" sz="quarter" idx="3"/>
          </p:nvPr>
        </p:nvSpPr>
        <p:spPr/>
        <p:txBody>
          <a:bodyPr/>
          <a:lstStyle/>
          <a:p>
            <a:r>
              <a:rPr lang="en-IE"/>
              <a:t>Course Info</a:t>
            </a:r>
            <a:endParaRPr lang="en-IE" dirty="0"/>
          </a:p>
        </p:txBody>
      </p:sp>
    </p:spTree>
    <p:extLst>
      <p:ext uri="{BB962C8B-B14F-4D97-AF65-F5344CB8AC3E}">
        <p14:creationId xmlns:p14="http://schemas.microsoft.com/office/powerpoint/2010/main" val="210987867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48878AE-1FC0-E0F8-2323-5622D432E75E}"/>
              </a:ext>
            </a:extLst>
          </p:cNvPr>
          <p:cNvSpPr>
            <a:spLocks noGrp="1"/>
          </p:cNvSpPr>
          <p:nvPr>
            <p:ph type="sldNum" sz="quarter" idx="2"/>
          </p:nvPr>
        </p:nvSpPr>
        <p:spPr/>
        <p:txBody>
          <a:bodyPr/>
          <a:lstStyle/>
          <a:p>
            <a:pPr lvl="0"/>
            <a:fld id="{86CB4B4D-7CA3-9044-876B-883B54F8677D}" type="slidenum">
              <a:rPr lang="en-IE" smtClean="0"/>
              <a:t>26</a:t>
            </a:fld>
            <a:endParaRPr lang="en-IE" dirty="0"/>
          </a:p>
        </p:txBody>
      </p:sp>
      <p:sp>
        <p:nvSpPr>
          <p:cNvPr id="5" name="Footer Placeholder 4">
            <a:extLst>
              <a:ext uri="{FF2B5EF4-FFF2-40B4-BE49-F238E27FC236}">
                <a16:creationId xmlns:a16="http://schemas.microsoft.com/office/drawing/2014/main" id="{E3560B0B-5DB3-33EA-1559-704871B44FE4}"/>
              </a:ext>
            </a:extLst>
          </p:cNvPr>
          <p:cNvSpPr>
            <a:spLocks noGrp="1"/>
          </p:cNvSpPr>
          <p:nvPr>
            <p:ph type="ftr" sz="quarter" idx="3"/>
          </p:nvPr>
        </p:nvSpPr>
        <p:spPr/>
        <p:txBody>
          <a:bodyPr/>
          <a:lstStyle/>
          <a:p>
            <a:r>
              <a:rPr lang="en-IE"/>
              <a:t>Course Info</a:t>
            </a:r>
            <a:endParaRPr lang="en-IE" dirty="0"/>
          </a:p>
        </p:txBody>
      </p:sp>
      <p:sp>
        <p:nvSpPr>
          <p:cNvPr id="7" name="TextBox 6">
            <a:extLst>
              <a:ext uri="{FF2B5EF4-FFF2-40B4-BE49-F238E27FC236}">
                <a16:creationId xmlns:a16="http://schemas.microsoft.com/office/drawing/2014/main" id="{8627E7D4-F532-544B-3D60-7831A7D2898C}"/>
              </a:ext>
            </a:extLst>
          </p:cNvPr>
          <p:cNvSpPr txBox="1"/>
          <p:nvPr/>
        </p:nvSpPr>
        <p:spPr>
          <a:xfrm>
            <a:off x="607408" y="836444"/>
            <a:ext cx="7644829" cy="430887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defTabSz="816266" rtl="0">
              <a:spcBef>
                <a:spcPct val="0"/>
              </a:spcBef>
              <a:defRPr/>
            </a:pPr>
            <a:r>
              <a:rPr lang="en-IE" sz="4400" spc="-89" dirty="0">
                <a:solidFill>
                  <a:srgbClr val="002060"/>
                </a:solidFill>
                <a:latin typeface="+mj-lt"/>
                <a:ea typeface="+mj-ea"/>
                <a:cs typeface="+mj-cs"/>
              </a:rPr>
              <a:t>Questions are Good – so ASK!</a:t>
            </a:r>
            <a:br>
              <a:rPr lang="en-IE" sz="4400" spc="-89" dirty="0">
                <a:solidFill>
                  <a:srgbClr val="002060"/>
                </a:solidFill>
                <a:latin typeface="+mj-lt"/>
                <a:ea typeface="+mj-ea"/>
                <a:cs typeface="+mj-cs"/>
              </a:rPr>
            </a:br>
            <a:r>
              <a:rPr lang="ja-JP" altLang="en-US" sz="4400" spc="-89">
                <a:solidFill>
                  <a:srgbClr val="002060"/>
                </a:solidFill>
                <a:latin typeface="+mj-lt"/>
                <a:ea typeface="+mj-ea"/>
                <a:cs typeface="+mj-cs"/>
              </a:rPr>
              <a:t>问题很好，所以提问</a:t>
            </a:r>
            <a:br>
              <a:rPr lang="en-GB" altLang="ja-JP" sz="4400" spc="-89" dirty="0">
                <a:solidFill>
                  <a:srgbClr val="002060"/>
                </a:solidFill>
                <a:latin typeface="+mj-lt"/>
                <a:ea typeface="+mj-ea"/>
                <a:cs typeface="+mj-cs"/>
              </a:rPr>
            </a:br>
            <a:r>
              <a:rPr lang="en-GB" altLang="ja-JP" sz="2000" spc="-89" dirty="0">
                <a:solidFill>
                  <a:srgbClr val="002060"/>
                </a:solidFill>
                <a:latin typeface="+mj-lt"/>
                <a:ea typeface="+mj-ea"/>
                <a:cs typeface="+mj-cs"/>
              </a:rPr>
              <a:t> </a:t>
            </a:r>
            <a:endParaRPr lang="en-IE" sz="4400" spc="-89" dirty="0">
              <a:solidFill>
                <a:srgbClr val="002060"/>
              </a:solidFill>
              <a:latin typeface="+mj-lt"/>
              <a:ea typeface="+mj-ea"/>
              <a:cs typeface="+mj-cs"/>
            </a:endParaRPr>
          </a:p>
          <a:p>
            <a:pPr defTabSz="816266" rtl="0">
              <a:spcBef>
                <a:spcPct val="0"/>
              </a:spcBef>
              <a:defRPr/>
            </a:pPr>
            <a:r>
              <a:rPr lang="en-IE" sz="16600" kern="1200" spc="-89" dirty="0">
                <a:solidFill>
                  <a:srgbClr val="002060"/>
                </a:solidFill>
                <a:latin typeface="+mj-lt"/>
                <a:ea typeface="+mj-ea"/>
                <a:cs typeface="+mj-cs"/>
                <a:sym typeface="Wingdings" pitchFamily="2" charset="2"/>
              </a:rPr>
              <a:t></a:t>
            </a:r>
            <a:endParaRPr lang="en-US" sz="16600" kern="1200" spc="-89" dirty="0">
              <a:solidFill>
                <a:srgbClr val="002060"/>
              </a:solidFill>
              <a:latin typeface="+mj-lt"/>
              <a:ea typeface="+mj-ea"/>
              <a:cs typeface="+mj-cs"/>
            </a:endParaRPr>
          </a:p>
        </p:txBody>
      </p:sp>
    </p:spTree>
    <p:extLst>
      <p:ext uri="{BB962C8B-B14F-4D97-AF65-F5344CB8AC3E}">
        <p14:creationId xmlns:p14="http://schemas.microsoft.com/office/powerpoint/2010/main" val="356152038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48878AE-1FC0-E0F8-2323-5622D432E75E}"/>
              </a:ext>
            </a:extLst>
          </p:cNvPr>
          <p:cNvSpPr>
            <a:spLocks noGrp="1"/>
          </p:cNvSpPr>
          <p:nvPr>
            <p:ph type="sldNum" sz="quarter" idx="2"/>
          </p:nvPr>
        </p:nvSpPr>
        <p:spPr/>
        <p:txBody>
          <a:bodyPr/>
          <a:lstStyle/>
          <a:p>
            <a:pPr lvl="0"/>
            <a:fld id="{86CB4B4D-7CA3-9044-876B-883B54F8677D}" type="slidenum">
              <a:rPr lang="en-IE" smtClean="0"/>
              <a:t>27</a:t>
            </a:fld>
            <a:endParaRPr lang="en-IE" dirty="0"/>
          </a:p>
        </p:txBody>
      </p:sp>
      <p:sp>
        <p:nvSpPr>
          <p:cNvPr id="5" name="Footer Placeholder 4">
            <a:extLst>
              <a:ext uri="{FF2B5EF4-FFF2-40B4-BE49-F238E27FC236}">
                <a16:creationId xmlns:a16="http://schemas.microsoft.com/office/drawing/2014/main" id="{E3560B0B-5DB3-33EA-1559-704871B44FE4}"/>
              </a:ext>
            </a:extLst>
          </p:cNvPr>
          <p:cNvSpPr>
            <a:spLocks noGrp="1"/>
          </p:cNvSpPr>
          <p:nvPr>
            <p:ph type="ftr" sz="quarter" idx="3"/>
          </p:nvPr>
        </p:nvSpPr>
        <p:spPr/>
        <p:txBody>
          <a:bodyPr/>
          <a:lstStyle/>
          <a:p>
            <a:r>
              <a:rPr lang="en-IE"/>
              <a:t>Course Info</a:t>
            </a:r>
            <a:endParaRPr lang="en-IE" dirty="0"/>
          </a:p>
        </p:txBody>
      </p:sp>
      <p:sp>
        <p:nvSpPr>
          <p:cNvPr id="7" name="TextBox 6">
            <a:extLst>
              <a:ext uri="{FF2B5EF4-FFF2-40B4-BE49-F238E27FC236}">
                <a16:creationId xmlns:a16="http://schemas.microsoft.com/office/drawing/2014/main" id="{8627E7D4-F532-544B-3D60-7831A7D2898C}"/>
              </a:ext>
            </a:extLst>
          </p:cNvPr>
          <p:cNvSpPr txBox="1"/>
          <p:nvPr/>
        </p:nvSpPr>
        <p:spPr>
          <a:xfrm>
            <a:off x="252967" y="837260"/>
            <a:ext cx="8353712" cy="430887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defTabSz="816266" rtl="0">
              <a:spcBef>
                <a:spcPct val="0"/>
              </a:spcBef>
              <a:defRPr/>
            </a:pPr>
            <a:r>
              <a:rPr lang="ja-JP" altLang="en-US" sz="5400" spc="-89">
                <a:solidFill>
                  <a:srgbClr val="002060"/>
                </a:solidFill>
                <a:latin typeface="+mj-lt"/>
                <a:ea typeface="+mj-ea"/>
                <a:cs typeface="+mj-cs"/>
              </a:rPr>
              <a:t>如果你不能用英语提问，可以找一个能帮你提问的人</a:t>
            </a:r>
            <a:br>
              <a:rPr lang="en-GB" altLang="ja-JP" sz="5400" spc="-89" dirty="0">
                <a:solidFill>
                  <a:srgbClr val="002060"/>
                </a:solidFill>
                <a:latin typeface="+mj-lt"/>
                <a:ea typeface="+mj-ea"/>
                <a:cs typeface="+mj-cs"/>
              </a:rPr>
            </a:br>
            <a:r>
              <a:rPr lang="en-IE" sz="16600" kern="1200" spc="-89" dirty="0">
                <a:solidFill>
                  <a:srgbClr val="002060"/>
                </a:solidFill>
                <a:latin typeface="+mj-lt"/>
                <a:ea typeface="+mj-ea"/>
                <a:cs typeface="+mj-cs"/>
                <a:sym typeface="Wingdings" pitchFamily="2" charset="2"/>
              </a:rPr>
              <a:t></a:t>
            </a:r>
            <a:endParaRPr lang="en-US" sz="28700" kern="1200" spc="-89" dirty="0">
              <a:solidFill>
                <a:srgbClr val="002060"/>
              </a:solidFill>
              <a:latin typeface="+mj-lt"/>
              <a:ea typeface="+mj-ea"/>
              <a:cs typeface="+mj-cs"/>
            </a:endParaRPr>
          </a:p>
        </p:txBody>
      </p:sp>
    </p:spTree>
    <p:extLst>
      <p:ext uri="{BB962C8B-B14F-4D97-AF65-F5344CB8AC3E}">
        <p14:creationId xmlns:p14="http://schemas.microsoft.com/office/powerpoint/2010/main" val="11430299"/>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logo&#13;&#10;&#13;&#10;Description automatically generated">
            <a:extLst>
              <a:ext uri="{FF2B5EF4-FFF2-40B4-BE49-F238E27FC236}">
                <a16:creationId xmlns:a16="http://schemas.microsoft.com/office/drawing/2014/main" id="{64886AB6-DCB6-9645-8125-CA11F57910D5}"/>
              </a:ext>
            </a:extLst>
          </p:cNvPr>
          <p:cNvPicPr>
            <a:picLocks noChangeAspect="1"/>
          </p:cNvPicPr>
          <p:nvPr/>
        </p:nvPicPr>
        <p:blipFill rotWithShape="1">
          <a:blip r:embed="rId2">
            <a:extLst>
              <a:ext uri="{28A0092B-C50C-407E-A947-70E740481C1C}">
                <a14:useLocalDpi xmlns:a14="http://schemas.microsoft.com/office/drawing/2010/main" val="0"/>
              </a:ext>
            </a:extLst>
          </a:blip>
          <a:srcRect t="1662" r="1" b="1"/>
          <a:stretch/>
        </p:blipFill>
        <p:spPr>
          <a:xfrm>
            <a:off x="1347374" y="473974"/>
            <a:ext cx="5821443" cy="4007299"/>
          </a:xfrm>
          <a:custGeom>
            <a:avLst/>
            <a:gdLst>
              <a:gd name="connsiteX0" fmla="*/ 3025687 w 7761924"/>
              <a:gd name="connsiteY0" fmla="*/ 76 h 5343065"/>
              <a:gd name="connsiteX1" fmla="*/ 3372722 w 7761924"/>
              <a:gd name="connsiteY1" fmla="*/ 16088 h 5343065"/>
              <a:gd name="connsiteX2" fmla="*/ 7761924 w 7761924"/>
              <a:gd name="connsiteY2" fmla="*/ 3316816 h 5343065"/>
              <a:gd name="connsiteX3" fmla="*/ 3701109 w 7761924"/>
              <a:gd name="connsiteY3" fmla="*/ 5320611 h 5343065"/>
              <a:gd name="connsiteX4" fmla="*/ 36290 w 7761924"/>
              <a:gd name="connsiteY4" fmla="*/ 2696959 h 5343065"/>
              <a:gd name="connsiteX5" fmla="*/ 3025687 w 7761924"/>
              <a:gd name="connsiteY5" fmla="*/ 76 h 534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a:solidFill>
            <a:srgbClr val="FDE111"/>
          </a:solidFill>
          <a:ln>
            <a:noFill/>
          </a:ln>
        </p:spPr>
      </p:pic>
      <p:sp>
        <p:nvSpPr>
          <p:cNvPr id="2" name="Footer Placeholder 1">
            <a:extLst>
              <a:ext uri="{FF2B5EF4-FFF2-40B4-BE49-F238E27FC236}">
                <a16:creationId xmlns:a16="http://schemas.microsoft.com/office/drawing/2014/main" id="{CCEEA231-6D6B-5147-A9A7-1A48939EBD30}"/>
              </a:ext>
            </a:extLst>
          </p:cNvPr>
          <p:cNvSpPr>
            <a:spLocks noGrp="1"/>
          </p:cNvSpPr>
          <p:nvPr>
            <p:ph type="ftr" sz="quarter" idx="11"/>
          </p:nvPr>
        </p:nvSpPr>
        <p:spPr/>
        <p:txBody>
          <a:bodyPr/>
          <a:lstStyle/>
          <a:p>
            <a:r>
              <a:rPr lang="en-IE"/>
              <a:t>Course Info</a:t>
            </a:r>
            <a:endParaRPr lang="en-IE" dirty="0"/>
          </a:p>
        </p:txBody>
      </p:sp>
      <p:pic>
        <p:nvPicPr>
          <p:cNvPr id="7" name="Picture 6" descr="A close up of a toy&#13;&#10;&#13;&#10;Description automatically generated">
            <a:extLst>
              <a:ext uri="{FF2B5EF4-FFF2-40B4-BE49-F238E27FC236}">
                <a16:creationId xmlns:a16="http://schemas.microsoft.com/office/drawing/2014/main" id="{2D47C071-A929-7E49-8327-BB4D84AA98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9971" y="4039277"/>
            <a:ext cx="628034" cy="772482"/>
          </a:xfrm>
          <a:prstGeom prst="rect">
            <a:avLst/>
          </a:prstGeom>
        </p:spPr>
      </p:pic>
      <p:sp>
        <p:nvSpPr>
          <p:cNvPr id="9" name="Rectangle 8">
            <a:extLst>
              <a:ext uri="{FF2B5EF4-FFF2-40B4-BE49-F238E27FC236}">
                <a16:creationId xmlns:a16="http://schemas.microsoft.com/office/drawing/2014/main" id="{879B5407-EB5B-AF48-8192-C2BB3AEC3F33}"/>
              </a:ext>
            </a:extLst>
          </p:cNvPr>
          <p:cNvSpPr/>
          <p:nvPr/>
        </p:nvSpPr>
        <p:spPr>
          <a:xfrm>
            <a:off x="11" y="4902399"/>
            <a:ext cx="9143989" cy="241102"/>
          </a:xfrm>
          <a:prstGeom prst="rect">
            <a:avLst/>
          </a:prstGeom>
          <a:solidFill>
            <a:srgbClr val="0368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469025A5-5106-3945-8404-F8F73E40F972}"/>
              </a:ext>
            </a:extLst>
          </p:cNvPr>
          <p:cNvSpPr/>
          <p:nvPr/>
        </p:nvSpPr>
        <p:spPr>
          <a:xfrm>
            <a:off x="21" y="4867339"/>
            <a:ext cx="9143978" cy="35060"/>
          </a:xfrm>
          <a:prstGeom prst="rect">
            <a:avLst/>
          </a:prstGeom>
          <a:solidFill>
            <a:srgbClr val="1F33AB"/>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Arc 4">
            <a:extLst>
              <a:ext uri="{FF2B5EF4-FFF2-40B4-BE49-F238E27FC236}">
                <a16:creationId xmlns:a16="http://schemas.microsoft.com/office/drawing/2014/main" id="{E905818B-C982-6824-2D72-82CAA50EB15F}"/>
              </a:ext>
            </a:extLst>
          </p:cNvPr>
          <p:cNvSpPr/>
          <p:nvPr/>
        </p:nvSpPr>
        <p:spPr>
          <a:xfrm>
            <a:off x="3119770" y="255925"/>
            <a:ext cx="4825046" cy="4363451"/>
          </a:xfrm>
          <a:custGeom>
            <a:avLst/>
            <a:gdLst>
              <a:gd name="connsiteX0" fmla="*/ 2412523 w 4825046"/>
              <a:gd name="connsiteY0" fmla="*/ 0 h 4363451"/>
              <a:gd name="connsiteX1" fmla="*/ 4825046 w 4825046"/>
              <a:gd name="connsiteY1" fmla="*/ 2181726 h 4363451"/>
              <a:gd name="connsiteX2" fmla="*/ 4294291 w 4825046"/>
              <a:gd name="connsiteY2" fmla="*/ 2181726 h 4363451"/>
              <a:gd name="connsiteX3" fmla="*/ 3835912 w 4825046"/>
              <a:gd name="connsiteY3" fmla="*/ 2181726 h 4363451"/>
              <a:gd name="connsiteX4" fmla="*/ 3401657 w 4825046"/>
              <a:gd name="connsiteY4" fmla="*/ 2181726 h 4363451"/>
              <a:gd name="connsiteX5" fmla="*/ 2895028 w 4825046"/>
              <a:gd name="connsiteY5" fmla="*/ 2181726 h 4363451"/>
              <a:gd name="connsiteX6" fmla="*/ 2412523 w 4825046"/>
              <a:gd name="connsiteY6" fmla="*/ 2181726 h 4363451"/>
              <a:gd name="connsiteX7" fmla="*/ 2412523 w 4825046"/>
              <a:gd name="connsiteY7" fmla="*/ 1592660 h 4363451"/>
              <a:gd name="connsiteX8" fmla="*/ 2412523 w 4825046"/>
              <a:gd name="connsiteY8" fmla="*/ 1003594 h 4363451"/>
              <a:gd name="connsiteX9" fmla="*/ 2412523 w 4825046"/>
              <a:gd name="connsiteY9" fmla="*/ 0 h 4363451"/>
              <a:gd name="connsiteX0" fmla="*/ 2412523 w 4825046"/>
              <a:gd name="connsiteY0" fmla="*/ 0 h 4363451"/>
              <a:gd name="connsiteX1" fmla="*/ 4825046 w 4825046"/>
              <a:gd name="connsiteY1" fmla="*/ 2181726 h 4363451"/>
            </a:gdLst>
            <a:ahLst/>
            <a:cxnLst>
              <a:cxn ang="0">
                <a:pos x="connsiteX0" y="connsiteY0"/>
              </a:cxn>
              <a:cxn ang="0">
                <a:pos x="connsiteX1" y="connsiteY1"/>
              </a:cxn>
            </a:cxnLst>
            <a:rect l="l" t="t" r="r" b="b"/>
            <a:pathLst>
              <a:path w="4825046" h="4363451" stroke="0" extrusionOk="0">
                <a:moveTo>
                  <a:pt x="2412523" y="0"/>
                </a:moveTo>
                <a:cubicBezTo>
                  <a:pt x="3628794" y="-71631"/>
                  <a:pt x="4778611" y="994220"/>
                  <a:pt x="4825046" y="2181726"/>
                </a:cubicBezTo>
                <a:cubicBezTo>
                  <a:pt x="4648381" y="2216667"/>
                  <a:pt x="4555722" y="2178687"/>
                  <a:pt x="4294291" y="2181726"/>
                </a:cubicBezTo>
                <a:cubicBezTo>
                  <a:pt x="4032860" y="2184765"/>
                  <a:pt x="3930079" y="2128263"/>
                  <a:pt x="3835912" y="2181726"/>
                </a:cubicBezTo>
                <a:cubicBezTo>
                  <a:pt x="3741745" y="2235189"/>
                  <a:pt x="3611727" y="2130904"/>
                  <a:pt x="3401657" y="2181726"/>
                </a:cubicBezTo>
                <a:cubicBezTo>
                  <a:pt x="3191588" y="2232548"/>
                  <a:pt x="3023759" y="2129332"/>
                  <a:pt x="2895028" y="2181726"/>
                </a:cubicBezTo>
                <a:cubicBezTo>
                  <a:pt x="2766297" y="2234120"/>
                  <a:pt x="2573145" y="2144605"/>
                  <a:pt x="2412523" y="2181726"/>
                </a:cubicBezTo>
                <a:cubicBezTo>
                  <a:pt x="2399089" y="2048791"/>
                  <a:pt x="2438220" y="1759814"/>
                  <a:pt x="2412523" y="1592660"/>
                </a:cubicBezTo>
                <a:cubicBezTo>
                  <a:pt x="2386826" y="1425506"/>
                  <a:pt x="2428532" y="1262217"/>
                  <a:pt x="2412523" y="1003594"/>
                </a:cubicBezTo>
                <a:cubicBezTo>
                  <a:pt x="2396514" y="744971"/>
                  <a:pt x="2425062" y="317837"/>
                  <a:pt x="2412523" y="0"/>
                </a:cubicBezTo>
                <a:close/>
              </a:path>
              <a:path w="4825046" h="4363451" fill="none" extrusionOk="0">
                <a:moveTo>
                  <a:pt x="2412523" y="0"/>
                </a:moveTo>
                <a:cubicBezTo>
                  <a:pt x="3893069" y="220530"/>
                  <a:pt x="4841856" y="1150891"/>
                  <a:pt x="4825046" y="2181726"/>
                </a:cubicBezTo>
              </a:path>
              <a:path w="4825046" h="4363451" fill="none" stroke="0" extrusionOk="0">
                <a:moveTo>
                  <a:pt x="2412523" y="0"/>
                </a:moveTo>
                <a:cubicBezTo>
                  <a:pt x="3594218" y="-24376"/>
                  <a:pt x="4991083" y="1112579"/>
                  <a:pt x="4825046" y="2181726"/>
                </a:cubicBezTo>
              </a:path>
            </a:pathLst>
          </a:custGeom>
          <a:ln w="161925">
            <a:extLst>
              <a:ext uri="{C807C97D-BFC1-408E-A445-0C87EB9F89A2}">
                <ask:lineSketchStyleProps xmlns:ask="http://schemas.microsoft.com/office/drawing/2018/sketchyshapes" sd="1219033472">
                  <a:prstGeom prst="arc">
                    <a:avLst/>
                  </a:prstGeom>
                  <ask:type>
                    <ask:lineSketchScribble/>
                  </ask:type>
                </ask:lineSketchStyleProps>
              </a:ext>
            </a:extLst>
          </a:ln>
        </p:spPr>
        <p:style>
          <a:lnRef idx="1">
            <a:schemeClr val="accent1"/>
          </a:lnRef>
          <a:fillRef idx="0">
            <a:schemeClr val="accent1"/>
          </a:fillRef>
          <a:effectRef idx="0">
            <a:schemeClr val="accent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6" name="Arc 5">
            <a:extLst>
              <a:ext uri="{FF2B5EF4-FFF2-40B4-BE49-F238E27FC236}">
                <a16:creationId xmlns:a16="http://schemas.microsoft.com/office/drawing/2014/main" id="{0E12D8E3-B5EB-1F63-44BF-C8DFC4B7792B}"/>
              </a:ext>
            </a:extLst>
          </p:cNvPr>
          <p:cNvSpPr/>
          <p:nvPr/>
        </p:nvSpPr>
        <p:spPr>
          <a:xfrm rot="10800000">
            <a:off x="1199184" y="241101"/>
            <a:ext cx="4825046" cy="4363451"/>
          </a:xfrm>
          <a:custGeom>
            <a:avLst/>
            <a:gdLst>
              <a:gd name="connsiteX0" fmla="*/ 2412523 w 4825046"/>
              <a:gd name="connsiteY0" fmla="*/ 0 h 4363451"/>
              <a:gd name="connsiteX1" fmla="*/ 4825046 w 4825046"/>
              <a:gd name="connsiteY1" fmla="*/ 2181726 h 4363451"/>
              <a:gd name="connsiteX2" fmla="*/ 4294291 w 4825046"/>
              <a:gd name="connsiteY2" fmla="*/ 2181726 h 4363451"/>
              <a:gd name="connsiteX3" fmla="*/ 3835912 w 4825046"/>
              <a:gd name="connsiteY3" fmla="*/ 2181726 h 4363451"/>
              <a:gd name="connsiteX4" fmla="*/ 3401657 w 4825046"/>
              <a:gd name="connsiteY4" fmla="*/ 2181726 h 4363451"/>
              <a:gd name="connsiteX5" fmla="*/ 2895028 w 4825046"/>
              <a:gd name="connsiteY5" fmla="*/ 2181726 h 4363451"/>
              <a:gd name="connsiteX6" fmla="*/ 2412523 w 4825046"/>
              <a:gd name="connsiteY6" fmla="*/ 2181726 h 4363451"/>
              <a:gd name="connsiteX7" fmla="*/ 2412523 w 4825046"/>
              <a:gd name="connsiteY7" fmla="*/ 1592660 h 4363451"/>
              <a:gd name="connsiteX8" fmla="*/ 2412523 w 4825046"/>
              <a:gd name="connsiteY8" fmla="*/ 1003594 h 4363451"/>
              <a:gd name="connsiteX9" fmla="*/ 2412523 w 4825046"/>
              <a:gd name="connsiteY9" fmla="*/ 0 h 4363451"/>
              <a:gd name="connsiteX0" fmla="*/ 2412523 w 4825046"/>
              <a:gd name="connsiteY0" fmla="*/ 0 h 4363451"/>
              <a:gd name="connsiteX1" fmla="*/ 4825046 w 4825046"/>
              <a:gd name="connsiteY1" fmla="*/ 2181726 h 4363451"/>
            </a:gdLst>
            <a:ahLst/>
            <a:cxnLst>
              <a:cxn ang="0">
                <a:pos x="connsiteX0" y="connsiteY0"/>
              </a:cxn>
              <a:cxn ang="0">
                <a:pos x="connsiteX1" y="connsiteY1"/>
              </a:cxn>
            </a:cxnLst>
            <a:rect l="l" t="t" r="r" b="b"/>
            <a:pathLst>
              <a:path w="4825046" h="4363451" stroke="0" extrusionOk="0">
                <a:moveTo>
                  <a:pt x="2412523" y="0"/>
                </a:moveTo>
                <a:cubicBezTo>
                  <a:pt x="3628794" y="-71631"/>
                  <a:pt x="4778611" y="994220"/>
                  <a:pt x="4825046" y="2181726"/>
                </a:cubicBezTo>
                <a:cubicBezTo>
                  <a:pt x="4648381" y="2216667"/>
                  <a:pt x="4555722" y="2178687"/>
                  <a:pt x="4294291" y="2181726"/>
                </a:cubicBezTo>
                <a:cubicBezTo>
                  <a:pt x="4032860" y="2184765"/>
                  <a:pt x="3930079" y="2128263"/>
                  <a:pt x="3835912" y="2181726"/>
                </a:cubicBezTo>
                <a:cubicBezTo>
                  <a:pt x="3741745" y="2235189"/>
                  <a:pt x="3611727" y="2130904"/>
                  <a:pt x="3401657" y="2181726"/>
                </a:cubicBezTo>
                <a:cubicBezTo>
                  <a:pt x="3191588" y="2232548"/>
                  <a:pt x="3023759" y="2129332"/>
                  <a:pt x="2895028" y="2181726"/>
                </a:cubicBezTo>
                <a:cubicBezTo>
                  <a:pt x="2766297" y="2234120"/>
                  <a:pt x="2573145" y="2144605"/>
                  <a:pt x="2412523" y="2181726"/>
                </a:cubicBezTo>
                <a:cubicBezTo>
                  <a:pt x="2399089" y="2048791"/>
                  <a:pt x="2438220" y="1759814"/>
                  <a:pt x="2412523" y="1592660"/>
                </a:cubicBezTo>
                <a:cubicBezTo>
                  <a:pt x="2386826" y="1425506"/>
                  <a:pt x="2428532" y="1262217"/>
                  <a:pt x="2412523" y="1003594"/>
                </a:cubicBezTo>
                <a:cubicBezTo>
                  <a:pt x="2396514" y="744971"/>
                  <a:pt x="2425062" y="317837"/>
                  <a:pt x="2412523" y="0"/>
                </a:cubicBezTo>
                <a:close/>
              </a:path>
              <a:path w="4825046" h="4363451" fill="none" extrusionOk="0">
                <a:moveTo>
                  <a:pt x="2412523" y="0"/>
                </a:moveTo>
                <a:cubicBezTo>
                  <a:pt x="3893069" y="220530"/>
                  <a:pt x="4841856" y="1150891"/>
                  <a:pt x="4825046" y="2181726"/>
                </a:cubicBezTo>
              </a:path>
              <a:path w="4825046" h="4363451" fill="none" stroke="0" extrusionOk="0">
                <a:moveTo>
                  <a:pt x="2412523" y="0"/>
                </a:moveTo>
                <a:cubicBezTo>
                  <a:pt x="3594218" y="-24376"/>
                  <a:pt x="4991083" y="1112579"/>
                  <a:pt x="4825046" y="2181726"/>
                </a:cubicBezTo>
              </a:path>
            </a:pathLst>
          </a:custGeom>
          <a:ln w="161925">
            <a:extLst>
              <a:ext uri="{C807C97D-BFC1-408E-A445-0C87EB9F89A2}">
                <ask:lineSketchStyleProps xmlns:ask="http://schemas.microsoft.com/office/drawing/2018/sketchyshapes" sd="1219033472">
                  <a:prstGeom prst="arc">
                    <a:avLst/>
                  </a:prstGeom>
                  <ask:type>
                    <ask:lineSketchScribble/>
                  </ask:type>
                </ask:lineSketchStyleProps>
              </a:ext>
            </a:extLst>
          </a:ln>
        </p:spPr>
        <p:style>
          <a:lnRef idx="1">
            <a:schemeClr val="accent1"/>
          </a:lnRef>
          <a:fillRef idx="0">
            <a:schemeClr val="accent1"/>
          </a:fillRef>
          <a:effectRef idx="0">
            <a:schemeClr val="accent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2" name="Slide Number Placeholder 11">
            <a:extLst>
              <a:ext uri="{FF2B5EF4-FFF2-40B4-BE49-F238E27FC236}">
                <a16:creationId xmlns:a16="http://schemas.microsoft.com/office/drawing/2014/main" id="{4BA07139-B4B0-117B-EC27-2D34964457A0}"/>
              </a:ext>
            </a:extLst>
          </p:cNvPr>
          <p:cNvSpPr>
            <a:spLocks noGrp="1"/>
          </p:cNvSpPr>
          <p:nvPr>
            <p:ph type="sldNum" sz="quarter" idx="10"/>
          </p:nvPr>
        </p:nvSpPr>
        <p:spPr/>
        <p:txBody>
          <a:bodyPr/>
          <a:lstStyle/>
          <a:p>
            <a:fld id="{86CB4B4D-7CA3-9044-876B-883B54F8677D}" type="slidenum">
              <a:rPr lang="en-US" smtClean="0"/>
              <a:pPr/>
              <a:t>28</a:t>
            </a:fld>
            <a:endParaRPr lang="en-US" dirty="0"/>
          </a:p>
        </p:txBody>
      </p:sp>
      <p:sp>
        <p:nvSpPr>
          <p:cNvPr id="4" name="TextBox 3">
            <a:extLst>
              <a:ext uri="{FF2B5EF4-FFF2-40B4-BE49-F238E27FC236}">
                <a16:creationId xmlns:a16="http://schemas.microsoft.com/office/drawing/2014/main" id="{F9DD9E23-806E-02B3-B6DD-E669572EA6BC}"/>
              </a:ext>
            </a:extLst>
          </p:cNvPr>
          <p:cNvSpPr txBox="1"/>
          <p:nvPr/>
        </p:nvSpPr>
        <p:spPr>
          <a:xfrm>
            <a:off x="1125782" y="860295"/>
            <a:ext cx="6954189" cy="3154710"/>
          </a:xfrm>
          <a:prstGeom prst="rect">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ctr" defTabSz="366737" rtl="0"/>
            <a:r>
              <a:rPr lang="en-US" sz="19900" dirty="0"/>
              <a:t>谢谢</a:t>
            </a:r>
          </a:p>
        </p:txBody>
      </p:sp>
      <p:sp>
        <p:nvSpPr>
          <p:cNvPr id="13" name="Rectangle 12">
            <a:extLst>
              <a:ext uri="{FF2B5EF4-FFF2-40B4-BE49-F238E27FC236}">
                <a16:creationId xmlns:a16="http://schemas.microsoft.com/office/drawing/2014/main" id="{243631F8-49B9-267F-5301-FE01418D415F}"/>
              </a:ext>
            </a:extLst>
          </p:cNvPr>
          <p:cNvSpPr/>
          <p:nvPr/>
        </p:nvSpPr>
        <p:spPr>
          <a:xfrm>
            <a:off x="4429823" y="4015005"/>
            <a:ext cx="2327816" cy="378575"/>
          </a:xfrm>
          <a:prstGeom prst="rect">
            <a:avLst/>
          </a:prstGeom>
          <a:solidFill>
            <a:srgbClr val="FFFFFF"/>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Rectangle 13">
            <a:extLst>
              <a:ext uri="{FF2B5EF4-FFF2-40B4-BE49-F238E27FC236}">
                <a16:creationId xmlns:a16="http://schemas.microsoft.com/office/drawing/2014/main" id="{2478FE0C-FC8F-B901-345B-667D2A58ECBB}"/>
              </a:ext>
            </a:extLst>
          </p:cNvPr>
          <p:cNvSpPr/>
          <p:nvPr/>
        </p:nvSpPr>
        <p:spPr>
          <a:xfrm>
            <a:off x="2118732" y="72843"/>
            <a:ext cx="2656882" cy="817809"/>
          </a:xfrm>
          <a:prstGeom prst="rect">
            <a:avLst/>
          </a:prstGeom>
          <a:solidFill>
            <a:srgbClr val="FFFFFF"/>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00657138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logo&#13;&#10;&#13;&#10;Description automatically generated">
            <a:extLst>
              <a:ext uri="{FF2B5EF4-FFF2-40B4-BE49-F238E27FC236}">
                <a16:creationId xmlns:a16="http://schemas.microsoft.com/office/drawing/2014/main" id="{64886AB6-DCB6-9645-8125-CA11F57910D5}"/>
              </a:ext>
            </a:extLst>
          </p:cNvPr>
          <p:cNvPicPr>
            <a:picLocks noChangeAspect="1"/>
          </p:cNvPicPr>
          <p:nvPr/>
        </p:nvPicPr>
        <p:blipFill rotWithShape="1">
          <a:blip r:embed="rId2">
            <a:extLst>
              <a:ext uri="{28A0092B-C50C-407E-A947-70E740481C1C}">
                <a14:useLocalDpi xmlns:a14="http://schemas.microsoft.com/office/drawing/2010/main" val="0"/>
              </a:ext>
            </a:extLst>
          </a:blip>
          <a:srcRect t="1662" r="1" b="1"/>
          <a:stretch/>
        </p:blipFill>
        <p:spPr>
          <a:xfrm>
            <a:off x="1347374" y="473974"/>
            <a:ext cx="5821443" cy="4007299"/>
          </a:xfrm>
          <a:custGeom>
            <a:avLst/>
            <a:gdLst>
              <a:gd name="connsiteX0" fmla="*/ 3025687 w 7761924"/>
              <a:gd name="connsiteY0" fmla="*/ 76 h 5343065"/>
              <a:gd name="connsiteX1" fmla="*/ 3372722 w 7761924"/>
              <a:gd name="connsiteY1" fmla="*/ 16088 h 5343065"/>
              <a:gd name="connsiteX2" fmla="*/ 7761924 w 7761924"/>
              <a:gd name="connsiteY2" fmla="*/ 3316816 h 5343065"/>
              <a:gd name="connsiteX3" fmla="*/ 3701109 w 7761924"/>
              <a:gd name="connsiteY3" fmla="*/ 5320611 h 5343065"/>
              <a:gd name="connsiteX4" fmla="*/ 36290 w 7761924"/>
              <a:gd name="connsiteY4" fmla="*/ 2696959 h 5343065"/>
              <a:gd name="connsiteX5" fmla="*/ 3025687 w 7761924"/>
              <a:gd name="connsiteY5" fmla="*/ 76 h 534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a:solidFill>
            <a:srgbClr val="FDE111"/>
          </a:solidFill>
          <a:ln>
            <a:noFill/>
          </a:ln>
        </p:spPr>
      </p:pic>
      <p:sp>
        <p:nvSpPr>
          <p:cNvPr id="2" name="Footer Placeholder 1">
            <a:extLst>
              <a:ext uri="{FF2B5EF4-FFF2-40B4-BE49-F238E27FC236}">
                <a16:creationId xmlns:a16="http://schemas.microsoft.com/office/drawing/2014/main" id="{CCEEA231-6D6B-5147-A9A7-1A48939EBD30}"/>
              </a:ext>
            </a:extLst>
          </p:cNvPr>
          <p:cNvSpPr>
            <a:spLocks noGrp="1"/>
          </p:cNvSpPr>
          <p:nvPr>
            <p:ph type="ftr" sz="quarter" idx="11"/>
          </p:nvPr>
        </p:nvSpPr>
        <p:spPr/>
        <p:txBody>
          <a:bodyPr/>
          <a:lstStyle/>
          <a:p>
            <a:r>
              <a:rPr lang="en-IE"/>
              <a:t>Course Info</a:t>
            </a:r>
            <a:endParaRPr lang="en-IE" dirty="0"/>
          </a:p>
        </p:txBody>
      </p:sp>
      <p:pic>
        <p:nvPicPr>
          <p:cNvPr id="7" name="Picture 6" descr="A close up of a toy&#13;&#10;&#13;&#10;Description automatically generated">
            <a:extLst>
              <a:ext uri="{FF2B5EF4-FFF2-40B4-BE49-F238E27FC236}">
                <a16:creationId xmlns:a16="http://schemas.microsoft.com/office/drawing/2014/main" id="{2D47C071-A929-7E49-8327-BB4D84AA98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9971" y="4039277"/>
            <a:ext cx="628034" cy="772482"/>
          </a:xfrm>
          <a:prstGeom prst="rect">
            <a:avLst/>
          </a:prstGeom>
        </p:spPr>
      </p:pic>
      <p:sp>
        <p:nvSpPr>
          <p:cNvPr id="9" name="Rectangle 8">
            <a:extLst>
              <a:ext uri="{FF2B5EF4-FFF2-40B4-BE49-F238E27FC236}">
                <a16:creationId xmlns:a16="http://schemas.microsoft.com/office/drawing/2014/main" id="{879B5407-EB5B-AF48-8192-C2BB3AEC3F33}"/>
              </a:ext>
            </a:extLst>
          </p:cNvPr>
          <p:cNvSpPr/>
          <p:nvPr/>
        </p:nvSpPr>
        <p:spPr>
          <a:xfrm>
            <a:off x="11" y="4902399"/>
            <a:ext cx="9143989" cy="241102"/>
          </a:xfrm>
          <a:prstGeom prst="rect">
            <a:avLst/>
          </a:prstGeom>
          <a:solidFill>
            <a:srgbClr val="0368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469025A5-5106-3945-8404-F8F73E40F972}"/>
              </a:ext>
            </a:extLst>
          </p:cNvPr>
          <p:cNvSpPr/>
          <p:nvPr/>
        </p:nvSpPr>
        <p:spPr>
          <a:xfrm>
            <a:off x="21" y="4867339"/>
            <a:ext cx="9143978" cy="35060"/>
          </a:xfrm>
          <a:prstGeom prst="rect">
            <a:avLst/>
          </a:prstGeom>
          <a:solidFill>
            <a:srgbClr val="1F33AB"/>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Arc 4">
            <a:extLst>
              <a:ext uri="{FF2B5EF4-FFF2-40B4-BE49-F238E27FC236}">
                <a16:creationId xmlns:a16="http://schemas.microsoft.com/office/drawing/2014/main" id="{E905818B-C982-6824-2D72-82CAA50EB15F}"/>
              </a:ext>
            </a:extLst>
          </p:cNvPr>
          <p:cNvSpPr/>
          <p:nvPr/>
        </p:nvSpPr>
        <p:spPr>
          <a:xfrm>
            <a:off x="3119770" y="255925"/>
            <a:ext cx="4825046" cy="4363451"/>
          </a:xfrm>
          <a:custGeom>
            <a:avLst/>
            <a:gdLst>
              <a:gd name="connsiteX0" fmla="*/ 2412523 w 4825046"/>
              <a:gd name="connsiteY0" fmla="*/ 0 h 4363451"/>
              <a:gd name="connsiteX1" fmla="*/ 4825046 w 4825046"/>
              <a:gd name="connsiteY1" fmla="*/ 2181726 h 4363451"/>
              <a:gd name="connsiteX2" fmla="*/ 4294291 w 4825046"/>
              <a:gd name="connsiteY2" fmla="*/ 2181726 h 4363451"/>
              <a:gd name="connsiteX3" fmla="*/ 3835912 w 4825046"/>
              <a:gd name="connsiteY3" fmla="*/ 2181726 h 4363451"/>
              <a:gd name="connsiteX4" fmla="*/ 3401657 w 4825046"/>
              <a:gd name="connsiteY4" fmla="*/ 2181726 h 4363451"/>
              <a:gd name="connsiteX5" fmla="*/ 2895028 w 4825046"/>
              <a:gd name="connsiteY5" fmla="*/ 2181726 h 4363451"/>
              <a:gd name="connsiteX6" fmla="*/ 2412523 w 4825046"/>
              <a:gd name="connsiteY6" fmla="*/ 2181726 h 4363451"/>
              <a:gd name="connsiteX7" fmla="*/ 2412523 w 4825046"/>
              <a:gd name="connsiteY7" fmla="*/ 1592660 h 4363451"/>
              <a:gd name="connsiteX8" fmla="*/ 2412523 w 4825046"/>
              <a:gd name="connsiteY8" fmla="*/ 1003594 h 4363451"/>
              <a:gd name="connsiteX9" fmla="*/ 2412523 w 4825046"/>
              <a:gd name="connsiteY9" fmla="*/ 0 h 4363451"/>
              <a:gd name="connsiteX0" fmla="*/ 2412523 w 4825046"/>
              <a:gd name="connsiteY0" fmla="*/ 0 h 4363451"/>
              <a:gd name="connsiteX1" fmla="*/ 4825046 w 4825046"/>
              <a:gd name="connsiteY1" fmla="*/ 2181726 h 4363451"/>
            </a:gdLst>
            <a:ahLst/>
            <a:cxnLst>
              <a:cxn ang="0">
                <a:pos x="connsiteX0" y="connsiteY0"/>
              </a:cxn>
              <a:cxn ang="0">
                <a:pos x="connsiteX1" y="connsiteY1"/>
              </a:cxn>
            </a:cxnLst>
            <a:rect l="l" t="t" r="r" b="b"/>
            <a:pathLst>
              <a:path w="4825046" h="4363451" stroke="0" extrusionOk="0">
                <a:moveTo>
                  <a:pt x="2412523" y="0"/>
                </a:moveTo>
                <a:cubicBezTo>
                  <a:pt x="3628794" y="-71631"/>
                  <a:pt x="4778611" y="994220"/>
                  <a:pt x="4825046" y="2181726"/>
                </a:cubicBezTo>
                <a:cubicBezTo>
                  <a:pt x="4648381" y="2216667"/>
                  <a:pt x="4555722" y="2178687"/>
                  <a:pt x="4294291" y="2181726"/>
                </a:cubicBezTo>
                <a:cubicBezTo>
                  <a:pt x="4032860" y="2184765"/>
                  <a:pt x="3930079" y="2128263"/>
                  <a:pt x="3835912" y="2181726"/>
                </a:cubicBezTo>
                <a:cubicBezTo>
                  <a:pt x="3741745" y="2235189"/>
                  <a:pt x="3611727" y="2130904"/>
                  <a:pt x="3401657" y="2181726"/>
                </a:cubicBezTo>
                <a:cubicBezTo>
                  <a:pt x="3191588" y="2232548"/>
                  <a:pt x="3023759" y="2129332"/>
                  <a:pt x="2895028" y="2181726"/>
                </a:cubicBezTo>
                <a:cubicBezTo>
                  <a:pt x="2766297" y="2234120"/>
                  <a:pt x="2573145" y="2144605"/>
                  <a:pt x="2412523" y="2181726"/>
                </a:cubicBezTo>
                <a:cubicBezTo>
                  <a:pt x="2399089" y="2048791"/>
                  <a:pt x="2438220" y="1759814"/>
                  <a:pt x="2412523" y="1592660"/>
                </a:cubicBezTo>
                <a:cubicBezTo>
                  <a:pt x="2386826" y="1425506"/>
                  <a:pt x="2428532" y="1262217"/>
                  <a:pt x="2412523" y="1003594"/>
                </a:cubicBezTo>
                <a:cubicBezTo>
                  <a:pt x="2396514" y="744971"/>
                  <a:pt x="2425062" y="317837"/>
                  <a:pt x="2412523" y="0"/>
                </a:cubicBezTo>
                <a:close/>
              </a:path>
              <a:path w="4825046" h="4363451" fill="none" extrusionOk="0">
                <a:moveTo>
                  <a:pt x="2412523" y="0"/>
                </a:moveTo>
                <a:cubicBezTo>
                  <a:pt x="3893069" y="220530"/>
                  <a:pt x="4841856" y="1150891"/>
                  <a:pt x="4825046" y="2181726"/>
                </a:cubicBezTo>
              </a:path>
              <a:path w="4825046" h="4363451" fill="none" stroke="0" extrusionOk="0">
                <a:moveTo>
                  <a:pt x="2412523" y="0"/>
                </a:moveTo>
                <a:cubicBezTo>
                  <a:pt x="3594218" y="-24376"/>
                  <a:pt x="4991083" y="1112579"/>
                  <a:pt x="4825046" y="2181726"/>
                </a:cubicBezTo>
              </a:path>
            </a:pathLst>
          </a:custGeom>
          <a:ln w="161925">
            <a:extLst>
              <a:ext uri="{C807C97D-BFC1-408E-A445-0C87EB9F89A2}">
                <ask:lineSketchStyleProps xmlns:ask="http://schemas.microsoft.com/office/drawing/2018/sketchyshapes" sd="1219033472">
                  <a:prstGeom prst="arc">
                    <a:avLst/>
                  </a:prstGeom>
                  <ask:type>
                    <ask:lineSketchScribble/>
                  </ask:type>
                </ask:lineSketchStyleProps>
              </a:ext>
            </a:extLst>
          </a:ln>
        </p:spPr>
        <p:style>
          <a:lnRef idx="1">
            <a:schemeClr val="accent1"/>
          </a:lnRef>
          <a:fillRef idx="0">
            <a:schemeClr val="accent1"/>
          </a:fillRef>
          <a:effectRef idx="0">
            <a:schemeClr val="accent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6" name="Arc 5">
            <a:extLst>
              <a:ext uri="{FF2B5EF4-FFF2-40B4-BE49-F238E27FC236}">
                <a16:creationId xmlns:a16="http://schemas.microsoft.com/office/drawing/2014/main" id="{0E12D8E3-B5EB-1F63-44BF-C8DFC4B7792B}"/>
              </a:ext>
            </a:extLst>
          </p:cNvPr>
          <p:cNvSpPr/>
          <p:nvPr/>
        </p:nvSpPr>
        <p:spPr>
          <a:xfrm rot="10800000">
            <a:off x="1199184" y="241101"/>
            <a:ext cx="4825046" cy="4363451"/>
          </a:xfrm>
          <a:custGeom>
            <a:avLst/>
            <a:gdLst>
              <a:gd name="connsiteX0" fmla="*/ 2412523 w 4825046"/>
              <a:gd name="connsiteY0" fmla="*/ 0 h 4363451"/>
              <a:gd name="connsiteX1" fmla="*/ 4825046 w 4825046"/>
              <a:gd name="connsiteY1" fmla="*/ 2181726 h 4363451"/>
              <a:gd name="connsiteX2" fmla="*/ 4294291 w 4825046"/>
              <a:gd name="connsiteY2" fmla="*/ 2181726 h 4363451"/>
              <a:gd name="connsiteX3" fmla="*/ 3835912 w 4825046"/>
              <a:gd name="connsiteY3" fmla="*/ 2181726 h 4363451"/>
              <a:gd name="connsiteX4" fmla="*/ 3401657 w 4825046"/>
              <a:gd name="connsiteY4" fmla="*/ 2181726 h 4363451"/>
              <a:gd name="connsiteX5" fmla="*/ 2895028 w 4825046"/>
              <a:gd name="connsiteY5" fmla="*/ 2181726 h 4363451"/>
              <a:gd name="connsiteX6" fmla="*/ 2412523 w 4825046"/>
              <a:gd name="connsiteY6" fmla="*/ 2181726 h 4363451"/>
              <a:gd name="connsiteX7" fmla="*/ 2412523 w 4825046"/>
              <a:gd name="connsiteY7" fmla="*/ 1592660 h 4363451"/>
              <a:gd name="connsiteX8" fmla="*/ 2412523 w 4825046"/>
              <a:gd name="connsiteY8" fmla="*/ 1003594 h 4363451"/>
              <a:gd name="connsiteX9" fmla="*/ 2412523 w 4825046"/>
              <a:gd name="connsiteY9" fmla="*/ 0 h 4363451"/>
              <a:gd name="connsiteX0" fmla="*/ 2412523 w 4825046"/>
              <a:gd name="connsiteY0" fmla="*/ 0 h 4363451"/>
              <a:gd name="connsiteX1" fmla="*/ 4825046 w 4825046"/>
              <a:gd name="connsiteY1" fmla="*/ 2181726 h 4363451"/>
            </a:gdLst>
            <a:ahLst/>
            <a:cxnLst>
              <a:cxn ang="0">
                <a:pos x="connsiteX0" y="connsiteY0"/>
              </a:cxn>
              <a:cxn ang="0">
                <a:pos x="connsiteX1" y="connsiteY1"/>
              </a:cxn>
            </a:cxnLst>
            <a:rect l="l" t="t" r="r" b="b"/>
            <a:pathLst>
              <a:path w="4825046" h="4363451" stroke="0" extrusionOk="0">
                <a:moveTo>
                  <a:pt x="2412523" y="0"/>
                </a:moveTo>
                <a:cubicBezTo>
                  <a:pt x="3628794" y="-71631"/>
                  <a:pt x="4778611" y="994220"/>
                  <a:pt x="4825046" y="2181726"/>
                </a:cubicBezTo>
                <a:cubicBezTo>
                  <a:pt x="4648381" y="2216667"/>
                  <a:pt x="4555722" y="2178687"/>
                  <a:pt x="4294291" y="2181726"/>
                </a:cubicBezTo>
                <a:cubicBezTo>
                  <a:pt x="4032860" y="2184765"/>
                  <a:pt x="3930079" y="2128263"/>
                  <a:pt x="3835912" y="2181726"/>
                </a:cubicBezTo>
                <a:cubicBezTo>
                  <a:pt x="3741745" y="2235189"/>
                  <a:pt x="3611727" y="2130904"/>
                  <a:pt x="3401657" y="2181726"/>
                </a:cubicBezTo>
                <a:cubicBezTo>
                  <a:pt x="3191588" y="2232548"/>
                  <a:pt x="3023759" y="2129332"/>
                  <a:pt x="2895028" y="2181726"/>
                </a:cubicBezTo>
                <a:cubicBezTo>
                  <a:pt x="2766297" y="2234120"/>
                  <a:pt x="2573145" y="2144605"/>
                  <a:pt x="2412523" y="2181726"/>
                </a:cubicBezTo>
                <a:cubicBezTo>
                  <a:pt x="2399089" y="2048791"/>
                  <a:pt x="2438220" y="1759814"/>
                  <a:pt x="2412523" y="1592660"/>
                </a:cubicBezTo>
                <a:cubicBezTo>
                  <a:pt x="2386826" y="1425506"/>
                  <a:pt x="2428532" y="1262217"/>
                  <a:pt x="2412523" y="1003594"/>
                </a:cubicBezTo>
                <a:cubicBezTo>
                  <a:pt x="2396514" y="744971"/>
                  <a:pt x="2425062" y="317837"/>
                  <a:pt x="2412523" y="0"/>
                </a:cubicBezTo>
                <a:close/>
              </a:path>
              <a:path w="4825046" h="4363451" fill="none" extrusionOk="0">
                <a:moveTo>
                  <a:pt x="2412523" y="0"/>
                </a:moveTo>
                <a:cubicBezTo>
                  <a:pt x="3893069" y="220530"/>
                  <a:pt x="4841856" y="1150891"/>
                  <a:pt x="4825046" y="2181726"/>
                </a:cubicBezTo>
              </a:path>
              <a:path w="4825046" h="4363451" fill="none" stroke="0" extrusionOk="0">
                <a:moveTo>
                  <a:pt x="2412523" y="0"/>
                </a:moveTo>
                <a:cubicBezTo>
                  <a:pt x="3594218" y="-24376"/>
                  <a:pt x="4991083" y="1112579"/>
                  <a:pt x="4825046" y="2181726"/>
                </a:cubicBezTo>
              </a:path>
            </a:pathLst>
          </a:custGeom>
          <a:ln w="161925">
            <a:extLst>
              <a:ext uri="{C807C97D-BFC1-408E-A445-0C87EB9F89A2}">
                <ask:lineSketchStyleProps xmlns:ask="http://schemas.microsoft.com/office/drawing/2018/sketchyshapes" sd="1219033472">
                  <a:prstGeom prst="arc">
                    <a:avLst/>
                  </a:prstGeom>
                  <ask:type>
                    <ask:lineSketchScribble/>
                  </ask:type>
                </ask:lineSketchStyleProps>
              </a:ext>
            </a:extLst>
          </a:ln>
        </p:spPr>
        <p:style>
          <a:lnRef idx="1">
            <a:schemeClr val="accent1"/>
          </a:lnRef>
          <a:fillRef idx="0">
            <a:schemeClr val="accent1"/>
          </a:fillRef>
          <a:effectRef idx="0">
            <a:schemeClr val="accent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2" name="Slide Number Placeholder 11">
            <a:extLst>
              <a:ext uri="{FF2B5EF4-FFF2-40B4-BE49-F238E27FC236}">
                <a16:creationId xmlns:a16="http://schemas.microsoft.com/office/drawing/2014/main" id="{4BA07139-B4B0-117B-EC27-2D34964457A0}"/>
              </a:ext>
            </a:extLst>
          </p:cNvPr>
          <p:cNvSpPr>
            <a:spLocks noGrp="1"/>
          </p:cNvSpPr>
          <p:nvPr>
            <p:ph type="sldNum" sz="quarter" idx="10"/>
          </p:nvPr>
        </p:nvSpPr>
        <p:spPr/>
        <p:txBody>
          <a:bodyPr/>
          <a:lstStyle/>
          <a:p>
            <a:fld id="{86CB4B4D-7CA3-9044-876B-883B54F8677D}" type="slidenum">
              <a:rPr lang="en-US" smtClean="0"/>
              <a:pPr/>
              <a:t>29</a:t>
            </a:fld>
            <a:endParaRPr lang="en-US" dirty="0"/>
          </a:p>
        </p:txBody>
      </p:sp>
    </p:spTree>
    <p:extLst>
      <p:ext uri="{BB962C8B-B14F-4D97-AF65-F5344CB8AC3E}">
        <p14:creationId xmlns:p14="http://schemas.microsoft.com/office/powerpoint/2010/main" val="37246852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prstGeom prst="rect">
            <a:avLst/>
          </a:prstGeom>
        </p:spPr>
        <p:txBody>
          <a:bodyPr>
            <a:normAutofit/>
          </a:bodyPr>
          <a:lstStyle/>
          <a:p>
            <a:pPr lvl="0">
              <a:defRPr sz="1800"/>
            </a:pPr>
            <a:r>
              <a:rPr lang="en-GB" sz="3200" b="1" dirty="0"/>
              <a:t>Outline</a:t>
            </a:r>
            <a:endParaRPr sz="3200" b="1" dirty="0"/>
          </a:p>
        </p:txBody>
      </p:sp>
      <p:sp>
        <p:nvSpPr>
          <p:cNvPr id="86" name="Shape 86"/>
          <p:cNvSpPr>
            <a:spLocks noGrp="1"/>
          </p:cNvSpPr>
          <p:nvPr>
            <p:ph type="body" idx="1"/>
          </p:nvPr>
        </p:nvSpPr>
        <p:spPr>
          <a:prstGeom prst="rect">
            <a:avLst/>
          </a:prstGeom>
        </p:spPr>
        <p:txBody>
          <a:bodyPr>
            <a:normAutofit/>
          </a:bodyPr>
          <a:lstStyle/>
          <a:p>
            <a:pPr>
              <a:spcBef>
                <a:spcPts val="633"/>
              </a:spcBef>
            </a:pPr>
            <a:r>
              <a:rPr lang="en-IE" sz="3200" dirty="0">
                <a:solidFill>
                  <a:schemeClr val="tx1"/>
                </a:solidFill>
              </a:rPr>
              <a:t>Lecturer Details</a:t>
            </a:r>
          </a:p>
          <a:p>
            <a:pPr>
              <a:spcBef>
                <a:spcPts val="633"/>
              </a:spcBef>
            </a:pPr>
            <a:r>
              <a:rPr lang="en-IE" sz="3200" dirty="0">
                <a:solidFill>
                  <a:schemeClr val="tx1"/>
                </a:solidFill>
              </a:rPr>
              <a:t>How to Contact me</a:t>
            </a:r>
          </a:p>
          <a:p>
            <a:pPr>
              <a:spcBef>
                <a:spcPts val="633"/>
              </a:spcBef>
            </a:pPr>
            <a:r>
              <a:rPr lang="en-IE" sz="3200" dirty="0">
                <a:solidFill>
                  <a:schemeClr val="tx1"/>
                </a:solidFill>
              </a:rPr>
              <a:t>Learning Technologies</a:t>
            </a:r>
          </a:p>
          <a:p>
            <a:pPr>
              <a:spcBef>
                <a:spcPts val="633"/>
              </a:spcBef>
            </a:pPr>
            <a:r>
              <a:rPr lang="en-IE" sz="3200" dirty="0">
                <a:solidFill>
                  <a:schemeClr val="tx1"/>
                </a:solidFill>
              </a:rPr>
              <a:t>Course Purpose</a:t>
            </a:r>
          </a:p>
          <a:p>
            <a:pPr>
              <a:spcBef>
                <a:spcPts val="633"/>
              </a:spcBef>
            </a:pPr>
            <a:r>
              <a:rPr lang="en-IE" sz="3200" dirty="0">
                <a:solidFill>
                  <a:schemeClr val="tx1"/>
                </a:solidFill>
              </a:rPr>
              <a:t>Course Structure and</a:t>
            </a:r>
          </a:p>
          <a:p>
            <a:pPr>
              <a:spcBef>
                <a:spcPts val="633"/>
              </a:spcBef>
            </a:pPr>
            <a:r>
              <a:rPr lang="en-IE" sz="3200" dirty="0">
                <a:solidFill>
                  <a:schemeClr val="tx1"/>
                </a:solidFill>
              </a:rPr>
              <a:t>Course Document</a:t>
            </a:r>
          </a:p>
        </p:txBody>
      </p:sp>
      <p:sp>
        <p:nvSpPr>
          <p:cNvPr id="3" name="Slide Number Placeholder 2">
            <a:extLst>
              <a:ext uri="{FF2B5EF4-FFF2-40B4-BE49-F238E27FC236}">
                <a16:creationId xmlns:a16="http://schemas.microsoft.com/office/drawing/2014/main" id="{84E31B71-BF96-7234-5AC5-247277E0C876}"/>
              </a:ext>
            </a:extLst>
          </p:cNvPr>
          <p:cNvSpPr>
            <a:spLocks noGrp="1"/>
          </p:cNvSpPr>
          <p:nvPr>
            <p:ph type="sldNum" sz="quarter" idx="2"/>
          </p:nvPr>
        </p:nvSpPr>
        <p:spPr/>
        <p:txBody>
          <a:bodyPr/>
          <a:lstStyle/>
          <a:p>
            <a:pPr lvl="0"/>
            <a:fld id="{86CB4B4D-7CA3-9044-876B-883B54F8677D}" type="slidenum">
              <a:rPr lang="en-IE" smtClean="0"/>
              <a:t>3</a:t>
            </a:fld>
            <a:endParaRPr lang="en-IE" dirty="0"/>
          </a:p>
        </p:txBody>
      </p:sp>
      <p:sp>
        <p:nvSpPr>
          <p:cNvPr id="4" name="Footer Placeholder 3">
            <a:extLst>
              <a:ext uri="{FF2B5EF4-FFF2-40B4-BE49-F238E27FC236}">
                <a16:creationId xmlns:a16="http://schemas.microsoft.com/office/drawing/2014/main" id="{E2D7CF6F-DA6A-B1AC-23B0-5DD54324032B}"/>
              </a:ext>
            </a:extLst>
          </p:cNvPr>
          <p:cNvSpPr>
            <a:spLocks noGrp="1"/>
          </p:cNvSpPr>
          <p:nvPr>
            <p:ph type="ftr" sz="quarter" idx="3"/>
          </p:nvPr>
        </p:nvSpPr>
        <p:spPr/>
        <p:txBody>
          <a:bodyPr/>
          <a:lstStyle/>
          <a:p>
            <a:r>
              <a:rPr lang="en-IE"/>
              <a:t>Course Info</a:t>
            </a:r>
            <a:endParaRPr lang="en-IE" dirty="0"/>
          </a:p>
        </p:txBody>
      </p:sp>
    </p:spTree>
    <p:extLst>
      <p:ext uri="{BB962C8B-B14F-4D97-AF65-F5344CB8AC3E}">
        <p14:creationId xmlns:p14="http://schemas.microsoft.com/office/powerpoint/2010/main" val="29057397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prstGeom prst="rect">
            <a:avLst/>
          </a:prstGeom>
        </p:spPr>
        <p:txBody>
          <a:bodyPr>
            <a:normAutofit/>
          </a:bodyPr>
          <a:lstStyle/>
          <a:p>
            <a:pPr rtl="0">
              <a:defRPr sz="1800"/>
            </a:pPr>
            <a:r>
              <a:rPr lang="en-IE" sz="3200" dirty="0">
                <a:solidFill>
                  <a:schemeClr val="tx1"/>
                </a:solidFill>
              </a:rPr>
              <a:t>Lecturer Details</a:t>
            </a:r>
            <a:endParaRPr sz="3200" dirty="0"/>
          </a:p>
        </p:txBody>
      </p:sp>
      <p:sp>
        <p:nvSpPr>
          <p:cNvPr id="86" name="Shape 86"/>
          <p:cNvSpPr>
            <a:spLocks noGrp="1"/>
          </p:cNvSpPr>
          <p:nvPr>
            <p:ph type="body" idx="1"/>
          </p:nvPr>
        </p:nvSpPr>
        <p:spPr>
          <a:xfrm>
            <a:off x="395537" y="843558"/>
            <a:ext cx="7056824" cy="4299943"/>
          </a:xfrm>
          <a:prstGeom prst="rect">
            <a:avLst/>
          </a:prstGeom>
        </p:spPr>
        <p:txBody>
          <a:bodyPr>
            <a:normAutofit/>
          </a:bodyPr>
          <a:lstStyle/>
          <a:p>
            <a:pPr>
              <a:spcBef>
                <a:spcPts val="633"/>
              </a:spcBef>
            </a:pPr>
            <a:r>
              <a:rPr lang="en-IE" sz="2800" b="1" dirty="0">
                <a:solidFill>
                  <a:schemeClr val="tx1"/>
                </a:solidFill>
              </a:rPr>
              <a:t>David (Dave) </a:t>
            </a:r>
            <a:r>
              <a:rPr lang="en-IE" sz="2800" b="1" dirty="0" err="1">
                <a:solidFill>
                  <a:schemeClr val="tx1"/>
                </a:solidFill>
              </a:rPr>
              <a:t>Drohan</a:t>
            </a:r>
            <a:r>
              <a:rPr lang="en-IE" sz="2800" b="1" dirty="0">
                <a:solidFill>
                  <a:schemeClr val="tx1"/>
                </a:solidFill>
              </a:rPr>
              <a:t> </a:t>
            </a:r>
            <a:r>
              <a:rPr lang="en-IE" sz="2800" dirty="0">
                <a:solidFill>
                  <a:schemeClr val="tx1"/>
                </a:solidFill>
              </a:rPr>
              <a:t>(BSc, MSc)</a:t>
            </a:r>
          </a:p>
          <a:p>
            <a:pPr>
              <a:spcBef>
                <a:spcPts val="633"/>
              </a:spcBef>
            </a:pPr>
            <a:r>
              <a:rPr lang="en-IE" sz="2800" dirty="0">
                <a:solidFill>
                  <a:schemeClr val="tx1"/>
                </a:solidFill>
              </a:rPr>
              <a:t>Lecturer in Department of Computing and Mathematics (in SETU)</a:t>
            </a:r>
          </a:p>
          <a:p>
            <a:pPr>
              <a:spcBef>
                <a:spcPts val="633"/>
              </a:spcBef>
            </a:pPr>
            <a:r>
              <a:rPr lang="en-IE" sz="2800" dirty="0">
                <a:solidFill>
                  <a:schemeClr val="tx1"/>
                </a:solidFill>
              </a:rPr>
              <a:t>Programme Leader, </a:t>
            </a:r>
            <a:r>
              <a:rPr lang="en-IE" sz="2800" b="1" dirty="0">
                <a:solidFill>
                  <a:schemeClr val="tx1"/>
                </a:solidFill>
              </a:rPr>
              <a:t>BSc (Hons) in Software Engineering</a:t>
            </a:r>
          </a:p>
          <a:p>
            <a:pPr>
              <a:spcBef>
                <a:spcPts val="633"/>
              </a:spcBef>
            </a:pPr>
            <a:r>
              <a:rPr lang="en-IE" sz="2800" dirty="0">
                <a:solidFill>
                  <a:schemeClr val="tx1"/>
                </a:solidFill>
                <a:hlinkClick r:id="rId2"/>
              </a:rPr>
              <a:t>david.drohan@setu.ie</a:t>
            </a:r>
            <a:endParaRPr lang="en-IE" sz="2800" dirty="0">
              <a:solidFill>
                <a:schemeClr val="tx1"/>
              </a:solidFill>
            </a:endParaRPr>
          </a:p>
          <a:p>
            <a:pPr>
              <a:spcBef>
                <a:spcPts val="633"/>
              </a:spcBef>
            </a:pPr>
            <a:r>
              <a:rPr lang="en-IE" sz="2800" dirty="0">
                <a:solidFill>
                  <a:schemeClr val="tx1"/>
                </a:solidFill>
              </a:rPr>
              <a:t>WeChat ID: </a:t>
            </a:r>
            <a:r>
              <a:rPr lang="en-IE" sz="2800" dirty="0" err="1">
                <a:solidFill>
                  <a:schemeClr val="tx1"/>
                </a:solidFill>
              </a:rPr>
              <a:t>dave-drohan-setu</a:t>
            </a:r>
            <a:endParaRPr lang="en-IE" sz="2800" dirty="0">
              <a:solidFill>
                <a:schemeClr val="tx1"/>
              </a:solidFill>
            </a:endParaRPr>
          </a:p>
          <a:p>
            <a:pPr>
              <a:spcBef>
                <a:spcPts val="633"/>
              </a:spcBef>
            </a:pPr>
            <a:endParaRPr lang="en-IE" sz="2800" dirty="0">
              <a:solidFill>
                <a:schemeClr val="tx1"/>
              </a:solidFill>
            </a:endParaRPr>
          </a:p>
        </p:txBody>
      </p:sp>
      <p:sp>
        <p:nvSpPr>
          <p:cNvPr id="3" name="Slide Number Placeholder 2">
            <a:extLst>
              <a:ext uri="{FF2B5EF4-FFF2-40B4-BE49-F238E27FC236}">
                <a16:creationId xmlns:a16="http://schemas.microsoft.com/office/drawing/2014/main" id="{84E31B71-BF96-7234-5AC5-247277E0C876}"/>
              </a:ext>
            </a:extLst>
          </p:cNvPr>
          <p:cNvSpPr>
            <a:spLocks noGrp="1"/>
          </p:cNvSpPr>
          <p:nvPr>
            <p:ph type="sldNum" sz="quarter" idx="2"/>
          </p:nvPr>
        </p:nvSpPr>
        <p:spPr/>
        <p:txBody>
          <a:bodyPr/>
          <a:lstStyle/>
          <a:p>
            <a:pPr lvl="0"/>
            <a:fld id="{86CB4B4D-7CA3-9044-876B-883B54F8677D}" type="slidenum">
              <a:rPr lang="en-IE" smtClean="0"/>
              <a:t>4</a:t>
            </a:fld>
            <a:endParaRPr lang="en-IE" dirty="0"/>
          </a:p>
        </p:txBody>
      </p:sp>
      <p:sp>
        <p:nvSpPr>
          <p:cNvPr id="4" name="Footer Placeholder 3">
            <a:extLst>
              <a:ext uri="{FF2B5EF4-FFF2-40B4-BE49-F238E27FC236}">
                <a16:creationId xmlns:a16="http://schemas.microsoft.com/office/drawing/2014/main" id="{E2D7CF6F-DA6A-B1AC-23B0-5DD54324032B}"/>
              </a:ext>
            </a:extLst>
          </p:cNvPr>
          <p:cNvSpPr>
            <a:spLocks noGrp="1"/>
          </p:cNvSpPr>
          <p:nvPr>
            <p:ph type="ftr" sz="quarter" idx="3"/>
          </p:nvPr>
        </p:nvSpPr>
        <p:spPr/>
        <p:txBody>
          <a:bodyPr/>
          <a:lstStyle/>
          <a:p>
            <a:r>
              <a:rPr lang="en-IE"/>
              <a:t>Course Info</a:t>
            </a:r>
            <a:endParaRPr lang="en-IE" dirty="0"/>
          </a:p>
        </p:txBody>
      </p:sp>
      <p:pic>
        <p:nvPicPr>
          <p:cNvPr id="5" name="Picture 4" descr="A person smiling at the camera&#10;&#10;Description automatically generated with low confidence">
            <a:extLst>
              <a:ext uri="{FF2B5EF4-FFF2-40B4-BE49-F238E27FC236}">
                <a16:creationId xmlns:a16="http://schemas.microsoft.com/office/drawing/2014/main" id="{AF1394CB-231F-853C-3060-E93FF4143D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2875" y="2336658"/>
            <a:ext cx="1915326" cy="1969827"/>
          </a:xfrm>
          <a:prstGeom prst="rect">
            <a:avLst/>
          </a:prstGeom>
        </p:spPr>
      </p:pic>
    </p:spTree>
    <p:extLst>
      <p:ext uri="{BB962C8B-B14F-4D97-AF65-F5344CB8AC3E}">
        <p14:creationId xmlns:p14="http://schemas.microsoft.com/office/powerpoint/2010/main" val="16618267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prstGeom prst="rect">
            <a:avLst/>
          </a:prstGeom>
        </p:spPr>
        <p:txBody>
          <a:bodyPr>
            <a:normAutofit/>
          </a:bodyPr>
          <a:lstStyle/>
          <a:p>
            <a:pPr rtl="0">
              <a:defRPr sz="1800"/>
            </a:pPr>
            <a:r>
              <a:rPr lang="en-IE" sz="3200" dirty="0">
                <a:solidFill>
                  <a:schemeClr val="tx1"/>
                </a:solidFill>
              </a:rPr>
              <a:t>Lecturer Details – Module Areas</a:t>
            </a:r>
            <a:endParaRPr sz="3200" dirty="0"/>
          </a:p>
        </p:txBody>
      </p:sp>
      <p:sp>
        <p:nvSpPr>
          <p:cNvPr id="86" name="Shape 86"/>
          <p:cNvSpPr>
            <a:spLocks noGrp="1"/>
          </p:cNvSpPr>
          <p:nvPr>
            <p:ph type="body" idx="1"/>
          </p:nvPr>
        </p:nvSpPr>
        <p:spPr>
          <a:xfrm>
            <a:off x="395537" y="810105"/>
            <a:ext cx="7056824" cy="4299943"/>
          </a:xfrm>
          <a:prstGeom prst="rect">
            <a:avLst/>
          </a:prstGeom>
        </p:spPr>
        <p:txBody>
          <a:bodyPr>
            <a:normAutofit/>
          </a:bodyPr>
          <a:lstStyle/>
          <a:p>
            <a:pPr>
              <a:spcBef>
                <a:spcPts val="633"/>
              </a:spcBef>
            </a:pPr>
            <a:r>
              <a:rPr lang="en-IE" sz="2800" dirty="0">
                <a:solidFill>
                  <a:schemeClr val="tx1"/>
                </a:solidFill>
              </a:rPr>
              <a:t>Object Oriented Programming</a:t>
            </a:r>
          </a:p>
          <a:p>
            <a:pPr>
              <a:spcBef>
                <a:spcPts val="633"/>
              </a:spcBef>
            </a:pPr>
            <a:r>
              <a:rPr lang="en-IE" sz="2800" dirty="0">
                <a:solidFill>
                  <a:schemeClr val="tx1"/>
                </a:solidFill>
              </a:rPr>
              <a:t>Data Structures</a:t>
            </a:r>
          </a:p>
          <a:p>
            <a:pPr>
              <a:spcBef>
                <a:spcPts val="633"/>
              </a:spcBef>
            </a:pPr>
            <a:r>
              <a:rPr lang="en-IE" sz="2800" dirty="0">
                <a:solidFill>
                  <a:schemeClr val="tx1"/>
                </a:solidFill>
              </a:rPr>
              <a:t>Systems Analysis &amp; Design</a:t>
            </a:r>
          </a:p>
          <a:p>
            <a:pPr>
              <a:spcBef>
                <a:spcPts val="633"/>
              </a:spcBef>
            </a:pPr>
            <a:r>
              <a:rPr lang="en-IE" sz="2800" dirty="0">
                <a:solidFill>
                  <a:schemeClr val="tx1"/>
                </a:solidFill>
              </a:rPr>
              <a:t>GUI Development</a:t>
            </a:r>
          </a:p>
          <a:p>
            <a:pPr>
              <a:spcBef>
                <a:spcPts val="633"/>
              </a:spcBef>
            </a:pPr>
            <a:r>
              <a:rPr lang="en-IE" sz="2800" dirty="0">
                <a:solidFill>
                  <a:schemeClr val="tx1"/>
                </a:solidFill>
              </a:rPr>
              <a:t>Web App Development</a:t>
            </a:r>
          </a:p>
          <a:p>
            <a:pPr>
              <a:spcBef>
                <a:spcPts val="633"/>
              </a:spcBef>
            </a:pPr>
            <a:r>
              <a:rPr lang="en-IE" sz="2800" dirty="0">
                <a:solidFill>
                  <a:schemeClr val="tx1"/>
                </a:solidFill>
              </a:rPr>
              <a:t>Mobile App Development (Android)</a:t>
            </a:r>
            <a:br>
              <a:rPr lang="en-IE" sz="2800" dirty="0">
                <a:solidFill>
                  <a:schemeClr val="tx1"/>
                </a:solidFill>
              </a:rPr>
            </a:br>
            <a:endParaRPr lang="en-IE" sz="2800" dirty="0">
              <a:solidFill>
                <a:schemeClr val="tx1"/>
              </a:solidFill>
            </a:endParaRPr>
          </a:p>
          <a:p>
            <a:pPr>
              <a:spcBef>
                <a:spcPts val="633"/>
              </a:spcBef>
            </a:pPr>
            <a:r>
              <a:rPr lang="en-IE" sz="3200" b="1" dirty="0">
                <a:solidFill>
                  <a:schemeClr val="tx1"/>
                </a:solidFill>
              </a:rPr>
              <a:t>Programming Fundamentals 1 </a:t>
            </a:r>
            <a:r>
              <a:rPr lang="en-IE" sz="3600" b="1" dirty="0">
                <a:solidFill>
                  <a:schemeClr val="tx1"/>
                </a:solidFill>
                <a:sym typeface="Wingdings" pitchFamily="2" charset="2"/>
              </a:rPr>
              <a:t></a:t>
            </a:r>
            <a:r>
              <a:rPr lang="en-IE" sz="3200" b="1" dirty="0">
                <a:solidFill>
                  <a:schemeClr val="tx1"/>
                </a:solidFill>
              </a:rPr>
              <a:t> </a:t>
            </a:r>
            <a:endParaRPr lang="en-IE" sz="3200" dirty="0">
              <a:solidFill>
                <a:schemeClr val="tx1"/>
              </a:solidFill>
            </a:endParaRPr>
          </a:p>
        </p:txBody>
      </p:sp>
      <p:sp>
        <p:nvSpPr>
          <p:cNvPr id="3" name="Slide Number Placeholder 2">
            <a:extLst>
              <a:ext uri="{FF2B5EF4-FFF2-40B4-BE49-F238E27FC236}">
                <a16:creationId xmlns:a16="http://schemas.microsoft.com/office/drawing/2014/main" id="{84E31B71-BF96-7234-5AC5-247277E0C876}"/>
              </a:ext>
            </a:extLst>
          </p:cNvPr>
          <p:cNvSpPr>
            <a:spLocks noGrp="1"/>
          </p:cNvSpPr>
          <p:nvPr>
            <p:ph type="sldNum" sz="quarter" idx="2"/>
          </p:nvPr>
        </p:nvSpPr>
        <p:spPr/>
        <p:txBody>
          <a:bodyPr/>
          <a:lstStyle/>
          <a:p>
            <a:pPr lvl="0"/>
            <a:fld id="{86CB4B4D-7CA3-9044-876B-883B54F8677D}" type="slidenum">
              <a:rPr lang="en-IE" smtClean="0"/>
              <a:t>5</a:t>
            </a:fld>
            <a:endParaRPr lang="en-IE" dirty="0"/>
          </a:p>
        </p:txBody>
      </p:sp>
      <p:sp>
        <p:nvSpPr>
          <p:cNvPr id="4" name="Footer Placeholder 3">
            <a:extLst>
              <a:ext uri="{FF2B5EF4-FFF2-40B4-BE49-F238E27FC236}">
                <a16:creationId xmlns:a16="http://schemas.microsoft.com/office/drawing/2014/main" id="{E2D7CF6F-DA6A-B1AC-23B0-5DD54324032B}"/>
              </a:ext>
            </a:extLst>
          </p:cNvPr>
          <p:cNvSpPr>
            <a:spLocks noGrp="1"/>
          </p:cNvSpPr>
          <p:nvPr>
            <p:ph type="ftr" sz="quarter" idx="3"/>
          </p:nvPr>
        </p:nvSpPr>
        <p:spPr/>
        <p:txBody>
          <a:bodyPr/>
          <a:lstStyle/>
          <a:p>
            <a:r>
              <a:rPr lang="en-IE"/>
              <a:t>Course Info</a:t>
            </a:r>
            <a:endParaRPr lang="en-IE" dirty="0"/>
          </a:p>
        </p:txBody>
      </p:sp>
    </p:spTree>
    <p:extLst>
      <p:ext uri="{BB962C8B-B14F-4D97-AF65-F5344CB8AC3E}">
        <p14:creationId xmlns:p14="http://schemas.microsoft.com/office/powerpoint/2010/main" val="35341489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prstGeom prst="rect">
            <a:avLst/>
          </a:prstGeom>
        </p:spPr>
        <p:txBody>
          <a:bodyPr>
            <a:normAutofit/>
          </a:bodyPr>
          <a:lstStyle/>
          <a:p>
            <a:pPr rtl="0">
              <a:defRPr sz="1800"/>
            </a:pPr>
            <a:r>
              <a:rPr lang="en-IE" sz="3200" dirty="0">
                <a:solidFill>
                  <a:schemeClr val="tx1"/>
                </a:solidFill>
              </a:rPr>
              <a:t>How to Contact me</a:t>
            </a:r>
            <a:endParaRPr sz="3200" dirty="0"/>
          </a:p>
        </p:txBody>
      </p:sp>
      <p:sp>
        <p:nvSpPr>
          <p:cNvPr id="86" name="Shape 86"/>
          <p:cNvSpPr>
            <a:spLocks noGrp="1"/>
          </p:cNvSpPr>
          <p:nvPr>
            <p:ph type="body" idx="1"/>
          </p:nvPr>
        </p:nvSpPr>
        <p:spPr>
          <a:xfrm>
            <a:off x="395536" y="843558"/>
            <a:ext cx="8410136" cy="4299943"/>
          </a:xfrm>
          <a:prstGeom prst="rect">
            <a:avLst/>
          </a:prstGeom>
        </p:spPr>
        <p:txBody>
          <a:bodyPr>
            <a:normAutofit/>
          </a:bodyPr>
          <a:lstStyle/>
          <a:p>
            <a:pPr>
              <a:spcBef>
                <a:spcPts val="633"/>
              </a:spcBef>
            </a:pPr>
            <a:r>
              <a:rPr lang="en-IE" sz="2800" dirty="0">
                <a:solidFill>
                  <a:schemeClr val="tx1"/>
                </a:solidFill>
              </a:rPr>
              <a:t>The best way to reach me will be via </a:t>
            </a:r>
            <a:r>
              <a:rPr lang="en-IE" sz="2800" b="1" dirty="0">
                <a:solidFill>
                  <a:srgbClr val="0368FF"/>
                </a:solidFill>
              </a:rPr>
              <a:t>Slack</a:t>
            </a:r>
            <a:r>
              <a:rPr lang="en-IE" sz="2800" dirty="0">
                <a:solidFill>
                  <a:schemeClr val="tx1"/>
                </a:solidFill>
              </a:rPr>
              <a:t> so please join the </a:t>
            </a:r>
            <a:r>
              <a:rPr lang="en-IE" sz="2800" b="1" dirty="0">
                <a:solidFill>
                  <a:schemeClr val="tx1"/>
                </a:solidFill>
              </a:rPr>
              <a:t>Programming Fundamentals 1 Slack workspace (via tutors site or direct link)</a:t>
            </a:r>
          </a:p>
          <a:p>
            <a:pPr lvl="1">
              <a:spcBef>
                <a:spcPts val="633"/>
              </a:spcBef>
            </a:pPr>
            <a:r>
              <a:rPr lang="en-IE" dirty="0">
                <a:solidFill>
                  <a:schemeClr val="tx1"/>
                </a:solidFill>
              </a:rPr>
              <a:t>If you need to contact me directly, please </a:t>
            </a:r>
            <a:r>
              <a:rPr lang="en-IE" dirty="0">
                <a:solidFill>
                  <a:srgbClr val="0368FF"/>
                </a:solidFill>
              </a:rPr>
              <a:t>DM</a:t>
            </a:r>
            <a:r>
              <a:rPr lang="en-IE" dirty="0">
                <a:solidFill>
                  <a:schemeClr val="tx1"/>
                </a:solidFill>
              </a:rPr>
              <a:t> rather than using public channels</a:t>
            </a:r>
            <a:br>
              <a:rPr lang="en-IE" dirty="0">
                <a:solidFill>
                  <a:schemeClr val="tx1"/>
                </a:solidFill>
              </a:rPr>
            </a:br>
            <a:endParaRPr lang="en-IE" dirty="0">
              <a:solidFill>
                <a:schemeClr val="tx1"/>
              </a:solidFill>
            </a:endParaRPr>
          </a:p>
          <a:p>
            <a:pPr>
              <a:spcBef>
                <a:spcPts val="633"/>
              </a:spcBef>
            </a:pPr>
            <a:r>
              <a:rPr lang="en-IE" sz="2800" dirty="0">
                <a:solidFill>
                  <a:schemeClr val="tx1"/>
                </a:solidFill>
              </a:rPr>
              <a:t>or if you prefer, email me at </a:t>
            </a:r>
            <a:r>
              <a:rPr lang="en-IE" sz="2800" b="1" dirty="0">
                <a:solidFill>
                  <a:srgbClr val="0368FF"/>
                </a:solidFill>
                <a:hlinkClick r:id="rId2">
                  <a:extLst>
                    <a:ext uri="{A12FA001-AC4F-418D-AE19-62706E023703}">
                      <ahyp:hlinkClr xmlns:ahyp="http://schemas.microsoft.com/office/drawing/2018/hyperlinkcolor" val="tx"/>
                    </a:ext>
                  </a:extLst>
                </a:hlinkClick>
              </a:rPr>
              <a:t>david.drohan@setu.ie</a:t>
            </a:r>
            <a:r>
              <a:rPr lang="en-IE" sz="2800" b="1" dirty="0">
                <a:solidFill>
                  <a:srgbClr val="0368FF"/>
                </a:solidFill>
              </a:rPr>
              <a:t> </a:t>
            </a:r>
            <a:br>
              <a:rPr lang="en-IE" sz="2800" b="1" dirty="0">
                <a:solidFill>
                  <a:srgbClr val="0368FF"/>
                </a:solidFill>
              </a:rPr>
            </a:br>
            <a:endParaRPr lang="en-IE" sz="2800" b="1" dirty="0">
              <a:solidFill>
                <a:srgbClr val="0368FF"/>
              </a:solidFill>
            </a:endParaRPr>
          </a:p>
          <a:p>
            <a:pPr>
              <a:spcBef>
                <a:spcPts val="633"/>
              </a:spcBef>
            </a:pPr>
            <a:r>
              <a:rPr lang="en-IE" sz="2800" dirty="0">
                <a:solidFill>
                  <a:schemeClr val="tx1"/>
                </a:solidFill>
              </a:rPr>
              <a:t>or via WeChat at </a:t>
            </a:r>
            <a:r>
              <a:rPr lang="en-IE" sz="2800" b="1" dirty="0" err="1">
                <a:solidFill>
                  <a:srgbClr val="0368FF"/>
                </a:solidFill>
              </a:rPr>
              <a:t>dave-drohan-setu</a:t>
            </a:r>
            <a:endParaRPr lang="en-IE" sz="2800" b="1" dirty="0">
              <a:solidFill>
                <a:srgbClr val="0368FF"/>
              </a:solidFill>
            </a:endParaRPr>
          </a:p>
        </p:txBody>
      </p:sp>
      <p:sp>
        <p:nvSpPr>
          <p:cNvPr id="3" name="Slide Number Placeholder 2">
            <a:extLst>
              <a:ext uri="{FF2B5EF4-FFF2-40B4-BE49-F238E27FC236}">
                <a16:creationId xmlns:a16="http://schemas.microsoft.com/office/drawing/2014/main" id="{84E31B71-BF96-7234-5AC5-247277E0C876}"/>
              </a:ext>
            </a:extLst>
          </p:cNvPr>
          <p:cNvSpPr>
            <a:spLocks noGrp="1"/>
          </p:cNvSpPr>
          <p:nvPr>
            <p:ph type="sldNum" sz="quarter" idx="2"/>
          </p:nvPr>
        </p:nvSpPr>
        <p:spPr/>
        <p:txBody>
          <a:bodyPr/>
          <a:lstStyle/>
          <a:p>
            <a:pPr lvl="0"/>
            <a:fld id="{86CB4B4D-7CA3-9044-876B-883B54F8677D}" type="slidenum">
              <a:rPr lang="en-IE" smtClean="0"/>
              <a:t>6</a:t>
            </a:fld>
            <a:endParaRPr lang="en-IE" dirty="0"/>
          </a:p>
        </p:txBody>
      </p:sp>
      <p:sp>
        <p:nvSpPr>
          <p:cNvPr id="4" name="Footer Placeholder 3">
            <a:extLst>
              <a:ext uri="{FF2B5EF4-FFF2-40B4-BE49-F238E27FC236}">
                <a16:creationId xmlns:a16="http://schemas.microsoft.com/office/drawing/2014/main" id="{E2D7CF6F-DA6A-B1AC-23B0-5DD54324032B}"/>
              </a:ext>
            </a:extLst>
          </p:cNvPr>
          <p:cNvSpPr>
            <a:spLocks noGrp="1"/>
          </p:cNvSpPr>
          <p:nvPr>
            <p:ph type="ftr" sz="quarter" idx="3"/>
          </p:nvPr>
        </p:nvSpPr>
        <p:spPr/>
        <p:txBody>
          <a:bodyPr/>
          <a:lstStyle/>
          <a:p>
            <a:r>
              <a:rPr lang="en-IE"/>
              <a:t>Course Info</a:t>
            </a:r>
            <a:endParaRPr lang="en-IE" dirty="0"/>
          </a:p>
        </p:txBody>
      </p:sp>
    </p:spTree>
    <p:extLst>
      <p:ext uri="{BB962C8B-B14F-4D97-AF65-F5344CB8AC3E}">
        <p14:creationId xmlns:p14="http://schemas.microsoft.com/office/powerpoint/2010/main" val="27320630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prstGeom prst="rect">
            <a:avLst/>
          </a:prstGeom>
        </p:spPr>
        <p:txBody>
          <a:bodyPr>
            <a:normAutofit/>
          </a:bodyPr>
          <a:lstStyle/>
          <a:p>
            <a:pPr>
              <a:spcBef>
                <a:spcPts val="633"/>
              </a:spcBef>
            </a:pPr>
            <a:r>
              <a:rPr lang="en-IE" sz="3200" dirty="0">
                <a:solidFill>
                  <a:schemeClr val="tx1"/>
                </a:solidFill>
              </a:rPr>
              <a:t>Learning Technologies</a:t>
            </a:r>
          </a:p>
        </p:txBody>
      </p:sp>
      <p:sp>
        <p:nvSpPr>
          <p:cNvPr id="86" name="Shape 86"/>
          <p:cNvSpPr>
            <a:spLocks noGrp="1"/>
          </p:cNvSpPr>
          <p:nvPr>
            <p:ph type="body" idx="1"/>
          </p:nvPr>
        </p:nvSpPr>
        <p:spPr>
          <a:xfrm>
            <a:off x="395536" y="843558"/>
            <a:ext cx="8620448" cy="4299943"/>
          </a:xfrm>
          <a:prstGeom prst="rect">
            <a:avLst/>
          </a:prstGeom>
        </p:spPr>
        <p:txBody>
          <a:bodyPr>
            <a:normAutofit/>
          </a:bodyPr>
          <a:lstStyle/>
          <a:p>
            <a:pPr marL="292100" indent="-292100">
              <a:spcBef>
                <a:spcPts val="633"/>
              </a:spcBef>
            </a:pPr>
            <a:r>
              <a:rPr lang="en-IE" sz="2800" b="1" dirty="0">
                <a:solidFill>
                  <a:srgbClr val="0368FF"/>
                </a:solidFill>
              </a:rPr>
              <a:t>Moodle</a:t>
            </a:r>
            <a:r>
              <a:rPr lang="en-IE" sz="2800" dirty="0">
                <a:solidFill>
                  <a:schemeClr val="tx1"/>
                </a:solidFill>
              </a:rPr>
              <a:t> - </a:t>
            </a:r>
            <a:r>
              <a:rPr lang="en-IE" dirty="0">
                <a:solidFill>
                  <a:schemeClr val="tx1"/>
                </a:solidFill>
              </a:rPr>
              <a:t>our learning management system (used all over SETU), where you can find links to the notes, and where online exams are curated. The link to this course will be available soon. Most weeks you will be given a list of activities to have done before the class and a list of activities to have done before the next week. (need to be enrolled first though…)</a:t>
            </a:r>
            <a:endParaRPr lang="en-IE" sz="2000" dirty="0">
              <a:solidFill>
                <a:schemeClr val="tx1"/>
              </a:solidFill>
            </a:endParaRPr>
          </a:p>
          <a:p>
            <a:pPr marL="319088" indent="-274638">
              <a:spcBef>
                <a:spcPts val="633"/>
              </a:spcBef>
            </a:pPr>
            <a:r>
              <a:rPr lang="en-IE" sz="2800" b="1" dirty="0">
                <a:solidFill>
                  <a:srgbClr val="0368FF"/>
                </a:solidFill>
              </a:rPr>
              <a:t>Zoom</a:t>
            </a:r>
            <a:r>
              <a:rPr lang="en-IE" sz="2800" dirty="0">
                <a:solidFill>
                  <a:schemeClr val="tx1"/>
                </a:solidFill>
              </a:rPr>
              <a:t> - </a:t>
            </a:r>
            <a:r>
              <a:rPr lang="en-IE" dirty="0">
                <a:solidFill>
                  <a:schemeClr val="tx1"/>
                </a:solidFill>
              </a:rPr>
              <a:t>If, for some reason, we need to use Zoom for remote working, we will generally send the Zoom link via the Slack channel.</a:t>
            </a:r>
          </a:p>
          <a:p>
            <a:pPr>
              <a:spcBef>
                <a:spcPts val="633"/>
              </a:spcBef>
            </a:pPr>
            <a:endParaRPr lang="en-IE" sz="2800" dirty="0">
              <a:solidFill>
                <a:schemeClr val="tx1"/>
              </a:solidFill>
            </a:endParaRPr>
          </a:p>
        </p:txBody>
      </p:sp>
      <p:sp>
        <p:nvSpPr>
          <p:cNvPr id="3" name="Slide Number Placeholder 2">
            <a:extLst>
              <a:ext uri="{FF2B5EF4-FFF2-40B4-BE49-F238E27FC236}">
                <a16:creationId xmlns:a16="http://schemas.microsoft.com/office/drawing/2014/main" id="{84E31B71-BF96-7234-5AC5-247277E0C876}"/>
              </a:ext>
            </a:extLst>
          </p:cNvPr>
          <p:cNvSpPr>
            <a:spLocks noGrp="1"/>
          </p:cNvSpPr>
          <p:nvPr>
            <p:ph type="sldNum" sz="quarter" idx="2"/>
          </p:nvPr>
        </p:nvSpPr>
        <p:spPr/>
        <p:txBody>
          <a:bodyPr/>
          <a:lstStyle/>
          <a:p>
            <a:pPr lvl="0"/>
            <a:fld id="{86CB4B4D-7CA3-9044-876B-883B54F8677D}" type="slidenum">
              <a:rPr lang="en-IE" smtClean="0"/>
              <a:t>7</a:t>
            </a:fld>
            <a:endParaRPr lang="en-IE" dirty="0"/>
          </a:p>
        </p:txBody>
      </p:sp>
      <p:sp>
        <p:nvSpPr>
          <p:cNvPr id="4" name="Footer Placeholder 3">
            <a:extLst>
              <a:ext uri="{FF2B5EF4-FFF2-40B4-BE49-F238E27FC236}">
                <a16:creationId xmlns:a16="http://schemas.microsoft.com/office/drawing/2014/main" id="{E2D7CF6F-DA6A-B1AC-23B0-5DD54324032B}"/>
              </a:ext>
            </a:extLst>
          </p:cNvPr>
          <p:cNvSpPr>
            <a:spLocks noGrp="1"/>
          </p:cNvSpPr>
          <p:nvPr>
            <p:ph type="ftr" sz="quarter" idx="3"/>
          </p:nvPr>
        </p:nvSpPr>
        <p:spPr/>
        <p:txBody>
          <a:bodyPr/>
          <a:lstStyle/>
          <a:p>
            <a:r>
              <a:rPr lang="en-IE"/>
              <a:t>Course Info</a:t>
            </a:r>
            <a:endParaRPr lang="en-IE" dirty="0"/>
          </a:p>
        </p:txBody>
      </p:sp>
    </p:spTree>
    <p:extLst>
      <p:ext uri="{BB962C8B-B14F-4D97-AF65-F5344CB8AC3E}">
        <p14:creationId xmlns:p14="http://schemas.microsoft.com/office/powerpoint/2010/main" val="18490260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prstGeom prst="rect">
            <a:avLst/>
          </a:prstGeom>
        </p:spPr>
        <p:txBody>
          <a:bodyPr>
            <a:normAutofit/>
          </a:bodyPr>
          <a:lstStyle/>
          <a:p>
            <a:pPr>
              <a:spcBef>
                <a:spcPts val="633"/>
              </a:spcBef>
            </a:pPr>
            <a:r>
              <a:rPr lang="en-IE" sz="3200" dirty="0">
                <a:solidFill>
                  <a:schemeClr val="tx1"/>
                </a:solidFill>
              </a:rPr>
              <a:t>Learning Technologies</a:t>
            </a:r>
          </a:p>
        </p:txBody>
      </p:sp>
      <p:sp>
        <p:nvSpPr>
          <p:cNvPr id="86" name="Shape 86"/>
          <p:cNvSpPr>
            <a:spLocks noGrp="1"/>
          </p:cNvSpPr>
          <p:nvPr>
            <p:ph type="body" idx="1"/>
          </p:nvPr>
        </p:nvSpPr>
        <p:spPr>
          <a:xfrm>
            <a:off x="395536" y="843558"/>
            <a:ext cx="8501576" cy="4299943"/>
          </a:xfrm>
          <a:prstGeom prst="rect">
            <a:avLst/>
          </a:prstGeom>
        </p:spPr>
        <p:txBody>
          <a:bodyPr>
            <a:normAutofit/>
          </a:bodyPr>
          <a:lstStyle/>
          <a:p>
            <a:pPr marL="292100" indent="-292100">
              <a:spcBef>
                <a:spcPts val="633"/>
              </a:spcBef>
            </a:pPr>
            <a:r>
              <a:rPr lang="en-IE" sz="2800" b="1" dirty="0">
                <a:solidFill>
                  <a:srgbClr val="0368FF"/>
                </a:solidFill>
              </a:rPr>
              <a:t>Slack</a:t>
            </a:r>
            <a:r>
              <a:rPr lang="en-IE" sz="2800" dirty="0">
                <a:solidFill>
                  <a:schemeClr val="tx1"/>
                </a:solidFill>
              </a:rPr>
              <a:t> - </a:t>
            </a:r>
            <a:r>
              <a:rPr lang="en-IE" dirty="0">
                <a:solidFill>
                  <a:schemeClr val="tx1"/>
                </a:solidFill>
              </a:rPr>
              <a:t>Slack is a messaging app for companies with organised spaces called channels – a different one for everything that we’re working on. We will use Slack for all our day-to-day communication for the module.</a:t>
            </a:r>
          </a:p>
          <a:p>
            <a:pPr marL="0" indent="0">
              <a:spcBef>
                <a:spcPts val="633"/>
              </a:spcBef>
              <a:buNone/>
            </a:pPr>
            <a:endParaRPr lang="en-IE" sz="2000" dirty="0">
              <a:solidFill>
                <a:schemeClr val="tx1"/>
              </a:solidFill>
            </a:endParaRPr>
          </a:p>
          <a:p>
            <a:pPr marL="319088" indent="-274638">
              <a:spcBef>
                <a:spcPts val="633"/>
              </a:spcBef>
            </a:pPr>
            <a:r>
              <a:rPr lang="en-IE" sz="2800" b="1" dirty="0">
                <a:solidFill>
                  <a:srgbClr val="0368FF"/>
                </a:solidFill>
              </a:rPr>
              <a:t>Tutors</a:t>
            </a:r>
            <a:r>
              <a:rPr lang="en-IE" sz="2800" dirty="0">
                <a:solidFill>
                  <a:schemeClr val="tx1"/>
                </a:solidFill>
              </a:rPr>
              <a:t> - </a:t>
            </a:r>
            <a:r>
              <a:rPr lang="en-IE" dirty="0">
                <a:solidFill>
                  <a:schemeClr val="tx1"/>
                </a:solidFill>
              </a:rPr>
              <a:t>This static website will hold all the notes, labs and links to videos (if we need them). This site is organised by </a:t>
            </a:r>
            <a:r>
              <a:rPr lang="en-IE" b="1" dirty="0">
                <a:solidFill>
                  <a:schemeClr val="tx1"/>
                </a:solidFill>
              </a:rPr>
              <a:t>topic</a:t>
            </a:r>
            <a:r>
              <a:rPr lang="en-IE" dirty="0">
                <a:solidFill>
                  <a:schemeClr val="tx1"/>
                </a:solidFill>
              </a:rPr>
              <a:t>, as opposed to Moodle which is organised by </a:t>
            </a:r>
            <a:r>
              <a:rPr lang="en-IE" b="1" dirty="0">
                <a:solidFill>
                  <a:schemeClr val="tx1"/>
                </a:solidFill>
              </a:rPr>
              <a:t>week</a:t>
            </a:r>
            <a:r>
              <a:rPr lang="en-IE" dirty="0">
                <a:solidFill>
                  <a:schemeClr val="tx1"/>
                </a:solidFill>
              </a:rPr>
              <a:t> (by linking to, among other things, the relevant tutors topic). (can be accessed immediately with a </a:t>
            </a:r>
            <a:r>
              <a:rPr lang="en-IE" dirty="0" err="1">
                <a:solidFill>
                  <a:schemeClr val="tx1"/>
                </a:solidFill>
              </a:rPr>
              <a:t>Github</a:t>
            </a:r>
            <a:r>
              <a:rPr lang="en-IE" dirty="0">
                <a:solidFill>
                  <a:schemeClr val="tx1"/>
                </a:solidFill>
              </a:rPr>
              <a:t> account)</a:t>
            </a:r>
          </a:p>
          <a:p>
            <a:pPr marL="0" indent="0">
              <a:spcBef>
                <a:spcPts val="633"/>
              </a:spcBef>
              <a:buNone/>
            </a:pPr>
            <a:endParaRPr lang="en-IE" sz="2800" dirty="0">
              <a:solidFill>
                <a:schemeClr val="tx1"/>
              </a:solidFill>
            </a:endParaRPr>
          </a:p>
        </p:txBody>
      </p:sp>
      <p:sp>
        <p:nvSpPr>
          <p:cNvPr id="3" name="Slide Number Placeholder 2">
            <a:extLst>
              <a:ext uri="{FF2B5EF4-FFF2-40B4-BE49-F238E27FC236}">
                <a16:creationId xmlns:a16="http://schemas.microsoft.com/office/drawing/2014/main" id="{84E31B71-BF96-7234-5AC5-247277E0C876}"/>
              </a:ext>
            </a:extLst>
          </p:cNvPr>
          <p:cNvSpPr>
            <a:spLocks noGrp="1"/>
          </p:cNvSpPr>
          <p:nvPr>
            <p:ph type="sldNum" sz="quarter" idx="2"/>
          </p:nvPr>
        </p:nvSpPr>
        <p:spPr/>
        <p:txBody>
          <a:bodyPr/>
          <a:lstStyle/>
          <a:p>
            <a:pPr lvl="0"/>
            <a:fld id="{86CB4B4D-7CA3-9044-876B-883B54F8677D}" type="slidenum">
              <a:rPr lang="en-IE" smtClean="0"/>
              <a:t>8</a:t>
            </a:fld>
            <a:endParaRPr lang="en-IE" dirty="0"/>
          </a:p>
        </p:txBody>
      </p:sp>
      <p:sp>
        <p:nvSpPr>
          <p:cNvPr id="4" name="Footer Placeholder 3">
            <a:extLst>
              <a:ext uri="{FF2B5EF4-FFF2-40B4-BE49-F238E27FC236}">
                <a16:creationId xmlns:a16="http://schemas.microsoft.com/office/drawing/2014/main" id="{E2D7CF6F-DA6A-B1AC-23B0-5DD54324032B}"/>
              </a:ext>
            </a:extLst>
          </p:cNvPr>
          <p:cNvSpPr>
            <a:spLocks noGrp="1"/>
          </p:cNvSpPr>
          <p:nvPr>
            <p:ph type="ftr" sz="quarter" idx="3"/>
          </p:nvPr>
        </p:nvSpPr>
        <p:spPr/>
        <p:txBody>
          <a:bodyPr/>
          <a:lstStyle/>
          <a:p>
            <a:r>
              <a:rPr lang="en-IE"/>
              <a:t>Course Info</a:t>
            </a:r>
            <a:endParaRPr lang="en-IE" dirty="0"/>
          </a:p>
        </p:txBody>
      </p:sp>
    </p:spTree>
    <p:extLst>
      <p:ext uri="{BB962C8B-B14F-4D97-AF65-F5344CB8AC3E}">
        <p14:creationId xmlns:p14="http://schemas.microsoft.com/office/powerpoint/2010/main" val="5354234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prstGeom prst="rect">
            <a:avLst/>
          </a:prstGeom>
        </p:spPr>
        <p:txBody>
          <a:bodyPr>
            <a:normAutofit/>
          </a:bodyPr>
          <a:lstStyle/>
          <a:p>
            <a:pPr>
              <a:spcBef>
                <a:spcPts val="633"/>
              </a:spcBef>
            </a:pPr>
            <a:r>
              <a:rPr lang="en-IE" sz="3200" dirty="0">
                <a:solidFill>
                  <a:schemeClr val="tx1"/>
                </a:solidFill>
              </a:rPr>
              <a:t>Learning Technologies</a:t>
            </a:r>
          </a:p>
        </p:txBody>
      </p:sp>
      <p:sp>
        <p:nvSpPr>
          <p:cNvPr id="86" name="Shape 86"/>
          <p:cNvSpPr>
            <a:spLocks noGrp="1"/>
          </p:cNvSpPr>
          <p:nvPr>
            <p:ph type="body" idx="1"/>
          </p:nvPr>
        </p:nvSpPr>
        <p:spPr>
          <a:xfrm>
            <a:off x="395536" y="843558"/>
            <a:ext cx="8748464" cy="4299943"/>
          </a:xfrm>
          <a:prstGeom prst="rect">
            <a:avLst/>
          </a:prstGeom>
        </p:spPr>
        <p:txBody>
          <a:bodyPr>
            <a:normAutofit/>
          </a:bodyPr>
          <a:lstStyle/>
          <a:p>
            <a:pPr marL="292100" indent="-292100">
              <a:spcBef>
                <a:spcPts val="633"/>
              </a:spcBef>
            </a:pPr>
            <a:r>
              <a:rPr lang="en-IE" sz="2800" b="1" dirty="0">
                <a:solidFill>
                  <a:srgbClr val="0368FF"/>
                </a:solidFill>
              </a:rPr>
              <a:t>Slack</a:t>
            </a:r>
          </a:p>
          <a:p>
            <a:pPr marL="554473" lvl="2" indent="0">
              <a:spcBef>
                <a:spcPts val="633"/>
              </a:spcBef>
              <a:buNone/>
            </a:pPr>
            <a:r>
              <a:rPr lang="en-IE" sz="3000" dirty="0">
                <a:solidFill>
                  <a:schemeClr val="tx1"/>
                </a:solidFill>
                <a:hlinkClick r:id="rId3"/>
              </a:rPr>
              <a:t>https://pf1-nuist-2024.slack.com/</a:t>
            </a:r>
            <a:endParaRPr lang="en-IE" sz="3000" dirty="0">
              <a:solidFill>
                <a:schemeClr val="tx1"/>
              </a:solidFill>
            </a:endParaRPr>
          </a:p>
          <a:p>
            <a:pPr marL="0" indent="0">
              <a:spcBef>
                <a:spcPts val="633"/>
              </a:spcBef>
              <a:buNone/>
            </a:pPr>
            <a:endParaRPr lang="en-IE" sz="2000" dirty="0">
              <a:solidFill>
                <a:schemeClr val="tx1"/>
              </a:solidFill>
            </a:endParaRPr>
          </a:p>
          <a:p>
            <a:pPr marL="0" indent="0">
              <a:spcBef>
                <a:spcPts val="633"/>
              </a:spcBef>
              <a:buNone/>
            </a:pPr>
            <a:r>
              <a:rPr lang="en-IE" sz="3200" dirty="0">
                <a:solidFill>
                  <a:schemeClr val="tx1"/>
                </a:solidFill>
              </a:rPr>
              <a:t> </a:t>
            </a:r>
            <a:endParaRPr lang="en-IE" sz="3600" dirty="0">
              <a:solidFill>
                <a:schemeClr val="tx1"/>
              </a:solidFill>
            </a:endParaRPr>
          </a:p>
          <a:p>
            <a:pPr marL="319088" indent="-274638" algn="l" rtl="0">
              <a:spcBef>
                <a:spcPts val="633"/>
              </a:spcBef>
            </a:pPr>
            <a:r>
              <a:rPr lang="en-IE" sz="2800" b="1" dirty="0">
                <a:solidFill>
                  <a:srgbClr val="0368FF"/>
                </a:solidFill>
              </a:rPr>
              <a:t>Tutors</a:t>
            </a:r>
          </a:p>
          <a:p>
            <a:pPr marL="562586" lvl="2" indent="0">
              <a:buNone/>
            </a:pPr>
            <a:r>
              <a:rPr lang="en-IE" sz="2700" dirty="0">
                <a:hlinkClick r:id="rId4"/>
              </a:rPr>
              <a:t>https://tutors.dev/course/prog-fund-1-nuist-2024</a:t>
            </a:r>
            <a:endParaRPr lang="en-IE" sz="2700" dirty="0"/>
          </a:p>
          <a:p>
            <a:pPr marL="562586" lvl="2" indent="0">
              <a:buNone/>
            </a:pPr>
            <a:endParaRPr lang="en-IE" sz="1000" dirty="0"/>
          </a:p>
          <a:p>
            <a:pPr marL="44450" indent="0">
              <a:spcBef>
                <a:spcPts val="633"/>
              </a:spcBef>
              <a:buNone/>
            </a:pPr>
            <a:endParaRPr lang="en-IE" sz="2800" dirty="0">
              <a:solidFill>
                <a:schemeClr val="tx1"/>
              </a:solidFill>
            </a:endParaRPr>
          </a:p>
        </p:txBody>
      </p:sp>
      <p:sp>
        <p:nvSpPr>
          <p:cNvPr id="3" name="Slide Number Placeholder 2">
            <a:extLst>
              <a:ext uri="{FF2B5EF4-FFF2-40B4-BE49-F238E27FC236}">
                <a16:creationId xmlns:a16="http://schemas.microsoft.com/office/drawing/2014/main" id="{84E31B71-BF96-7234-5AC5-247277E0C876}"/>
              </a:ext>
            </a:extLst>
          </p:cNvPr>
          <p:cNvSpPr>
            <a:spLocks noGrp="1"/>
          </p:cNvSpPr>
          <p:nvPr>
            <p:ph type="sldNum" sz="quarter" idx="2"/>
          </p:nvPr>
        </p:nvSpPr>
        <p:spPr/>
        <p:txBody>
          <a:bodyPr/>
          <a:lstStyle/>
          <a:p>
            <a:pPr lvl="0"/>
            <a:fld id="{86CB4B4D-7CA3-9044-876B-883B54F8677D}" type="slidenum">
              <a:rPr lang="en-IE" smtClean="0"/>
              <a:t>9</a:t>
            </a:fld>
            <a:endParaRPr lang="en-IE" dirty="0"/>
          </a:p>
        </p:txBody>
      </p:sp>
      <p:sp>
        <p:nvSpPr>
          <p:cNvPr id="4" name="Footer Placeholder 3">
            <a:extLst>
              <a:ext uri="{FF2B5EF4-FFF2-40B4-BE49-F238E27FC236}">
                <a16:creationId xmlns:a16="http://schemas.microsoft.com/office/drawing/2014/main" id="{E2D7CF6F-DA6A-B1AC-23B0-5DD54324032B}"/>
              </a:ext>
            </a:extLst>
          </p:cNvPr>
          <p:cNvSpPr>
            <a:spLocks noGrp="1"/>
          </p:cNvSpPr>
          <p:nvPr>
            <p:ph type="ftr" sz="quarter" idx="3"/>
          </p:nvPr>
        </p:nvSpPr>
        <p:spPr/>
        <p:txBody>
          <a:bodyPr/>
          <a:lstStyle/>
          <a:p>
            <a:r>
              <a:rPr lang="en-IE"/>
              <a:t>Course Info</a:t>
            </a:r>
            <a:endParaRPr lang="en-IE" dirty="0"/>
          </a:p>
        </p:txBody>
      </p:sp>
    </p:spTree>
    <p:extLst>
      <p:ext uri="{BB962C8B-B14F-4D97-AF65-F5344CB8AC3E}">
        <p14:creationId xmlns:p14="http://schemas.microsoft.com/office/powerpoint/2010/main" val="447754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18371</TotalTime>
  <Words>721</Words>
  <Application>Microsoft Macintosh PowerPoint</Application>
  <PresentationFormat>On-screen Show (16:9)</PresentationFormat>
  <Paragraphs>130</Paragraphs>
  <Slides>29</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Avenir</vt:lpstr>
      <vt:lpstr>Calibri</vt:lpstr>
      <vt:lpstr>Helvetica</vt:lpstr>
      <vt:lpstr>Helvetica Light</vt:lpstr>
      <vt:lpstr>Helvetica Neue</vt:lpstr>
      <vt:lpstr>Helvetica Neue Light</vt:lpstr>
      <vt:lpstr>Helvetica Neue UltraLight</vt:lpstr>
      <vt:lpstr>Wingdings</vt:lpstr>
      <vt:lpstr>White</vt:lpstr>
      <vt:lpstr>Programming Fundamentals 1   Course Outline &amp; Essential Information</vt:lpstr>
      <vt:lpstr>PowerPoint Presentation</vt:lpstr>
      <vt:lpstr>Outline</vt:lpstr>
      <vt:lpstr>Lecturer Details</vt:lpstr>
      <vt:lpstr>Lecturer Details – Module Areas</vt:lpstr>
      <vt:lpstr>How to Contact me</vt:lpstr>
      <vt:lpstr>Learning Technologies</vt:lpstr>
      <vt:lpstr>Learning Technologies</vt:lpstr>
      <vt:lpstr>Learning Technologies</vt:lpstr>
      <vt:lpstr>Course Purpose</vt:lpstr>
      <vt:lpstr>Course Purpose</vt:lpstr>
      <vt:lpstr>Course Structure</vt:lpstr>
      <vt:lpstr>Course Structure  MCQ 1</vt:lpstr>
      <vt:lpstr>Course Structure  MCQ 2</vt:lpstr>
      <vt:lpstr>Course Structure  Team Project</vt:lpstr>
      <vt:lpstr>Assessment</vt:lpstr>
      <vt:lpstr>Assessment Schedule</vt:lpstr>
      <vt:lpstr>Assessment Schedule</vt:lpstr>
      <vt:lpstr>Assessment Schedule</vt:lpstr>
      <vt:lpstr>Assessment Schedule</vt:lpstr>
      <vt:lpstr>Assessment Schedule</vt:lpstr>
      <vt:lpstr>Assessment Schedule</vt:lpstr>
      <vt:lpstr>Assessment Schedule</vt:lpstr>
      <vt:lpstr>Course Document</vt:lpstr>
      <vt:lpstr>Questions? 问题</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Development</dc:title>
  <dc:creator>David Drohan</dc:creator>
  <cp:lastModifiedBy>David Drohan</cp:lastModifiedBy>
  <cp:revision>120</cp:revision>
  <dcterms:created xsi:type="dcterms:W3CDTF">2019-01-29T16:40:14Z</dcterms:created>
  <dcterms:modified xsi:type="dcterms:W3CDTF">2024-09-11T05:03:45Z</dcterms:modified>
</cp:coreProperties>
</file>