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465" r:id="rId3"/>
    <p:sldId id="346" r:id="rId4"/>
    <p:sldId id="341" r:id="rId5"/>
    <p:sldId id="463" r:id="rId6"/>
    <p:sldId id="497" r:id="rId7"/>
    <p:sldId id="496" r:id="rId8"/>
    <p:sldId id="502" r:id="rId9"/>
    <p:sldId id="503" r:id="rId10"/>
    <p:sldId id="464" r:id="rId11"/>
    <p:sldId id="548" r:id="rId12"/>
    <p:sldId id="539" r:id="rId13"/>
    <p:sldId id="466" r:id="rId14"/>
    <p:sldId id="467" r:id="rId15"/>
    <p:sldId id="468" r:id="rId16"/>
    <p:sldId id="469" r:id="rId17"/>
    <p:sldId id="509" r:id="rId18"/>
    <p:sldId id="510" r:id="rId19"/>
    <p:sldId id="511" r:id="rId20"/>
    <p:sldId id="512" r:id="rId21"/>
    <p:sldId id="513" r:id="rId22"/>
    <p:sldId id="470" r:id="rId23"/>
    <p:sldId id="514" r:id="rId24"/>
    <p:sldId id="471" r:id="rId25"/>
    <p:sldId id="472" r:id="rId26"/>
    <p:sldId id="473" r:id="rId27"/>
    <p:sldId id="549" r:id="rId28"/>
    <p:sldId id="545" r:id="rId29"/>
    <p:sldId id="550" r:id="rId30"/>
    <p:sldId id="478" r:id="rId31"/>
    <p:sldId id="477" r:id="rId32"/>
    <p:sldId id="518" r:id="rId33"/>
    <p:sldId id="479" r:id="rId34"/>
    <p:sldId id="519" r:id="rId35"/>
    <p:sldId id="522" r:id="rId36"/>
    <p:sldId id="481" r:id="rId37"/>
    <p:sldId id="482" r:id="rId38"/>
    <p:sldId id="483" r:id="rId39"/>
    <p:sldId id="552" r:id="rId40"/>
    <p:sldId id="553" r:id="rId41"/>
    <p:sldId id="554" r:id="rId42"/>
    <p:sldId id="551" r:id="rId43"/>
    <p:sldId id="527" r:id="rId44"/>
    <p:sldId id="547" r:id="rId45"/>
    <p:sldId id="490" r:id="rId46"/>
    <p:sldId id="529" r:id="rId47"/>
    <p:sldId id="530" r:id="rId48"/>
    <p:sldId id="532" r:id="rId49"/>
    <p:sldId id="491" r:id="rId50"/>
    <p:sldId id="533" r:id="rId51"/>
    <p:sldId id="492" r:id="rId52"/>
    <p:sldId id="534" r:id="rId53"/>
    <p:sldId id="494" r:id="rId54"/>
    <p:sldId id="485" r:id="rId55"/>
    <p:sldId id="495" r:id="rId56"/>
    <p:sldId id="535" r:id="rId57"/>
    <p:sldId id="536" r:id="rId58"/>
    <p:sldId id="273" r:id="rId59"/>
    <p:sldId id="306" r:id="rId60"/>
    <p:sldId id="298" r:id="rId61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8FF"/>
    <a:srgbClr val="194699"/>
    <a:srgbClr val="1F33AB"/>
    <a:srgbClr val="84AEFF"/>
    <a:srgbClr val="0E9647"/>
    <a:srgbClr val="FDE11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/>
    <p:restoredTop sz="85467"/>
  </p:normalViewPr>
  <p:slideViewPr>
    <p:cSldViewPr snapToGrid="0" snapToObjects="1">
      <p:cViewPr varScale="1">
        <p:scale>
          <a:sx n="91" d="100"/>
          <a:sy n="91" d="100"/>
        </p:scale>
        <p:origin x="200" y="4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10/7/23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287012" rtl="0">
              <a:lnSpc>
                <a:spcPct val="12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089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CAVEAT:  As we progress through the module, we will show you a better way to access the fields of a class.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1038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48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127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3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http://momchuri.com/blueprint-house-plans/best-25-house-blueprints-ideas-on-pinterest-floor-plans-blueprint-small-b2b36c37890dbaeb4ef896380f4312f5-minecraft-building-h/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5516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https://butterflyplace-ma.com/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375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http://saltandlightministriesgh.org/radio-ministry/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569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https://www.pinterest.com/pin/24206916723490233/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337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5765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8895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275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613319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4970252" y="3114062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4963941" y="2144699"/>
            <a:ext cx="3954521" cy="1046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IE" sz="1800" b="1" i="0" baseline="0" dirty="0"/>
              <a:t>Mr. 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  <a:br>
              <a:rPr lang="en-IE" sz="1600" b="1" i="0" baseline="0" dirty="0"/>
            </a:br>
            <a:r>
              <a:rPr lang="en-IE" sz="1800" dirty="0" err="1">
                <a:solidFill>
                  <a:schemeClr val="tx1"/>
                </a:solidFill>
              </a:rPr>
              <a:t>Dr.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Siobhán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Drohan</a:t>
            </a:r>
            <a:endParaRPr lang="en-IE" sz="1800" dirty="0">
              <a:solidFill>
                <a:schemeClr val="tx1"/>
              </a:solidFill>
            </a:endParaRPr>
          </a:p>
          <a:p>
            <a:pPr algn="l"/>
            <a:r>
              <a:rPr lang="en-IE" sz="1800" dirty="0">
                <a:solidFill>
                  <a:schemeClr val="tx1"/>
                </a:solidFill>
              </a:rPr>
              <a:t>Ms. Mairead Meagher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Programming Fundamentals 1</a:t>
            </a:r>
          </a:p>
        </p:txBody>
      </p:sp>
    </p:spTree>
    <p:extLst>
      <p:ext uri="{BB962C8B-B14F-4D97-AF65-F5344CB8AC3E}">
        <p14:creationId xmlns:p14="http://schemas.microsoft.com/office/powerpoint/2010/main" val="31244221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 baseline="0"/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368FF"/>
              </a:buClr>
              <a:defRPr/>
            </a:lvl1pPr>
            <a:lvl2pPr>
              <a:buClr>
                <a:srgbClr val="0368FF"/>
              </a:buClr>
              <a:defRPr/>
            </a:lvl2pPr>
            <a:lvl3pPr>
              <a:buClr>
                <a:srgbClr val="0368FF"/>
              </a:buClr>
              <a:defRPr/>
            </a:lvl3pPr>
            <a:lvl4pPr>
              <a:buClr>
                <a:srgbClr val="0368FF"/>
              </a:buClr>
              <a:defRPr/>
            </a:lvl4pPr>
            <a:lvl5pPr>
              <a:buClr>
                <a:srgbClr val="0368FF"/>
              </a:buClr>
              <a:defRPr/>
            </a:lvl5pPr>
          </a:lstStyle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E51DA-9AF5-F835-204E-B5376FB7A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6552-8ABC-2684-8EA3-A12C826F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C3EAD-3ACD-68D9-A159-986D3E0E55D6}"/>
              </a:ext>
            </a:extLst>
          </p:cNvPr>
          <p:cNvSpPr/>
          <p:nvPr userDrawn="1"/>
        </p:nvSpPr>
        <p:spPr>
          <a:xfrm>
            <a:off x="375385" y="683393"/>
            <a:ext cx="7324826" cy="32725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451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8585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4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366737" rtl="0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5401" y="55577"/>
            <a:ext cx="525609" cy="5256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68" r:id="rId3"/>
    <p:sldLayoutId id="2147483669" r:id="rId4"/>
    <p:sldLayoutId id="2147483670" r:id="rId5"/>
  </p:sldLayoutIdLst>
  <p:transition spd="med"/>
  <p:hf hdr="0" dt="0"/>
  <p:txStyles>
    <p:titleStyle>
      <a:lvl1pPr>
        <a:defRPr sz="28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A5DAE-8FD5-49CE-E28B-6EDA2BB1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47" y="1010648"/>
            <a:ext cx="7893844" cy="1077818"/>
          </a:xfrm>
        </p:spPr>
        <p:txBody>
          <a:bodyPr/>
          <a:lstStyle/>
          <a:p>
            <a:pPr algn="r" defTabSz="366688" rtl="0"/>
            <a:r>
              <a:rPr lang="en-US" sz="3200" dirty="0"/>
              <a:t>Programming Fundamentals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Classes and Objects – Many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218112" cy="4299943"/>
          </a:xfrm>
        </p:spPr>
        <p:txBody>
          <a:bodyPr>
            <a:normAutofit/>
          </a:bodyPr>
          <a:lstStyle/>
          <a:p>
            <a:r>
              <a:rPr lang="en-IE" sz="2800" dirty="0"/>
              <a:t>Many </a:t>
            </a:r>
            <a:r>
              <a:rPr lang="en-IE" sz="2800" b="1" dirty="0">
                <a:solidFill>
                  <a:srgbClr val="FF0000"/>
                </a:solidFill>
              </a:rPr>
              <a:t>objects</a:t>
            </a:r>
            <a:r>
              <a:rPr lang="en-IE" sz="2800" dirty="0"/>
              <a:t> can be constructed from a single </a:t>
            </a:r>
            <a:r>
              <a:rPr lang="en-IE" sz="2800" b="1" dirty="0">
                <a:solidFill>
                  <a:srgbClr val="FF0000"/>
                </a:solidFill>
              </a:rPr>
              <a:t>class</a:t>
            </a:r>
            <a:r>
              <a:rPr lang="en-IE" sz="2800" dirty="0"/>
              <a:t> definition.</a:t>
            </a:r>
          </a:p>
          <a:p>
            <a:endParaRPr lang="en-IE" sz="2800" dirty="0"/>
          </a:p>
          <a:p>
            <a:r>
              <a:rPr lang="en-IE" sz="2800" dirty="0"/>
              <a:t>Each </a:t>
            </a:r>
            <a:r>
              <a:rPr lang="en-IE" sz="2800" b="1" dirty="0">
                <a:solidFill>
                  <a:srgbClr val="FF0000"/>
                </a:solidFill>
              </a:rPr>
              <a:t>object</a:t>
            </a:r>
            <a:r>
              <a:rPr lang="en-IE" sz="2800" dirty="0"/>
              <a:t> must have a </a:t>
            </a:r>
            <a:r>
              <a:rPr lang="en-IE" sz="2800" b="1" dirty="0"/>
              <a:t>unique name </a:t>
            </a:r>
            <a:r>
              <a:rPr lang="en-IE" sz="2800" dirty="0"/>
              <a:t>within the program.</a:t>
            </a:r>
          </a:p>
          <a:p>
            <a:endParaRPr lang="en-IE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9F09-B92E-E269-6FD5-7934E5CFB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FF38-15D1-6533-1887-FB99D00C6D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247316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7743" y="485452"/>
            <a:ext cx="4384159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Properties &amp; Methods</a:t>
            </a:r>
            <a:endParaRPr lang="en-IE" sz="3600" b="1" dirty="0">
              <a:solidFill>
                <a:srgbClr val="0368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1" y="4865349"/>
            <a:ext cx="1905000" cy="28302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7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97" y="-115643"/>
            <a:ext cx="8419339" cy="857250"/>
          </a:xfrm>
          <a:ln w="12700">
            <a:miter lim="400000"/>
          </a:ln>
        </p:spPr>
        <p:txBody>
          <a:bodyPr lIns="54418" tIns="54418" rIns="54418" bIns="54418" anchor="b">
            <a:normAutofit fontScale="90000"/>
          </a:bodyPr>
          <a:lstStyle/>
          <a:p>
            <a:r>
              <a:rPr lang="en-IE" dirty="0">
                <a:solidFill>
                  <a:srgbClr val="0368FF"/>
                </a:solidFill>
              </a:rPr>
              <a:t>Methods</a:t>
            </a:r>
            <a:r>
              <a:rPr lang="en-IE" dirty="0"/>
              <a:t> (functions) &amp; </a:t>
            </a:r>
            <a:r>
              <a:rPr lang="en-IE" dirty="0">
                <a:solidFill>
                  <a:srgbClr val="0368FF"/>
                </a:solidFill>
              </a:rPr>
              <a:t>Fields</a:t>
            </a:r>
            <a:r>
              <a:rPr lang="en-IE" dirty="0"/>
              <a:t> (variables/properties)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96" y="819650"/>
            <a:ext cx="8419339" cy="3394472"/>
          </a:xfrm>
        </p:spPr>
        <p:txBody>
          <a:bodyPr/>
          <a:lstStyle/>
          <a:p>
            <a:r>
              <a:rPr lang="en-IE" sz="2800" dirty="0"/>
              <a:t>Objects are typically related to real-world artefacts.</a:t>
            </a:r>
          </a:p>
          <a:p>
            <a:endParaRPr lang="en-IE" sz="2800" dirty="0"/>
          </a:p>
          <a:p>
            <a:r>
              <a:rPr lang="en-IE" sz="2800" dirty="0"/>
              <a:t>In object-oriented programming (e.g. Java), you model an object by grouping together related </a:t>
            </a:r>
            <a:r>
              <a:rPr lang="en-IE" sz="2800" b="1" dirty="0"/>
              <a:t>methods </a:t>
            </a:r>
            <a:r>
              <a:rPr lang="en-IE" sz="2800" dirty="0"/>
              <a:t>(functions) and </a:t>
            </a:r>
            <a:r>
              <a:rPr lang="en-IE" sz="2800" b="1" dirty="0"/>
              <a:t>fields</a:t>
            </a:r>
            <a:r>
              <a:rPr lang="en-IE" sz="2800" dirty="0"/>
              <a:t> (variables).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3DE35-D44A-C30B-417A-4AE138986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5A734-714C-B17A-DE7E-0C3409BA0EF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4756407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Object example:  </a:t>
            </a:r>
            <a:r>
              <a:rPr lang="en-IE" b="1" dirty="0"/>
              <a:t>Apple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466348"/>
              </p:ext>
            </p:extLst>
          </p:nvPr>
        </p:nvGraphicFramePr>
        <p:xfrm>
          <a:off x="1019463" y="1188719"/>
          <a:ext cx="5657851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colour</a:t>
                      </a:r>
                    </a:p>
                    <a:p>
                      <a:r>
                        <a:rPr lang="en-IE" sz="2400" dirty="0"/>
                        <a:t>weight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grow()</a:t>
                      </a:r>
                    </a:p>
                    <a:p>
                      <a:r>
                        <a:rPr lang="en-IE" sz="2400" dirty="0"/>
                        <a:t>fall()</a:t>
                      </a:r>
                    </a:p>
                    <a:p>
                      <a:r>
                        <a:rPr lang="en-IE" sz="2400" dirty="0"/>
                        <a:t>rot()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106" name="Picture 10" descr="Related image">
            <a:extLst>
              <a:ext uri="{FF2B5EF4-FFF2-40B4-BE49-F238E27FC236}">
                <a16:creationId xmlns:a16="http://schemas.microsoft.com/office/drawing/2014/main" id="{01EC130C-AEFF-4B78-AD53-8BE277981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98" y="1501866"/>
            <a:ext cx="1627703" cy="16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33C03-C95E-84BD-B9CF-EA13D53CE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FD8A2-8831-C9F0-3F8E-6A23450B2F8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588882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Object example: </a:t>
            </a:r>
            <a:r>
              <a:rPr lang="en-IE" b="1" dirty="0"/>
              <a:t>Butterfly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39164"/>
              </p:ext>
            </p:extLst>
          </p:nvPr>
        </p:nvGraphicFramePr>
        <p:xfrm>
          <a:off x="754380" y="1130865"/>
          <a:ext cx="6000751" cy="2881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Butterfly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981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species</a:t>
                      </a:r>
                    </a:p>
                    <a:p>
                      <a:r>
                        <a:rPr lang="en-IE" sz="2400" dirty="0"/>
                        <a:t>gender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4439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grow()</a:t>
                      </a:r>
                    </a:p>
                    <a:p>
                      <a:r>
                        <a:rPr lang="en-IE" sz="2400" dirty="0" err="1"/>
                        <a:t>flapWings</a:t>
                      </a:r>
                      <a:r>
                        <a:rPr lang="en-IE" sz="2400" dirty="0"/>
                        <a:t>()</a:t>
                      </a:r>
                    </a:p>
                    <a:p>
                      <a:r>
                        <a:rPr lang="en-IE" sz="2400" dirty="0"/>
                        <a:t>land()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22" name="Picture 2" descr="Image result for butterfly">
            <a:extLst>
              <a:ext uri="{FF2B5EF4-FFF2-40B4-BE49-F238E27FC236}">
                <a16:creationId xmlns:a16="http://schemas.microsoft.com/office/drawing/2014/main" id="{BC76A93C-B037-4F8A-949A-178173215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839" y="1540764"/>
            <a:ext cx="1535673" cy="14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FD9F4-3E25-65EC-1DC7-985D651FB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A7EA5-9F66-77C7-DC98-3D34D918B4D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823342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Object example: </a:t>
            </a:r>
            <a:r>
              <a:rPr lang="en-IE" b="1" dirty="0"/>
              <a:t>Radio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594317"/>
              </p:ext>
            </p:extLst>
          </p:nvPr>
        </p:nvGraphicFramePr>
        <p:xfrm>
          <a:off x="475488" y="1127354"/>
          <a:ext cx="6173986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4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Radio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frequency</a:t>
                      </a:r>
                    </a:p>
                    <a:p>
                      <a:r>
                        <a:rPr lang="en-IE" sz="2400" dirty="0"/>
                        <a:t>volume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 err="1"/>
                        <a:t>turnOn</a:t>
                      </a:r>
                      <a:r>
                        <a:rPr lang="en-IE" sz="2400" dirty="0"/>
                        <a:t>()</a:t>
                      </a:r>
                    </a:p>
                    <a:p>
                      <a:r>
                        <a:rPr lang="en-IE" sz="2400" dirty="0"/>
                        <a:t>tune()</a:t>
                      </a:r>
                    </a:p>
                    <a:p>
                      <a:r>
                        <a:rPr lang="en-IE" sz="2400" dirty="0" err="1"/>
                        <a:t>setVolume</a:t>
                      </a:r>
                      <a:r>
                        <a:rPr lang="en-IE" sz="2400" dirty="0"/>
                        <a:t>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46" name="Picture 2" descr="Image result for radio">
            <a:extLst>
              <a:ext uri="{FF2B5EF4-FFF2-40B4-BE49-F238E27FC236}">
                <a16:creationId xmlns:a16="http://schemas.microsoft.com/office/drawing/2014/main" id="{ED25AE73-5B1D-4687-B874-238AE1766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2" r="12622"/>
          <a:stretch/>
        </p:blipFill>
        <p:spPr bwMode="auto">
          <a:xfrm>
            <a:off x="6930651" y="1508539"/>
            <a:ext cx="1885950" cy="14716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CDF4C-B141-8B32-4737-797D555A3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8FEFA-E37A-3C35-8E82-ED5D06F279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213204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Object example: </a:t>
            </a:r>
            <a:r>
              <a:rPr lang="en-IE" b="1" dirty="0"/>
              <a:t>Car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761321"/>
              </p:ext>
            </p:extLst>
          </p:nvPr>
        </p:nvGraphicFramePr>
        <p:xfrm>
          <a:off x="476845" y="1005840"/>
          <a:ext cx="6266855" cy="313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Car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620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make</a:t>
                      </a:r>
                      <a:br>
                        <a:rPr lang="en-IE" sz="2400" dirty="0"/>
                      </a:br>
                      <a:r>
                        <a:rPr lang="en-IE" sz="2400" dirty="0"/>
                        <a:t>model</a:t>
                      </a:r>
                      <a:br>
                        <a:rPr lang="en-IE" sz="2400" dirty="0"/>
                      </a:br>
                      <a:r>
                        <a:rPr lang="en-IE" sz="2400" dirty="0"/>
                        <a:t>colour</a:t>
                      </a:r>
                      <a:br>
                        <a:rPr lang="en-IE" sz="2400" dirty="0"/>
                      </a:br>
                      <a:r>
                        <a:rPr lang="en-IE" sz="2400" dirty="0"/>
                        <a:t>year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accelerate()</a:t>
                      </a:r>
                    </a:p>
                    <a:p>
                      <a:r>
                        <a:rPr lang="en-IE" sz="2400" dirty="0"/>
                        <a:t>brake()</a:t>
                      </a:r>
                    </a:p>
                    <a:p>
                      <a:r>
                        <a:rPr lang="en-IE" sz="2400" dirty="0"/>
                        <a:t>turn()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72" name="Picture 4" descr="Related image">
            <a:extLst>
              <a:ext uri="{FF2B5EF4-FFF2-40B4-BE49-F238E27FC236}">
                <a16:creationId xmlns:a16="http://schemas.microsoft.com/office/drawing/2014/main" id="{1DE663BD-3721-4BB7-8B1B-66E0E04D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52" y="1438922"/>
            <a:ext cx="2286000" cy="1714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FCF8F-9A1C-D150-89ED-F38749111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E85AD-DCC3-9BDC-C3B3-ECAF0B21C66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2558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Returning to the Apple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CEAAF-F921-6519-E1E8-6625A97AF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8804C-513A-4F31-CDC9-E5C21C3281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817BF25-4C81-1899-A6BC-4A4F964B8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243245"/>
              </p:ext>
            </p:extLst>
          </p:nvPr>
        </p:nvGraphicFramePr>
        <p:xfrm>
          <a:off x="1019463" y="1188719"/>
          <a:ext cx="5657851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colour</a:t>
                      </a:r>
                    </a:p>
                    <a:p>
                      <a:r>
                        <a:rPr lang="en-IE" sz="2400" dirty="0"/>
                        <a:t>weight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grow()</a:t>
                      </a:r>
                    </a:p>
                    <a:p>
                      <a:r>
                        <a:rPr lang="en-IE" sz="2400" dirty="0"/>
                        <a:t>fall()</a:t>
                      </a:r>
                    </a:p>
                    <a:p>
                      <a:r>
                        <a:rPr lang="en-IE" sz="2400" dirty="0"/>
                        <a:t>rot()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10" descr="Related image">
            <a:extLst>
              <a:ext uri="{FF2B5EF4-FFF2-40B4-BE49-F238E27FC236}">
                <a16:creationId xmlns:a16="http://schemas.microsoft.com/office/drawing/2014/main" id="{67E2D0C9-11FE-9D99-FE60-8EA19AEC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98" y="1501866"/>
            <a:ext cx="1627703" cy="16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641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Returning to the Apple Example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7E3C70E9-74F0-4C1F-A775-9B213D25A5AC}"/>
              </a:ext>
            </a:extLst>
          </p:cNvPr>
          <p:cNvSpPr/>
          <p:nvPr/>
        </p:nvSpPr>
        <p:spPr>
          <a:xfrm>
            <a:off x="6796278" y="1058934"/>
            <a:ext cx="2057400" cy="699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100" dirty="0"/>
              <a:t>Object Type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0254-00E0-A36F-B48A-AE5C38559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B2D2C-58C2-63C6-374F-952824011B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24E8BF15-2625-30F3-D78F-D4FDB064AE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394817"/>
              </p:ext>
            </p:extLst>
          </p:nvPr>
        </p:nvGraphicFramePr>
        <p:xfrm>
          <a:off x="1019463" y="1188719"/>
          <a:ext cx="5657851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colour</a:t>
                      </a:r>
                    </a:p>
                    <a:p>
                      <a:r>
                        <a:rPr lang="en-IE" sz="2400" dirty="0"/>
                        <a:t>weight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grow()</a:t>
                      </a:r>
                    </a:p>
                    <a:p>
                      <a:r>
                        <a:rPr lang="en-IE" sz="2400" dirty="0"/>
                        <a:t>fall()</a:t>
                      </a:r>
                    </a:p>
                    <a:p>
                      <a:r>
                        <a:rPr lang="en-IE" sz="2400" dirty="0"/>
                        <a:t>rot()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52547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Returning to the Apple Example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7E3C70E9-74F0-4C1F-A775-9B213D25A5AC}"/>
              </a:ext>
            </a:extLst>
          </p:cNvPr>
          <p:cNvSpPr/>
          <p:nvPr/>
        </p:nvSpPr>
        <p:spPr>
          <a:xfrm>
            <a:off x="6768846" y="1442033"/>
            <a:ext cx="2057400" cy="121335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100" dirty="0"/>
              <a:t>Properties / Attributes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0524-E276-1BB6-CABA-82E14C09F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2B6FD-C285-71A0-DCB6-B54E5C0990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C6B2CB81-5BEB-8D50-67EF-080A65107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394817"/>
              </p:ext>
            </p:extLst>
          </p:nvPr>
        </p:nvGraphicFramePr>
        <p:xfrm>
          <a:off x="1019463" y="1188719"/>
          <a:ext cx="5657851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colour</a:t>
                      </a:r>
                    </a:p>
                    <a:p>
                      <a:r>
                        <a:rPr lang="en-IE" sz="2400" dirty="0"/>
                        <a:t>weight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grow()</a:t>
                      </a:r>
                    </a:p>
                    <a:p>
                      <a:r>
                        <a:rPr lang="en-IE" sz="2400" dirty="0"/>
                        <a:t>fall()</a:t>
                      </a:r>
                    </a:p>
                    <a:p>
                      <a:r>
                        <a:rPr lang="en-IE" sz="2400" dirty="0"/>
                        <a:t>rot()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406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5F8875-BE14-6F78-797D-7623587C6E38}"/>
              </a:ext>
            </a:extLst>
          </p:cNvPr>
          <p:cNvCxnSpPr/>
          <p:nvPr/>
        </p:nvCxnSpPr>
        <p:spPr>
          <a:xfrm>
            <a:off x="192024" y="2240280"/>
            <a:ext cx="8705088" cy="0"/>
          </a:xfrm>
          <a:prstGeom prst="line">
            <a:avLst/>
          </a:prstGeom>
          <a:noFill/>
          <a:ln w="15875" cap="flat">
            <a:solidFill>
              <a:srgbClr val="84AE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F3D22CC2-63B9-5CB6-174A-205E5A7B9B8B}"/>
              </a:ext>
            </a:extLst>
          </p:cNvPr>
          <p:cNvSpPr txBox="1">
            <a:spLocks/>
          </p:cNvSpPr>
          <p:nvPr/>
        </p:nvSpPr>
        <p:spPr>
          <a:xfrm>
            <a:off x="192024" y="1269402"/>
            <a:ext cx="7772401" cy="10630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endParaRPr lang="en-IE" sz="2800" dirty="0">
              <a:solidFill>
                <a:schemeClr val="tx1"/>
              </a:solidFill>
            </a:endParaRPr>
          </a:p>
          <a:p>
            <a:pPr algn="l" defTabSz="914400"/>
            <a:r>
              <a:rPr lang="en-IE" sz="2800" dirty="0">
                <a:solidFill>
                  <a:schemeClr val="tx1"/>
                </a:solidFill>
              </a:rPr>
              <a:t>Introduction to Processing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C56AC-B899-2568-9517-5FD54D9A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3238" y="197657"/>
            <a:ext cx="2878919" cy="4546864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2B49638-F999-2A91-FA44-4A9EC7335E24}"/>
              </a:ext>
            </a:extLst>
          </p:cNvPr>
          <p:cNvSpPr txBox="1">
            <a:spLocks/>
          </p:cNvSpPr>
          <p:nvPr/>
        </p:nvSpPr>
        <p:spPr>
          <a:xfrm>
            <a:off x="192024" y="2262468"/>
            <a:ext cx="7772401" cy="16116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Classes and Objects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E400-A0C7-BE1B-44A0-8F17F3B2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DE2ED-9613-EC3D-7D95-0004F92FA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061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Returning to the Apple Example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7E3C70E9-74F0-4C1F-A775-9B213D25A5AC}"/>
              </a:ext>
            </a:extLst>
          </p:cNvPr>
          <p:cNvSpPr/>
          <p:nvPr/>
        </p:nvSpPr>
        <p:spPr>
          <a:xfrm>
            <a:off x="6787134" y="2302518"/>
            <a:ext cx="2057400" cy="121335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100" dirty="0"/>
              <a:t>Behaviours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A72F-DCA5-FBB0-CB8E-80DA93378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2E8E7-A817-E810-E9E3-9FD136ACD4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91880FE-8D6C-5238-CC57-8BB26F56AE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394817"/>
              </p:ext>
            </p:extLst>
          </p:nvPr>
        </p:nvGraphicFramePr>
        <p:xfrm>
          <a:off x="1019463" y="1188719"/>
          <a:ext cx="5657851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colour</a:t>
                      </a:r>
                    </a:p>
                    <a:p>
                      <a:r>
                        <a:rPr lang="en-IE" sz="2400" dirty="0"/>
                        <a:t>weight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grow()</a:t>
                      </a:r>
                    </a:p>
                    <a:p>
                      <a:r>
                        <a:rPr lang="en-IE" sz="2400" dirty="0"/>
                        <a:t>fall()</a:t>
                      </a:r>
                    </a:p>
                    <a:p>
                      <a:r>
                        <a:rPr lang="en-IE" sz="2400" dirty="0"/>
                        <a:t>rot()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0770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34"/>
            <a:ext cx="5086350" cy="3771900"/>
          </a:xfrm>
        </p:spPr>
        <p:txBody>
          <a:bodyPr>
            <a:normAutofit/>
          </a:bodyPr>
          <a:lstStyle/>
          <a:p>
            <a:r>
              <a:rPr lang="en-IE" dirty="0"/>
              <a:t>To make a “blue print” of an Apple:</a:t>
            </a:r>
            <a:br>
              <a:rPr lang="en-IE" sz="2000" dirty="0"/>
            </a:br>
            <a:r>
              <a:rPr lang="en-IE" dirty="0"/>
              <a:t> </a:t>
            </a:r>
            <a:endParaRPr lang="en-IE" sz="2000" dirty="0"/>
          </a:p>
          <a:p>
            <a:r>
              <a:rPr lang="en-IE" dirty="0"/>
              <a:t>The </a:t>
            </a:r>
            <a:r>
              <a:rPr lang="en-IE" b="1" dirty="0"/>
              <a:t>grow() </a:t>
            </a:r>
            <a:r>
              <a:rPr lang="en-IE" dirty="0"/>
              <a:t>method </a:t>
            </a:r>
          </a:p>
          <a:p>
            <a:pPr lvl="1"/>
            <a:r>
              <a:rPr lang="en-IE" sz="2000" dirty="0"/>
              <a:t>might have inputs for temperature and moisture. </a:t>
            </a:r>
          </a:p>
          <a:p>
            <a:pPr lvl="1"/>
            <a:r>
              <a:rPr lang="en-IE" sz="2000" dirty="0"/>
              <a:t>can increase the </a:t>
            </a:r>
            <a:r>
              <a:rPr lang="en-IE" sz="2000" b="1" dirty="0"/>
              <a:t>weight</a:t>
            </a:r>
            <a:r>
              <a:rPr lang="en-IE" sz="2000" dirty="0"/>
              <a:t> field of the apple based on these inputs.</a:t>
            </a:r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426336"/>
              </p:ext>
            </p:extLst>
          </p:nvPr>
        </p:nvGraphicFramePr>
        <p:xfrm>
          <a:off x="6629400" y="1771650"/>
          <a:ext cx="1636775" cy="242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20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Apple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colour</a:t>
                      </a:r>
                    </a:p>
                    <a:p>
                      <a:pPr algn="ctr"/>
                      <a:r>
                        <a:rPr lang="en-IE" sz="2400" i="1" dirty="0"/>
                        <a:t>weight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373">
                <a:tc>
                  <a:txBody>
                    <a:bodyPr/>
                    <a:lstStyle/>
                    <a:p>
                      <a:pPr algn="ctr"/>
                      <a:r>
                        <a:rPr lang="en-IE" sz="2400" b="1" i="1" dirty="0">
                          <a:solidFill>
                            <a:srgbClr val="0368FF"/>
                          </a:solidFill>
                        </a:rPr>
                        <a:t>grow()</a:t>
                      </a:r>
                    </a:p>
                    <a:p>
                      <a:pPr algn="ctr"/>
                      <a:r>
                        <a:rPr lang="en-IE" sz="2400" i="1" dirty="0"/>
                        <a:t>fall()</a:t>
                      </a:r>
                    </a:p>
                    <a:p>
                      <a:pPr algn="ctr"/>
                      <a:r>
                        <a:rPr lang="en-IE" sz="2400" i="1" dirty="0"/>
                        <a:t>rot()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10" descr="Related image">
            <a:extLst>
              <a:ext uri="{FF2B5EF4-FFF2-40B4-BE49-F238E27FC236}">
                <a16:creationId xmlns:a16="http://schemas.microsoft.com/office/drawing/2014/main" id="{381016EF-4B9D-4253-85A8-75F715D64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74984"/>
            <a:ext cx="1192081" cy="119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294702-C1C7-F277-83F6-A99206C9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E56B26-A8F7-C70D-C33B-3E0B86215B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118392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60" y="843534"/>
            <a:ext cx="5086350" cy="3771900"/>
          </a:xfrm>
        </p:spPr>
        <p:txBody>
          <a:bodyPr>
            <a:noAutofit/>
          </a:bodyPr>
          <a:lstStyle/>
          <a:p>
            <a:r>
              <a:rPr lang="en-IE" dirty="0"/>
              <a:t>To make a “blue print” of an Apple:</a:t>
            </a:r>
            <a:br>
              <a:rPr lang="en-IE" dirty="0"/>
            </a:br>
            <a:endParaRPr lang="en-IE" dirty="0"/>
          </a:p>
          <a:p>
            <a:r>
              <a:rPr lang="en-IE" dirty="0"/>
              <a:t>The </a:t>
            </a:r>
            <a:r>
              <a:rPr lang="en-IE" b="1" dirty="0"/>
              <a:t>fall() </a:t>
            </a:r>
            <a:r>
              <a:rPr lang="en-IE" dirty="0"/>
              <a:t>method </a:t>
            </a:r>
          </a:p>
          <a:p>
            <a:pPr lvl="1"/>
            <a:r>
              <a:rPr lang="en-IE" sz="2000" dirty="0"/>
              <a:t>can continually check the </a:t>
            </a:r>
            <a:r>
              <a:rPr lang="en-IE" sz="2000" b="1" dirty="0"/>
              <a:t>weight</a:t>
            </a:r>
            <a:r>
              <a:rPr lang="en-IE" sz="2000" dirty="0"/>
              <a:t> and cause the apple to fall to the ground when the weight goes above a threshold.</a:t>
            </a:r>
          </a:p>
          <a:p>
            <a:pPr marL="342900" lvl="1" indent="0">
              <a:buNone/>
            </a:pPr>
            <a:endParaRPr lang="en-IE" sz="195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83B044-B206-0E89-4522-1D6BD109A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8C7F1A-FAC0-D209-40CC-0B4842A619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  <p:pic>
        <p:nvPicPr>
          <p:cNvPr id="9" name="Picture 10" descr="Related image">
            <a:extLst>
              <a:ext uri="{FF2B5EF4-FFF2-40B4-BE49-F238E27FC236}">
                <a16:creationId xmlns:a16="http://schemas.microsoft.com/office/drawing/2014/main" id="{522157E3-6EA7-31A2-5B5C-3A0BBD78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74984"/>
            <a:ext cx="1192081" cy="119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B8137EA0-C9AC-8E1B-1011-42A9A3B07D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933936"/>
              </p:ext>
            </p:extLst>
          </p:nvPr>
        </p:nvGraphicFramePr>
        <p:xfrm>
          <a:off x="6629400" y="1771650"/>
          <a:ext cx="1636775" cy="242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20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Apple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colour</a:t>
                      </a:r>
                    </a:p>
                    <a:p>
                      <a:pPr algn="ctr"/>
                      <a:r>
                        <a:rPr lang="en-IE" sz="2400" i="1" dirty="0"/>
                        <a:t>weight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373">
                <a:tc>
                  <a:txBody>
                    <a:bodyPr/>
                    <a:lstStyle/>
                    <a:p>
                      <a:pPr algn="ctr"/>
                      <a:r>
                        <a:rPr lang="en-IE" sz="2400" b="0" i="1" dirty="0">
                          <a:solidFill>
                            <a:schemeClr val="tx1"/>
                          </a:solidFill>
                        </a:rPr>
                        <a:t>grow()</a:t>
                      </a:r>
                    </a:p>
                    <a:p>
                      <a:pPr algn="ctr"/>
                      <a:r>
                        <a:rPr lang="en-IE" sz="2400" b="1" i="1" dirty="0">
                          <a:solidFill>
                            <a:srgbClr val="0368FF"/>
                          </a:solidFill>
                        </a:rPr>
                        <a:t>fall()</a:t>
                      </a:r>
                    </a:p>
                    <a:p>
                      <a:pPr algn="ctr"/>
                      <a:r>
                        <a:rPr lang="en-IE" sz="2400" i="1" dirty="0"/>
                        <a:t>rot()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165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4390"/>
            <a:ext cx="5474912" cy="3771900"/>
          </a:xfrm>
        </p:spPr>
        <p:txBody>
          <a:bodyPr>
            <a:noAutofit/>
          </a:bodyPr>
          <a:lstStyle/>
          <a:p>
            <a:r>
              <a:rPr lang="en-IE" dirty="0"/>
              <a:t>To make a “blue print” of an Apple:</a:t>
            </a:r>
            <a:br>
              <a:rPr lang="en-IE" dirty="0"/>
            </a:br>
            <a:endParaRPr lang="en-IE" dirty="0"/>
          </a:p>
          <a:p>
            <a:r>
              <a:rPr lang="en-IE" dirty="0"/>
              <a:t>The </a:t>
            </a:r>
            <a:r>
              <a:rPr lang="en-IE" b="1" dirty="0"/>
              <a:t>rot() </a:t>
            </a:r>
            <a:r>
              <a:rPr lang="en-IE" dirty="0"/>
              <a:t>method could then take over,</a:t>
            </a:r>
          </a:p>
          <a:p>
            <a:pPr lvl="1"/>
            <a:r>
              <a:rPr lang="en-IE" sz="2000" dirty="0"/>
              <a:t>beginning to decrease the value of the </a:t>
            </a:r>
            <a:r>
              <a:rPr lang="en-IE" sz="2000" b="1" dirty="0"/>
              <a:t>weight</a:t>
            </a:r>
            <a:r>
              <a:rPr lang="en-IE" sz="2000" dirty="0"/>
              <a:t> field </a:t>
            </a:r>
          </a:p>
          <a:p>
            <a:pPr lvl="1"/>
            <a:r>
              <a:rPr lang="en-IE" sz="2000" dirty="0"/>
              <a:t>and change the </a:t>
            </a:r>
            <a:r>
              <a:rPr lang="en-IE" sz="2000" b="1" dirty="0"/>
              <a:t>colour</a:t>
            </a:r>
            <a:r>
              <a:rPr lang="en-IE" sz="2000" dirty="0"/>
              <a:t> fields.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7FBFE6-2421-ABD8-1CD3-7753961A4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90AAE7-75A9-9648-85D2-7500896801C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pic>
        <p:nvPicPr>
          <p:cNvPr id="9" name="Picture 10" descr="Related image">
            <a:extLst>
              <a:ext uri="{FF2B5EF4-FFF2-40B4-BE49-F238E27FC236}">
                <a16:creationId xmlns:a16="http://schemas.microsoft.com/office/drawing/2014/main" id="{B7909214-E81D-4FE5-50AA-DCF1CDC34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74984"/>
            <a:ext cx="1192081" cy="119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0DFC0B46-4D9C-26BE-7EF0-0F346144A4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538497"/>
              </p:ext>
            </p:extLst>
          </p:nvPr>
        </p:nvGraphicFramePr>
        <p:xfrm>
          <a:off x="6629400" y="1771650"/>
          <a:ext cx="1636775" cy="242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20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Apple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colour</a:t>
                      </a:r>
                    </a:p>
                    <a:p>
                      <a:pPr algn="ctr"/>
                      <a:r>
                        <a:rPr lang="en-IE" sz="2400" i="1" dirty="0"/>
                        <a:t>weight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373">
                <a:tc>
                  <a:txBody>
                    <a:bodyPr/>
                    <a:lstStyle/>
                    <a:p>
                      <a:pPr algn="ctr"/>
                      <a:r>
                        <a:rPr lang="en-IE" sz="2400" b="0" i="1" dirty="0">
                          <a:solidFill>
                            <a:schemeClr val="tx1"/>
                          </a:solidFill>
                        </a:rPr>
                        <a:t>grow()</a:t>
                      </a:r>
                    </a:p>
                    <a:p>
                      <a:pPr algn="ctr"/>
                      <a:r>
                        <a:rPr lang="en-IE" sz="2400" b="0" i="1" dirty="0">
                          <a:solidFill>
                            <a:schemeClr val="tx1"/>
                          </a:solidFill>
                        </a:rPr>
                        <a:t>fall()</a:t>
                      </a:r>
                    </a:p>
                    <a:p>
                      <a:pPr algn="ctr"/>
                      <a:r>
                        <a:rPr lang="en-IE" sz="2400" b="1" i="1" dirty="0">
                          <a:solidFill>
                            <a:srgbClr val="0368FF"/>
                          </a:solidFill>
                        </a:rPr>
                        <a:t>rot()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2200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Apple Object(s)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16679"/>
            <a:ext cx="6629400" cy="3771900"/>
          </a:xfrm>
        </p:spPr>
        <p:txBody>
          <a:bodyPr>
            <a:normAutofit/>
          </a:bodyPr>
          <a:lstStyle/>
          <a:p>
            <a:r>
              <a:rPr lang="en-IE" dirty="0"/>
              <a:t>We saw earlier that:</a:t>
            </a:r>
          </a:p>
          <a:p>
            <a:pPr lvl="1"/>
            <a:r>
              <a:rPr lang="en-IE" dirty="0"/>
              <a:t>An </a:t>
            </a:r>
            <a:r>
              <a:rPr lang="en-IE" b="1" dirty="0">
                <a:solidFill>
                  <a:srgbClr val="0368FF"/>
                </a:solidFill>
              </a:rPr>
              <a:t>object</a:t>
            </a:r>
            <a:r>
              <a:rPr lang="en-IE" dirty="0"/>
              <a:t> </a:t>
            </a:r>
          </a:p>
          <a:p>
            <a:pPr lvl="2"/>
            <a:r>
              <a:rPr lang="en-IE" dirty="0"/>
              <a:t>is created (</a:t>
            </a:r>
            <a:r>
              <a:rPr lang="en-IE" b="1" dirty="0">
                <a:solidFill>
                  <a:srgbClr val="FF0000"/>
                </a:solidFill>
              </a:rPr>
              <a:t>instantiated</a:t>
            </a:r>
            <a:r>
              <a:rPr lang="en-IE" dirty="0"/>
              <a:t>) from a class.</a:t>
            </a:r>
          </a:p>
          <a:p>
            <a:pPr lvl="1"/>
            <a:r>
              <a:rPr lang="en-IE" dirty="0"/>
              <a:t>A </a:t>
            </a:r>
            <a:r>
              <a:rPr lang="en-IE" b="1" dirty="0">
                <a:solidFill>
                  <a:srgbClr val="0368FF"/>
                </a:solidFill>
              </a:rPr>
              <a:t>class</a:t>
            </a:r>
            <a:r>
              <a:rPr lang="en-IE" dirty="0"/>
              <a:t> </a:t>
            </a:r>
          </a:p>
          <a:p>
            <a:pPr lvl="2"/>
            <a:r>
              <a:rPr lang="en-IE" dirty="0"/>
              <a:t>can have </a:t>
            </a:r>
            <a:r>
              <a:rPr lang="en-IE" b="1" dirty="0"/>
              <a:t>many </a:t>
            </a:r>
            <a:r>
              <a:rPr lang="en-IE" b="1" dirty="0">
                <a:solidFill>
                  <a:srgbClr val="0368FF"/>
                </a:solidFill>
              </a:rPr>
              <a:t>objects</a:t>
            </a:r>
            <a:r>
              <a:rPr lang="en-IE" b="1" dirty="0"/>
              <a:t> created from it</a:t>
            </a:r>
            <a:r>
              <a:rPr lang="en-IE" dirty="0"/>
              <a:t>.</a:t>
            </a:r>
          </a:p>
          <a:p>
            <a:pPr lvl="1"/>
            <a:r>
              <a:rPr lang="en-IE" dirty="0"/>
              <a:t>Each </a:t>
            </a:r>
            <a:r>
              <a:rPr lang="en-IE" dirty="0">
                <a:solidFill>
                  <a:srgbClr val="0368FF"/>
                </a:solidFill>
              </a:rPr>
              <a:t>object</a:t>
            </a:r>
            <a:r>
              <a:rPr lang="en-IE" dirty="0"/>
              <a:t> </a:t>
            </a:r>
          </a:p>
          <a:p>
            <a:pPr lvl="2"/>
            <a:r>
              <a:rPr lang="en-IE" dirty="0"/>
              <a:t>must have a </a:t>
            </a:r>
            <a:r>
              <a:rPr lang="en-IE" b="1" dirty="0"/>
              <a:t>unique name </a:t>
            </a:r>
            <a:r>
              <a:rPr lang="en-IE" dirty="0"/>
              <a:t>within the program.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8595C-4361-ACF8-E474-55DB1779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AA6D0-5FAE-AAC5-49D1-0F1648EF27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10410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Apple Object(s)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088047"/>
              </p:ext>
            </p:extLst>
          </p:nvPr>
        </p:nvGraphicFramePr>
        <p:xfrm>
          <a:off x="983582" y="1032060"/>
          <a:ext cx="1657350" cy="242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20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Apple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colour</a:t>
                      </a:r>
                    </a:p>
                    <a:p>
                      <a:pPr algn="ctr"/>
                      <a:r>
                        <a:rPr lang="en-IE" sz="2400" i="1" dirty="0"/>
                        <a:t>weight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373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grow()</a:t>
                      </a:r>
                    </a:p>
                    <a:p>
                      <a:pPr algn="ctr"/>
                      <a:r>
                        <a:rPr lang="en-IE" sz="2400" i="1" dirty="0"/>
                        <a:t>fall()</a:t>
                      </a:r>
                    </a:p>
                    <a:p>
                      <a:pPr algn="ctr"/>
                      <a:r>
                        <a:rPr lang="en-IE" sz="2400" i="1" dirty="0"/>
                        <a:t>rot()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83632" y="3889560"/>
            <a:ext cx="984664" cy="4154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100" dirty="0"/>
              <a:t>Class</a:t>
            </a:r>
          </a:p>
        </p:txBody>
      </p:sp>
      <p:cxnSp>
        <p:nvCxnSpPr>
          <p:cNvPr id="11" name="Straight Arrow Connector 10"/>
          <p:cNvCxnSpPr>
            <a:cxnSpLocks/>
            <a:endCxn id="9" idx="0"/>
          </p:cNvCxnSpPr>
          <p:nvPr/>
        </p:nvCxnSpPr>
        <p:spPr>
          <a:xfrm>
            <a:off x="1726532" y="3464752"/>
            <a:ext cx="149432" cy="42480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1317" y="4038637"/>
            <a:ext cx="429876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800" dirty="0"/>
              <a:t>Two objects.  Each has a unique name and it’s own copy (values) of the fields.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4684255" y="2302845"/>
            <a:ext cx="113818" cy="168210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83582" y="1009503"/>
            <a:ext cx="1654342" cy="24552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6737" rtl="0"/>
            <a:endParaRPr lang="en-IE" sz="1688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D4CA0-1835-3614-5E92-2541BC98E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AADC-FE95-2F5B-E2B7-B9C2EF6EDF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79B6E2-611A-E1E0-D28C-4DAB27A17177}"/>
              </a:ext>
            </a:extLst>
          </p:cNvPr>
          <p:cNvCxnSpPr>
            <a:cxnSpLocks/>
          </p:cNvCxnSpPr>
          <p:nvPr/>
        </p:nvCxnSpPr>
        <p:spPr>
          <a:xfrm flipV="1">
            <a:off x="4778761" y="3644137"/>
            <a:ext cx="476994" cy="34081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1BA69C6-2668-C76E-E29D-C01C754EA916}"/>
              </a:ext>
            </a:extLst>
          </p:cNvPr>
          <p:cNvSpPr/>
          <p:nvPr/>
        </p:nvSpPr>
        <p:spPr>
          <a:xfrm>
            <a:off x="4019029" y="857552"/>
            <a:ext cx="2857500" cy="1314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796895-49E6-A578-5562-16267B29A06B}"/>
              </a:ext>
            </a:extLst>
          </p:cNvPr>
          <p:cNvCxnSpPr/>
          <p:nvPr/>
        </p:nvCxnSpPr>
        <p:spPr>
          <a:xfrm>
            <a:off x="4055605" y="1314752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7EC694-A1D3-2203-8A0A-7164850B8CCB}"/>
              </a:ext>
            </a:extLst>
          </p:cNvPr>
          <p:cNvSpPr txBox="1"/>
          <p:nvPr/>
        </p:nvSpPr>
        <p:spPr>
          <a:xfrm>
            <a:off x="4284205" y="1429052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colour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40ACA4-DCEB-4143-622D-F780196FA254}"/>
              </a:ext>
            </a:extLst>
          </p:cNvPr>
          <p:cNvSpPr txBox="1"/>
          <p:nvPr/>
        </p:nvSpPr>
        <p:spPr>
          <a:xfrm>
            <a:off x="4284205" y="1771952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weight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81A332-C5ED-5DEC-852D-198274983C0E}"/>
              </a:ext>
            </a:extLst>
          </p:cNvPr>
          <p:cNvSpPr txBox="1"/>
          <p:nvPr/>
        </p:nvSpPr>
        <p:spPr>
          <a:xfrm>
            <a:off x="5655805" y="1429052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red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F1BBD8-A2AD-D52A-1018-CDE3361E95AA}"/>
              </a:ext>
            </a:extLst>
          </p:cNvPr>
          <p:cNvSpPr txBox="1"/>
          <p:nvPr/>
        </p:nvSpPr>
        <p:spPr>
          <a:xfrm>
            <a:off x="5655805" y="1771952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6.2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3E278-D445-81D1-2362-0645676F5092}"/>
              </a:ext>
            </a:extLst>
          </p:cNvPr>
          <p:cNvSpPr txBox="1"/>
          <p:nvPr/>
        </p:nvSpPr>
        <p:spPr>
          <a:xfrm>
            <a:off x="4684255" y="971852"/>
            <a:ext cx="1600200" cy="352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688" dirty="0"/>
              <a:t>gala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6C1B67-D2B8-6383-4039-25C21633DA15}"/>
              </a:ext>
            </a:extLst>
          </p:cNvPr>
          <p:cNvSpPr/>
          <p:nvPr/>
        </p:nvSpPr>
        <p:spPr>
          <a:xfrm>
            <a:off x="5198123" y="2302845"/>
            <a:ext cx="2857500" cy="1314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E457EB-892B-9631-3AA9-F112545BECF1}"/>
              </a:ext>
            </a:extLst>
          </p:cNvPr>
          <p:cNvCxnSpPr/>
          <p:nvPr/>
        </p:nvCxnSpPr>
        <p:spPr>
          <a:xfrm>
            <a:off x="5198123" y="2702895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2CB21EF-CD92-E18C-6681-AF6733D41D9C}"/>
              </a:ext>
            </a:extLst>
          </p:cNvPr>
          <p:cNvSpPr txBox="1"/>
          <p:nvPr/>
        </p:nvSpPr>
        <p:spPr>
          <a:xfrm>
            <a:off x="5426723" y="2817195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colour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1479B3-315F-8E0B-217C-B1BD3CF31DA6}"/>
              </a:ext>
            </a:extLst>
          </p:cNvPr>
          <p:cNvSpPr txBox="1"/>
          <p:nvPr/>
        </p:nvSpPr>
        <p:spPr>
          <a:xfrm>
            <a:off x="5426723" y="3160095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weight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5451F0-3FE9-77E1-D939-6649349CB02A}"/>
              </a:ext>
            </a:extLst>
          </p:cNvPr>
          <p:cNvSpPr txBox="1"/>
          <p:nvPr/>
        </p:nvSpPr>
        <p:spPr>
          <a:xfrm>
            <a:off x="6798323" y="2817195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yellow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FB5A14-277D-5BA0-B0BF-AB62E256577B}"/>
              </a:ext>
            </a:extLst>
          </p:cNvPr>
          <p:cNvSpPr txBox="1"/>
          <p:nvPr/>
        </p:nvSpPr>
        <p:spPr>
          <a:xfrm>
            <a:off x="6798323" y="3160095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8.4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F953B4-644F-D916-2CC6-5FCB4D92F8CC}"/>
              </a:ext>
            </a:extLst>
          </p:cNvPr>
          <p:cNvSpPr txBox="1"/>
          <p:nvPr/>
        </p:nvSpPr>
        <p:spPr>
          <a:xfrm>
            <a:off x="5826772" y="2359995"/>
            <a:ext cx="1744459" cy="352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688" dirty="0" err="1"/>
              <a:t>fugi</a:t>
            </a:r>
            <a:endParaRPr lang="en-IE" sz="1688" dirty="0"/>
          </a:p>
        </p:txBody>
      </p:sp>
    </p:spTree>
    <p:extLst>
      <p:ext uri="{BB962C8B-B14F-4D97-AF65-F5344CB8AC3E}">
        <p14:creationId xmlns:p14="http://schemas.microsoft.com/office/powerpoint/2010/main" val="4251747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  <p:bldP spid="31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State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" y="965380"/>
            <a:ext cx="3483864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800" dirty="0"/>
              <a:t>There are two </a:t>
            </a:r>
            <a:r>
              <a:rPr lang="en-IE" sz="1800" dirty="0">
                <a:solidFill>
                  <a:srgbClr val="0368FF"/>
                </a:solidFill>
              </a:rPr>
              <a:t>objects</a:t>
            </a:r>
            <a:r>
              <a:rPr lang="en-IE" sz="1800" dirty="0"/>
              <a:t> of type </a:t>
            </a:r>
            <a:r>
              <a:rPr lang="en-IE" sz="1800" b="1" dirty="0">
                <a:solidFill>
                  <a:srgbClr val="0368FF"/>
                </a:solidFill>
              </a:rPr>
              <a:t>Apple</a:t>
            </a:r>
            <a:r>
              <a:rPr lang="en-IE" sz="1800" dirty="0"/>
              <a:t>.</a:t>
            </a:r>
          </a:p>
          <a:p>
            <a:endParaRPr lang="en-IE" sz="1800" dirty="0"/>
          </a:p>
          <a:p>
            <a:r>
              <a:rPr lang="en-IE" sz="1800" dirty="0"/>
              <a:t>Each has a unique name:</a:t>
            </a:r>
          </a:p>
          <a:p>
            <a:r>
              <a:rPr lang="en-IE" sz="1800" dirty="0"/>
              <a:t> </a:t>
            </a:r>
            <a:r>
              <a:rPr lang="en-IE" sz="1800" b="1" dirty="0">
                <a:solidFill>
                  <a:srgbClr val="0070C0"/>
                </a:solidFill>
              </a:rPr>
              <a:t>gala</a:t>
            </a:r>
            <a:br>
              <a:rPr lang="en-IE" sz="1800" b="1" dirty="0">
                <a:solidFill>
                  <a:srgbClr val="0070C0"/>
                </a:solidFill>
              </a:rPr>
            </a:br>
            <a:r>
              <a:rPr lang="en-IE" sz="1800" b="1" dirty="0" err="1">
                <a:solidFill>
                  <a:srgbClr val="0368FF"/>
                </a:solidFill>
              </a:rPr>
              <a:t>fugi</a:t>
            </a:r>
            <a:endParaRPr lang="en-IE" sz="1800" b="1" dirty="0">
              <a:solidFill>
                <a:srgbClr val="0368FF"/>
              </a:solidFill>
            </a:endParaRPr>
          </a:p>
          <a:p>
            <a:endParaRPr lang="en-IE" sz="1800" dirty="0"/>
          </a:p>
          <a:p>
            <a:r>
              <a:rPr lang="en-IE" sz="1800" dirty="0"/>
              <a:t>Each object has a different </a:t>
            </a:r>
            <a:r>
              <a:rPr lang="en-IE" sz="1800" b="1" dirty="0"/>
              <a:t>object state</a:t>
            </a:r>
            <a:r>
              <a:rPr lang="en-IE" sz="1800" dirty="0"/>
              <a:t>:</a:t>
            </a:r>
          </a:p>
          <a:p>
            <a:r>
              <a:rPr lang="en-IE" sz="1800" dirty="0"/>
              <a:t>    each object has it’s own copy of the fields (colour and weight) in memory and has it’s own data stored in these fields.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C27BC-B355-F7DC-1BDF-C51E67DC7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A301A-8769-8260-8C5B-CA0EC1BE1D2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3CFD1D-B15B-0350-22E4-48BFE81EA1B0}"/>
              </a:ext>
            </a:extLst>
          </p:cNvPr>
          <p:cNvSpPr/>
          <p:nvPr/>
        </p:nvSpPr>
        <p:spPr>
          <a:xfrm>
            <a:off x="4019029" y="857552"/>
            <a:ext cx="2857500" cy="1314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37A8A0-15EC-883E-2B6D-585A573A49BF}"/>
              </a:ext>
            </a:extLst>
          </p:cNvPr>
          <p:cNvCxnSpPr/>
          <p:nvPr/>
        </p:nvCxnSpPr>
        <p:spPr>
          <a:xfrm>
            <a:off x="4055605" y="1314752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9B9914-0F6F-870C-90F6-CDA7532F3168}"/>
              </a:ext>
            </a:extLst>
          </p:cNvPr>
          <p:cNvSpPr txBox="1"/>
          <p:nvPr/>
        </p:nvSpPr>
        <p:spPr>
          <a:xfrm>
            <a:off x="4284205" y="1429052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colour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5C25D-ED7F-678D-EED9-D8D3C613E894}"/>
              </a:ext>
            </a:extLst>
          </p:cNvPr>
          <p:cNvSpPr txBox="1"/>
          <p:nvPr/>
        </p:nvSpPr>
        <p:spPr>
          <a:xfrm>
            <a:off x="4284205" y="1771952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weight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00A9C-D240-EB4B-6AC3-915503C6E38C}"/>
              </a:ext>
            </a:extLst>
          </p:cNvPr>
          <p:cNvSpPr txBox="1"/>
          <p:nvPr/>
        </p:nvSpPr>
        <p:spPr>
          <a:xfrm>
            <a:off x="5655805" y="1429052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363DE-0864-E893-BFED-9FB802B5FDE1}"/>
              </a:ext>
            </a:extLst>
          </p:cNvPr>
          <p:cNvSpPr txBox="1"/>
          <p:nvPr/>
        </p:nvSpPr>
        <p:spPr>
          <a:xfrm>
            <a:off x="5655805" y="1771952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6.2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0544F-BFC4-FCE5-5CBD-4D69804E7F4B}"/>
              </a:ext>
            </a:extLst>
          </p:cNvPr>
          <p:cNvSpPr txBox="1"/>
          <p:nvPr/>
        </p:nvSpPr>
        <p:spPr>
          <a:xfrm>
            <a:off x="4684255" y="971852"/>
            <a:ext cx="1600200" cy="352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688" dirty="0"/>
              <a:t>gala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13A2A1F-3D53-7906-9C88-7566CEC6E17D}"/>
              </a:ext>
            </a:extLst>
          </p:cNvPr>
          <p:cNvSpPr/>
          <p:nvPr/>
        </p:nvSpPr>
        <p:spPr>
          <a:xfrm>
            <a:off x="5198123" y="2302845"/>
            <a:ext cx="2857500" cy="1314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B7817B-455D-40E1-1DB3-2363FCA34732}"/>
              </a:ext>
            </a:extLst>
          </p:cNvPr>
          <p:cNvCxnSpPr/>
          <p:nvPr/>
        </p:nvCxnSpPr>
        <p:spPr>
          <a:xfrm>
            <a:off x="5198123" y="2702895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5443BD-C723-D5A3-48C1-C99795232419}"/>
              </a:ext>
            </a:extLst>
          </p:cNvPr>
          <p:cNvSpPr txBox="1"/>
          <p:nvPr/>
        </p:nvSpPr>
        <p:spPr>
          <a:xfrm>
            <a:off x="5426723" y="2817195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colour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10FB4D-E3D9-5E41-BA82-5233BAEA61BE}"/>
              </a:ext>
            </a:extLst>
          </p:cNvPr>
          <p:cNvSpPr txBox="1"/>
          <p:nvPr/>
        </p:nvSpPr>
        <p:spPr>
          <a:xfrm>
            <a:off x="5426723" y="3160095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weight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D4ECED-81A3-237B-0F0A-30BBAE90E84D}"/>
              </a:ext>
            </a:extLst>
          </p:cNvPr>
          <p:cNvSpPr txBox="1"/>
          <p:nvPr/>
        </p:nvSpPr>
        <p:spPr>
          <a:xfrm>
            <a:off x="6798323" y="2817195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yellow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033583-3729-E234-F2F2-517DAFED22DE}"/>
              </a:ext>
            </a:extLst>
          </p:cNvPr>
          <p:cNvSpPr txBox="1"/>
          <p:nvPr/>
        </p:nvSpPr>
        <p:spPr>
          <a:xfrm>
            <a:off x="6798323" y="3160095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8.4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0BAF9C-0EBD-8030-71A9-D1A2BEFD606F}"/>
              </a:ext>
            </a:extLst>
          </p:cNvPr>
          <p:cNvSpPr txBox="1"/>
          <p:nvPr/>
        </p:nvSpPr>
        <p:spPr>
          <a:xfrm>
            <a:off x="5826772" y="2359995"/>
            <a:ext cx="1744459" cy="352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366737" rtl="0"/>
            <a:r>
              <a:rPr lang="en-IE" sz="1688" dirty="0" err="1"/>
              <a:t>fugi</a:t>
            </a:r>
            <a:endParaRPr lang="en-IE" sz="1688" dirty="0"/>
          </a:p>
        </p:txBody>
      </p:sp>
    </p:spTree>
    <p:extLst>
      <p:ext uri="{BB962C8B-B14F-4D97-AF65-F5344CB8AC3E}">
        <p14:creationId xmlns:p14="http://schemas.microsoft.com/office/powerpoint/2010/main" val="1739067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7730" y="511445"/>
            <a:ext cx="3644186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The</a:t>
            </a:r>
            <a:r>
              <a:rPr lang="en-IE" sz="3600" b="1" dirty="0">
                <a:solidFill>
                  <a:srgbClr val="0368FF"/>
                </a:solidFill>
              </a:rPr>
              <a:t> Dot </a:t>
            </a:r>
            <a:r>
              <a:rPr lang="en-IE" sz="3600" dirty="0">
                <a:solidFill>
                  <a:schemeClr val="tx1"/>
                </a:solidFill>
              </a:rPr>
              <a:t>Operator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1" y="4865349"/>
            <a:ext cx="1905000" cy="28302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41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Using an Object’s </a:t>
            </a:r>
            <a:r>
              <a:rPr lang="en-IE" b="1" dirty="0"/>
              <a:t>fields</a:t>
            </a:r>
            <a:r>
              <a:rPr lang="en-IE" dirty="0"/>
              <a:t> and </a:t>
            </a:r>
            <a:r>
              <a:rPr lang="en-IE" b="1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16" y="863229"/>
            <a:ext cx="6340611" cy="1003233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The </a:t>
            </a:r>
            <a:r>
              <a:rPr lang="en-IE" i="1" dirty="0"/>
              <a:t>fields</a:t>
            </a:r>
            <a:r>
              <a:rPr lang="en-IE" dirty="0"/>
              <a:t> and </a:t>
            </a:r>
            <a:r>
              <a:rPr lang="en-IE" i="1" dirty="0"/>
              <a:t>methods</a:t>
            </a:r>
            <a:r>
              <a:rPr lang="en-IE" dirty="0"/>
              <a:t> of an object are accessed with the </a:t>
            </a:r>
            <a:r>
              <a:rPr lang="en-IE" b="1" dirty="0"/>
              <a:t>dot operator </a:t>
            </a:r>
            <a:r>
              <a:rPr lang="en-IE" dirty="0"/>
              <a:t>i.e. external calls.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24336"/>
              </p:ext>
            </p:extLst>
          </p:nvPr>
        </p:nvGraphicFramePr>
        <p:xfrm>
          <a:off x="963360" y="3289979"/>
          <a:ext cx="6585968" cy="123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8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r>
                        <a:rPr lang="en-IE" sz="180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gala</a:t>
                      </a:r>
                      <a:r>
                        <a:rPr lang="en-IE" sz="1800" b="1" dirty="0" err="1">
                          <a:solidFill>
                            <a:srgbClr val="00B050"/>
                          </a:solidFill>
                        </a:rPr>
                        <a:t>.grow</a:t>
                      </a:r>
                      <a:r>
                        <a:rPr lang="en-IE" sz="1800" b="1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Runs the </a:t>
                      </a:r>
                      <a:r>
                        <a:rPr lang="en-IE" sz="1800" dirty="0">
                          <a:solidFill>
                            <a:srgbClr val="00B050"/>
                          </a:solidFill>
                        </a:rPr>
                        <a:t>grow()</a:t>
                      </a:r>
                      <a:r>
                        <a:rPr lang="en-IE" sz="1800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IE" sz="1800" baseline="0" dirty="0"/>
                        <a:t>method inside the </a:t>
                      </a:r>
                      <a:r>
                        <a:rPr lang="en-IE" sz="18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gala</a:t>
                      </a:r>
                      <a:r>
                        <a:rPr lang="en-IE" sz="1800" baseline="0" dirty="0"/>
                        <a:t> object.</a:t>
                      </a:r>
                      <a:endParaRPr lang="en-IE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IE" sz="1800" dirty="0" err="1">
                          <a:solidFill>
                            <a:srgbClr val="7030A0"/>
                          </a:solidFill>
                        </a:rPr>
                        <a:t>fugi</a:t>
                      </a:r>
                      <a:r>
                        <a:rPr lang="en-IE" sz="1800" b="1" dirty="0" err="1">
                          <a:solidFill>
                            <a:srgbClr val="00B050"/>
                          </a:solidFill>
                        </a:rPr>
                        <a:t>.fall</a:t>
                      </a:r>
                      <a:r>
                        <a:rPr lang="en-IE" sz="1800" b="1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 Runs the </a:t>
                      </a:r>
                      <a:r>
                        <a:rPr lang="en-IE" sz="1800" dirty="0">
                          <a:solidFill>
                            <a:srgbClr val="00B050"/>
                          </a:solidFill>
                        </a:rPr>
                        <a:t>fall()</a:t>
                      </a:r>
                      <a:r>
                        <a:rPr lang="en-IE" sz="1800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IE" sz="1800" baseline="0" dirty="0"/>
                        <a:t>method inside the </a:t>
                      </a:r>
                      <a:r>
                        <a:rPr lang="en-IE" sz="1800" dirty="0" err="1">
                          <a:solidFill>
                            <a:srgbClr val="7030A0"/>
                          </a:solidFill>
                        </a:rPr>
                        <a:t>fugi</a:t>
                      </a:r>
                      <a:r>
                        <a:rPr lang="en-IE" sz="1800" baseline="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IE" sz="1800" baseline="0" dirty="0"/>
                        <a:t>object.</a:t>
                      </a:r>
                      <a:endParaRPr lang="en-IE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729659" y="1967876"/>
            <a:ext cx="171450" cy="11847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66737" rtl="0"/>
            <a:endParaRPr lang="en-GB" sz="1688"/>
          </a:p>
        </p:txBody>
      </p:sp>
      <p:sp>
        <p:nvSpPr>
          <p:cNvPr id="7" name="Left Brace 6"/>
          <p:cNvSpPr/>
          <p:nvPr/>
        </p:nvSpPr>
        <p:spPr>
          <a:xfrm>
            <a:off x="729659" y="3308720"/>
            <a:ext cx="171450" cy="116808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66737" rtl="0"/>
            <a:endParaRPr lang="en-GB" sz="1688"/>
          </a:p>
        </p:txBody>
      </p:sp>
      <p:sp>
        <p:nvSpPr>
          <p:cNvPr id="8" name="TextBox 7"/>
          <p:cNvSpPr txBox="1"/>
          <p:nvPr/>
        </p:nvSpPr>
        <p:spPr>
          <a:xfrm rot="18030465">
            <a:off x="2587" y="2229037"/>
            <a:ext cx="909224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b="1" dirty="0">
                <a:solidFill>
                  <a:srgbClr val="FF0000"/>
                </a:solidFill>
              </a:rPr>
              <a:t>FIELDS</a:t>
            </a:r>
          </a:p>
        </p:txBody>
      </p:sp>
      <p:sp>
        <p:nvSpPr>
          <p:cNvPr id="9" name="TextBox 8"/>
          <p:cNvSpPr txBox="1"/>
          <p:nvPr/>
        </p:nvSpPr>
        <p:spPr>
          <a:xfrm rot="17829059">
            <a:off x="-183623" y="3671138"/>
            <a:ext cx="1234633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b="1" dirty="0">
                <a:solidFill>
                  <a:srgbClr val="00B050"/>
                </a:solidFill>
              </a:rPr>
              <a:t>METHODS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74882"/>
              </p:ext>
            </p:extLst>
          </p:nvPr>
        </p:nvGraphicFramePr>
        <p:xfrm>
          <a:off x="966976" y="1918142"/>
          <a:ext cx="6585968" cy="123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r>
                        <a:rPr lang="en-IE" sz="180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gala</a:t>
                      </a:r>
                      <a:r>
                        <a:rPr lang="en-IE" sz="1800" b="1" dirty="0" err="1">
                          <a:solidFill>
                            <a:srgbClr val="FF0000"/>
                          </a:solidFill>
                        </a:rPr>
                        <a:t>.colour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Give</a:t>
                      </a:r>
                      <a:r>
                        <a:rPr lang="en-IE" sz="1800" baseline="0" dirty="0"/>
                        <a:t>s access to the </a:t>
                      </a:r>
                      <a:r>
                        <a:rPr lang="en-IE" sz="1800" baseline="0" dirty="0">
                          <a:solidFill>
                            <a:srgbClr val="FF0000"/>
                          </a:solidFill>
                        </a:rPr>
                        <a:t>colour </a:t>
                      </a:r>
                      <a:r>
                        <a:rPr lang="en-IE" sz="1800" baseline="0" dirty="0"/>
                        <a:t>value in the </a:t>
                      </a:r>
                      <a:r>
                        <a:rPr lang="en-IE" sz="18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gala</a:t>
                      </a:r>
                      <a:r>
                        <a:rPr lang="en-IE" sz="1800" baseline="0" dirty="0"/>
                        <a:t> object.</a:t>
                      </a:r>
                      <a:endParaRPr lang="en-IE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IE" sz="1800" dirty="0" err="1">
                          <a:solidFill>
                            <a:srgbClr val="7030A0"/>
                          </a:solidFill>
                        </a:rPr>
                        <a:t>fugi</a:t>
                      </a:r>
                      <a:r>
                        <a:rPr lang="en-IE" sz="1800" b="1" dirty="0" err="1">
                          <a:solidFill>
                            <a:srgbClr val="FF0000"/>
                          </a:solidFill>
                        </a:rPr>
                        <a:t>.colour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/>
                        <a:t>Give</a:t>
                      </a:r>
                      <a:r>
                        <a:rPr lang="en-IE" sz="1800" baseline="0" dirty="0"/>
                        <a:t>s access to the </a:t>
                      </a:r>
                      <a:r>
                        <a:rPr lang="en-IE" sz="1800" baseline="0" dirty="0">
                          <a:solidFill>
                            <a:srgbClr val="FF0000"/>
                          </a:solidFill>
                        </a:rPr>
                        <a:t>colour </a:t>
                      </a:r>
                      <a:r>
                        <a:rPr lang="en-IE" sz="1800" baseline="0" dirty="0"/>
                        <a:t>value in the </a:t>
                      </a:r>
                      <a:r>
                        <a:rPr lang="en-IE" sz="1800" dirty="0" err="1">
                          <a:solidFill>
                            <a:srgbClr val="7030A0"/>
                          </a:solidFill>
                        </a:rPr>
                        <a:t>fugi</a:t>
                      </a:r>
                      <a:r>
                        <a:rPr lang="en-IE" sz="1800" baseline="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IE" sz="1800" baseline="0" dirty="0"/>
                        <a:t>object.</a:t>
                      </a:r>
                      <a:endParaRPr lang="en-IE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67031" y="961558"/>
            <a:ext cx="1669047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b="1" dirty="0" err="1">
                <a:solidFill>
                  <a:srgbClr val="FF0000"/>
                </a:solidFill>
              </a:rPr>
              <a:t>object.property</a:t>
            </a:r>
            <a:endParaRPr lang="en-GB" sz="1688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7031" y="1153842"/>
            <a:ext cx="1584088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b="1" dirty="0" err="1">
                <a:solidFill>
                  <a:srgbClr val="FF0000"/>
                </a:solidFill>
              </a:rPr>
              <a:t>object.method</a:t>
            </a:r>
            <a:endParaRPr lang="en-GB" sz="1688" b="1" dirty="0">
              <a:solidFill>
                <a:srgbClr val="FF0000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6967030" y="887613"/>
            <a:ext cx="1669047" cy="719334"/>
          </a:xfrm>
          <a:prstGeom prst="frame">
            <a:avLst>
              <a:gd name="adj1" fmla="val 8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D16E382-E182-BFA0-336B-70405D2B5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DFB7606-658E-2A51-878B-3AAEBF98B2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96952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/>
      <p:bldP spid="12" grpId="0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003" y="511445"/>
            <a:ext cx="6263640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Creating your first Class - </a:t>
            </a:r>
            <a:r>
              <a:rPr lang="en-IE" sz="3600" b="1" dirty="0">
                <a:solidFill>
                  <a:srgbClr val="0368FF"/>
                </a:solidFill>
              </a:rPr>
              <a:t>Spot</a:t>
            </a:r>
            <a:r>
              <a:rPr lang="en-IE" sz="3600" dirty="0">
                <a:solidFill>
                  <a:schemeClr val="tx1"/>
                </a:solidFill>
              </a:rPr>
              <a:t> </a:t>
            </a:r>
            <a:endParaRPr lang="en-IE" sz="3600" b="1" dirty="0">
              <a:solidFill>
                <a:srgbClr val="0368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1" y="4865349"/>
            <a:ext cx="1905000" cy="28302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8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8B8A-BE9E-4D04-2451-E715F6A9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D6FB-AF6E-8217-F9F7-1F14B2F6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06983"/>
            <a:ext cx="8382703" cy="3618714"/>
          </a:xfrm>
        </p:spPr>
        <p:txBody>
          <a:bodyPr/>
          <a:lstStyle/>
          <a:p>
            <a:pPr algn="l" rtl="0"/>
            <a:r>
              <a:rPr lang="en-US" sz="2800" dirty="0"/>
              <a:t>Classes &amp; Objects</a:t>
            </a:r>
          </a:p>
          <a:p>
            <a:pPr algn="l" rtl="0"/>
            <a:r>
              <a:rPr lang="en-US" sz="2800" dirty="0"/>
              <a:t>Properties &amp; Methods </a:t>
            </a:r>
          </a:p>
          <a:p>
            <a:pPr algn="l" rtl="0"/>
            <a:r>
              <a:rPr lang="en-US" sz="2800" dirty="0"/>
              <a:t>The </a:t>
            </a:r>
            <a:r>
              <a:rPr lang="en-US" sz="2800" b="1" dirty="0">
                <a:solidFill>
                  <a:srgbClr val="0368FF"/>
                </a:solidFill>
              </a:rPr>
              <a:t>Dot</a:t>
            </a:r>
            <a:r>
              <a:rPr lang="en-US" sz="2800" dirty="0"/>
              <a:t> Operator</a:t>
            </a:r>
          </a:p>
          <a:p>
            <a:pPr algn="l" rtl="0"/>
            <a:r>
              <a:rPr lang="en-US" sz="2800" dirty="0"/>
              <a:t>Creating your first class – </a:t>
            </a:r>
            <a:r>
              <a:rPr lang="en-US" sz="2800" b="1" dirty="0">
                <a:solidFill>
                  <a:srgbClr val="0368FF"/>
                </a:solidFill>
              </a:rPr>
              <a:t>Spot</a:t>
            </a:r>
          </a:p>
          <a:p>
            <a:pPr algn="l" rtl="0"/>
            <a:r>
              <a:rPr lang="en-US" sz="2800" dirty="0"/>
              <a:t>Constructors</a:t>
            </a:r>
          </a:p>
          <a:p>
            <a:pPr lvl="1" algn="l" rtl="0"/>
            <a:r>
              <a:rPr lang="en-US" sz="2800" dirty="0"/>
              <a:t>Default</a:t>
            </a:r>
          </a:p>
          <a:p>
            <a:pPr lvl="1" algn="l" rtl="0"/>
            <a:r>
              <a:rPr lang="en-US" sz="2800" dirty="0"/>
              <a:t>Parameters</a:t>
            </a:r>
          </a:p>
          <a:p>
            <a:pPr lvl="1" algn="l" rtl="0"/>
            <a:r>
              <a:rPr lang="en-US" sz="2800" dirty="0"/>
              <a:t>Overloading</a:t>
            </a:r>
          </a:p>
          <a:p>
            <a:pPr algn="l" rtl="0"/>
            <a:endParaRPr lang="en-US" sz="2800" dirty="0"/>
          </a:p>
          <a:p>
            <a:pPr algn="l" rtl="0"/>
            <a:endParaRPr lang="en-US" sz="2800" dirty="0"/>
          </a:p>
          <a:p>
            <a:pPr algn="l" rtl="0"/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2201E-8983-5C5E-8827-2194B58BEE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0C4F-E4E1-59F1-E8DB-B1C6155ED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6232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your first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are going to start with sample code that </a:t>
            </a:r>
            <a:r>
              <a:rPr lang="en-IE" b="1" dirty="0"/>
              <a:t>draws a white spot on a black background</a:t>
            </a:r>
            <a:r>
              <a:rPr lang="en-IE" dirty="0"/>
              <a:t>. </a:t>
            </a:r>
          </a:p>
          <a:p>
            <a:endParaRPr lang="en-IE" dirty="0"/>
          </a:p>
          <a:p>
            <a:r>
              <a:rPr lang="en-IE" dirty="0"/>
              <a:t>We will </a:t>
            </a:r>
            <a:r>
              <a:rPr lang="en-IE" b="1" dirty="0"/>
              <a:t>refactor</a:t>
            </a:r>
            <a:r>
              <a:rPr lang="en-IE" dirty="0"/>
              <a:t> this code by: </a:t>
            </a:r>
          </a:p>
          <a:p>
            <a:pPr lvl="1"/>
            <a:r>
              <a:rPr lang="en-IE" dirty="0"/>
              <a:t>writing a </a:t>
            </a:r>
            <a:r>
              <a:rPr lang="en-IE" b="1" dirty="0"/>
              <a:t>class </a:t>
            </a:r>
          </a:p>
          <a:p>
            <a:pPr lvl="2"/>
            <a:r>
              <a:rPr lang="en-IE" dirty="0"/>
              <a:t>that will draw and format this spot.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415" y="1699192"/>
            <a:ext cx="1803654" cy="209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2F2B0-94D0-3891-7010-943D84FDF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FD94-031A-AB96-5BB9-41EED82B05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63274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Sample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34" y="1059023"/>
            <a:ext cx="1796738" cy="20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68880" y="914780"/>
            <a:ext cx="6528816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>
                <a:latin typeface="Monaco" pitchFamily="2" charset="77"/>
              </a:rPr>
              <a:t>float </a:t>
            </a:r>
            <a:r>
              <a:rPr lang="en-IE" sz="1800" dirty="0" err="1">
                <a:latin typeface="Monaco" pitchFamily="2" charset="77"/>
              </a:rPr>
              <a:t>xCoord</a:t>
            </a:r>
            <a:r>
              <a:rPr lang="en-IE" sz="1800" dirty="0">
                <a:latin typeface="Monaco" pitchFamily="2" charset="77"/>
              </a:rPr>
              <a:t> = 33.0;</a:t>
            </a:r>
          </a:p>
          <a:p>
            <a:pPr algn="l"/>
            <a:r>
              <a:rPr lang="en-IE" sz="1800" dirty="0">
                <a:latin typeface="Monaco" pitchFamily="2" charset="77"/>
              </a:rPr>
              <a:t>float </a:t>
            </a:r>
            <a:r>
              <a:rPr lang="en-IE" sz="1800" dirty="0" err="1">
                <a:latin typeface="Monaco" pitchFamily="2" charset="77"/>
              </a:rPr>
              <a:t>yCoord</a:t>
            </a:r>
            <a:r>
              <a:rPr lang="en-IE" sz="1800" dirty="0">
                <a:latin typeface="Monaco" pitchFamily="2" charset="77"/>
              </a:rPr>
              <a:t> = 50.0;</a:t>
            </a:r>
          </a:p>
          <a:p>
            <a:pPr algn="l"/>
            <a:r>
              <a:rPr lang="en-IE" sz="1800" dirty="0">
                <a:latin typeface="Monaco" pitchFamily="2" charset="77"/>
              </a:rPr>
              <a:t>float diameter = 30.0;</a:t>
            </a:r>
          </a:p>
          <a:p>
            <a:pPr algn="l"/>
            <a:endParaRPr lang="en-IE" sz="1800" dirty="0">
              <a:latin typeface="Monaco" pitchFamily="2" charset="77"/>
            </a:endParaRPr>
          </a:p>
          <a:p>
            <a:pPr algn="l"/>
            <a:r>
              <a:rPr lang="en-IE" sz="18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</a:t>
            </a:r>
            <a:r>
              <a:rPr lang="en-IE" sz="1800" dirty="0" err="1">
                <a:latin typeface="Monaco" pitchFamily="2" charset="77"/>
              </a:rPr>
              <a:t>noStroke</a:t>
            </a:r>
            <a:r>
              <a:rPr lang="en-IE" sz="18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}</a:t>
            </a:r>
          </a:p>
          <a:p>
            <a:pPr algn="l"/>
            <a:endParaRPr lang="en-IE" sz="1800" dirty="0">
              <a:latin typeface="Monaco" pitchFamily="2" charset="77"/>
            </a:endParaRPr>
          </a:p>
          <a:p>
            <a:pPr algn="l"/>
            <a:r>
              <a:rPr lang="en-IE" sz="18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ellipse(</a:t>
            </a:r>
            <a:r>
              <a:rPr lang="en-IE" sz="1800" dirty="0" err="1">
                <a:latin typeface="Monaco" pitchFamily="2" charset="77"/>
              </a:rPr>
              <a:t>xCoord</a:t>
            </a:r>
            <a:r>
              <a:rPr lang="en-IE" sz="1800" dirty="0">
                <a:latin typeface="Monaco" pitchFamily="2" charset="77"/>
              </a:rPr>
              <a:t>, </a:t>
            </a:r>
            <a:r>
              <a:rPr lang="en-IE" sz="1800" dirty="0" err="1">
                <a:latin typeface="Monaco" pitchFamily="2" charset="77"/>
              </a:rPr>
              <a:t>yCoord</a:t>
            </a:r>
            <a:r>
              <a:rPr lang="en-IE" sz="1800" dirty="0">
                <a:latin typeface="Monaco" pitchFamily="2" charset="77"/>
              </a:rPr>
              <a:t>, diameter, diameter);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F4ECA-7A01-6376-B2C2-D44FCD8FD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5D939-255B-BC57-F79B-1672A17571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8547189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your first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 class creates a </a:t>
            </a:r>
            <a:r>
              <a:rPr lang="en-IE" b="1" dirty="0"/>
              <a:t>unique data type</a:t>
            </a:r>
            <a:r>
              <a:rPr lang="en-IE" dirty="0"/>
              <a:t>.</a:t>
            </a:r>
          </a:p>
          <a:p>
            <a:r>
              <a:rPr lang="en-IE" dirty="0"/>
              <a:t>When creating a class, think carefully about what you want the code to do: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IE" dirty="0"/>
              <a:t>What are the </a:t>
            </a:r>
            <a:r>
              <a:rPr lang="en-IE" b="1" dirty="0"/>
              <a:t>attributes</a:t>
            </a:r>
            <a:r>
              <a:rPr lang="en-IE" dirty="0"/>
              <a:t>?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IE" dirty="0"/>
              <a:t>What are the </a:t>
            </a:r>
            <a:r>
              <a:rPr lang="en-IE" b="1" dirty="0"/>
              <a:t>behaviours</a:t>
            </a:r>
            <a:r>
              <a:rPr lang="en-IE" dirty="0"/>
              <a:t>?</a:t>
            </a:r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 </a:t>
            </a:r>
          </a:p>
          <a:p>
            <a:pPr marL="0" indent="0">
              <a:buNone/>
            </a:pPr>
            <a:r>
              <a:rPr lang="en-IE" dirty="0"/>
              <a:t> </a:t>
            </a:r>
          </a:p>
          <a:p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ED5EF-09D8-415A-BA05-55EB938B7BE7}"/>
              </a:ext>
            </a:extLst>
          </p:cNvPr>
          <p:cNvSpPr/>
          <p:nvPr/>
        </p:nvSpPr>
        <p:spPr>
          <a:xfrm>
            <a:off x="1929384" y="3100632"/>
            <a:ext cx="5957316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/>
              <a:t>First, we will start by: </a:t>
            </a:r>
            <a:br>
              <a:rPr lang="en-IE" sz="2100" dirty="0"/>
            </a:br>
            <a:r>
              <a:rPr lang="en-IE" sz="2100" b="1" dirty="0"/>
              <a:t>list</a:t>
            </a:r>
            <a:r>
              <a:rPr lang="en-IE" sz="2100" dirty="0"/>
              <a:t>ing the </a:t>
            </a:r>
            <a:r>
              <a:rPr lang="en-IE" sz="2100" b="1" dirty="0"/>
              <a:t>attributes</a:t>
            </a:r>
            <a:r>
              <a:rPr lang="en-IE" sz="2100" dirty="0"/>
              <a:t> (fields/variables/properties) </a:t>
            </a:r>
            <a:br>
              <a:rPr lang="en-IE" sz="2100" dirty="0"/>
            </a:br>
            <a:r>
              <a:rPr lang="en-IE" sz="2100" dirty="0"/>
              <a:t>and figure out what </a:t>
            </a:r>
            <a:r>
              <a:rPr lang="en-IE" sz="2100" b="1" dirty="0"/>
              <a:t>data type </a:t>
            </a:r>
            <a:r>
              <a:rPr lang="en-IE" sz="2100" dirty="0"/>
              <a:t>they should be.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DFBE1-DBC2-1E6B-8FD6-E7794D6B0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D3AF1-F9D7-2CB0-85D3-CC2C93653C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5754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Identifying the </a:t>
            </a:r>
            <a:r>
              <a:rPr lang="en-IE" b="1" dirty="0"/>
              <a:t>fields</a:t>
            </a:r>
            <a:r>
              <a:rPr lang="en-IE" dirty="0"/>
              <a:t> </a:t>
            </a:r>
            <a:r>
              <a:rPr lang="en-IE" sz="2325" dirty="0"/>
              <a:t>(attributes, properties)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792" y="1299022"/>
            <a:ext cx="5274568" cy="2893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 = 33.0;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float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 = 50.0;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float diameter = 30.0;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ellipse(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, diameter, diameter);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146" y="845501"/>
            <a:ext cx="5552694" cy="249655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E" sz="2100" dirty="0">
                <a:solidFill>
                  <a:srgbClr val="FF0000"/>
                </a:solidFill>
              </a:rPr>
              <a:t>Q:</a:t>
            </a:r>
            <a:r>
              <a:rPr lang="en-IE" sz="2100" dirty="0"/>
              <a:t> What fields do we need to model the spot? </a:t>
            </a:r>
          </a:p>
          <a:p>
            <a:pPr marL="0" indent="0">
              <a:buNone/>
            </a:pPr>
            <a:endParaRPr lang="en-IE" sz="2100" i="1" dirty="0"/>
          </a:p>
          <a:p>
            <a:pPr marL="0" indent="0">
              <a:buNone/>
            </a:pPr>
            <a:r>
              <a:rPr lang="en-IE" sz="2100" i="1" dirty="0"/>
              <a:t>Note: </a:t>
            </a:r>
            <a:br>
              <a:rPr lang="en-IE" sz="2100" i="1" dirty="0"/>
            </a:br>
            <a:br>
              <a:rPr lang="en-IE" sz="2100" i="1" dirty="0"/>
            </a:br>
            <a:r>
              <a:rPr lang="en-IE" sz="2100" i="1" dirty="0"/>
              <a:t>fields are the attributes/properties of the object we are modelling.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E41B20-34C1-B4F2-3BC5-6257B63B8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019C59-2D27-ED70-D2D9-D362F935A0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33</a:t>
            </a:fld>
            <a:endParaRPr lang="en-IE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0FFEAC5-7B47-ED37-6938-DCBC614E3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178"/>
            <a:ext cx="1392935" cy="1620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28281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E3E8D48-5F93-8DC6-7308-213B8AB22052}"/>
              </a:ext>
            </a:extLst>
          </p:cNvPr>
          <p:cNvSpPr/>
          <p:nvPr/>
        </p:nvSpPr>
        <p:spPr>
          <a:xfrm>
            <a:off x="157792" y="1299022"/>
            <a:ext cx="5274568" cy="2893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 = 33.0;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float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 = 50.0;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float diameter = 30.0;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ellipse(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, diameter, diameter);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A7B9E1-65E8-5150-4E2F-FABA593E6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1B808C-616B-2DBC-3C0F-65125881AF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34</a:t>
            </a:fld>
            <a:endParaRPr lang="en-I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5ED66B-8B1E-02F2-362C-AAAAE673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>
            <a:normAutofit/>
          </a:bodyPr>
          <a:lstStyle/>
          <a:p>
            <a:r>
              <a:rPr lang="en-IE" dirty="0"/>
              <a:t>Identifying the </a:t>
            </a:r>
            <a:r>
              <a:rPr lang="en-IE" b="1" dirty="0"/>
              <a:t>fields</a:t>
            </a:r>
            <a:r>
              <a:rPr lang="en-IE" dirty="0"/>
              <a:t> </a:t>
            </a:r>
            <a:r>
              <a:rPr lang="en-IE" sz="2325" dirty="0"/>
              <a:t>(attributes, properties)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3F082A6-6A40-876E-DDB3-9B073B25382E}"/>
              </a:ext>
            </a:extLst>
          </p:cNvPr>
          <p:cNvSpPr txBox="1">
            <a:spLocks/>
          </p:cNvSpPr>
          <p:nvPr/>
        </p:nvSpPr>
        <p:spPr>
          <a:xfrm>
            <a:off x="3473258" y="845903"/>
            <a:ext cx="5512950" cy="2496553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54418" tIns="54418" rIns="54418" bIns="54418">
            <a:normAutofit/>
          </a:bodyPr>
          <a:lstStyle>
            <a:lvl1pPr marL="292097" indent="-292097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570956" indent="-283984">
              <a:spcBef>
                <a:spcPts val="377"/>
              </a:spcBef>
              <a:buClr>
                <a:srgbClr val="0368FF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846570" indent="-272624">
              <a:spcBef>
                <a:spcPts val="377"/>
              </a:spcBef>
              <a:buClr>
                <a:srgbClr val="0368FF"/>
              </a:buClr>
              <a:buSzPct val="95000"/>
              <a:buFont typeface="Wingdings"/>
              <a:buChar char="⬥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1163835" indent="-302916">
              <a:spcBef>
                <a:spcPts val="377"/>
              </a:spcBef>
              <a:buClr>
                <a:srgbClr val="0368FF"/>
              </a:buClr>
              <a:buSzPct val="65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1450808" indent="-302916">
              <a:spcBef>
                <a:spcPts val="377"/>
              </a:spcBef>
              <a:buClr>
                <a:srgbClr val="0368FF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  <a:lvl6pPr marL="1737781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024754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311727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598700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algn="l" defTabSz="914400">
              <a:buFont typeface="Wingdings"/>
              <a:buNone/>
            </a:pPr>
            <a:r>
              <a:rPr lang="en-IE" sz="2100" b="1">
                <a:solidFill>
                  <a:srgbClr val="00B050"/>
                </a:solidFill>
              </a:rPr>
              <a:t>A: </a:t>
            </a:r>
            <a:r>
              <a:rPr lang="en-IE" sz="2100"/>
              <a:t>The required fields (attributes) are:</a:t>
            </a:r>
          </a:p>
          <a:p>
            <a:pPr marL="300038" lvl="1" indent="0" algn="l" defTabSz="914400">
              <a:buFont typeface="Wingdings"/>
              <a:buNone/>
            </a:pPr>
            <a:endParaRPr lang="en-IE" sz="1800"/>
          </a:p>
          <a:p>
            <a:pPr marL="300038" lvl="1" indent="0" algn="l" defTabSz="914400">
              <a:buFont typeface="Wingdings"/>
              <a:buNone/>
            </a:pPr>
            <a:r>
              <a:rPr lang="en-IE" sz="1800"/>
              <a:t>float </a:t>
            </a:r>
            <a:r>
              <a:rPr lang="en-IE" sz="1800" b="1"/>
              <a:t>xCoord</a:t>
            </a:r>
            <a:r>
              <a:rPr lang="en-IE" sz="1800"/>
              <a:t> </a:t>
            </a:r>
            <a:r>
              <a:rPr lang="en-IE" sz="1800" i="1"/>
              <a:t>(x-coordinate of spot)</a:t>
            </a:r>
          </a:p>
          <a:p>
            <a:pPr marL="300038" lvl="1" indent="0" algn="l" defTabSz="914400">
              <a:buFont typeface="Wingdings"/>
              <a:buNone/>
            </a:pPr>
            <a:endParaRPr lang="en-IE" sz="1800"/>
          </a:p>
          <a:p>
            <a:pPr marL="300038" lvl="1" indent="0" algn="l" defTabSz="914400">
              <a:buFont typeface="Wingdings"/>
              <a:buNone/>
            </a:pPr>
            <a:r>
              <a:rPr lang="en-IE" sz="1800"/>
              <a:t>float </a:t>
            </a:r>
            <a:r>
              <a:rPr lang="en-IE" sz="1800" b="1"/>
              <a:t>yCoord</a:t>
            </a:r>
            <a:r>
              <a:rPr lang="en-IE" sz="1800"/>
              <a:t> </a:t>
            </a:r>
            <a:r>
              <a:rPr lang="en-IE" sz="1800" i="1"/>
              <a:t>(y-coordinate of spot)</a:t>
            </a:r>
          </a:p>
          <a:p>
            <a:pPr marL="300038" lvl="1" indent="0" algn="l" defTabSz="914400">
              <a:buFont typeface="Wingdings"/>
              <a:buNone/>
            </a:pPr>
            <a:endParaRPr lang="en-IE" sz="1800"/>
          </a:p>
          <a:p>
            <a:pPr marL="300038" lvl="1" indent="0" algn="l" defTabSz="914400">
              <a:buFont typeface="Wingdings"/>
              <a:buNone/>
            </a:pPr>
            <a:r>
              <a:rPr lang="en-IE" sz="1800"/>
              <a:t>float </a:t>
            </a:r>
            <a:r>
              <a:rPr lang="en-IE" sz="1800" b="1"/>
              <a:t>diameter</a:t>
            </a:r>
            <a:r>
              <a:rPr lang="en-IE" sz="1800"/>
              <a:t> </a:t>
            </a:r>
            <a:r>
              <a:rPr lang="en-IE" sz="1800" i="1"/>
              <a:t>(diameter of the spot)</a:t>
            </a:r>
            <a:endParaRPr lang="en-IE" i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ED01E29-0BB1-777A-3A1F-EA759694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178"/>
            <a:ext cx="1392935" cy="1620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67458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Giving our new </a:t>
            </a:r>
            <a:r>
              <a:rPr lang="en-IE" b="1" dirty="0"/>
              <a:t>class</a:t>
            </a:r>
            <a:r>
              <a:rPr lang="en-IE" dirty="0"/>
              <a:t> a </a:t>
            </a:r>
            <a:r>
              <a:rPr lang="en-IE" b="1" dirty="0"/>
              <a:t>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5493"/>
            <a:ext cx="8593016" cy="4000500"/>
          </a:xfrm>
        </p:spPr>
        <p:txBody>
          <a:bodyPr>
            <a:normAutofit/>
          </a:bodyPr>
          <a:lstStyle/>
          <a:p>
            <a:r>
              <a:rPr lang="en-IE" dirty="0"/>
              <a:t>The name of a class should be carefully considered and should </a:t>
            </a:r>
            <a:r>
              <a:rPr lang="en-IE" b="1" dirty="0">
                <a:solidFill>
                  <a:srgbClr val="0368FF"/>
                </a:solidFill>
              </a:rPr>
              <a:t>match its purpose</a:t>
            </a:r>
            <a:endParaRPr lang="en-IE" dirty="0"/>
          </a:p>
          <a:p>
            <a:r>
              <a:rPr lang="en-IE" dirty="0"/>
              <a:t>The name can be </a:t>
            </a:r>
            <a:r>
              <a:rPr lang="en-IE" dirty="0">
                <a:solidFill>
                  <a:srgbClr val="0368FF"/>
                </a:solidFill>
              </a:rPr>
              <a:t>any</a:t>
            </a:r>
            <a:r>
              <a:rPr lang="en-IE" dirty="0"/>
              <a:t> word or words</a:t>
            </a:r>
          </a:p>
          <a:p>
            <a:r>
              <a:rPr lang="en-IE" dirty="0"/>
              <a:t>It should </a:t>
            </a:r>
            <a:r>
              <a:rPr lang="en-IE" b="1" dirty="0">
                <a:solidFill>
                  <a:srgbClr val="0368FF"/>
                </a:solidFill>
              </a:rPr>
              <a:t>begin with a capital letter </a:t>
            </a:r>
          </a:p>
          <a:p>
            <a:r>
              <a:rPr lang="en-IE" dirty="0"/>
              <a:t>It should </a:t>
            </a:r>
            <a:r>
              <a:rPr lang="en-IE" b="1" dirty="0">
                <a:solidFill>
                  <a:srgbClr val="0368FF"/>
                </a:solidFill>
              </a:rPr>
              <a:t>not be pluralised</a:t>
            </a:r>
            <a:endParaRPr lang="en-IE" dirty="0"/>
          </a:p>
          <a:p>
            <a:r>
              <a:rPr lang="en-IE" dirty="0"/>
              <a:t>For our first class, we could use names like:</a:t>
            </a:r>
          </a:p>
          <a:p>
            <a:pPr lvl="1"/>
            <a:r>
              <a:rPr lang="en-IE" sz="2000" dirty="0">
                <a:solidFill>
                  <a:srgbClr val="FF0000"/>
                </a:solidFill>
              </a:rPr>
              <a:t>Spot</a:t>
            </a:r>
          </a:p>
          <a:p>
            <a:pPr lvl="1"/>
            <a:r>
              <a:rPr lang="en-IE" sz="2000" dirty="0">
                <a:solidFill>
                  <a:srgbClr val="FF0000"/>
                </a:solidFill>
              </a:rPr>
              <a:t>Dot</a:t>
            </a:r>
          </a:p>
          <a:p>
            <a:pPr lvl="1"/>
            <a:r>
              <a:rPr lang="en-IE" sz="2000" dirty="0">
                <a:solidFill>
                  <a:srgbClr val="FF0000"/>
                </a:solidFill>
              </a:rPr>
              <a:t>Circle</a:t>
            </a:r>
            <a:r>
              <a:rPr lang="en-IE" sz="2000" dirty="0"/>
              <a:t>, etc.</a:t>
            </a:r>
          </a:p>
          <a:p>
            <a:r>
              <a:rPr lang="en-IE" dirty="0"/>
              <a:t>We will call our first class, </a:t>
            </a:r>
            <a:r>
              <a:rPr lang="en-IE" b="1" dirty="0">
                <a:solidFill>
                  <a:srgbClr val="0368FF"/>
                </a:solidFill>
              </a:rPr>
              <a:t>Spot</a:t>
            </a:r>
            <a:r>
              <a:rPr lang="en-IE" dirty="0"/>
              <a:t>.</a:t>
            </a:r>
          </a:p>
          <a:p>
            <a:pPr marL="0" indent="0">
              <a:buNone/>
            </a:pPr>
            <a:endParaRPr lang="en-IE" sz="28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59F92-0176-9E68-46C4-81D758E55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84FF-844D-E8BB-7632-3C24B8DB59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2871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822" y="905594"/>
            <a:ext cx="7541328" cy="3727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75" dirty="0">
                <a:latin typeface="Monaco" pitchFamily="2" charset="77"/>
              </a:rPr>
              <a:t>Spot </a:t>
            </a:r>
            <a:r>
              <a:rPr lang="en-IE" sz="1575" dirty="0" err="1">
                <a:latin typeface="Monaco" pitchFamily="2" charset="77"/>
              </a:rPr>
              <a:t>sp</a:t>
            </a:r>
            <a:r>
              <a:rPr lang="en-IE" sz="1575" dirty="0">
                <a:latin typeface="Monaco" pitchFamily="2" charset="77"/>
              </a:rPr>
              <a:t>;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noStroke</a:t>
            </a:r>
            <a:r>
              <a:rPr lang="en-IE" sz="1575" dirty="0">
                <a:latin typeface="Monaco" pitchFamily="2" charset="77"/>
              </a:rPr>
              <a:t>();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sp</a:t>
            </a:r>
            <a:r>
              <a:rPr lang="en-IE" sz="1575" dirty="0">
                <a:latin typeface="Monaco" pitchFamily="2" charset="77"/>
              </a:rPr>
              <a:t> = new Spot();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sp.xCoord</a:t>
            </a:r>
            <a:r>
              <a:rPr lang="en-IE" sz="1575" dirty="0">
                <a:latin typeface="Monaco" pitchFamily="2" charset="77"/>
              </a:rPr>
              <a:t> = 33;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sp.yCoord</a:t>
            </a:r>
            <a:r>
              <a:rPr lang="en-IE" sz="1575" dirty="0">
                <a:latin typeface="Monaco" pitchFamily="2" charset="77"/>
              </a:rPr>
              <a:t> = 50;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sp.diameter</a:t>
            </a:r>
            <a:r>
              <a:rPr lang="en-IE" sz="1575" dirty="0">
                <a:latin typeface="Monaco" pitchFamily="2" charset="77"/>
              </a:rPr>
              <a:t> = 30;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ellipse(</a:t>
            </a:r>
            <a:r>
              <a:rPr lang="en-IE" sz="1575" dirty="0" err="1">
                <a:latin typeface="Monaco" pitchFamily="2" charset="77"/>
              </a:rPr>
              <a:t>sp.xCoord</a:t>
            </a:r>
            <a:r>
              <a:rPr lang="en-IE" sz="1575" dirty="0">
                <a:latin typeface="Monaco" pitchFamily="2" charset="77"/>
              </a:rPr>
              <a:t>, </a:t>
            </a:r>
            <a:r>
              <a:rPr lang="en-IE" sz="1575" dirty="0" err="1">
                <a:latin typeface="Monaco" pitchFamily="2" charset="77"/>
              </a:rPr>
              <a:t>sp.yCoord</a:t>
            </a:r>
            <a:r>
              <a:rPr lang="en-IE" sz="1575" dirty="0">
                <a:latin typeface="Monaco" pitchFamily="2" charset="77"/>
              </a:rPr>
              <a:t>, </a:t>
            </a:r>
            <a:r>
              <a:rPr lang="en-IE" sz="1575" dirty="0" err="1">
                <a:latin typeface="Monaco" pitchFamily="2" charset="77"/>
              </a:rPr>
              <a:t>sp.diameter</a:t>
            </a:r>
            <a:r>
              <a:rPr lang="en-IE" sz="1575" dirty="0">
                <a:latin typeface="Monaco" pitchFamily="2" charset="77"/>
              </a:rPr>
              <a:t>, </a:t>
            </a:r>
            <a:r>
              <a:rPr lang="en-IE" sz="1575" dirty="0" err="1">
                <a:latin typeface="Monaco" pitchFamily="2" charset="77"/>
              </a:rPr>
              <a:t>sp.diameter</a:t>
            </a:r>
            <a:r>
              <a:rPr lang="en-IE" sz="1575" dirty="0">
                <a:latin typeface="Monaco" pitchFamily="2" charset="77"/>
              </a:rPr>
              <a:t>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337560" y="1202436"/>
            <a:ext cx="3941064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>
                <a:latin typeface="Monaco" pitchFamily="2" charset="77"/>
              </a:rPr>
              <a:t>class Spot</a:t>
            </a:r>
          </a:p>
          <a:p>
            <a:pPr algn="l"/>
            <a:r>
              <a:rPr lang="en-IE" sz="2100" dirty="0">
                <a:latin typeface="Monaco" pitchFamily="2" charset="77"/>
              </a:rPr>
              <a:t>{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float </a:t>
            </a:r>
            <a:r>
              <a:rPr lang="en-IE" sz="2100" dirty="0" err="1">
                <a:latin typeface="Monaco" pitchFamily="2" charset="77"/>
              </a:rPr>
              <a:t>xCoord</a:t>
            </a:r>
            <a:r>
              <a:rPr lang="en-IE" sz="2100" dirty="0">
                <a:latin typeface="Monaco" pitchFamily="2" charset="77"/>
              </a:rPr>
              <a:t>, </a:t>
            </a:r>
            <a:r>
              <a:rPr lang="en-IE" sz="2100" dirty="0" err="1">
                <a:latin typeface="Monaco" pitchFamily="2" charset="77"/>
              </a:rPr>
              <a:t>yCoord</a:t>
            </a:r>
            <a:r>
              <a:rPr lang="en-IE" sz="2100" dirty="0">
                <a:latin typeface="Monaco" pitchFamily="2" charset="77"/>
              </a:rPr>
              <a:t>;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2100" dirty="0">
                <a:latin typeface="Monaco" pitchFamily="2" charset="77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32F8-ABBA-01ED-D0F2-8BF4E1B50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08427-B62F-2644-FE48-1BB43C9360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36</a:t>
            </a:fld>
            <a:endParaRPr lang="en-I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E2EB9DE-278B-1FB4-F34D-2A57526AE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86523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12648" y="1631909"/>
            <a:ext cx="4301412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>
                <a:latin typeface="Monaco" pitchFamily="2" charset="77"/>
              </a:rPr>
              <a:t>class </a:t>
            </a:r>
            <a:r>
              <a:rPr lang="en-IE" sz="1800" b="1" dirty="0">
                <a:latin typeface="Monaco" pitchFamily="2" charset="77"/>
              </a:rPr>
              <a:t>Spot</a:t>
            </a:r>
          </a:p>
          <a:p>
            <a:pPr algn="l"/>
            <a:r>
              <a:rPr lang="en-IE" sz="1800" dirty="0">
                <a:latin typeface="Monaco" pitchFamily="2" charset="77"/>
              </a:rPr>
              <a:t>{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float </a:t>
            </a:r>
            <a:r>
              <a:rPr lang="en-IE" sz="1800" dirty="0" err="1">
                <a:latin typeface="Monaco" pitchFamily="2" charset="77"/>
              </a:rPr>
              <a:t>xCoord</a:t>
            </a:r>
            <a:r>
              <a:rPr lang="en-IE" sz="1800" dirty="0">
                <a:latin typeface="Monaco" pitchFamily="2" charset="77"/>
              </a:rPr>
              <a:t>, </a:t>
            </a:r>
            <a:r>
              <a:rPr lang="en-IE" sz="1800" dirty="0" err="1">
                <a:latin typeface="Monaco" pitchFamily="2" charset="77"/>
              </a:rPr>
              <a:t>yCoord</a:t>
            </a:r>
            <a:r>
              <a:rPr lang="en-IE" sz="1800" dirty="0">
                <a:latin typeface="Monaco" pitchFamily="2" charset="77"/>
              </a:rPr>
              <a:t>;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800" dirty="0">
                <a:latin typeface="Monaco" pitchFamily="2" charset="77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1.0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1238" y="859536"/>
            <a:ext cx="2453450" cy="4154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100" dirty="0"/>
              <a:t>Defining the </a:t>
            </a:r>
            <a:r>
              <a:rPr lang="en-IE" sz="2100" b="1" dirty="0"/>
              <a:t>class</a:t>
            </a:r>
          </a:p>
        </p:txBody>
      </p:sp>
      <p:cxnSp>
        <p:nvCxnSpPr>
          <p:cNvPr id="9" name="Straight Arrow Connector 8"/>
          <p:cNvCxnSpPr>
            <a:cxnSpLocks/>
            <a:stCxn id="7" idx="2"/>
          </p:cNvCxnSpPr>
          <p:nvPr/>
        </p:nvCxnSpPr>
        <p:spPr>
          <a:xfrm flipH="1">
            <a:off x="1810512" y="1275034"/>
            <a:ext cx="177451" cy="3196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273" y="1654260"/>
            <a:ext cx="1722678" cy="339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13" name="Rectangle 12"/>
          <p:cNvSpPr/>
          <p:nvPr/>
        </p:nvSpPr>
        <p:spPr>
          <a:xfrm>
            <a:off x="893464" y="2192942"/>
            <a:ext cx="296446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14" name="TextBox 13"/>
          <p:cNvSpPr txBox="1"/>
          <p:nvPr/>
        </p:nvSpPr>
        <p:spPr>
          <a:xfrm>
            <a:off x="5161788" y="2116836"/>
            <a:ext cx="290322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100" dirty="0"/>
              <a:t>Declaring the </a:t>
            </a:r>
            <a:r>
              <a:rPr lang="en-IE" sz="2100" b="1" dirty="0"/>
              <a:t>fields</a:t>
            </a:r>
            <a:r>
              <a:rPr lang="en-IE" sz="2100" dirty="0"/>
              <a:t> in the class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4105656" y="2499266"/>
            <a:ext cx="947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FC6909A-2B06-4C28-A2AE-79738CE88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" b="2675"/>
          <a:stretch/>
        </p:blipFill>
        <p:spPr>
          <a:xfrm>
            <a:off x="685799" y="3281734"/>
            <a:ext cx="2694640" cy="1692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075997" y="3650444"/>
            <a:ext cx="4075274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100" dirty="0"/>
              <a:t>In the PDE, place this code in a new </a:t>
            </a:r>
            <a:r>
              <a:rPr lang="en-IE" sz="2100" b="1" dirty="0"/>
              <a:t>tab</a:t>
            </a:r>
            <a:r>
              <a:rPr lang="en-IE" sz="2100" dirty="0"/>
              <a:t>, called Spot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99237" y="3859686"/>
            <a:ext cx="685800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8CA506-4FB6-42D8-BC3F-22153F096678}"/>
              </a:ext>
            </a:extLst>
          </p:cNvPr>
          <p:cNvCxnSpPr>
            <a:cxnSpLocks/>
          </p:cNvCxnSpPr>
          <p:nvPr/>
        </p:nvCxnSpPr>
        <p:spPr>
          <a:xfrm flipH="1" flipV="1">
            <a:off x="2763354" y="4023148"/>
            <a:ext cx="1518382" cy="1222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6E205-CEF7-D3F9-56BA-55D724053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4576F-A857-F761-B2FA-549685330F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1902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2428" y="944377"/>
            <a:ext cx="4685108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Spot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new Spot();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33;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50;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ellipse(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br>
              <a:rPr lang="en-IE" sz="1400" b="1" dirty="0">
                <a:solidFill>
                  <a:schemeClr val="tx1"/>
                </a:solidFill>
                <a:latin typeface="Monaco" pitchFamily="2" charset="77"/>
              </a:rPr>
            </a:b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      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501" y="857923"/>
            <a:ext cx="2430269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b="1" i="1" dirty="0"/>
              <a:t>Declaring</a:t>
            </a:r>
            <a:r>
              <a:rPr lang="en-IE" sz="1650" dirty="0"/>
              <a:t> an object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/>
              <a:t>, of type </a:t>
            </a:r>
            <a:r>
              <a:rPr lang="en-IE" sz="1650" b="1" dirty="0">
                <a:solidFill>
                  <a:srgbClr val="FF0000"/>
                </a:solidFill>
              </a:rPr>
              <a:t>Spot</a:t>
            </a:r>
            <a:r>
              <a:rPr lang="en-IE" sz="1650" dirty="0"/>
              <a:t>.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52770" y="1103141"/>
            <a:ext cx="54704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EA519-B1CE-4CE9-AFF8-1414231F13F9}"/>
              </a:ext>
            </a:extLst>
          </p:cNvPr>
          <p:cNvSpPr/>
          <p:nvPr/>
        </p:nvSpPr>
        <p:spPr>
          <a:xfrm>
            <a:off x="5919550" y="2100106"/>
            <a:ext cx="2836798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65B9A-A202-A48C-DA4A-7123E0097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6E45-0831-2786-5E1B-4EE8752956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38</a:t>
            </a:fld>
            <a:endParaRPr lang="en-I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E6F3C77-58B5-FF22-8470-F3F90858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76519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2428" y="944377"/>
            <a:ext cx="4685108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Spot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new Spot();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33;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50;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ellipse(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br>
              <a:rPr lang="en-IE" sz="1400" b="1" dirty="0">
                <a:solidFill>
                  <a:schemeClr val="tx1"/>
                </a:solidFill>
                <a:latin typeface="Monaco" pitchFamily="2" charset="77"/>
              </a:rPr>
            </a:b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      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501" y="857923"/>
            <a:ext cx="2430269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b="1" i="1" dirty="0"/>
              <a:t>Declaring</a:t>
            </a:r>
            <a:r>
              <a:rPr lang="en-IE" sz="1650" dirty="0"/>
              <a:t> an object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/>
              <a:t>, of type </a:t>
            </a:r>
            <a:r>
              <a:rPr lang="en-IE" sz="1650" b="1" dirty="0">
                <a:solidFill>
                  <a:srgbClr val="FF0000"/>
                </a:solidFill>
              </a:rPr>
              <a:t>Spot</a:t>
            </a:r>
            <a:r>
              <a:rPr lang="en-IE" sz="165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EA519-B1CE-4CE9-AFF8-1414231F13F9}"/>
              </a:ext>
            </a:extLst>
          </p:cNvPr>
          <p:cNvSpPr/>
          <p:nvPr/>
        </p:nvSpPr>
        <p:spPr>
          <a:xfrm>
            <a:off x="5919550" y="2100106"/>
            <a:ext cx="2836798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65B9A-A202-A48C-DA4A-7123E0097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6E45-0831-2786-5E1B-4EE8752956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39</a:t>
            </a:fld>
            <a:endParaRPr lang="en-I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E6F3C77-58B5-FF22-8470-F3F90858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6C314B-FBDA-17D7-B0AB-ED9597AF049C}"/>
              </a:ext>
            </a:extLst>
          </p:cNvPr>
          <p:cNvSpPr txBox="1"/>
          <p:nvPr/>
        </p:nvSpPr>
        <p:spPr>
          <a:xfrm>
            <a:off x="122501" y="1561988"/>
            <a:ext cx="2430269" cy="85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Calling the </a:t>
            </a:r>
            <a:r>
              <a:rPr lang="en-IE" sz="1650" b="1" dirty="0">
                <a:solidFill>
                  <a:srgbClr val="FF0000"/>
                </a:solidFill>
              </a:rPr>
              <a:t>Spot() </a:t>
            </a:r>
            <a:r>
              <a:rPr lang="en-IE" sz="1650" i="1" dirty="0"/>
              <a:t>constructor</a:t>
            </a:r>
            <a:r>
              <a:rPr lang="en-IE" sz="1650" dirty="0"/>
              <a:t> to build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b="1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in memory.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819673-B20A-ACC1-95AD-3B575F24EFA2}"/>
              </a:ext>
            </a:extLst>
          </p:cNvPr>
          <p:cNvCxnSpPr>
            <a:cxnSpLocks/>
          </p:cNvCxnSpPr>
          <p:nvPr/>
        </p:nvCxnSpPr>
        <p:spPr>
          <a:xfrm>
            <a:off x="2547072" y="2182402"/>
            <a:ext cx="54704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09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7743" y="485452"/>
            <a:ext cx="4384159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Classes and Objects</a:t>
            </a:r>
            <a:endParaRPr lang="en-IE" sz="3600" b="1" dirty="0">
              <a:solidFill>
                <a:srgbClr val="0368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1" y="4865349"/>
            <a:ext cx="1905000" cy="28302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38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2428" y="944377"/>
            <a:ext cx="4685108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Spot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new Spot();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33;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50;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30;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ellipse(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br>
              <a:rPr lang="en-IE" sz="1400" b="1" dirty="0">
                <a:solidFill>
                  <a:schemeClr val="tx1"/>
                </a:solidFill>
                <a:latin typeface="Monaco" pitchFamily="2" charset="77"/>
              </a:rPr>
            </a:b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      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501" y="857923"/>
            <a:ext cx="2430269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b="1" i="1" dirty="0"/>
              <a:t>Declaring</a:t>
            </a:r>
            <a:r>
              <a:rPr lang="en-IE" sz="1650" dirty="0"/>
              <a:t> an object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/>
              <a:t>, of type </a:t>
            </a:r>
            <a:r>
              <a:rPr lang="en-IE" sz="1650" b="1" dirty="0">
                <a:solidFill>
                  <a:srgbClr val="FF0000"/>
                </a:solidFill>
              </a:rPr>
              <a:t>Spot</a:t>
            </a:r>
            <a:r>
              <a:rPr lang="en-IE" sz="165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EA519-B1CE-4CE9-AFF8-1414231F13F9}"/>
              </a:ext>
            </a:extLst>
          </p:cNvPr>
          <p:cNvSpPr/>
          <p:nvPr/>
        </p:nvSpPr>
        <p:spPr>
          <a:xfrm>
            <a:off x="5919550" y="2100106"/>
            <a:ext cx="2836798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65B9A-A202-A48C-DA4A-7123E0097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6E45-0831-2786-5E1B-4EE8752956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40</a:t>
            </a:fld>
            <a:endParaRPr lang="en-I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E6F3C77-58B5-FF22-8470-F3F90858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6C314B-FBDA-17D7-B0AB-ED9597AF049C}"/>
              </a:ext>
            </a:extLst>
          </p:cNvPr>
          <p:cNvSpPr txBox="1"/>
          <p:nvPr/>
        </p:nvSpPr>
        <p:spPr>
          <a:xfrm>
            <a:off x="122501" y="1561988"/>
            <a:ext cx="2430269" cy="85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Calling the </a:t>
            </a:r>
            <a:r>
              <a:rPr lang="en-IE" sz="1650" b="1" dirty="0">
                <a:solidFill>
                  <a:srgbClr val="FF0000"/>
                </a:solidFill>
              </a:rPr>
              <a:t>Spot() </a:t>
            </a:r>
            <a:r>
              <a:rPr lang="en-IE" sz="1650" i="1" dirty="0"/>
              <a:t>constructor</a:t>
            </a:r>
            <a:r>
              <a:rPr lang="en-IE" sz="1650" dirty="0"/>
              <a:t> to build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b="1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in memory.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BA777-5C28-74D3-B1A1-7DDBB72FA346}"/>
              </a:ext>
            </a:extLst>
          </p:cNvPr>
          <p:cNvSpPr txBox="1"/>
          <p:nvPr/>
        </p:nvSpPr>
        <p:spPr>
          <a:xfrm>
            <a:off x="122501" y="2476388"/>
            <a:ext cx="2430269" cy="85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Initialising the fields in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with a starting value.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4832C22-5BB2-62F6-A7C7-B93784F84479}"/>
              </a:ext>
            </a:extLst>
          </p:cNvPr>
          <p:cNvSpPr/>
          <p:nvPr/>
        </p:nvSpPr>
        <p:spPr>
          <a:xfrm>
            <a:off x="2912979" y="2265025"/>
            <a:ext cx="473429" cy="712053"/>
          </a:xfrm>
          <a:prstGeom prst="lef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9A8904-D27E-8389-D557-98F58C222AC0}"/>
              </a:ext>
            </a:extLst>
          </p:cNvPr>
          <p:cNvCxnSpPr>
            <a:cxnSpLocks/>
          </p:cNvCxnSpPr>
          <p:nvPr/>
        </p:nvCxnSpPr>
        <p:spPr>
          <a:xfrm>
            <a:off x="2547072" y="2810290"/>
            <a:ext cx="54704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55836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2428" y="944377"/>
            <a:ext cx="4685108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Spot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new Spot();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33;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50;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ellipse(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br>
              <a:rPr lang="en-IE" sz="1400" b="1" dirty="0">
                <a:solidFill>
                  <a:srgbClr val="FF0000"/>
                </a:solidFill>
                <a:latin typeface="Monaco" pitchFamily="2" charset="77"/>
              </a:rPr>
            </a:b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  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501" y="857923"/>
            <a:ext cx="2430269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b="1" i="1" dirty="0"/>
              <a:t>Declaring</a:t>
            </a:r>
            <a:r>
              <a:rPr lang="en-IE" sz="1650" dirty="0"/>
              <a:t> an object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/>
              <a:t>, of type </a:t>
            </a:r>
            <a:r>
              <a:rPr lang="en-IE" sz="1650" b="1" dirty="0">
                <a:solidFill>
                  <a:srgbClr val="FF0000"/>
                </a:solidFill>
              </a:rPr>
              <a:t>Spot</a:t>
            </a:r>
            <a:r>
              <a:rPr lang="en-IE" sz="165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EA519-B1CE-4CE9-AFF8-1414231F13F9}"/>
              </a:ext>
            </a:extLst>
          </p:cNvPr>
          <p:cNvSpPr/>
          <p:nvPr/>
        </p:nvSpPr>
        <p:spPr>
          <a:xfrm>
            <a:off x="5919550" y="2100106"/>
            <a:ext cx="2836798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65B9A-A202-A48C-DA4A-7123E0097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6E45-0831-2786-5E1B-4EE8752956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41</a:t>
            </a:fld>
            <a:endParaRPr lang="en-I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E6F3C77-58B5-FF22-8470-F3F90858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6C314B-FBDA-17D7-B0AB-ED9597AF049C}"/>
              </a:ext>
            </a:extLst>
          </p:cNvPr>
          <p:cNvSpPr txBox="1"/>
          <p:nvPr/>
        </p:nvSpPr>
        <p:spPr>
          <a:xfrm>
            <a:off x="122501" y="1561988"/>
            <a:ext cx="2430269" cy="85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Calling the </a:t>
            </a:r>
            <a:r>
              <a:rPr lang="en-IE" sz="1650" b="1" dirty="0">
                <a:solidFill>
                  <a:srgbClr val="FF0000"/>
                </a:solidFill>
              </a:rPr>
              <a:t>Spot() </a:t>
            </a:r>
            <a:r>
              <a:rPr lang="en-IE" sz="1650" i="1" dirty="0"/>
              <a:t>constructor</a:t>
            </a:r>
            <a:r>
              <a:rPr lang="en-IE" sz="1650" dirty="0"/>
              <a:t> to build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b="1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in memory.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BA777-5C28-74D3-B1A1-7DDBB72FA346}"/>
              </a:ext>
            </a:extLst>
          </p:cNvPr>
          <p:cNvSpPr txBox="1"/>
          <p:nvPr/>
        </p:nvSpPr>
        <p:spPr>
          <a:xfrm>
            <a:off x="122501" y="2476388"/>
            <a:ext cx="2430269" cy="85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Initialising the fields in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with a starting value.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1670E-6E09-4F10-F655-F0563E50FE2B}"/>
              </a:ext>
            </a:extLst>
          </p:cNvPr>
          <p:cNvSpPr txBox="1"/>
          <p:nvPr/>
        </p:nvSpPr>
        <p:spPr>
          <a:xfrm>
            <a:off x="122501" y="3390788"/>
            <a:ext cx="2430269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Calling the ellipse method, </a:t>
            </a:r>
            <a:r>
              <a:rPr lang="en-IE" sz="1650" b="1" dirty="0"/>
              <a:t>using the fields </a:t>
            </a:r>
            <a:r>
              <a:rPr lang="en-IE" sz="1650" dirty="0"/>
              <a:t>in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as arguments.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BF1A3C-5F83-0C45-8169-68B637762C89}"/>
              </a:ext>
            </a:extLst>
          </p:cNvPr>
          <p:cNvCxnSpPr>
            <a:cxnSpLocks/>
          </p:cNvCxnSpPr>
          <p:nvPr/>
        </p:nvCxnSpPr>
        <p:spPr>
          <a:xfrm>
            <a:off x="2547072" y="3870994"/>
            <a:ext cx="54704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0322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6954" y="485452"/>
            <a:ext cx="2745737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Constructors</a:t>
            </a:r>
            <a:endParaRPr lang="en-IE" sz="3600" b="1" dirty="0">
              <a:solidFill>
                <a:srgbClr val="0368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1" y="4865349"/>
            <a:ext cx="1905000" cy="28302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88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Constructors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6199" y="1340313"/>
            <a:ext cx="1839523" cy="4154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Spot </a:t>
            </a:r>
            <a:r>
              <a:rPr lang="en-IE" sz="2100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6932" y="2452926"/>
            <a:ext cx="868777" cy="541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IE" sz="1688" i="1" dirty="0"/>
              <a:t>null</a:t>
            </a:r>
            <a:endParaRPr lang="en-IE" sz="2100" i="1" dirty="0"/>
          </a:p>
        </p:txBody>
      </p:sp>
      <p:sp>
        <p:nvSpPr>
          <p:cNvPr id="11" name="Rectangle 10"/>
          <p:cNvSpPr/>
          <p:nvPr/>
        </p:nvSpPr>
        <p:spPr>
          <a:xfrm>
            <a:off x="4905275" y="1344841"/>
            <a:ext cx="2872522" cy="4154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100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 = </a:t>
            </a:r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new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IE" sz="2100" b="1" dirty="0">
                <a:solidFill>
                  <a:srgbClr val="FF0000"/>
                </a:solidFill>
                <a:latin typeface="Monaco" pitchFamily="2" charset="77"/>
              </a:rPr>
              <a:t>Spot()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90491" y="2977080"/>
            <a:ext cx="2857500" cy="17115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14" name="Straight Connector 13"/>
          <p:cNvCxnSpPr/>
          <p:nvPr/>
        </p:nvCxnSpPr>
        <p:spPr>
          <a:xfrm>
            <a:off x="5490491" y="3377130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19091" y="3491430"/>
            <a:ext cx="97155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400" dirty="0" err="1">
                <a:latin typeface="Monaco" pitchFamily="2" charset="77"/>
              </a:rPr>
              <a:t>xCoord</a:t>
            </a:r>
            <a:endParaRPr lang="en-IE" sz="1400" dirty="0">
              <a:latin typeface="Monaco" pitchFamily="2" charset="7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9091" y="3834330"/>
            <a:ext cx="971550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400" dirty="0" err="1">
                <a:latin typeface="Monaco" pitchFamily="2" charset="77"/>
              </a:rPr>
              <a:t>yCoord</a:t>
            </a:r>
            <a:endParaRPr lang="en-IE" sz="1400" dirty="0">
              <a:latin typeface="Monaco" pitchFamily="2" charset="7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0691" y="3491430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0.0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0691" y="3834330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0.0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19091" y="3048450"/>
            <a:ext cx="23611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800" dirty="0" err="1">
                <a:latin typeface="Monaco" pitchFamily="2" charset="77"/>
              </a:rPr>
              <a:t>sp</a:t>
            </a:r>
            <a:endParaRPr lang="en-IE" sz="1800" dirty="0">
              <a:latin typeface="Monaco" pitchFamily="2" charset="7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01043" y="4183245"/>
            <a:ext cx="1103898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400" dirty="0">
                <a:latin typeface="Monaco" pitchFamily="2" charset="77"/>
              </a:rPr>
              <a:t>diameter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0931" y="4183245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0.0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6199" y="2009813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err="1"/>
              <a:t>sp</a:t>
            </a:r>
            <a:endParaRPr lang="en-IE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057650" y="1306324"/>
            <a:ext cx="0" cy="366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338073" y="2413714"/>
            <a:ext cx="881835" cy="558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366737" rtl="0"/>
            <a:endParaRPr lang="en-IE" sz="2100" dirty="0"/>
          </a:p>
        </p:txBody>
      </p:sp>
      <p:sp>
        <p:nvSpPr>
          <p:cNvPr id="30" name="TextBox 29"/>
          <p:cNvSpPr txBox="1"/>
          <p:nvPr/>
        </p:nvSpPr>
        <p:spPr>
          <a:xfrm>
            <a:off x="4258274" y="2009812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err="1"/>
              <a:t>sp</a:t>
            </a:r>
            <a:endParaRPr lang="en-IE" sz="2400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4909573" y="2670729"/>
            <a:ext cx="677576" cy="377721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50725" y="2425508"/>
            <a:ext cx="67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92D050"/>
                </a:solidFill>
              </a:rPr>
              <a:t>&amp;FFCC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72997" y="3179823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92D050"/>
                </a:solidFill>
              </a:rPr>
              <a:t>&amp;FFCC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2686" y="3268179"/>
            <a:ext cx="24682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Declares an </a:t>
            </a:r>
            <a:r>
              <a:rPr lang="en-GB" sz="15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Monaco" pitchFamily="2" charset="77"/>
              </a:rPr>
              <a:t>sp</a:t>
            </a:r>
            <a:r>
              <a:rPr lang="en-GB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object variable initialised to null by default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6765" y="2045227"/>
            <a:ext cx="27519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Monaco" pitchFamily="2" charset="77"/>
              </a:rPr>
              <a:t>new</a:t>
            </a:r>
            <a:r>
              <a:rPr lang="en-GB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calls the constructor to allocate the object in memory and initialise it’s fields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648437-0A24-1DEE-8576-CCA0D8F9A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F4D91-5C3F-6808-34E0-A60BC9ECFAE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6437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" grpId="0"/>
      <p:bldP spid="29" grpId="0" animBg="1"/>
      <p:bldP spid="30" grpId="0"/>
      <p:bldP spid="22" grpId="0"/>
      <p:bldP spid="23" grpId="0"/>
      <p:bldP spid="6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Constructors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8327" y="1090197"/>
            <a:ext cx="3167345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  Spot </a:t>
            </a:r>
            <a:r>
              <a:rPr lang="en-IE" sz="2100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2100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= </a:t>
            </a:r>
            <a:r>
              <a:rPr lang="en-IE" sz="2100" b="1" dirty="0">
                <a:solidFill>
                  <a:srgbClr val="FF0000"/>
                </a:solidFill>
                <a:latin typeface="Monaco" pitchFamily="2" charset="77"/>
              </a:rPr>
              <a:t>new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Spot()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8992" y="2236608"/>
            <a:ext cx="2543083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100" dirty="0"/>
              <a:t>The </a:t>
            </a:r>
            <a:r>
              <a:rPr lang="en-IE" sz="2100" dirty="0" err="1">
                <a:solidFill>
                  <a:srgbClr val="FF0000"/>
                </a:solidFill>
              </a:rPr>
              <a:t>sp</a:t>
            </a:r>
            <a:r>
              <a:rPr lang="en-IE" sz="2100" dirty="0">
                <a:solidFill>
                  <a:srgbClr val="FF0000"/>
                </a:solidFill>
              </a:rPr>
              <a:t> </a:t>
            </a:r>
            <a:r>
              <a:rPr lang="en-IE" sz="2100" dirty="0"/>
              <a:t>object </a:t>
            </a:r>
            <a:br>
              <a:rPr lang="en-IE" sz="2100" dirty="0"/>
            </a:br>
            <a:r>
              <a:rPr lang="en-IE" sz="2100" dirty="0"/>
              <a:t>is </a:t>
            </a:r>
            <a:r>
              <a:rPr lang="en-IE" sz="2100" b="1" dirty="0"/>
              <a:t>constructed</a:t>
            </a:r>
            <a:r>
              <a:rPr lang="en-IE" sz="2100" dirty="0"/>
              <a:t> with the keyword </a:t>
            </a:r>
            <a:r>
              <a:rPr lang="en-IE" sz="2100" b="1" dirty="0">
                <a:solidFill>
                  <a:srgbClr val="FF0000"/>
                </a:solidFill>
              </a:rPr>
              <a:t>new</a:t>
            </a:r>
            <a:r>
              <a:rPr lang="en-IE" sz="2100" dirty="0"/>
              <a:t>.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250475" y="1725416"/>
            <a:ext cx="1160237" cy="511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6375" y="2238188"/>
            <a:ext cx="3921725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100" dirty="0">
                <a:solidFill>
                  <a:srgbClr val="FF0000"/>
                </a:solidFill>
              </a:rPr>
              <a:t>Spot() </a:t>
            </a:r>
            <a:r>
              <a:rPr lang="en-IE" sz="2100" dirty="0"/>
              <a:t>is the </a:t>
            </a:r>
            <a:r>
              <a:rPr lang="en-IE" sz="2100" b="1" i="1" dirty="0"/>
              <a:t>default constructo</a:t>
            </a:r>
            <a:r>
              <a:rPr lang="en-IE" sz="2100" i="1" dirty="0"/>
              <a:t>r </a:t>
            </a:r>
            <a:r>
              <a:rPr lang="en-IE" sz="2100" dirty="0"/>
              <a:t>that is called to build the </a:t>
            </a:r>
            <a:r>
              <a:rPr lang="en-IE" sz="2100" b="1" dirty="0" err="1">
                <a:solidFill>
                  <a:srgbClr val="FF0000"/>
                </a:solidFill>
              </a:rPr>
              <a:t>sp</a:t>
            </a:r>
            <a:r>
              <a:rPr lang="en-IE" sz="2100" dirty="0">
                <a:solidFill>
                  <a:srgbClr val="FF0000"/>
                </a:solidFill>
              </a:rPr>
              <a:t> </a:t>
            </a:r>
            <a:r>
              <a:rPr lang="en-IE" sz="2100" dirty="0"/>
              <a:t>object in memory. 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5207236" y="1771650"/>
            <a:ext cx="336315" cy="4649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54651" y="3558085"/>
            <a:ext cx="2010574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Spot()</a:t>
            </a:r>
          </a:p>
          <a:p>
            <a:pPr algn="l"/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{</a:t>
            </a:r>
          </a:p>
          <a:p>
            <a:pPr algn="l"/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9404" y="3714561"/>
            <a:ext cx="6165342" cy="106182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2100" dirty="0"/>
              <a:t>A </a:t>
            </a:r>
            <a:r>
              <a:rPr lang="en-IE" sz="2100" b="1" dirty="0"/>
              <a:t>CONSTRUCTOR</a:t>
            </a:r>
            <a:r>
              <a:rPr lang="en-IE" sz="2100" dirty="0"/>
              <a:t> </a:t>
            </a:r>
            <a:br>
              <a:rPr lang="en-IE" sz="2100" dirty="0"/>
            </a:br>
            <a:r>
              <a:rPr lang="en-IE" sz="2100" dirty="0"/>
              <a:t>is a method that has the </a:t>
            </a:r>
            <a:r>
              <a:rPr lang="en-IE" sz="2100" b="1" dirty="0"/>
              <a:t>same name as the class </a:t>
            </a:r>
            <a:r>
              <a:rPr lang="en-IE" sz="2100" dirty="0"/>
              <a:t>but has </a:t>
            </a:r>
            <a:r>
              <a:rPr lang="en-IE" sz="2100" b="1" dirty="0"/>
              <a:t>no return type</a:t>
            </a:r>
            <a:r>
              <a:rPr lang="en-IE" sz="2100" dirty="0"/>
              <a:t>.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303520" y="2571750"/>
            <a:ext cx="1819656" cy="10498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01B81-8EEF-0242-8BB1-ABC78DDCE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0BF4-1F7C-958B-97E2-0F7C64AB40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8530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368FF"/>
                </a:solidFill>
              </a:rPr>
              <a:t>Default</a:t>
            </a:r>
            <a:r>
              <a:rPr lang="en-IE" dirty="0"/>
              <a:t> 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812" y="841586"/>
            <a:ext cx="4254188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>
                <a:latin typeface="Monaco" pitchFamily="2" charset="77"/>
              </a:rPr>
              <a:t> class Spot</a:t>
            </a:r>
          </a:p>
          <a:p>
            <a:pPr algn="l"/>
            <a:r>
              <a:rPr lang="en-IE" sz="2100" dirty="0">
                <a:latin typeface="Monaco" pitchFamily="2" charset="77"/>
              </a:rPr>
              <a:t> {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</a:t>
            </a:r>
            <a:r>
              <a:rPr lang="en-IE" sz="2100" dirty="0" err="1">
                <a:latin typeface="Monaco" pitchFamily="2" charset="77"/>
              </a:rPr>
              <a:t>xCoord</a:t>
            </a:r>
            <a:r>
              <a:rPr lang="en-IE" sz="2100" dirty="0">
                <a:latin typeface="Monaco" pitchFamily="2" charset="77"/>
              </a:rPr>
              <a:t>;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</a:t>
            </a:r>
            <a:r>
              <a:rPr lang="en-IE" sz="2100" dirty="0" err="1">
                <a:latin typeface="Monaco" pitchFamily="2" charset="77"/>
              </a:rPr>
              <a:t>yCoord</a:t>
            </a:r>
            <a:r>
              <a:rPr lang="en-IE" sz="2100" dirty="0">
                <a:latin typeface="Monaco" pitchFamily="2" charset="77"/>
              </a:rPr>
              <a:t>;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diameter;</a:t>
            </a:r>
          </a:p>
          <a:p>
            <a:pPr algn="l"/>
            <a:endParaRPr lang="en-IE" sz="2100" dirty="0">
              <a:latin typeface="Monaco" pitchFamily="2" charset="77"/>
            </a:endParaRPr>
          </a:p>
          <a:p>
            <a:pPr algn="l"/>
            <a:r>
              <a:rPr lang="en-IE" sz="2100" dirty="0">
                <a:latin typeface="Monaco" pitchFamily="2" charset="77"/>
              </a:rPr>
              <a:t>    </a:t>
            </a:r>
            <a:r>
              <a:rPr lang="en-IE" sz="21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//Default Constructor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Spot()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{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}</a:t>
            </a:r>
          </a:p>
          <a:p>
            <a:pPr algn="l"/>
            <a:r>
              <a:rPr lang="en-IE" sz="2100" dirty="0">
                <a:latin typeface="Monaco" pitchFamily="2" charset="77"/>
              </a:rPr>
              <a:t> 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29199" y="3543301"/>
            <a:ext cx="3264409" cy="9715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/>
              <a:t>The default constructor has an empty parameter list.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3380F8-21A4-492F-A6FA-D7A01036C09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911096" y="3787974"/>
            <a:ext cx="3118103" cy="24110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29BFB-F6F2-BFDC-D93A-4E7D847D2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BCBA0-5CC0-7D1C-0900-58DDB31FDE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8696209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10386" y="967926"/>
            <a:ext cx="3712405" cy="3394472"/>
          </a:xfrm>
        </p:spPr>
        <p:txBody>
          <a:bodyPr>
            <a:normAutofit/>
          </a:bodyPr>
          <a:lstStyle/>
          <a:p>
            <a:r>
              <a:rPr lang="en-US" dirty="0"/>
              <a:t>If you don’t include a constructor in your class, the compiler inserts a default one for you in the background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(i.e. you won’t see it in your code).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F7E31-47B8-BDAE-CF67-76B848003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1C60D-7D6E-B5D7-8681-76C72C066C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46</a:t>
            </a:fld>
            <a:endParaRPr lang="en-I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1D0CFF6-9BA2-8168-1474-674D7079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b="1" dirty="0">
                <a:solidFill>
                  <a:srgbClr val="0368FF"/>
                </a:solidFill>
              </a:rPr>
              <a:t>Default</a:t>
            </a:r>
            <a:r>
              <a:rPr lang="en-IE" dirty="0"/>
              <a:t> Constructor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F17BD-92CD-3654-9BEA-7592C22AD2EB}"/>
              </a:ext>
            </a:extLst>
          </p:cNvPr>
          <p:cNvSpPr/>
          <p:nvPr/>
        </p:nvSpPr>
        <p:spPr>
          <a:xfrm>
            <a:off x="317812" y="841586"/>
            <a:ext cx="4254188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>
                <a:latin typeface="Monaco" pitchFamily="2" charset="77"/>
              </a:rPr>
              <a:t> class Spot</a:t>
            </a:r>
          </a:p>
          <a:p>
            <a:pPr algn="l"/>
            <a:r>
              <a:rPr lang="en-IE" sz="2100" dirty="0">
                <a:latin typeface="Monaco" pitchFamily="2" charset="77"/>
              </a:rPr>
              <a:t> {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</a:t>
            </a:r>
            <a:r>
              <a:rPr lang="en-IE" sz="2100" dirty="0" err="1">
                <a:latin typeface="Monaco" pitchFamily="2" charset="77"/>
              </a:rPr>
              <a:t>xCoord</a:t>
            </a:r>
            <a:r>
              <a:rPr lang="en-IE" sz="2100" dirty="0">
                <a:latin typeface="Monaco" pitchFamily="2" charset="77"/>
              </a:rPr>
              <a:t>;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</a:t>
            </a:r>
            <a:r>
              <a:rPr lang="en-IE" sz="2100" dirty="0" err="1">
                <a:latin typeface="Monaco" pitchFamily="2" charset="77"/>
              </a:rPr>
              <a:t>yCoord</a:t>
            </a:r>
            <a:r>
              <a:rPr lang="en-IE" sz="2100" dirty="0">
                <a:latin typeface="Monaco" pitchFamily="2" charset="77"/>
              </a:rPr>
              <a:t>;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diameter;</a:t>
            </a:r>
          </a:p>
          <a:p>
            <a:pPr algn="l"/>
            <a:endParaRPr lang="en-IE" sz="2100" dirty="0">
              <a:latin typeface="Monaco" pitchFamily="2" charset="77"/>
            </a:endParaRPr>
          </a:p>
          <a:p>
            <a:pPr algn="l"/>
            <a:r>
              <a:rPr lang="en-IE" sz="2100" dirty="0">
                <a:latin typeface="Monaco" pitchFamily="2" charset="77"/>
              </a:rPr>
              <a:t>    </a:t>
            </a:r>
            <a:r>
              <a:rPr lang="en-IE" sz="21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//Default Constructor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Spot()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{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}</a:t>
            </a:r>
          </a:p>
          <a:p>
            <a:pPr algn="l"/>
            <a:r>
              <a:rPr lang="en-IE" sz="2100" dirty="0">
                <a:latin typeface="Monaco" pitchFamily="2" charset="77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1397698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B08578-18CA-10F9-E908-E5A3A9284A76}"/>
              </a:ext>
            </a:extLst>
          </p:cNvPr>
          <p:cNvSpPr/>
          <p:nvPr/>
        </p:nvSpPr>
        <p:spPr>
          <a:xfrm>
            <a:off x="317812" y="841586"/>
            <a:ext cx="4254188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>
                <a:latin typeface="Monaco" pitchFamily="2" charset="77"/>
              </a:rPr>
              <a:t> class Spot</a:t>
            </a:r>
          </a:p>
          <a:p>
            <a:pPr algn="l"/>
            <a:r>
              <a:rPr lang="en-IE" sz="2100" dirty="0">
                <a:latin typeface="Monaco" pitchFamily="2" charset="77"/>
              </a:rPr>
              <a:t> {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</a:t>
            </a:r>
            <a:r>
              <a:rPr lang="en-IE" sz="2100" dirty="0" err="1">
                <a:latin typeface="Monaco" pitchFamily="2" charset="77"/>
              </a:rPr>
              <a:t>xCoord</a:t>
            </a:r>
            <a:r>
              <a:rPr lang="en-IE" sz="2100" dirty="0">
                <a:latin typeface="Monaco" pitchFamily="2" charset="77"/>
              </a:rPr>
              <a:t>;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</a:t>
            </a:r>
            <a:r>
              <a:rPr lang="en-IE" sz="2100" dirty="0" err="1">
                <a:latin typeface="Monaco" pitchFamily="2" charset="77"/>
              </a:rPr>
              <a:t>yCoord</a:t>
            </a:r>
            <a:r>
              <a:rPr lang="en-IE" sz="2100" dirty="0">
                <a:latin typeface="Monaco" pitchFamily="2" charset="77"/>
              </a:rPr>
              <a:t>;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diameter;</a:t>
            </a:r>
          </a:p>
          <a:p>
            <a:pPr algn="l"/>
            <a:endParaRPr lang="en-IE" sz="2100" dirty="0">
              <a:latin typeface="Monaco" pitchFamily="2" charset="77"/>
            </a:endParaRPr>
          </a:p>
          <a:p>
            <a:pPr algn="l"/>
            <a:r>
              <a:rPr lang="en-IE" sz="2100" dirty="0">
                <a:latin typeface="Monaco" pitchFamily="2" charset="77"/>
              </a:rPr>
              <a:t>    </a:t>
            </a:r>
            <a:r>
              <a:rPr lang="en-IE" sz="21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//Default Constructor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Spot()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{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}</a:t>
            </a:r>
          </a:p>
          <a:p>
            <a:pPr algn="l"/>
            <a:r>
              <a:rPr lang="en-IE" sz="2100" dirty="0">
                <a:latin typeface="Monaco" pitchFamily="2" charset="77"/>
              </a:rPr>
              <a:t> 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4D732F-C430-493A-82A1-64CD45935165}"/>
              </a:ext>
            </a:extLst>
          </p:cNvPr>
          <p:cNvSpPr txBox="1">
            <a:spLocks/>
          </p:cNvSpPr>
          <p:nvPr/>
        </p:nvSpPr>
        <p:spPr>
          <a:xfrm>
            <a:off x="4867276" y="2980698"/>
            <a:ext cx="337185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Here, the Spot() default constructor simply constructs the object</a:t>
            </a:r>
            <a:r>
              <a:rPr lang="en-US" sz="2400" dirty="0"/>
              <a:t>.</a:t>
            </a:r>
            <a:endParaRPr lang="en-IE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16F184-BA64-4DFE-B8A3-5F08C1601CF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514600" y="3429000"/>
            <a:ext cx="2352676" cy="12319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70FFD-F2B0-D8CE-8CB4-A62DE311E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F3F0E-9B59-E107-178B-35AC9BB7DD7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47</a:t>
            </a:fld>
            <a:endParaRPr lang="en-I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BB52E0-A990-0369-2007-1423D682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b="1" dirty="0">
                <a:solidFill>
                  <a:srgbClr val="0368FF"/>
                </a:solidFill>
              </a:rPr>
              <a:t>Default</a:t>
            </a:r>
            <a:r>
              <a:rPr lang="en-IE" dirty="0"/>
              <a:t> Constructor</a:t>
            </a:r>
          </a:p>
        </p:txBody>
      </p:sp>
    </p:spTree>
    <p:extLst>
      <p:ext uri="{BB962C8B-B14F-4D97-AF65-F5344CB8AC3E}">
        <p14:creationId xmlns:p14="http://schemas.microsoft.com/office/powerpoint/2010/main" val="216033670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F777A2-F0B1-470F-9C8C-F550ABFFD43B}"/>
              </a:ext>
            </a:extLst>
          </p:cNvPr>
          <p:cNvSpPr txBox="1">
            <a:spLocks/>
          </p:cNvSpPr>
          <p:nvPr/>
        </p:nvSpPr>
        <p:spPr>
          <a:xfrm>
            <a:off x="4686300" y="4114800"/>
            <a:ext cx="3671316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The constructor stores </a:t>
            </a:r>
            <a:r>
              <a:rPr lang="en-US" sz="2400" b="1" dirty="0"/>
              <a:t>initial values </a:t>
            </a:r>
            <a:r>
              <a:rPr lang="en-US" sz="2400" dirty="0"/>
              <a:t>in the fields.</a:t>
            </a:r>
            <a:endParaRPr lang="en-IE" sz="2400" dirty="0"/>
          </a:p>
        </p:txBody>
      </p:sp>
      <p:sp>
        <p:nvSpPr>
          <p:cNvPr id="8" name="Rounded Rectangle 11">
            <a:extLst>
              <a:ext uri="{FF2B5EF4-FFF2-40B4-BE49-F238E27FC236}">
                <a16:creationId xmlns:a16="http://schemas.microsoft.com/office/drawing/2014/main" id="{84CDF9D1-88C5-4FCA-93FB-C7E99C917471}"/>
              </a:ext>
            </a:extLst>
          </p:cNvPr>
          <p:cNvSpPr/>
          <p:nvPr/>
        </p:nvSpPr>
        <p:spPr>
          <a:xfrm>
            <a:off x="4800600" y="2156075"/>
            <a:ext cx="2857500" cy="17115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345A7D-A0E9-4671-88FE-73D993B5784E}"/>
              </a:ext>
            </a:extLst>
          </p:cNvPr>
          <p:cNvCxnSpPr/>
          <p:nvPr/>
        </p:nvCxnSpPr>
        <p:spPr>
          <a:xfrm>
            <a:off x="4800600" y="2556125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9B2CBD-1E48-447E-AE4F-FE1F2F80B7D1}"/>
              </a:ext>
            </a:extLst>
          </p:cNvPr>
          <p:cNvSpPr txBox="1"/>
          <p:nvPr/>
        </p:nvSpPr>
        <p:spPr>
          <a:xfrm>
            <a:off x="5029200" y="2670425"/>
            <a:ext cx="106479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400" dirty="0" err="1">
                <a:latin typeface="Monaco" pitchFamily="2" charset="77"/>
              </a:rPr>
              <a:t>xCoord</a:t>
            </a:r>
            <a:endParaRPr lang="en-IE" sz="1400" dirty="0">
              <a:latin typeface="Monaco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8FC39-33BB-45BA-8BC2-D390DEB297F6}"/>
              </a:ext>
            </a:extLst>
          </p:cNvPr>
          <p:cNvSpPr txBox="1"/>
          <p:nvPr/>
        </p:nvSpPr>
        <p:spPr>
          <a:xfrm>
            <a:off x="5029200" y="3013325"/>
            <a:ext cx="106479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400" dirty="0" err="1">
                <a:latin typeface="Monaco" pitchFamily="2" charset="77"/>
              </a:rPr>
              <a:t>yCoord</a:t>
            </a:r>
            <a:endParaRPr lang="en-IE" sz="1400" dirty="0">
              <a:latin typeface="Monaco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E7587-AC2C-4F23-BD24-6872AC896E3A}"/>
              </a:ext>
            </a:extLst>
          </p:cNvPr>
          <p:cNvSpPr txBox="1"/>
          <p:nvPr/>
        </p:nvSpPr>
        <p:spPr>
          <a:xfrm>
            <a:off x="6400800" y="2670425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0.0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300F4-6DF1-4D51-AD64-AE28B8B8AEFD}"/>
              </a:ext>
            </a:extLst>
          </p:cNvPr>
          <p:cNvSpPr txBox="1"/>
          <p:nvPr/>
        </p:nvSpPr>
        <p:spPr>
          <a:xfrm>
            <a:off x="6400800" y="3013325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0.0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939D9-BDF6-4B2C-ADD1-D76D26B44752}"/>
              </a:ext>
            </a:extLst>
          </p:cNvPr>
          <p:cNvSpPr txBox="1"/>
          <p:nvPr/>
        </p:nvSpPr>
        <p:spPr>
          <a:xfrm>
            <a:off x="5621755" y="2211551"/>
            <a:ext cx="1354893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600" dirty="0" err="1">
                <a:latin typeface="Monaco" pitchFamily="2" charset="77"/>
              </a:rPr>
              <a:t>sp</a:t>
            </a:r>
            <a:endParaRPr lang="en-IE" sz="1400" dirty="0">
              <a:latin typeface="Monaco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757AB-E20B-406E-8F33-A7147AA8497D}"/>
              </a:ext>
            </a:extLst>
          </p:cNvPr>
          <p:cNvSpPr txBox="1"/>
          <p:nvPr/>
        </p:nvSpPr>
        <p:spPr>
          <a:xfrm>
            <a:off x="5011153" y="3362240"/>
            <a:ext cx="106479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400" dirty="0">
                <a:latin typeface="Monaco" pitchFamily="2" charset="77"/>
              </a:rPr>
              <a:t>diameter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8B660-120C-4EEB-BFC1-5357BD4B47C0}"/>
              </a:ext>
            </a:extLst>
          </p:cNvPr>
          <p:cNvSpPr txBox="1"/>
          <p:nvPr/>
        </p:nvSpPr>
        <p:spPr>
          <a:xfrm>
            <a:off x="6401041" y="3362240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0.0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F02C9-9BC6-4DE1-8088-476B0896B9CF}"/>
              </a:ext>
            </a:extLst>
          </p:cNvPr>
          <p:cNvSpPr/>
          <p:nvPr/>
        </p:nvSpPr>
        <p:spPr>
          <a:xfrm>
            <a:off x="5343149" y="1352981"/>
            <a:ext cx="714375" cy="4154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IE" sz="2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616B76-E552-4683-926D-26EA45B4F896}"/>
              </a:ext>
            </a:extLst>
          </p:cNvPr>
          <p:cNvSpPr txBox="1"/>
          <p:nvPr/>
        </p:nvSpPr>
        <p:spPr>
          <a:xfrm>
            <a:off x="4859285" y="1268250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 err="1"/>
              <a:t>sp</a:t>
            </a:r>
            <a:endParaRPr lang="en-IE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95FAB6-FFA7-4C42-9857-0DC8EA9BB7D2}"/>
              </a:ext>
            </a:extLst>
          </p:cNvPr>
          <p:cNvCxnSpPr>
            <a:endCxn id="8" idx="0"/>
          </p:cNvCxnSpPr>
          <p:nvPr/>
        </p:nvCxnSpPr>
        <p:spPr>
          <a:xfrm>
            <a:off x="5657475" y="1581581"/>
            <a:ext cx="571875" cy="574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BA1B90-605A-4102-81AC-23DD169428C9}"/>
              </a:ext>
            </a:extLst>
          </p:cNvPr>
          <p:cNvCxnSpPr>
            <a:cxnSpLocks/>
          </p:cNvCxnSpPr>
          <p:nvPr/>
        </p:nvCxnSpPr>
        <p:spPr>
          <a:xfrm flipH="1" flipV="1">
            <a:off x="6743700" y="3705140"/>
            <a:ext cx="285750" cy="39837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F95CE-6825-769E-FF1D-166EF40E5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18B3C-D608-BBE7-2E42-173FB4C0C6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48</a:t>
            </a:fld>
            <a:endParaRPr lang="en-IE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58B2B50-2CAE-8ED1-C6F3-603CAAC5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b="1" dirty="0">
                <a:solidFill>
                  <a:srgbClr val="0368FF"/>
                </a:solidFill>
              </a:rPr>
              <a:t>Default</a:t>
            </a:r>
            <a:r>
              <a:rPr lang="en-IE" dirty="0"/>
              <a:t> Constructor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374FA8-F53D-896D-4E56-812B97401237}"/>
              </a:ext>
            </a:extLst>
          </p:cNvPr>
          <p:cNvSpPr/>
          <p:nvPr/>
        </p:nvSpPr>
        <p:spPr>
          <a:xfrm>
            <a:off x="317812" y="841586"/>
            <a:ext cx="4254188" cy="36471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>
                <a:latin typeface="Monaco" pitchFamily="2" charset="77"/>
              </a:rPr>
              <a:t> class Spot</a:t>
            </a:r>
          </a:p>
          <a:p>
            <a:pPr algn="l"/>
            <a:r>
              <a:rPr lang="en-IE" sz="2100" dirty="0">
                <a:latin typeface="Monaco" pitchFamily="2" charset="77"/>
              </a:rPr>
              <a:t> {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</a:t>
            </a:r>
            <a:r>
              <a:rPr lang="en-IE" sz="2100" dirty="0" err="1">
                <a:latin typeface="Monaco" pitchFamily="2" charset="77"/>
              </a:rPr>
              <a:t>xCoord</a:t>
            </a:r>
            <a:r>
              <a:rPr lang="en-IE" sz="2100" dirty="0">
                <a:latin typeface="Monaco" pitchFamily="2" charset="77"/>
              </a:rPr>
              <a:t>;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</a:t>
            </a:r>
            <a:r>
              <a:rPr lang="en-IE" sz="2100" dirty="0" err="1">
                <a:latin typeface="Monaco" pitchFamily="2" charset="77"/>
              </a:rPr>
              <a:t>yCoord</a:t>
            </a:r>
            <a:r>
              <a:rPr lang="en-IE" sz="2100" dirty="0">
                <a:latin typeface="Monaco" pitchFamily="2" charset="77"/>
              </a:rPr>
              <a:t>;</a:t>
            </a:r>
          </a:p>
          <a:p>
            <a:pPr algn="l"/>
            <a:r>
              <a:rPr lang="en-IE" sz="2100" dirty="0">
                <a:latin typeface="Monaco" pitchFamily="2" charset="77"/>
              </a:rPr>
              <a:t>     float diameter;</a:t>
            </a:r>
          </a:p>
          <a:p>
            <a:pPr algn="l"/>
            <a:endParaRPr lang="en-IE" sz="2100" dirty="0">
              <a:latin typeface="Monaco" pitchFamily="2" charset="77"/>
            </a:endParaRPr>
          </a:p>
          <a:p>
            <a:pPr algn="l"/>
            <a:r>
              <a:rPr lang="en-IE" sz="2100" dirty="0">
                <a:latin typeface="Monaco" pitchFamily="2" charset="77"/>
              </a:rPr>
              <a:t>    </a:t>
            </a:r>
            <a:r>
              <a:rPr lang="en-IE" sz="21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//Default Constructor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Spot()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{</a:t>
            </a:r>
          </a:p>
          <a:p>
            <a:pPr algn="l"/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     }</a:t>
            </a:r>
          </a:p>
          <a:p>
            <a:pPr algn="l"/>
            <a:r>
              <a:rPr lang="en-IE" sz="2100" dirty="0">
                <a:latin typeface="Monaco" pitchFamily="2" charset="77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9087901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our first constructor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6062" y="889485"/>
            <a:ext cx="3060954" cy="3655835"/>
          </a:xfrm>
        </p:spPr>
        <p:txBody>
          <a:bodyPr>
            <a:normAutofit/>
          </a:bodyPr>
          <a:lstStyle/>
          <a:p>
            <a:r>
              <a:rPr lang="en-US" dirty="0"/>
              <a:t>We now know that </a:t>
            </a:r>
            <a:r>
              <a:rPr lang="en-US" b="1" dirty="0"/>
              <a:t>constructors store initial values in the fields of the object</a:t>
            </a:r>
            <a:r>
              <a:rPr lang="en-US" dirty="0"/>
              <a:t>:</a:t>
            </a:r>
          </a:p>
          <a:p>
            <a:r>
              <a:rPr lang="en-US" dirty="0"/>
              <a:t>They often receive </a:t>
            </a:r>
            <a:r>
              <a:rPr lang="en-US" b="1" dirty="0"/>
              <a:t>external</a:t>
            </a:r>
            <a:r>
              <a:rPr lang="en-US" dirty="0"/>
              <a:t> parameter values for this.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3350" y="845246"/>
            <a:ext cx="4514851" cy="39472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Spot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noStroke</a:t>
            </a:r>
            <a:r>
              <a:rPr lang="en-IE" sz="1575" dirty="0">
                <a:latin typeface="Monaco" pitchFamily="2" charset="77"/>
              </a:rPr>
              <a:t>();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new Spot();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sp.xCoord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33;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sp.yCoord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50;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30;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ellipse(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sp.xCoord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sp.yCoord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br>
              <a:rPr lang="en-IE" sz="1500" b="1" dirty="0">
                <a:solidFill>
                  <a:srgbClr val="FF0000"/>
                </a:solidFill>
                <a:latin typeface="Monaco" pitchFamily="2" charset="77"/>
              </a:rPr>
            </a:b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       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71B91-3752-1C24-FFE4-765A02A07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D0CD-E4EA-65D4-6EC8-48B41E80B00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03751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/>
              <a:t>Classes</a:t>
            </a:r>
            <a:r>
              <a:rPr lang="en-IE" dirty="0"/>
              <a:t>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97174"/>
            <a:ext cx="7159751" cy="3735601"/>
          </a:xfrm>
        </p:spPr>
        <p:txBody>
          <a:bodyPr>
            <a:normAutofit/>
          </a:bodyPr>
          <a:lstStyle/>
          <a:p>
            <a:r>
              <a:rPr lang="en-IE" dirty="0"/>
              <a:t>A </a:t>
            </a:r>
            <a:r>
              <a:rPr lang="en-IE" b="1" dirty="0">
                <a:solidFill>
                  <a:srgbClr val="FF0000"/>
                </a:solidFill>
              </a:rPr>
              <a:t>class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defines a group of related </a:t>
            </a:r>
            <a:r>
              <a:rPr lang="en-IE" b="1" dirty="0">
                <a:solidFill>
                  <a:srgbClr val="0368FF"/>
                </a:solidFill>
              </a:rPr>
              <a:t>methods</a:t>
            </a:r>
            <a:r>
              <a:rPr lang="en-IE" dirty="0"/>
              <a:t> (functions) and </a:t>
            </a:r>
            <a:r>
              <a:rPr lang="en-IE" b="1" dirty="0">
                <a:solidFill>
                  <a:srgbClr val="0368FF"/>
                </a:solidFill>
              </a:rPr>
              <a:t>fields</a:t>
            </a:r>
            <a:r>
              <a:rPr lang="en-IE" dirty="0"/>
              <a:t> (variables / properties).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874DE-90EA-41EA-86E5-51E7A0D9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28" y="2154074"/>
            <a:ext cx="3281839" cy="20155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6FCCA-C00B-49E6-8B3D-B324B23A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86" y="2154074"/>
            <a:ext cx="3188489" cy="25616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F1E6-194D-924D-DBA1-21AD1B8FE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60188-33FD-B6CB-99A0-6305791133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49187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our first constructor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2025" y="925810"/>
            <a:ext cx="3461004" cy="262713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code, we initialized:</a:t>
            </a:r>
          </a:p>
          <a:p>
            <a:r>
              <a:rPr lang="en-US" sz="2000" dirty="0" err="1">
                <a:latin typeface="Monaco" pitchFamily="2" charset="77"/>
              </a:rPr>
              <a:t>xCoord</a:t>
            </a:r>
            <a:endParaRPr lang="en-US" sz="2000" dirty="0">
              <a:latin typeface="Monaco" pitchFamily="2" charset="77"/>
            </a:endParaRPr>
          </a:p>
          <a:p>
            <a:r>
              <a:rPr lang="en-US" sz="2000" dirty="0" err="1">
                <a:latin typeface="Monaco" pitchFamily="2" charset="77"/>
              </a:rPr>
              <a:t>yCoord</a:t>
            </a:r>
            <a:r>
              <a:rPr lang="en-US" sz="2000" dirty="0">
                <a:latin typeface="Monaco" pitchFamily="2" charset="77"/>
              </a:rPr>
              <a:t> </a:t>
            </a:r>
          </a:p>
          <a:p>
            <a:r>
              <a:rPr lang="en-US" sz="2000" dirty="0">
                <a:latin typeface="Monaco" pitchFamily="2" charset="77"/>
              </a:rPr>
              <a:t>diameter</a:t>
            </a:r>
            <a:r>
              <a:rPr lang="en-US" dirty="0">
                <a:latin typeface="Monaco" pitchFamily="2" charset="77"/>
              </a:rPr>
              <a:t> </a:t>
            </a:r>
          </a:p>
          <a:p>
            <a:pPr marL="0" indent="0">
              <a:buNone/>
            </a:pPr>
            <a:r>
              <a:rPr lang="en-US" b="1" u="sng" dirty="0"/>
              <a:t>after</a:t>
            </a:r>
            <a:r>
              <a:rPr lang="en-US" dirty="0"/>
              <a:t> calling the </a:t>
            </a:r>
            <a:r>
              <a:rPr lang="en-US" dirty="0">
                <a:latin typeface="Monaco" pitchFamily="2" charset="77"/>
              </a:rPr>
              <a:t>Spot() </a:t>
            </a:r>
            <a:r>
              <a:rPr lang="en-US" dirty="0"/>
              <a:t>constructor.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DED1E-D716-97B1-48DF-280D95B18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30E64-3A53-66D5-5EE6-B5FD679420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50</a:t>
            </a:fld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9E6F8-FC0F-6130-304D-CEF97BDAEE32}"/>
              </a:ext>
            </a:extLst>
          </p:cNvPr>
          <p:cNvSpPr/>
          <p:nvPr/>
        </p:nvSpPr>
        <p:spPr>
          <a:xfrm>
            <a:off x="3943350" y="845246"/>
            <a:ext cx="4514851" cy="39472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75" b="1" dirty="0">
                <a:solidFill>
                  <a:schemeClr val="tx1"/>
                </a:solidFill>
                <a:latin typeface="Monaco" pitchFamily="2" charset="77"/>
              </a:rPr>
              <a:t>Spot </a:t>
            </a:r>
            <a:r>
              <a:rPr lang="en-IE" sz="1575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575" b="1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noStroke</a:t>
            </a:r>
            <a:r>
              <a:rPr lang="en-IE" sz="1575" dirty="0">
                <a:latin typeface="Monaco" pitchFamily="2" charset="77"/>
              </a:rPr>
              <a:t>();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575" b="1" dirty="0">
                <a:solidFill>
                  <a:schemeClr val="tx1"/>
                </a:solidFill>
                <a:latin typeface="Monaco" pitchFamily="2" charset="77"/>
              </a:rPr>
              <a:t> = new Spot();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sp.xCoord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33;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sp.yCoord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50;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30;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</a:t>
            </a:r>
            <a:r>
              <a:rPr lang="en-IE" sz="1500" b="1" dirty="0">
                <a:solidFill>
                  <a:schemeClr val="tx1"/>
                </a:solidFill>
                <a:latin typeface="Monaco" pitchFamily="2" charset="77"/>
              </a:rPr>
              <a:t>ellipse(</a:t>
            </a:r>
            <a:r>
              <a:rPr lang="en-IE" sz="15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5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5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5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br>
              <a:rPr lang="en-IE" sz="1500" b="1" dirty="0">
                <a:solidFill>
                  <a:schemeClr val="tx1"/>
                </a:solidFill>
                <a:latin typeface="Monaco" pitchFamily="2" charset="77"/>
              </a:rPr>
            </a:br>
            <a:r>
              <a:rPr lang="en-IE" sz="1500" b="1" dirty="0">
                <a:solidFill>
                  <a:schemeClr val="tx1"/>
                </a:solidFill>
                <a:latin typeface="Monaco" pitchFamily="2" charset="77"/>
              </a:rPr>
              <a:t>          </a:t>
            </a:r>
            <a:r>
              <a:rPr lang="en-IE" sz="15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5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5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500" b="1" dirty="0">
                <a:solidFill>
                  <a:schemeClr val="tx1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75211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our first constructor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6" y="904338"/>
            <a:ext cx="2942024" cy="382905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want to write a new constructor that will take three parameters</a:t>
            </a:r>
          </a:p>
          <a:p>
            <a:r>
              <a:rPr lang="en-US" dirty="0" err="1">
                <a:latin typeface="Monaco" pitchFamily="2" charset="77"/>
              </a:rPr>
              <a:t>xPos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yPos</a:t>
            </a:r>
            <a:endParaRPr lang="en-US" dirty="0">
              <a:latin typeface="Monaco" pitchFamily="2" charset="77"/>
            </a:endParaRPr>
          </a:p>
          <a:p>
            <a:r>
              <a:rPr lang="en-US" dirty="0" err="1">
                <a:latin typeface="Monaco" pitchFamily="2" charset="77"/>
              </a:rPr>
              <a:t>diamtr</a:t>
            </a:r>
            <a:endParaRPr lang="en-US" dirty="0">
              <a:latin typeface="Monaco" pitchFamily="2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values will be used to </a:t>
            </a:r>
            <a:r>
              <a:rPr lang="en-US" dirty="0" err="1"/>
              <a:t>initialise</a:t>
            </a:r>
            <a:r>
              <a:rPr lang="en-US" dirty="0"/>
              <a:t> the </a:t>
            </a:r>
          </a:p>
          <a:p>
            <a:r>
              <a:rPr lang="en-US" dirty="0" err="1">
                <a:latin typeface="Monaco" pitchFamily="2" charset="77"/>
              </a:rPr>
              <a:t>xCoord</a:t>
            </a:r>
            <a:r>
              <a:rPr lang="en-US" dirty="0">
                <a:latin typeface="Monaco" pitchFamily="2" charset="77"/>
              </a:rPr>
              <a:t>, </a:t>
            </a:r>
          </a:p>
          <a:p>
            <a:r>
              <a:rPr lang="en-US" dirty="0" err="1">
                <a:latin typeface="Monaco" pitchFamily="2" charset="77"/>
              </a:rPr>
              <a:t>yCoord</a:t>
            </a:r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Diameter</a:t>
            </a:r>
          </a:p>
          <a:p>
            <a:pPr marL="0" indent="0">
              <a:buNone/>
            </a:pPr>
            <a:r>
              <a:rPr lang="en-US" dirty="0"/>
              <a:t>variables.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962D9-FDED-86DC-E6EF-B9C07A54F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007E3-C141-E8D1-3F9A-AE34998620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51</a:t>
            </a:fld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F69EE-3D27-E03F-FFDE-88C31E779152}"/>
              </a:ext>
            </a:extLst>
          </p:cNvPr>
          <p:cNvSpPr/>
          <p:nvPr/>
        </p:nvSpPr>
        <p:spPr>
          <a:xfrm>
            <a:off x="3943410" y="847514"/>
            <a:ext cx="4514851" cy="39472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Spot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noStroke</a:t>
            </a:r>
            <a:r>
              <a:rPr lang="en-IE" sz="1575" dirty="0">
                <a:latin typeface="Monaco" pitchFamily="2" charset="77"/>
              </a:rPr>
              <a:t>();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new Spot();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sp.xCoord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33;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sp.yCoord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50;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30;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ellipse(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sp.xCoord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sp.yCoord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br>
              <a:rPr lang="en-IE" sz="1500" b="1" dirty="0">
                <a:solidFill>
                  <a:srgbClr val="FF0000"/>
                </a:solidFill>
                <a:latin typeface="Monaco" pitchFamily="2" charset="77"/>
              </a:rPr>
            </a:b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       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056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our first constructor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4F528-A8F4-4B62-8346-6002A07CBA0C}"/>
              </a:ext>
            </a:extLst>
          </p:cNvPr>
          <p:cNvSpPr/>
          <p:nvPr/>
        </p:nvSpPr>
        <p:spPr>
          <a:xfrm>
            <a:off x="3648456" y="1143000"/>
            <a:ext cx="5383001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00" dirty="0">
                <a:latin typeface="Monaco" pitchFamily="2" charset="77"/>
              </a:rPr>
              <a:t>class Spot</a:t>
            </a:r>
          </a:p>
          <a:p>
            <a:pPr algn="l"/>
            <a:r>
              <a:rPr lang="en-IE" sz="1500" dirty="0">
                <a:latin typeface="Monaco" pitchFamily="2" charset="77"/>
              </a:rPr>
              <a:t>{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float </a:t>
            </a:r>
            <a:r>
              <a:rPr lang="en-IE" sz="1500" dirty="0" err="1">
                <a:latin typeface="Monaco" pitchFamily="2" charset="77"/>
              </a:rPr>
              <a:t>xCoord</a:t>
            </a:r>
            <a:r>
              <a:rPr lang="en-IE" sz="1500" dirty="0">
                <a:latin typeface="Monaco" pitchFamily="2" charset="77"/>
              </a:rPr>
              <a:t>, </a:t>
            </a:r>
            <a:r>
              <a:rPr lang="en-IE" sz="1500" dirty="0" err="1">
                <a:latin typeface="Monaco" pitchFamily="2" charset="77"/>
              </a:rPr>
              <a:t>yCoord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</a:t>
            </a:r>
          </a:p>
          <a:p>
            <a:pPr algn="l"/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Spot(float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, float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, float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diamtr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)</a:t>
            </a:r>
          </a:p>
          <a:p>
            <a:pPr algn="l"/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{</a:t>
            </a:r>
          </a:p>
          <a:p>
            <a:pPr algn="l"/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xCoord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  diameter =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diamtr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}</a:t>
            </a:r>
          </a:p>
          <a:p>
            <a:pPr algn="l"/>
            <a:r>
              <a:rPr lang="en-IE" sz="1500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040C8-D582-3216-146B-DB4046E46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2A116-21E3-4EE1-AE61-35CD8F33372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52</a:t>
            </a:fld>
            <a:endParaRPr lang="en-I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CA6A8-1F22-744D-6AC6-2C6ECC4F34B3}"/>
              </a:ext>
            </a:extLst>
          </p:cNvPr>
          <p:cNvSpPr txBox="1">
            <a:spLocks/>
          </p:cNvSpPr>
          <p:nvPr/>
        </p:nvSpPr>
        <p:spPr>
          <a:xfrm>
            <a:off x="395536" y="904338"/>
            <a:ext cx="2942024" cy="3829050"/>
          </a:xfrm>
          <a:prstGeom prst="rect">
            <a:avLst/>
          </a:prstGeom>
          <a:ln w="9525" cap="flat" cmpd="sng" algn="ctr">
            <a:solidFill>
              <a:schemeClr val="accent2">
                <a:shade val="95000"/>
                <a:satMod val="104999"/>
              </a:schemeClr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54418" tIns="54418" rIns="54418" bIns="54418">
            <a:normAutofit fontScale="85000" lnSpcReduction="20000"/>
          </a:bodyPr>
          <a:lstStyle>
            <a:lvl1pPr marL="292097" indent="-292097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1pPr>
            <a:lvl2pPr marL="570956" indent="-283984">
              <a:spcBef>
                <a:spcPts val="377"/>
              </a:spcBef>
              <a:buClr>
                <a:srgbClr val="0368FF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2pPr>
            <a:lvl3pPr marL="846570" indent="-272624">
              <a:spcBef>
                <a:spcPts val="377"/>
              </a:spcBef>
              <a:buClr>
                <a:srgbClr val="0368FF"/>
              </a:buClr>
              <a:buSzPct val="95000"/>
              <a:buFont typeface="Wingdings"/>
              <a:buChar char="⬥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3pPr>
            <a:lvl4pPr marL="1163835" indent="-302916">
              <a:spcBef>
                <a:spcPts val="377"/>
              </a:spcBef>
              <a:buClr>
                <a:srgbClr val="0368FF"/>
              </a:buClr>
              <a:buSzPct val="65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4pPr>
            <a:lvl5pPr marL="1450808" indent="-302916">
              <a:spcBef>
                <a:spcPts val="377"/>
              </a:spcBef>
              <a:buClr>
                <a:srgbClr val="0368FF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5pPr>
            <a:lvl6pPr marL="1737781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6pPr>
            <a:lvl7pPr marL="2024754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7pPr>
            <a:lvl8pPr marL="2311727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8pPr>
            <a:lvl9pPr marL="2598700" indent="-302916">
              <a:spcBef>
                <a:spcPts val="377"/>
              </a:spcBef>
              <a:buClr>
                <a:srgbClr val="006699"/>
              </a:buClr>
              <a:buSzPct val="60000"/>
              <a:buFont typeface="Wingdings"/>
              <a:buChar char="■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marL="0" indent="0" algn="l" defTabSz="914400">
              <a:buFont typeface="Wingdings"/>
              <a:buNone/>
            </a:pPr>
            <a:r>
              <a:rPr lang="en-US"/>
              <a:t>We want to write a new constructor that will take three parameters</a:t>
            </a:r>
          </a:p>
          <a:p>
            <a:pPr algn="l" defTabSz="914400"/>
            <a:r>
              <a:rPr lang="en-US">
                <a:latin typeface="Monaco" pitchFamily="2" charset="77"/>
              </a:rPr>
              <a:t>xPos</a:t>
            </a:r>
          </a:p>
          <a:p>
            <a:pPr algn="l" defTabSz="914400"/>
            <a:r>
              <a:rPr lang="en-US">
                <a:latin typeface="Monaco" pitchFamily="2" charset="77"/>
              </a:rPr>
              <a:t>yPos</a:t>
            </a:r>
          </a:p>
          <a:p>
            <a:pPr algn="l" defTabSz="914400"/>
            <a:r>
              <a:rPr lang="en-US">
                <a:latin typeface="Monaco" pitchFamily="2" charset="77"/>
              </a:rPr>
              <a:t>diamtr</a:t>
            </a:r>
          </a:p>
          <a:p>
            <a:pPr marL="0" indent="0" algn="l" defTabSz="914400">
              <a:buFont typeface="Wingdings"/>
              <a:buNone/>
            </a:pPr>
            <a:endParaRPr lang="en-US"/>
          </a:p>
          <a:p>
            <a:pPr marL="0" indent="0" algn="l" defTabSz="914400">
              <a:buFont typeface="Wingdings"/>
              <a:buNone/>
            </a:pPr>
            <a:r>
              <a:rPr lang="en-US"/>
              <a:t>These values will be used to initialise the </a:t>
            </a:r>
          </a:p>
          <a:p>
            <a:pPr algn="l" defTabSz="914400"/>
            <a:r>
              <a:rPr lang="en-US">
                <a:latin typeface="Monaco" pitchFamily="2" charset="77"/>
              </a:rPr>
              <a:t>xCoord, </a:t>
            </a:r>
          </a:p>
          <a:p>
            <a:pPr algn="l" defTabSz="914400"/>
            <a:r>
              <a:rPr lang="en-US">
                <a:latin typeface="Monaco" pitchFamily="2" charset="77"/>
              </a:rPr>
              <a:t>yCoord</a:t>
            </a:r>
          </a:p>
          <a:p>
            <a:pPr algn="l" defTabSz="914400"/>
            <a:r>
              <a:rPr lang="en-US">
                <a:latin typeface="Monaco" pitchFamily="2" charset="77"/>
              </a:rPr>
              <a:t>Diameter</a:t>
            </a:r>
          </a:p>
          <a:p>
            <a:pPr marL="0" indent="0" algn="l" defTabSz="914400">
              <a:buFont typeface="Wingdings"/>
              <a:buNone/>
            </a:pPr>
            <a:r>
              <a:rPr lang="en-US"/>
              <a:t>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38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2.0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79534" y="920601"/>
            <a:ext cx="7347146" cy="3727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75" dirty="0">
                <a:latin typeface="Monaco" pitchFamily="2" charset="77"/>
              </a:rPr>
              <a:t>Spot </a:t>
            </a:r>
            <a:r>
              <a:rPr lang="en-IE" sz="1575" dirty="0" err="1">
                <a:latin typeface="Monaco" pitchFamily="2" charset="77"/>
              </a:rPr>
              <a:t>sp</a:t>
            </a:r>
            <a:r>
              <a:rPr lang="en-IE" sz="1575" dirty="0">
                <a:latin typeface="Monaco" pitchFamily="2" charset="77"/>
              </a:rPr>
              <a:t>;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setup()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noStroke</a:t>
            </a:r>
            <a:r>
              <a:rPr lang="en-IE" sz="1575" dirty="0">
                <a:latin typeface="Monaco" pitchFamily="2" charset="77"/>
              </a:rPr>
              <a:t>();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= new Spot(33, 50, 30);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draw()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ellipse(</a:t>
            </a:r>
            <a:r>
              <a:rPr lang="en-IE" sz="1575" dirty="0" err="1">
                <a:latin typeface="Monaco" pitchFamily="2" charset="77"/>
              </a:rPr>
              <a:t>sp.xCoord</a:t>
            </a:r>
            <a:r>
              <a:rPr lang="en-IE" sz="1575" dirty="0">
                <a:latin typeface="Monaco" pitchFamily="2" charset="77"/>
              </a:rPr>
              <a:t>, </a:t>
            </a:r>
            <a:r>
              <a:rPr lang="en-IE" sz="1575" dirty="0" err="1">
                <a:latin typeface="Monaco" pitchFamily="2" charset="77"/>
              </a:rPr>
              <a:t>sp.yCoord</a:t>
            </a:r>
            <a:r>
              <a:rPr lang="en-IE" sz="1575" dirty="0">
                <a:latin typeface="Monaco" pitchFamily="2" charset="77"/>
              </a:rPr>
              <a:t>, </a:t>
            </a:r>
          </a:p>
          <a:p>
            <a:pPr algn="l"/>
            <a:r>
              <a:rPr lang="en-IE" sz="1575" dirty="0">
                <a:latin typeface="Monaco" pitchFamily="2" charset="77"/>
              </a:rPr>
              <a:t>			 </a:t>
            </a:r>
            <a:r>
              <a:rPr lang="en-IE" sz="1575" dirty="0" err="1">
                <a:latin typeface="Monaco" pitchFamily="2" charset="77"/>
              </a:rPr>
              <a:t>sp.diameter</a:t>
            </a:r>
            <a:r>
              <a:rPr lang="en-IE" sz="1575" dirty="0">
                <a:latin typeface="Monaco" pitchFamily="2" charset="77"/>
              </a:rPr>
              <a:t>, </a:t>
            </a:r>
            <a:r>
              <a:rPr lang="en-IE" sz="1575" dirty="0" err="1">
                <a:latin typeface="Monaco" pitchFamily="2" charset="77"/>
              </a:rPr>
              <a:t>sp.diameter</a:t>
            </a:r>
            <a:r>
              <a:rPr lang="en-IE" sz="1575" dirty="0">
                <a:latin typeface="Monaco" pitchFamily="2" charset="77"/>
              </a:rPr>
              <a:t>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9EF8-71DD-BE08-DFE2-5F45CE8A2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050D-94BE-BA13-DD0F-E4B1243F60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53</a:t>
            </a:fld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8E3D6F-761F-0A29-9626-DB966D254DFA}"/>
              </a:ext>
            </a:extLst>
          </p:cNvPr>
          <p:cNvSpPr/>
          <p:nvPr/>
        </p:nvSpPr>
        <p:spPr>
          <a:xfrm>
            <a:off x="4429823" y="1402083"/>
            <a:ext cx="4501192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200" dirty="0">
                <a:latin typeface="Monaco" pitchFamily="2" charset="77"/>
              </a:rPr>
              <a:t>class Spot</a:t>
            </a:r>
          </a:p>
          <a:p>
            <a:pPr algn="l"/>
            <a:r>
              <a:rPr lang="en-IE" sz="1200" dirty="0">
                <a:latin typeface="Monaco" pitchFamily="2" charset="77"/>
              </a:rPr>
              <a:t>{</a:t>
            </a:r>
          </a:p>
          <a:p>
            <a:pPr algn="l"/>
            <a:r>
              <a:rPr lang="en-IE" sz="1200" dirty="0">
                <a:latin typeface="Monaco" pitchFamily="2" charset="77"/>
              </a:rPr>
              <a:t>  float </a:t>
            </a:r>
            <a:r>
              <a:rPr lang="en-IE" sz="1200" dirty="0" err="1">
                <a:latin typeface="Monaco" pitchFamily="2" charset="77"/>
              </a:rPr>
              <a:t>xCoord</a:t>
            </a:r>
            <a:r>
              <a:rPr lang="en-IE" sz="1200" dirty="0">
                <a:latin typeface="Monaco" pitchFamily="2" charset="77"/>
              </a:rPr>
              <a:t>, </a:t>
            </a:r>
            <a:r>
              <a:rPr lang="en-IE" sz="1200" dirty="0" err="1">
                <a:latin typeface="Monaco" pitchFamily="2" charset="77"/>
              </a:rPr>
              <a:t>yCoord</a:t>
            </a:r>
            <a:r>
              <a:rPr lang="en-IE" sz="1200" dirty="0">
                <a:latin typeface="Monaco" pitchFamily="2" charset="77"/>
              </a:rPr>
              <a:t>;</a:t>
            </a:r>
          </a:p>
          <a:p>
            <a:pPr algn="l"/>
            <a:r>
              <a:rPr lang="en-IE" sz="12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200" dirty="0">
                <a:latin typeface="Monaco" pitchFamily="2" charset="77"/>
              </a:rPr>
              <a:t>  </a:t>
            </a:r>
          </a:p>
          <a:p>
            <a:pPr algn="l"/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  Spot(float </a:t>
            </a:r>
            <a:r>
              <a:rPr lang="en-IE" sz="12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, float </a:t>
            </a:r>
            <a:r>
              <a:rPr lang="en-IE" sz="12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, float </a:t>
            </a:r>
            <a:r>
              <a:rPr lang="en-IE" sz="1200" b="1" dirty="0" err="1">
                <a:solidFill>
                  <a:srgbClr val="FF0000"/>
                </a:solidFill>
                <a:latin typeface="Monaco" pitchFamily="2" charset="77"/>
              </a:rPr>
              <a:t>diamtr</a:t>
            </a:r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)</a:t>
            </a:r>
          </a:p>
          <a:p>
            <a:pPr algn="l"/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  {</a:t>
            </a:r>
          </a:p>
          <a:p>
            <a:pPr algn="l"/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200" b="1" dirty="0" err="1">
                <a:solidFill>
                  <a:srgbClr val="FF0000"/>
                </a:solidFill>
                <a:latin typeface="Monaco" pitchFamily="2" charset="77"/>
              </a:rPr>
              <a:t>xCoord</a:t>
            </a:r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2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200" b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2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    diameter = </a:t>
            </a:r>
            <a:r>
              <a:rPr lang="en-IE" sz="1200" b="1" dirty="0" err="1">
                <a:solidFill>
                  <a:srgbClr val="FF0000"/>
                </a:solidFill>
                <a:latin typeface="Monaco" pitchFamily="2" charset="77"/>
              </a:rPr>
              <a:t>diamtr</a:t>
            </a:r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  }</a:t>
            </a:r>
          </a:p>
          <a:p>
            <a:pPr algn="l"/>
            <a:r>
              <a:rPr lang="en-IE" sz="1200" dirty="0">
                <a:latin typeface="Monaco" pitchFamily="2" charset="77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2" y="94208"/>
            <a:ext cx="1348010" cy="15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36256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368FF"/>
                </a:solidFill>
              </a:rPr>
              <a:t>Overloading</a:t>
            </a:r>
            <a:r>
              <a:rPr lang="en-IE" dirty="0"/>
              <a:t>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74514"/>
            <a:ext cx="7367720" cy="3394472"/>
          </a:xfrm>
        </p:spPr>
        <p:txBody>
          <a:bodyPr>
            <a:normAutofit/>
          </a:bodyPr>
          <a:lstStyle/>
          <a:p>
            <a:r>
              <a:rPr lang="en-IE" altLang="en-US" dirty="0"/>
              <a:t>We can have as many constructors as our design requires, </a:t>
            </a:r>
            <a:r>
              <a:rPr lang="en-IE" altLang="en-US" b="1" dirty="0">
                <a:solidFill>
                  <a:srgbClr val="0368FF"/>
                </a:solidFill>
              </a:rPr>
              <a:t>ONCE</a:t>
            </a:r>
            <a:r>
              <a:rPr lang="en-IE" altLang="en-US" dirty="0"/>
              <a:t> they have unique parameter lists.</a:t>
            </a:r>
          </a:p>
          <a:p>
            <a:pPr marL="0" indent="0">
              <a:buNone/>
            </a:pPr>
            <a:endParaRPr lang="en-IE" altLang="en-US" dirty="0"/>
          </a:p>
          <a:p>
            <a:r>
              <a:rPr lang="en-IE" altLang="en-US" dirty="0"/>
              <a:t>We are </a:t>
            </a:r>
            <a:r>
              <a:rPr lang="en-IE" altLang="en-US" b="1" dirty="0">
                <a:solidFill>
                  <a:srgbClr val="FF0000"/>
                </a:solidFill>
              </a:rPr>
              <a:t>overloading</a:t>
            </a:r>
            <a:r>
              <a:rPr lang="en-IE" altLang="en-US" dirty="0">
                <a:solidFill>
                  <a:srgbClr val="FF0000"/>
                </a:solidFill>
              </a:rPr>
              <a:t> </a:t>
            </a:r>
            <a:r>
              <a:rPr lang="en-IE" altLang="en-US" dirty="0"/>
              <a:t>our constructors in Version 3.0…</a:t>
            </a:r>
          </a:p>
          <a:p>
            <a:endParaRPr lang="en-IE" alt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73F00-8A12-8BC8-46F9-05426C7A7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5BB08-4163-50BD-8E77-1732DDC2D9E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77422493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3.0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970" y="885662"/>
            <a:ext cx="6595425" cy="3727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75" dirty="0">
                <a:latin typeface="Monaco" pitchFamily="2" charset="77"/>
              </a:rPr>
              <a:t>Spot </a:t>
            </a:r>
            <a:r>
              <a:rPr lang="en-IE" sz="1575" dirty="0" err="1">
                <a:latin typeface="Monaco" pitchFamily="2" charset="77"/>
              </a:rPr>
              <a:t>sp</a:t>
            </a:r>
            <a:r>
              <a:rPr lang="en-IE" sz="1575" dirty="0">
                <a:latin typeface="Monaco" pitchFamily="2" charset="77"/>
              </a:rPr>
              <a:t>;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setup()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noStroke</a:t>
            </a:r>
            <a:r>
              <a:rPr lang="en-IE" sz="1575" dirty="0">
                <a:latin typeface="Monaco" pitchFamily="2" charset="77"/>
              </a:rPr>
              <a:t>();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sp</a:t>
            </a:r>
            <a:r>
              <a:rPr lang="en-IE" sz="1575" dirty="0">
                <a:latin typeface="Monaco" pitchFamily="2" charset="77"/>
              </a:rPr>
              <a:t> = new Spot(33, 50, 30);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draw()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ellipse(</a:t>
            </a:r>
            <a:r>
              <a:rPr lang="en-IE" sz="1575" dirty="0" err="1">
                <a:latin typeface="Monaco" pitchFamily="2" charset="77"/>
              </a:rPr>
              <a:t>sp.xCoord</a:t>
            </a:r>
            <a:r>
              <a:rPr lang="en-IE" sz="1575" dirty="0">
                <a:latin typeface="Monaco" pitchFamily="2" charset="77"/>
              </a:rPr>
              <a:t>, </a:t>
            </a:r>
            <a:r>
              <a:rPr lang="en-IE" sz="1575" dirty="0" err="1">
                <a:latin typeface="Monaco" pitchFamily="2" charset="77"/>
              </a:rPr>
              <a:t>sp.yCoord</a:t>
            </a:r>
            <a:r>
              <a:rPr lang="en-IE" sz="1575" dirty="0">
                <a:latin typeface="Monaco" pitchFamily="2" charset="77"/>
              </a:rPr>
              <a:t>, </a:t>
            </a:r>
          </a:p>
          <a:p>
            <a:pPr algn="l"/>
            <a:r>
              <a:rPr lang="en-IE" sz="1575" dirty="0">
                <a:latin typeface="Monaco" pitchFamily="2" charset="77"/>
              </a:rPr>
              <a:t>			 </a:t>
            </a:r>
            <a:r>
              <a:rPr lang="en-IE" sz="1575" dirty="0" err="1">
                <a:latin typeface="Monaco" pitchFamily="2" charset="77"/>
              </a:rPr>
              <a:t>sp.diameter</a:t>
            </a:r>
            <a:r>
              <a:rPr lang="en-IE" sz="1575" dirty="0">
                <a:latin typeface="Monaco" pitchFamily="2" charset="77"/>
              </a:rPr>
              <a:t>, </a:t>
            </a:r>
            <a:r>
              <a:rPr lang="en-IE" sz="1575" dirty="0" err="1">
                <a:latin typeface="Monaco" pitchFamily="2" charset="77"/>
              </a:rPr>
              <a:t>sp.diameter</a:t>
            </a:r>
            <a:r>
              <a:rPr lang="en-IE" sz="1575" dirty="0">
                <a:latin typeface="Monaco" pitchFamily="2" charset="77"/>
              </a:rPr>
              <a:t>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050331" y="982884"/>
            <a:ext cx="5005739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Spot(){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Spot(float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diameter =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6974-7011-9889-5094-2C0781CB2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66C70-CF92-7FC9-7A7C-2DFBFE75C1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55</a:t>
            </a:fld>
            <a:endParaRPr lang="en-I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AD022A1-08F9-3A74-A6EA-54B36B07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2" y="94208"/>
            <a:ext cx="1348010" cy="15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64243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3.0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0BC4BA-B1F4-4CB1-9019-A4B024AAC42E}"/>
              </a:ext>
            </a:extLst>
          </p:cNvPr>
          <p:cNvSpPr/>
          <p:nvPr/>
        </p:nvSpPr>
        <p:spPr>
          <a:xfrm>
            <a:off x="395536" y="1275588"/>
            <a:ext cx="3528764" cy="1657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dirty="0"/>
              <a:t>Default Constructor with NO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A1B5E-E47E-EC00-1257-0FEE52E6C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162C5-6EC1-2A5A-BDB6-2DEA0B2B9E2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56</a:t>
            </a:fld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183EB-D73B-5D75-DEEB-7EEA06E2CE4C}"/>
              </a:ext>
            </a:extLst>
          </p:cNvPr>
          <p:cNvSpPr/>
          <p:nvPr/>
        </p:nvSpPr>
        <p:spPr>
          <a:xfrm>
            <a:off x="4050331" y="982884"/>
            <a:ext cx="5005739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Spot(){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Spot(float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diameter =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C956A5-F49E-0163-CDD6-852FE0B9E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2" y="94208"/>
            <a:ext cx="1348010" cy="15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82990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3.0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0BC4BA-B1F4-4CB1-9019-A4B024AAC42E}"/>
              </a:ext>
            </a:extLst>
          </p:cNvPr>
          <p:cNvSpPr/>
          <p:nvPr/>
        </p:nvSpPr>
        <p:spPr>
          <a:xfrm>
            <a:off x="210312" y="1831086"/>
            <a:ext cx="3713988" cy="2400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dirty="0"/>
              <a:t>A second  Constructor with a (float, float, float) parameter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FC225-D2B7-F9D9-41CC-C8BE36D3E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0FD9-9B5D-3069-56A6-FC435DD23C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57</a:t>
            </a:fld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46943-6A90-A411-090F-DC269C85413D}"/>
              </a:ext>
            </a:extLst>
          </p:cNvPr>
          <p:cNvSpPr/>
          <p:nvPr/>
        </p:nvSpPr>
        <p:spPr>
          <a:xfrm>
            <a:off x="4050331" y="982884"/>
            <a:ext cx="5005739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Spot(){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Spot(float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float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float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diamtr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){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diameter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diamtr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2F10EDA-EECF-C05E-72E2-0F141FA7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2" y="94208"/>
            <a:ext cx="1348010" cy="15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587730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43050"/>
            <a:ext cx="3257550" cy="26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3DA33-6A55-3F7B-CB2A-2A3E2DC2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https://</a:t>
            </a:r>
            <a:r>
              <a:rPr lang="en-IE" dirty="0" err="1"/>
              <a:t>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5F5A-01DD-FA49-FBC6-527C89ACD1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</a:t>
            </a:r>
            <a:r>
              <a:rPr lang="en-IE" baseline="30000" dirty="0"/>
              <a:t>nd</a:t>
            </a:r>
            <a:r>
              <a:rPr lang="en-IE" dirty="0"/>
              <a:t> Edition, MIT Press, London.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B39ED-8593-7F43-D541-258F68ECF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B856B-831A-1D02-7BFF-9E0748AFAB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2980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Classes and </a:t>
            </a:r>
            <a:r>
              <a:rPr lang="en-IE" b="1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14857"/>
            <a:ext cx="7604379" cy="2171699"/>
          </a:xfrm>
        </p:spPr>
        <p:txBody>
          <a:bodyPr>
            <a:normAutofit/>
          </a:bodyPr>
          <a:lstStyle/>
          <a:p>
            <a:r>
              <a:rPr lang="en-IE" dirty="0"/>
              <a:t>An </a:t>
            </a:r>
            <a:r>
              <a:rPr lang="en-IE" b="1" dirty="0">
                <a:solidFill>
                  <a:srgbClr val="FF0000"/>
                </a:solidFill>
              </a:rPr>
              <a:t>object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is a single instance of a class </a:t>
            </a:r>
          </a:p>
          <a:p>
            <a:pPr lvl="1"/>
            <a:r>
              <a:rPr lang="en-IE" dirty="0"/>
              <a:t>i.e. an object is created (instantiated) from a class.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EE3CB2-F2C5-4545-9C1D-2FF645411CBB}"/>
              </a:ext>
            </a:extLst>
          </p:cNvPr>
          <p:cNvSpPr/>
          <p:nvPr/>
        </p:nvSpPr>
        <p:spPr>
          <a:xfrm>
            <a:off x="2743200" y="2425446"/>
            <a:ext cx="3280767" cy="2190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EC5DA-C691-4A16-BFAC-95576BE9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144132"/>
            <a:ext cx="5715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366737" rtl="0"/>
            <a:endParaRPr lang="en-IE" sz="1688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6BCD8AFD-9026-4584-BB0C-DA0914FEC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590038"/>
            <a:ext cx="17716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pPr eaLnBrk="1" hangingPunct="1"/>
            <a:r>
              <a:rPr lang="en-GB" sz="2100" dirty="0">
                <a:latin typeface="Courier New" pitchFamily="-32" charset="0"/>
              </a:rPr>
              <a:t>String a;</a:t>
            </a:r>
          </a:p>
        </p:txBody>
      </p:sp>
      <p:sp>
        <p:nvSpPr>
          <p:cNvPr id="7" name="Arrow: Right 17">
            <a:extLst>
              <a:ext uri="{FF2B5EF4-FFF2-40B4-BE49-F238E27FC236}">
                <a16:creationId xmlns:a16="http://schemas.microsoft.com/office/drawing/2014/main" id="{90064D53-8AFB-4A36-BA20-25ADE20F0BE9}"/>
              </a:ext>
            </a:extLst>
          </p:cNvPr>
          <p:cNvSpPr/>
          <p:nvPr/>
        </p:nvSpPr>
        <p:spPr>
          <a:xfrm>
            <a:off x="871103" y="2191048"/>
            <a:ext cx="1814947" cy="12573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>
                <a:solidFill>
                  <a:srgbClr val="FFFF00"/>
                </a:solidFill>
              </a:rPr>
              <a:t>String</a:t>
            </a:r>
            <a:r>
              <a:rPr lang="en-IE" sz="1800" dirty="0"/>
              <a:t> is the Class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30C3CDF-DEA8-45B0-990D-88395B3AA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988" y="4172046"/>
            <a:ext cx="1110854" cy="30056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500" dirty="0"/>
              <a:t>“Hello”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C425F9A-7CE8-466A-AEAF-CC71F0BA9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441" y="3413286"/>
            <a:ext cx="921072" cy="758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defTabSz="366737" rtl="0"/>
            <a:endParaRPr lang="en-IE" sz="1688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383D759-3D69-43BE-BD20-70D6E14EC852}"/>
              </a:ext>
            </a:extLst>
          </p:cNvPr>
          <p:cNvSpPr/>
          <p:nvPr/>
        </p:nvSpPr>
        <p:spPr>
          <a:xfrm>
            <a:off x="5095713" y="3626627"/>
            <a:ext cx="3177183" cy="1363877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b="1" dirty="0">
                <a:solidFill>
                  <a:srgbClr val="FFFF00"/>
                </a:solidFill>
              </a:rPr>
              <a:t>a</a:t>
            </a:r>
            <a:r>
              <a:rPr lang="en-IE" sz="1800" dirty="0"/>
              <a:t> is the Object, </a:t>
            </a:r>
            <a:br>
              <a:rPr lang="en-IE" sz="1800" dirty="0"/>
            </a:br>
            <a:r>
              <a:rPr lang="en-IE" sz="1800" dirty="0"/>
              <a:t>which contains “Hello”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7422" y="3152989"/>
            <a:ext cx="620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rgbClr val="92D050"/>
                </a:solidFill>
              </a:rPr>
              <a:t>&amp;FFCC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24175" y="4195372"/>
            <a:ext cx="620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rgbClr val="92D050"/>
                </a:solidFill>
              </a:rPr>
              <a:t>&amp;FFCC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6D15BCC-0B98-2E03-93C8-8705C165E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AE91773-51C5-5ECD-1CDF-985068E2E4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8778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886AB6-DCB6-9645-8125-CA11F579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1"/>
          <a:stretch/>
        </p:blipFill>
        <p:spPr>
          <a:xfrm>
            <a:off x="1347374" y="473974"/>
            <a:ext cx="5821443" cy="4007299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solidFill>
            <a:srgbClr val="FDE111"/>
          </a:solidFill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7" name="Picture 6" descr="A close up of a toy&#13;&#10;&#13;&#10;Description automatically generated">
            <a:extLst>
              <a:ext uri="{FF2B5EF4-FFF2-40B4-BE49-F238E27FC236}">
                <a16:creationId xmlns:a16="http://schemas.microsoft.com/office/drawing/2014/main" id="{2D47C071-A929-7E49-8327-BB4D84AA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95032"/>
            <a:ext cx="628034" cy="772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9B5407-EB5B-AF48-8192-C2BB3AEC3F33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025A5-5106-3945-8404-F8F73E40F972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905818B-C982-6824-2D72-82CAA50EB15F}"/>
              </a:ext>
            </a:extLst>
          </p:cNvPr>
          <p:cNvSpPr/>
          <p:nvPr/>
        </p:nvSpPr>
        <p:spPr>
          <a:xfrm>
            <a:off x="3119770" y="255925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E12D8E3-B5EB-1F63-44BF-C8DFC4B7792B}"/>
              </a:ext>
            </a:extLst>
          </p:cNvPr>
          <p:cNvSpPr/>
          <p:nvPr/>
        </p:nvSpPr>
        <p:spPr>
          <a:xfrm rot="10800000">
            <a:off x="1199184" y="241101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07139-B4B0-117B-EC27-2D3496445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2700" dirty="0"/>
              <a:t>Classes and Objects – </a:t>
            </a:r>
            <a:r>
              <a:rPr lang="en-IE" sz="2700" b="1" dirty="0"/>
              <a:t>Building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80" y="797664"/>
            <a:ext cx="6172200" cy="3735601"/>
          </a:xfrm>
        </p:spPr>
        <p:txBody>
          <a:bodyPr>
            <a:normAutofit/>
          </a:bodyPr>
          <a:lstStyle/>
          <a:p>
            <a:pPr marL="428625" indent="-385763"/>
            <a:r>
              <a:rPr lang="en-IE" dirty="0"/>
              <a:t>A </a:t>
            </a:r>
            <a:r>
              <a:rPr lang="en-IE" b="1" dirty="0">
                <a:solidFill>
                  <a:srgbClr val="FF0000"/>
                </a:solidFill>
              </a:rPr>
              <a:t>class</a:t>
            </a:r>
            <a:r>
              <a:rPr lang="en-IE" dirty="0"/>
              <a:t> is like a </a:t>
            </a:r>
            <a:r>
              <a:rPr lang="en-IE" b="1" dirty="0"/>
              <a:t>blueprint</a:t>
            </a:r>
            <a:r>
              <a:rPr lang="en-IE" dirty="0"/>
              <a:t> for a building.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5EB1D-7E0F-4819-AD37-623F06DE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66" y="1774758"/>
            <a:ext cx="2582634" cy="2395886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8A700-5F54-48B3-8F19-32F65322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2228850"/>
            <a:ext cx="2630548" cy="2434589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9F9C4-0DEF-2C31-1F21-9994C3AFB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27418-A4ED-BF87-39F1-A91069F95FB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49684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2700" dirty="0"/>
              <a:t>Classes and Objects – Building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345" y="803567"/>
            <a:ext cx="6172200" cy="3735601"/>
          </a:xfrm>
        </p:spPr>
        <p:txBody>
          <a:bodyPr>
            <a:normAutofit/>
          </a:bodyPr>
          <a:lstStyle/>
          <a:p>
            <a:pPr marL="428625" indent="-385763"/>
            <a:r>
              <a:rPr lang="en-IE" dirty="0"/>
              <a:t>An </a:t>
            </a:r>
            <a:r>
              <a:rPr lang="en-IE" b="1" dirty="0">
                <a:solidFill>
                  <a:srgbClr val="FF0000"/>
                </a:solidFill>
              </a:rPr>
              <a:t>object </a:t>
            </a:r>
            <a:r>
              <a:rPr lang="en-IE" dirty="0"/>
              <a:t>is a </a:t>
            </a:r>
            <a:r>
              <a:rPr lang="en-IE" b="1" dirty="0"/>
              <a:t>building</a:t>
            </a:r>
            <a:r>
              <a:rPr lang="en-IE" dirty="0"/>
              <a:t> constructed from that blueprint.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5EB1D-7E0F-4819-AD37-623F06DE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04" y="1985856"/>
            <a:ext cx="1139832" cy="1057412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8A700-5F54-48B3-8F19-32F65322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36" y="3127529"/>
            <a:ext cx="1139832" cy="1054921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30860-1277-4CC9-A7FA-19E6C9AA2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202" y="1572767"/>
            <a:ext cx="3538391" cy="29410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09A82-627C-8F5B-68EF-CF51C127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9BC57F-A444-429E-3421-FEA5B6286A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158772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E" sz="2700" dirty="0"/>
              <a:t>Classes and Objects – Building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24" y="798573"/>
            <a:ext cx="7966483" cy="3735601"/>
          </a:xfrm>
        </p:spPr>
        <p:txBody>
          <a:bodyPr>
            <a:normAutofit/>
          </a:bodyPr>
          <a:lstStyle/>
          <a:p>
            <a:pPr marL="428625" indent="-385763"/>
            <a:r>
              <a:rPr lang="en-IE" dirty="0"/>
              <a:t>You can build lots of (buildings) </a:t>
            </a:r>
            <a:r>
              <a:rPr lang="en-IE" b="1" dirty="0">
                <a:solidFill>
                  <a:srgbClr val="FF0000"/>
                </a:solidFill>
              </a:rPr>
              <a:t>objects </a:t>
            </a:r>
            <a:r>
              <a:rPr lang="en-IE" dirty="0"/>
              <a:t>from a single blueprint.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30860-1277-4CC9-A7FA-19E6C9AA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28" y="2087569"/>
            <a:ext cx="2268502" cy="1885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E9A23-A0D9-49DF-9BDF-A2B2CE9E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50" y="1564343"/>
            <a:ext cx="2268502" cy="1885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CFE5E0-59D1-486F-B816-52926EDEE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572" y="2878390"/>
            <a:ext cx="2268502" cy="1885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AFD183-1287-466B-8A90-0B8D48CCB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354" y="2306929"/>
            <a:ext cx="2268502" cy="1885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9B630-3212-0C60-E42F-CBC2F5AD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99BC2-D9DD-CDE6-5EA3-984F3CCAEB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6123430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22124</TotalTime>
  <Words>3385</Words>
  <Application>Microsoft Macintosh PowerPoint</Application>
  <PresentationFormat>On-screen Show (16:9)</PresentationFormat>
  <Paragraphs>831</Paragraphs>
  <Slides>60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Monaco</vt:lpstr>
      <vt:lpstr>Wingdings</vt:lpstr>
      <vt:lpstr>White</vt:lpstr>
      <vt:lpstr>Programming Fundamentals 1</vt:lpstr>
      <vt:lpstr>PowerPoint Presentation</vt:lpstr>
      <vt:lpstr>Agenda</vt:lpstr>
      <vt:lpstr>Classes and Objects</vt:lpstr>
      <vt:lpstr>Classes and Objects</vt:lpstr>
      <vt:lpstr>Classes and Objects</vt:lpstr>
      <vt:lpstr>Classes and Objects – Building Analogy</vt:lpstr>
      <vt:lpstr>Classes and Objects – Building Analogy</vt:lpstr>
      <vt:lpstr>Classes and Objects – Building Analogy</vt:lpstr>
      <vt:lpstr>Classes and Objects – Many Objects</vt:lpstr>
      <vt:lpstr>Properties &amp; Methods</vt:lpstr>
      <vt:lpstr>Methods (functions) &amp; Fields (variables/properties)</vt:lpstr>
      <vt:lpstr>Object example:  Apple</vt:lpstr>
      <vt:lpstr>Object example: Butterfly</vt:lpstr>
      <vt:lpstr>Object example: Radio</vt:lpstr>
      <vt:lpstr>Object example: Car</vt:lpstr>
      <vt:lpstr>Returning to the Apple Example</vt:lpstr>
      <vt:lpstr>Returning to the Apple Example</vt:lpstr>
      <vt:lpstr>Returning to the Apple Example</vt:lpstr>
      <vt:lpstr>Returning to the Apple Example</vt:lpstr>
      <vt:lpstr>Apple Class</vt:lpstr>
      <vt:lpstr>Apple Class</vt:lpstr>
      <vt:lpstr>Apple Class</vt:lpstr>
      <vt:lpstr>Apple Object(s)</vt:lpstr>
      <vt:lpstr>Apple Object(s)</vt:lpstr>
      <vt:lpstr>Object State</vt:lpstr>
      <vt:lpstr>The Dot Operator</vt:lpstr>
      <vt:lpstr>Using an Object’s fields and methods</vt:lpstr>
      <vt:lpstr>Creating your first Class - Spot </vt:lpstr>
      <vt:lpstr>Creating your first class</vt:lpstr>
      <vt:lpstr>Sample Code</vt:lpstr>
      <vt:lpstr>Creating your first class</vt:lpstr>
      <vt:lpstr>Identifying the fields (attributes, properties)</vt:lpstr>
      <vt:lpstr>Identifying the fields (attributes, properties)</vt:lpstr>
      <vt:lpstr>Giving our new class a name</vt:lpstr>
      <vt:lpstr>Spot Class – Version 1.0</vt:lpstr>
      <vt:lpstr>Spot Class – Version 1.0</vt:lpstr>
      <vt:lpstr>Spot Class – Version 1.0</vt:lpstr>
      <vt:lpstr>Spot Class – Version 1.0</vt:lpstr>
      <vt:lpstr>Spot Class – Version 1.0</vt:lpstr>
      <vt:lpstr>Spot Class – Version 1.0</vt:lpstr>
      <vt:lpstr>Constructors</vt:lpstr>
      <vt:lpstr>Constructors</vt:lpstr>
      <vt:lpstr>Constructors</vt:lpstr>
      <vt:lpstr>Default Constructor</vt:lpstr>
      <vt:lpstr>Default Constructor</vt:lpstr>
      <vt:lpstr>Default Constructor</vt:lpstr>
      <vt:lpstr>Default Constructor</vt:lpstr>
      <vt:lpstr>Writing our first constructor</vt:lpstr>
      <vt:lpstr>Writing our first constructor</vt:lpstr>
      <vt:lpstr>Writing our first constructor</vt:lpstr>
      <vt:lpstr>Writing our first constructor</vt:lpstr>
      <vt:lpstr>Spot Class – Version 2.0</vt:lpstr>
      <vt:lpstr>Overloading Constructors</vt:lpstr>
      <vt:lpstr>Spot Class – Version 3.0</vt:lpstr>
      <vt:lpstr>Spot Class – Version 3.0</vt:lpstr>
      <vt:lpstr>Spot Class – Version 3.0</vt:lpstr>
      <vt:lpstr>Questions?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187</cp:revision>
  <dcterms:created xsi:type="dcterms:W3CDTF">2019-01-29T16:40:14Z</dcterms:created>
  <dcterms:modified xsi:type="dcterms:W3CDTF">2023-10-09T13:54:23Z</dcterms:modified>
</cp:coreProperties>
</file>