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465" r:id="rId3"/>
    <p:sldId id="346" r:id="rId4"/>
    <p:sldId id="341" r:id="rId5"/>
    <p:sldId id="509" r:id="rId6"/>
    <p:sldId id="510" r:id="rId7"/>
    <p:sldId id="511" r:id="rId8"/>
    <p:sldId id="667" r:id="rId9"/>
    <p:sldId id="472" r:id="rId10"/>
    <p:sldId id="668" r:id="rId11"/>
    <p:sldId id="665" r:id="rId12"/>
    <p:sldId id="482" r:id="rId13"/>
    <p:sldId id="547" r:id="rId14"/>
    <p:sldId id="483" r:id="rId15"/>
    <p:sldId id="552" r:id="rId16"/>
    <p:sldId id="553" r:id="rId17"/>
    <p:sldId id="669" r:id="rId18"/>
    <p:sldId id="494" r:id="rId19"/>
    <p:sldId id="495" r:id="rId20"/>
    <p:sldId id="535" r:id="rId21"/>
    <p:sldId id="670" r:id="rId22"/>
    <p:sldId id="630" r:id="rId23"/>
    <p:sldId id="515" r:id="rId24"/>
    <p:sldId id="666" r:id="rId25"/>
    <p:sldId id="512" r:id="rId26"/>
    <p:sldId id="631" r:id="rId27"/>
    <p:sldId id="517" r:id="rId28"/>
    <p:sldId id="659" r:id="rId29"/>
    <p:sldId id="638" r:id="rId30"/>
    <p:sldId id="523" r:id="rId31"/>
    <p:sldId id="640" r:id="rId32"/>
    <p:sldId id="536" r:id="rId33"/>
    <p:sldId id="537" r:id="rId34"/>
    <p:sldId id="538" r:id="rId35"/>
    <p:sldId id="540" r:id="rId36"/>
    <p:sldId id="541" r:id="rId37"/>
    <p:sldId id="542" r:id="rId38"/>
    <p:sldId id="543" r:id="rId39"/>
    <p:sldId id="544" r:id="rId40"/>
    <p:sldId id="643" r:id="rId41"/>
    <p:sldId id="533" r:id="rId42"/>
    <p:sldId id="545" r:id="rId43"/>
    <p:sldId id="555" r:id="rId44"/>
    <p:sldId id="644" r:id="rId45"/>
    <p:sldId id="645" r:id="rId46"/>
    <p:sldId id="556" r:id="rId47"/>
    <p:sldId id="647" r:id="rId48"/>
    <p:sldId id="646" r:id="rId49"/>
    <p:sldId id="554" r:id="rId50"/>
    <p:sldId id="273" r:id="rId51"/>
    <p:sldId id="306" r:id="rId52"/>
    <p:sldId id="298" r:id="rId53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8FF"/>
    <a:srgbClr val="194699"/>
    <a:srgbClr val="1F33AB"/>
    <a:srgbClr val="84AEFF"/>
    <a:srgbClr val="0E9647"/>
    <a:srgbClr val="FDE11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/>
    <p:restoredTop sz="85442"/>
  </p:normalViewPr>
  <p:slideViewPr>
    <p:cSldViewPr snapToGrid="0" snapToObjects="1">
      <p:cViewPr varScale="1">
        <p:scale>
          <a:sx n="121" d="100"/>
          <a:sy n="121" d="100"/>
        </p:scale>
        <p:origin x="184" y="4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576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8895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275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089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CAVEAT:  As we progress through the module, we will show you a better way to access the fields of a class.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103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NOTE:</a:t>
            </a:r>
            <a:r>
              <a:rPr lang="en-IE" baseline="0" dirty="0"/>
              <a:t>  </a:t>
            </a:r>
            <a:r>
              <a:rPr lang="en-IE" dirty="0"/>
              <a:t>The </a:t>
            </a:r>
            <a:r>
              <a:rPr lang="en-IE" dirty="0" err="1"/>
              <a:t>color</a:t>
            </a:r>
            <a:r>
              <a:rPr lang="en-IE" dirty="0"/>
              <a:t> method caused a compile</a:t>
            </a:r>
            <a:r>
              <a:rPr lang="en-IE" baseline="0" dirty="0"/>
              <a:t> error, so we had to use the colour name instead of the US spelling.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307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613319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4970252" y="3114062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4963941" y="2144699"/>
            <a:ext cx="3954521" cy="1046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IE" sz="1800" b="1" i="0" baseline="0" dirty="0"/>
              <a:t>Mr. 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  <a:br>
              <a:rPr lang="en-IE" sz="1600" b="1" i="0" baseline="0" dirty="0"/>
            </a:br>
            <a:r>
              <a:rPr lang="en-IE" sz="1800" dirty="0" err="1">
                <a:solidFill>
                  <a:schemeClr val="tx1"/>
                </a:solidFill>
              </a:rPr>
              <a:t>Dr.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Siobhán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Drohan</a:t>
            </a:r>
            <a:endParaRPr lang="en-IE" sz="1800" dirty="0">
              <a:solidFill>
                <a:schemeClr val="tx1"/>
              </a:solidFill>
            </a:endParaRPr>
          </a:p>
          <a:p>
            <a:pPr algn="l"/>
            <a:r>
              <a:rPr lang="en-IE" sz="1800" dirty="0">
                <a:solidFill>
                  <a:schemeClr val="tx1"/>
                </a:solidFill>
              </a:rPr>
              <a:t>Ms. Mairead Meagher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Programming Fundamentals 1</a:t>
            </a:r>
          </a:p>
        </p:txBody>
      </p:sp>
    </p:spTree>
    <p:extLst>
      <p:ext uri="{BB962C8B-B14F-4D97-AF65-F5344CB8AC3E}">
        <p14:creationId xmlns:p14="http://schemas.microsoft.com/office/powerpoint/2010/main" val="31244221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368FF"/>
              </a:buClr>
              <a:defRPr/>
            </a:lvl1pPr>
            <a:lvl2pPr>
              <a:buClr>
                <a:srgbClr val="0368FF"/>
              </a:buClr>
              <a:defRPr/>
            </a:lvl2pPr>
            <a:lvl3pPr>
              <a:buClr>
                <a:srgbClr val="0368FF"/>
              </a:buClr>
              <a:defRPr/>
            </a:lvl3pPr>
            <a:lvl4pPr>
              <a:buClr>
                <a:srgbClr val="0368FF"/>
              </a:buClr>
              <a:defRPr/>
            </a:lvl4pPr>
            <a:lvl5pPr>
              <a:buClr>
                <a:srgbClr val="0368FF"/>
              </a:buClr>
              <a:defRPr/>
            </a:lvl5pPr>
          </a:lstStyle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51DA-9AF5-F835-204E-B5376FB7A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6552-8ABC-2684-8EA3-A12C826F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C3EAD-3ACD-68D9-A159-986D3E0E55D6}"/>
              </a:ext>
            </a:extLst>
          </p:cNvPr>
          <p:cNvSpPr/>
          <p:nvPr userDrawn="1"/>
        </p:nvSpPr>
        <p:spPr>
          <a:xfrm>
            <a:off x="375385" y="683393"/>
            <a:ext cx="7324826" cy="32725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51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8585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4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366737" rt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5401" y="55577"/>
            <a:ext cx="525609" cy="5256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8" r:id="rId3"/>
    <p:sldLayoutId id="2147483669" r:id="rId4"/>
    <p:sldLayoutId id="2147483670" r:id="rId5"/>
  </p:sldLayoutIdLst>
  <p:transition spd="med"/>
  <p:hf hdr="0" dt="0"/>
  <p:txStyles>
    <p:titleStyle>
      <a:lvl1pPr>
        <a:defRPr sz="28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A5DAE-8FD5-49CE-E28B-6EDA2BB1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47" y="1010648"/>
            <a:ext cx="7893844" cy="1077818"/>
          </a:xfrm>
        </p:spPr>
        <p:txBody>
          <a:bodyPr/>
          <a:lstStyle/>
          <a:p>
            <a:pPr algn="r" defTabSz="366688" rtl="0"/>
            <a:r>
              <a:rPr lang="en-US" sz="3200" dirty="0"/>
              <a:t>Programming Fundamentals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Using an Object’s </a:t>
            </a:r>
            <a:r>
              <a:rPr lang="en-IE" b="1" dirty="0"/>
              <a:t>fields</a:t>
            </a:r>
            <a:r>
              <a:rPr lang="en-IE" dirty="0"/>
              <a:t> and </a:t>
            </a:r>
            <a:r>
              <a:rPr lang="en-IE" b="1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16" y="863229"/>
            <a:ext cx="6340611" cy="1003233"/>
          </a:xfrm>
        </p:spPr>
        <p:txBody>
          <a:bodyPr>
            <a:normAutofit fontScale="92500" lnSpcReduction="20000"/>
          </a:bodyPr>
          <a:lstStyle/>
          <a:p>
            <a:r>
              <a:rPr lang="en-IE" dirty="0"/>
              <a:t>The </a:t>
            </a:r>
            <a:r>
              <a:rPr lang="en-IE" i="1" dirty="0"/>
              <a:t>fields</a:t>
            </a:r>
            <a:r>
              <a:rPr lang="en-IE" dirty="0"/>
              <a:t> and </a:t>
            </a:r>
            <a:r>
              <a:rPr lang="en-IE" i="1" dirty="0"/>
              <a:t>methods</a:t>
            </a:r>
            <a:r>
              <a:rPr lang="en-IE" dirty="0"/>
              <a:t> of an object are accessed with the </a:t>
            </a:r>
            <a:r>
              <a:rPr lang="en-IE" b="1" dirty="0"/>
              <a:t>dot operator </a:t>
            </a:r>
            <a:r>
              <a:rPr lang="en-IE" dirty="0"/>
              <a:t>i.e. external calls.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789407"/>
              </p:ext>
            </p:extLst>
          </p:nvPr>
        </p:nvGraphicFramePr>
        <p:xfrm>
          <a:off x="963360" y="3289979"/>
          <a:ext cx="6585968" cy="123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7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8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r>
                        <a:rPr lang="en-IE" sz="180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gala</a:t>
                      </a:r>
                      <a:r>
                        <a:rPr lang="en-IE" sz="1800" b="1" dirty="0" err="1">
                          <a:solidFill>
                            <a:srgbClr val="00B050"/>
                          </a:solidFill>
                        </a:rPr>
                        <a:t>.grow</a:t>
                      </a:r>
                      <a:r>
                        <a:rPr lang="en-IE" sz="1800" b="1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Runs the </a:t>
                      </a:r>
                      <a:r>
                        <a:rPr lang="en-IE" sz="1800" dirty="0">
                          <a:solidFill>
                            <a:srgbClr val="00B050"/>
                          </a:solidFill>
                        </a:rPr>
                        <a:t>grow()</a:t>
                      </a:r>
                      <a:r>
                        <a:rPr lang="en-IE" sz="1800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IE" sz="1800" baseline="0" dirty="0"/>
                        <a:t>method inside the </a:t>
                      </a:r>
                      <a:r>
                        <a:rPr lang="en-IE" sz="18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gala</a:t>
                      </a:r>
                      <a:r>
                        <a:rPr lang="en-IE" sz="1800" baseline="0" dirty="0"/>
                        <a:t> object.</a:t>
                      </a:r>
                      <a:endParaRPr lang="en-IE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IE" sz="1800" dirty="0" err="1">
                          <a:solidFill>
                            <a:srgbClr val="7030A0"/>
                          </a:solidFill>
                        </a:rPr>
                        <a:t>fugi</a:t>
                      </a:r>
                      <a:r>
                        <a:rPr lang="en-IE" sz="1800" b="1" dirty="0" err="1">
                          <a:solidFill>
                            <a:srgbClr val="00B050"/>
                          </a:solidFill>
                        </a:rPr>
                        <a:t>.fall</a:t>
                      </a:r>
                      <a:r>
                        <a:rPr lang="en-IE" sz="1800" b="1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 Runs the </a:t>
                      </a:r>
                      <a:r>
                        <a:rPr lang="en-IE" sz="1800" dirty="0">
                          <a:solidFill>
                            <a:srgbClr val="00B050"/>
                          </a:solidFill>
                        </a:rPr>
                        <a:t>fall()</a:t>
                      </a:r>
                      <a:r>
                        <a:rPr lang="en-IE" sz="1800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IE" sz="1800" baseline="0" dirty="0"/>
                        <a:t>method inside the </a:t>
                      </a:r>
                      <a:r>
                        <a:rPr lang="en-IE" sz="1800" dirty="0" err="1">
                          <a:solidFill>
                            <a:srgbClr val="7030A0"/>
                          </a:solidFill>
                        </a:rPr>
                        <a:t>fugi</a:t>
                      </a:r>
                      <a:r>
                        <a:rPr lang="en-IE" sz="1800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IE" sz="1800" baseline="0" dirty="0"/>
                        <a:t>object.</a:t>
                      </a:r>
                      <a:endParaRPr lang="en-IE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729659" y="1967876"/>
            <a:ext cx="171450" cy="118470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66737" rtl="0"/>
            <a:endParaRPr lang="en-GB" sz="1688"/>
          </a:p>
        </p:txBody>
      </p:sp>
      <p:sp>
        <p:nvSpPr>
          <p:cNvPr id="7" name="Left Brace 6"/>
          <p:cNvSpPr/>
          <p:nvPr/>
        </p:nvSpPr>
        <p:spPr>
          <a:xfrm>
            <a:off x="729659" y="3308720"/>
            <a:ext cx="171450" cy="116808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66737" rtl="0"/>
            <a:endParaRPr lang="en-GB" sz="1688"/>
          </a:p>
        </p:txBody>
      </p:sp>
      <p:sp>
        <p:nvSpPr>
          <p:cNvPr id="8" name="TextBox 7"/>
          <p:cNvSpPr txBox="1"/>
          <p:nvPr/>
        </p:nvSpPr>
        <p:spPr>
          <a:xfrm rot="18030465">
            <a:off x="2587" y="2229037"/>
            <a:ext cx="909224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b="1" dirty="0">
                <a:solidFill>
                  <a:srgbClr val="FF0000"/>
                </a:solidFill>
              </a:rPr>
              <a:t>FIELDS</a:t>
            </a:r>
          </a:p>
        </p:txBody>
      </p:sp>
      <p:sp>
        <p:nvSpPr>
          <p:cNvPr id="9" name="TextBox 8"/>
          <p:cNvSpPr txBox="1"/>
          <p:nvPr/>
        </p:nvSpPr>
        <p:spPr>
          <a:xfrm rot="17829059">
            <a:off x="-183623" y="3671138"/>
            <a:ext cx="1234633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b="1" dirty="0">
                <a:solidFill>
                  <a:srgbClr val="00B050"/>
                </a:solidFill>
              </a:rPr>
              <a:t>METHODS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42230"/>
              </p:ext>
            </p:extLst>
          </p:nvPr>
        </p:nvGraphicFramePr>
        <p:xfrm>
          <a:off x="966976" y="1918142"/>
          <a:ext cx="6585968" cy="123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r>
                        <a:rPr lang="en-IE" sz="1800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gala</a:t>
                      </a:r>
                      <a:r>
                        <a:rPr lang="en-IE" sz="1800" b="1" dirty="0" err="1">
                          <a:solidFill>
                            <a:srgbClr val="FF0000"/>
                          </a:solidFill>
                        </a:rPr>
                        <a:t>.colour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Give</a:t>
                      </a:r>
                      <a:r>
                        <a:rPr lang="en-IE" sz="1800" baseline="0" dirty="0"/>
                        <a:t>s access to the </a:t>
                      </a:r>
                      <a:r>
                        <a:rPr lang="en-IE" sz="1800" baseline="0" dirty="0">
                          <a:solidFill>
                            <a:srgbClr val="FF0000"/>
                          </a:solidFill>
                        </a:rPr>
                        <a:t>colour </a:t>
                      </a:r>
                      <a:r>
                        <a:rPr lang="en-IE" sz="1800" baseline="0" dirty="0"/>
                        <a:t>value in the </a:t>
                      </a:r>
                      <a:r>
                        <a:rPr lang="en-IE" sz="180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gala</a:t>
                      </a:r>
                      <a:r>
                        <a:rPr lang="en-IE" sz="1800" baseline="0" dirty="0"/>
                        <a:t> object.</a:t>
                      </a:r>
                      <a:endParaRPr lang="en-IE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IE" sz="1800" dirty="0" err="1">
                          <a:solidFill>
                            <a:srgbClr val="7030A0"/>
                          </a:solidFill>
                        </a:rPr>
                        <a:t>fugi</a:t>
                      </a:r>
                      <a:r>
                        <a:rPr lang="en-IE" sz="1800" b="1" dirty="0" err="1">
                          <a:solidFill>
                            <a:srgbClr val="FF0000"/>
                          </a:solidFill>
                        </a:rPr>
                        <a:t>.colour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/>
                        <a:t>Give</a:t>
                      </a:r>
                      <a:r>
                        <a:rPr lang="en-IE" sz="1800" baseline="0" dirty="0"/>
                        <a:t>s access to the </a:t>
                      </a:r>
                      <a:r>
                        <a:rPr lang="en-IE" sz="1800" baseline="0" dirty="0">
                          <a:solidFill>
                            <a:srgbClr val="FF0000"/>
                          </a:solidFill>
                        </a:rPr>
                        <a:t>colour </a:t>
                      </a:r>
                      <a:r>
                        <a:rPr lang="en-IE" sz="1800" baseline="0" dirty="0"/>
                        <a:t>value in the </a:t>
                      </a:r>
                      <a:r>
                        <a:rPr lang="en-IE" sz="1800" dirty="0" err="1">
                          <a:solidFill>
                            <a:srgbClr val="7030A0"/>
                          </a:solidFill>
                        </a:rPr>
                        <a:t>fugi</a:t>
                      </a:r>
                      <a:r>
                        <a:rPr lang="en-IE" sz="1800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IE" sz="1800" baseline="0" dirty="0"/>
                        <a:t>object.</a:t>
                      </a:r>
                      <a:endParaRPr lang="en-IE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967031" y="961558"/>
            <a:ext cx="1669047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b="1" dirty="0" err="1">
                <a:solidFill>
                  <a:srgbClr val="FF0000"/>
                </a:solidFill>
              </a:rPr>
              <a:t>object.property</a:t>
            </a:r>
            <a:endParaRPr lang="en-GB" sz="1688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67031" y="1153842"/>
            <a:ext cx="1584088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88" b="1" dirty="0" err="1">
                <a:solidFill>
                  <a:srgbClr val="FF0000"/>
                </a:solidFill>
              </a:rPr>
              <a:t>object.method</a:t>
            </a:r>
            <a:endParaRPr lang="en-GB" sz="1688" b="1" dirty="0">
              <a:solidFill>
                <a:srgbClr val="FF0000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6967030" y="887613"/>
            <a:ext cx="1669047" cy="719334"/>
          </a:xfrm>
          <a:prstGeom prst="frame">
            <a:avLst>
              <a:gd name="adj1" fmla="val 8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D16E382-E182-BFA0-336B-70405D2B5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DFB7606-658E-2A51-878B-3AAEBF98B2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96952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293" y="485452"/>
            <a:ext cx="4179060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Recap : class </a:t>
            </a:r>
            <a:r>
              <a:rPr lang="en-IE" sz="3600" b="1" dirty="0">
                <a:solidFill>
                  <a:srgbClr val="0368FF"/>
                </a:solidFill>
              </a:rPr>
              <a:t>Spot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65349"/>
            <a:ext cx="1905000" cy="28302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12648" y="1631909"/>
            <a:ext cx="4301412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>
                <a:latin typeface="Monaco" pitchFamily="2" charset="77"/>
              </a:rPr>
              <a:t>class </a:t>
            </a:r>
            <a:r>
              <a:rPr lang="en-IE" sz="1800" b="1" dirty="0">
                <a:latin typeface="Monaco" pitchFamily="2" charset="77"/>
              </a:rPr>
              <a:t>Spot</a:t>
            </a:r>
          </a:p>
          <a:p>
            <a:pPr algn="l"/>
            <a:r>
              <a:rPr lang="en-IE" sz="1800" dirty="0">
                <a:latin typeface="Monaco" pitchFamily="2" charset="77"/>
              </a:rPr>
              <a:t>{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float </a:t>
            </a:r>
            <a:r>
              <a:rPr lang="en-IE" sz="1800" dirty="0" err="1">
                <a:latin typeface="Monaco" pitchFamily="2" charset="77"/>
              </a:rPr>
              <a:t>xCoord</a:t>
            </a:r>
            <a:r>
              <a:rPr lang="en-IE" sz="1800" dirty="0">
                <a:latin typeface="Monaco" pitchFamily="2" charset="77"/>
              </a:rPr>
              <a:t>, </a:t>
            </a:r>
            <a:r>
              <a:rPr lang="en-IE" sz="1800" dirty="0" err="1">
                <a:latin typeface="Monaco" pitchFamily="2" charset="77"/>
              </a:rPr>
              <a:t>yCoord</a:t>
            </a:r>
            <a:r>
              <a:rPr lang="en-IE" sz="1800" dirty="0">
                <a:latin typeface="Monaco" pitchFamily="2" charset="77"/>
              </a:rPr>
              <a:t>;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800" dirty="0">
                <a:latin typeface="Monaco" pitchFamily="2" charset="77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1238" y="859536"/>
            <a:ext cx="2453450" cy="4154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100" dirty="0"/>
              <a:t>Defining the </a:t>
            </a:r>
            <a:r>
              <a:rPr lang="en-IE" sz="2100" b="1" dirty="0"/>
              <a:t>class</a:t>
            </a:r>
          </a:p>
        </p:txBody>
      </p:sp>
      <p:cxnSp>
        <p:nvCxnSpPr>
          <p:cNvPr id="9" name="Straight Arrow Connector 8"/>
          <p:cNvCxnSpPr>
            <a:cxnSpLocks/>
            <a:stCxn id="7" idx="2"/>
          </p:cNvCxnSpPr>
          <p:nvPr/>
        </p:nvCxnSpPr>
        <p:spPr>
          <a:xfrm flipH="1">
            <a:off x="1810512" y="1275034"/>
            <a:ext cx="177451" cy="3196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0273" y="1654260"/>
            <a:ext cx="1722678" cy="339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13" name="Rectangle 12"/>
          <p:cNvSpPr/>
          <p:nvPr/>
        </p:nvSpPr>
        <p:spPr>
          <a:xfrm>
            <a:off x="893464" y="2192942"/>
            <a:ext cx="296446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14" name="TextBox 13"/>
          <p:cNvSpPr txBox="1"/>
          <p:nvPr/>
        </p:nvSpPr>
        <p:spPr>
          <a:xfrm>
            <a:off x="5161788" y="2116836"/>
            <a:ext cx="2903220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100" dirty="0"/>
              <a:t>Declaring the </a:t>
            </a:r>
            <a:r>
              <a:rPr lang="en-IE" sz="2100" b="1" dirty="0"/>
              <a:t>fields</a:t>
            </a:r>
            <a:r>
              <a:rPr lang="en-IE" sz="2100" dirty="0"/>
              <a:t> in the class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4105656" y="2499266"/>
            <a:ext cx="947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FC6909A-2B06-4C28-A2AE-79738CE88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" b="2675"/>
          <a:stretch/>
        </p:blipFill>
        <p:spPr>
          <a:xfrm>
            <a:off x="685799" y="3281734"/>
            <a:ext cx="2694640" cy="1692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075997" y="3650444"/>
            <a:ext cx="4075274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100" dirty="0"/>
              <a:t>In the PDE, place this code in a new </a:t>
            </a:r>
            <a:r>
              <a:rPr lang="en-IE" sz="2100" b="1" dirty="0"/>
              <a:t>tab</a:t>
            </a:r>
            <a:r>
              <a:rPr lang="en-IE" sz="2100" dirty="0"/>
              <a:t>, called Spot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99237" y="3859686"/>
            <a:ext cx="685800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8CA506-4FB6-42D8-BC3F-22153F096678}"/>
              </a:ext>
            </a:extLst>
          </p:cNvPr>
          <p:cNvCxnSpPr>
            <a:cxnSpLocks/>
          </p:cNvCxnSpPr>
          <p:nvPr/>
        </p:nvCxnSpPr>
        <p:spPr>
          <a:xfrm flipH="1" flipV="1">
            <a:off x="2763354" y="4023148"/>
            <a:ext cx="1518382" cy="1222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6E205-CEF7-D3F9-56BA-55D724053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4576F-A857-F761-B2FA-549685330F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1902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Constructors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8327" y="1090197"/>
            <a:ext cx="3167345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  Spot </a:t>
            </a:r>
            <a:r>
              <a:rPr lang="en-IE" sz="2100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2100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= </a:t>
            </a:r>
            <a:r>
              <a:rPr lang="en-IE" sz="2100" b="1" dirty="0">
                <a:solidFill>
                  <a:srgbClr val="FF0000"/>
                </a:solidFill>
                <a:latin typeface="Monaco" pitchFamily="2" charset="77"/>
              </a:rPr>
              <a:t>new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IE" sz="2100" dirty="0">
                <a:solidFill>
                  <a:srgbClr val="FF0000"/>
                </a:solidFill>
                <a:latin typeface="Monaco" pitchFamily="2" charset="77"/>
              </a:rPr>
              <a:t>Spot()</a:t>
            </a:r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8992" y="2236608"/>
            <a:ext cx="2543083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100" dirty="0"/>
              <a:t>The </a:t>
            </a:r>
            <a:r>
              <a:rPr lang="en-IE" sz="2100" dirty="0" err="1">
                <a:solidFill>
                  <a:srgbClr val="FF0000"/>
                </a:solidFill>
              </a:rPr>
              <a:t>sp</a:t>
            </a:r>
            <a:r>
              <a:rPr lang="en-IE" sz="2100" dirty="0">
                <a:solidFill>
                  <a:srgbClr val="FF0000"/>
                </a:solidFill>
              </a:rPr>
              <a:t> </a:t>
            </a:r>
            <a:r>
              <a:rPr lang="en-IE" sz="2100" dirty="0"/>
              <a:t>object </a:t>
            </a:r>
            <a:br>
              <a:rPr lang="en-IE" sz="2100" dirty="0"/>
            </a:br>
            <a:r>
              <a:rPr lang="en-IE" sz="2100" dirty="0"/>
              <a:t>is </a:t>
            </a:r>
            <a:r>
              <a:rPr lang="en-IE" sz="2100" b="1" dirty="0"/>
              <a:t>constructed</a:t>
            </a:r>
            <a:r>
              <a:rPr lang="en-IE" sz="2100" dirty="0"/>
              <a:t> with the keyword </a:t>
            </a:r>
            <a:r>
              <a:rPr lang="en-IE" sz="2100" b="1" dirty="0">
                <a:solidFill>
                  <a:srgbClr val="FF0000"/>
                </a:solidFill>
              </a:rPr>
              <a:t>new</a:t>
            </a:r>
            <a:r>
              <a:rPr lang="en-IE" sz="2100" dirty="0"/>
              <a:t>.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250475" y="1725416"/>
            <a:ext cx="1160237" cy="5111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36375" y="2238188"/>
            <a:ext cx="3921725" cy="10618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2100" dirty="0">
                <a:solidFill>
                  <a:srgbClr val="FF0000"/>
                </a:solidFill>
              </a:rPr>
              <a:t>Spot() </a:t>
            </a:r>
            <a:r>
              <a:rPr lang="en-IE" sz="2100" dirty="0"/>
              <a:t>is the </a:t>
            </a:r>
            <a:r>
              <a:rPr lang="en-IE" sz="2100" b="1" i="1" dirty="0"/>
              <a:t>default constructo</a:t>
            </a:r>
            <a:r>
              <a:rPr lang="en-IE" sz="2100" i="1" dirty="0"/>
              <a:t>r </a:t>
            </a:r>
            <a:r>
              <a:rPr lang="en-IE" sz="2100" dirty="0"/>
              <a:t>that is called to build the </a:t>
            </a:r>
            <a:r>
              <a:rPr lang="en-IE" sz="2100" b="1" dirty="0" err="1">
                <a:solidFill>
                  <a:srgbClr val="FF0000"/>
                </a:solidFill>
              </a:rPr>
              <a:t>sp</a:t>
            </a:r>
            <a:r>
              <a:rPr lang="en-IE" sz="2100" dirty="0">
                <a:solidFill>
                  <a:srgbClr val="FF0000"/>
                </a:solidFill>
              </a:rPr>
              <a:t> </a:t>
            </a:r>
            <a:r>
              <a:rPr lang="en-IE" sz="2100" dirty="0"/>
              <a:t>object in memory. 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5207236" y="1771650"/>
            <a:ext cx="336315" cy="4649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54651" y="3558085"/>
            <a:ext cx="2010574" cy="1061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Spot()</a:t>
            </a:r>
          </a:p>
          <a:p>
            <a:pPr algn="l"/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{</a:t>
            </a:r>
          </a:p>
          <a:p>
            <a:pPr algn="l"/>
            <a:r>
              <a:rPr lang="en-IE" sz="2100" dirty="0">
                <a:solidFill>
                  <a:schemeClr val="tx1"/>
                </a:solidFill>
                <a:latin typeface="Monaco" pitchFamily="2" charset="77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9404" y="3714561"/>
            <a:ext cx="6165342" cy="106182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2100" dirty="0"/>
              <a:t>A </a:t>
            </a:r>
            <a:r>
              <a:rPr lang="en-IE" sz="2100" b="1" dirty="0"/>
              <a:t>CONSTRUCTOR</a:t>
            </a:r>
            <a:r>
              <a:rPr lang="en-IE" sz="2100" dirty="0"/>
              <a:t> </a:t>
            </a:r>
            <a:br>
              <a:rPr lang="en-IE" sz="2100" dirty="0"/>
            </a:br>
            <a:r>
              <a:rPr lang="en-IE" sz="2100" dirty="0"/>
              <a:t>is a method that has the </a:t>
            </a:r>
            <a:r>
              <a:rPr lang="en-IE" sz="2100" b="1" dirty="0"/>
              <a:t>same name as the class </a:t>
            </a:r>
            <a:r>
              <a:rPr lang="en-IE" sz="2100" dirty="0"/>
              <a:t>but has </a:t>
            </a:r>
            <a:r>
              <a:rPr lang="en-IE" sz="2100" b="1" dirty="0"/>
              <a:t>no return type</a:t>
            </a:r>
            <a:r>
              <a:rPr lang="en-IE" sz="2100" dirty="0"/>
              <a:t>.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303520" y="2571750"/>
            <a:ext cx="1819656" cy="10498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01B81-8EEF-0242-8BB1-ABC78DDCE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0BF4-1F7C-958B-97E2-0F7C64AB406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8530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428" y="944377"/>
            <a:ext cx="4685108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Spot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ellipse(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br>
              <a:rPr lang="en-IE" sz="1400" b="1" dirty="0">
                <a:solidFill>
                  <a:schemeClr val="tx1"/>
                </a:solidFill>
                <a:latin typeface="Monaco" pitchFamily="2" charset="77"/>
              </a:rPr>
            </a:b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      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501" y="857923"/>
            <a:ext cx="2430269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b="1" i="1" dirty="0"/>
              <a:t>Declaring</a:t>
            </a:r>
            <a:r>
              <a:rPr lang="en-IE" sz="1650" dirty="0"/>
              <a:t> an object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/>
              <a:t>, of type </a:t>
            </a:r>
            <a:r>
              <a:rPr lang="en-IE" sz="1650" b="1" dirty="0">
                <a:solidFill>
                  <a:srgbClr val="FF0000"/>
                </a:solidFill>
              </a:rPr>
              <a:t>Spot</a:t>
            </a:r>
            <a:r>
              <a:rPr lang="en-IE" sz="1650" dirty="0"/>
              <a:t>.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52770" y="1103141"/>
            <a:ext cx="5470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EA519-B1CE-4CE9-AFF8-1414231F13F9}"/>
              </a:ext>
            </a:extLst>
          </p:cNvPr>
          <p:cNvSpPr/>
          <p:nvPr/>
        </p:nvSpPr>
        <p:spPr>
          <a:xfrm>
            <a:off x="5919550" y="2100106"/>
            <a:ext cx="2836798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65B9A-A202-A48C-DA4A-7123E0097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6E45-0831-2786-5E1B-4EE8752956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E6F3C77-58B5-FF22-8470-F3F90858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76519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428" y="944377"/>
            <a:ext cx="4685108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Spot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ellipse(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br>
              <a:rPr lang="en-IE" sz="1400" b="1" dirty="0">
                <a:solidFill>
                  <a:schemeClr val="tx1"/>
                </a:solidFill>
                <a:latin typeface="Monaco" pitchFamily="2" charset="77"/>
              </a:rPr>
            </a:b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      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501" y="857923"/>
            <a:ext cx="2430269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b="1" i="1" dirty="0"/>
              <a:t>Declaring</a:t>
            </a:r>
            <a:r>
              <a:rPr lang="en-IE" sz="1650" dirty="0"/>
              <a:t> an object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/>
              <a:t>, of type </a:t>
            </a:r>
            <a:r>
              <a:rPr lang="en-IE" sz="1650" b="1" dirty="0">
                <a:solidFill>
                  <a:srgbClr val="FF0000"/>
                </a:solidFill>
              </a:rPr>
              <a:t>Spot</a:t>
            </a:r>
            <a:r>
              <a:rPr lang="en-IE" sz="165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EA519-B1CE-4CE9-AFF8-1414231F13F9}"/>
              </a:ext>
            </a:extLst>
          </p:cNvPr>
          <p:cNvSpPr/>
          <p:nvPr/>
        </p:nvSpPr>
        <p:spPr>
          <a:xfrm>
            <a:off x="5919550" y="2100106"/>
            <a:ext cx="2836798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65B9A-A202-A48C-DA4A-7123E0097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6E45-0831-2786-5E1B-4EE8752956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E6F3C77-58B5-FF22-8470-F3F90858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6C314B-FBDA-17D7-B0AB-ED9597AF049C}"/>
              </a:ext>
            </a:extLst>
          </p:cNvPr>
          <p:cNvSpPr txBox="1"/>
          <p:nvPr/>
        </p:nvSpPr>
        <p:spPr>
          <a:xfrm>
            <a:off x="122501" y="1561988"/>
            <a:ext cx="2430269" cy="85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Calling the </a:t>
            </a:r>
            <a:r>
              <a:rPr lang="en-IE" sz="1650" b="1" dirty="0">
                <a:solidFill>
                  <a:srgbClr val="FF0000"/>
                </a:solidFill>
              </a:rPr>
              <a:t>Spot() </a:t>
            </a:r>
            <a:r>
              <a:rPr lang="en-IE" sz="1650" i="1" dirty="0"/>
              <a:t>constructor</a:t>
            </a:r>
            <a:r>
              <a:rPr lang="en-IE" sz="1650" dirty="0"/>
              <a:t> to build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b="1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in memory.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819673-B20A-ACC1-95AD-3B575F24EFA2}"/>
              </a:ext>
            </a:extLst>
          </p:cNvPr>
          <p:cNvCxnSpPr>
            <a:cxnSpLocks/>
          </p:cNvCxnSpPr>
          <p:nvPr/>
        </p:nvCxnSpPr>
        <p:spPr>
          <a:xfrm>
            <a:off x="2547072" y="2182402"/>
            <a:ext cx="5470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0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428" y="944377"/>
            <a:ext cx="4685108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Spot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ellipse(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br>
              <a:rPr lang="en-IE" sz="1400" b="1" dirty="0">
                <a:solidFill>
                  <a:schemeClr val="tx1"/>
                </a:solidFill>
                <a:latin typeface="Monaco" pitchFamily="2" charset="77"/>
              </a:rPr>
            </a:b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      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501" y="857923"/>
            <a:ext cx="2430269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b="1" i="1" dirty="0"/>
              <a:t>Declaring</a:t>
            </a:r>
            <a:r>
              <a:rPr lang="en-IE" sz="1650" dirty="0"/>
              <a:t> an object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/>
              <a:t>, of type </a:t>
            </a:r>
            <a:r>
              <a:rPr lang="en-IE" sz="1650" b="1" dirty="0">
                <a:solidFill>
                  <a:srgbClr val="FF0000"/>
                </a:solidFill>
              </a:rPr>
              <a:t>Spot</a:t>
            </a:r>
            <a:r>
              <a:rPr lang="en-IE" sz="165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EA519-B1CE-4CE9-AFF8-1414231F13F9}"/>
              </a:ext>
            </a:extLst>
          </p:cNvPr>
          <p:cNvSpPr/>
          <p:nvPr/>
        </p:nvSpPr>
        <p:spPr>
          <a:xfrm>
            <a:off x="5919550" y="2100106"/>
            <a:ext cx="2836798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65B9A-A202-A48C-DA4A-7123E0097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6E45-0831-2786-5E1B-4EE8752956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E6F3C77-58B5-FF22-8470-F3F90858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6C314B-FBDA-17D7-B0AB-ED9597AF049C}"/>
              </a:ext>
            </a:extLst>
          </p:cNvPr>
          <p:cNvSpPr txBox="1"/>
          <p:nvPr/>
        </p:nvSpPr>
        <p:spPr>
          <a:xfrm>
            <a:off x="122501" y="1561988"/>
            <a:ext cx="2430269" cy="85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Calling the </a:t>
            </a:r>
            <a:r>
              <a:rPr lang="en-IE" sz="1650" b="1" dirty="0">
                <a:solidFill>
                  <a:srgbClr val="FF0000"/>
                </a:solidFill>
              </a:rPr>
              <a:t>Spot() </a:t>
            </a:r>
            <a:r>
              <a:rPr lang="en-IE" sz="1650" i="1" dirty="0"/>
              <a:t>constructor</a:t>
            </a:r>
            <a:r>
              <a:rPr lang="en-IE" sz="1650" dirty="0"/>
              <a:t> to build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b="1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in memory.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BA777-5C28-74D3-B1A1-7DDBB72FA346}"/>
              </a:ext>
            </a:extLst>
          </p:cNvPr>
          <p:cNvSpPr txBox="1"/>
          <p:nvPr/>
        </p:nvSpPr>
        <p:spPr>
          <a:xfrm>
            <a:off x="122501" y="2476388"/>
            <a:ext cx="2430269" cy="85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Initialising the fields in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with a starting value.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4832C22-5BB2-62F6-A7C7-B93784F84479}"/>
              </a:ext>
            </a:extLst>
          </p:cNvPr>
          <p:cNvSpPr/>
          <p:nvPr/>
        </p:nvSpPr>
        <p:spPr>
          <a:xfrm>
            <a:off x="2912979" y="2265025"/>
            <a:ext cx="473429" cy="712053"/>
          </a:xfrm>
          <a:prstGeom prst="lef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9A8904-D27E-8389-D557-98F58C222AC0}"/>
              </a:ext>
            </a:extLst>
          </p:cNvPr>
          <p:cNvCxnSpPr>
            <a:cxnSpLocks/>
          </p:cNvCxnSpPr>
          <p:nvPr/>
        </p:nvCxnSpPr>
        <p:spPr>
          <a:xfrm>
            <a:off x="2547072" y="2810290"/>
            <a:ext cx="5470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558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1.0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428" y="944377"/>
            <a:ext cx="4685108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Spot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new Spot();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33;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50;</a:t>
            </a:r>
          </a:p>
          <a:p>
            <a:pPr algn="l"/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chemeClr val="tx1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chemeClr val="tx1"/>
                </a:solidFill>
                <a:latin typeface="Monaco" pitchFamily="2" charset="77"/>
              </a:rPr>
              <a:t> = 30;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ellipse(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sp.xCoord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sp.yCoord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br>
              <a:rPr lang="en-IE" sz="1400" b="1" dirty="0">
                <a:solidFill>
                  <a:srgbClr val="FF0000"/>
                </a:solidFill>
                <a:latin typeface="Monaco" pitchFamily="2" charset="77"/>
              </a:rPr>
            </a:b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  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sp.diameter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501" y="857923"/>
            <a:ext cx="2430269" cy="6001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b="1" i="1" dirty="0"/>
              <a:t>Declaring</a:t>
            </a:r>
            <a:r>
              <a:rPr lang="en-IE" sz="1650" dirty="0"/>
              <a:t> an object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/>
              <a:t>, of type </a:t>
            </a:r>
            <a:r>
              <a:rPr lang="en-IE" sz="1650" b="1" dirty="0">
                <a:solidFill>
                  <a:srgbClr val="FF0000"/>
                </a:solidFill>
              </a:rPr>
              <a:t>Spot</a:t>
            </a:r>
            <a:r>
              <a:rPr lang="en-IE" sz="165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4EA519-B1CE-4CE9-AFF8-1414231F13F9}"/>
              </a:ext>
            </a:extLst>
          </p:cNvPr>
          <p:cNvSpPr/>
          <p:nvPr/>
        </p:nvSpPr>
        <p:spPr>
          <a:xfrm>
            <a:off x="5919550" y="2100106"/>
            <a:ext cx="2836798" cy="11695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65B9A-A202-A48C-DA4A-7123E0097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C6E45-0831-2786-5E1B-4EE8752956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E6F3C77-58B5-FF22-8470-F3F90858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6C314B-FBDA-17D7-B0AB-ED9597AF049C}"/>
              </a:ext>
            </a:extLst>
          </p:cNvPr>
          <p:cNvSpPr txBox="1"/>
          <p:nvPr/>
        </p:nvSpPr>
        <p:spPr>
          <a:xfrm>
            <a:off x="122501" y="1561988"/>
            <a:ext cx="2430269" cy="85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Calling the </a:t>
            </a:r>
            <a:r>
              <a:rPr lang="en-IE" sz="1650" b="1" dirty="0">
                <a:solidFill>
                  <a:srgbClr val="FF0000"/>
                </a:solidFill>
              </a:rPr>
              <a:t>Spot() </a:t>
            </a:r>
            <a:r>
              <a:rPr lang="en-IE" sz="1650" i="1" dirty="0"/>
              <a:t>constructor</a:t>
            </a:r>
            <a:r>
              <a:rPr lang="en-IE" sz="1650" dirty="0"/>
              <a:t> to build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b="1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in memory.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BA777-5C28-74D3-B1A1-7DDBB72FA346}"/>
              </a:ext>
            </a:extLst>
          </p:cNvPr>
          <p:cNvSpPr txBox="1"/>
          <p:nvPr/>
        </p:nvSpPr>
        <p:spPr>
          <a:xfrm>
            <a:off x="122501" y="2476388"/>
            <a:ext cx="2430269" cy="854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Initialising the fields in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with a starting value.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1670E-6E09-4F10-F655-F0563E50FE2B}"/>
              </a:ext>
            </a:extLst>
          </p:cNvPr>
          <p:cNvSpPr txBox="1"/>
          <p:nvPr/>
        </p:nvSpPr>
        <p:spPr>
          <a:xfrm>
            <a:off x="122501" y="3390788"/>
            <a:ext cx="2430269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50" dirty="0"/>
              <a:t>Calling the ellipse method, </a:t>
            </a:r>
            <a:r>
              <a:rPr lang="en-IE" sz="1650" b="1" dirty="0"/>
              <a:t>using the fields </a:t>
            </a:r>
            <a:r>
              <a:rPr lang="en-IE" sz="1650" dirty="0"/>
              <a:t>in the </a:t>
            </a:r>
            <a:r>
              <a:rPr lang="en-IE" sz="1650" b="1" dirty="0" err="1">
                <a:solidFill>
                  <a:srgbClr val="FF0000"/>
                </a:solidFill>
              </a:rPr>
              <a:t>sp</a:t>
            </a:r>
            <a:r>
              <a:rPr lang="en-IE" sz="1650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object as arguments.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BF1A3C-5F83-0C45-8169-68B637762C89}"/>
              </a:ext>
            </a:extLst>
          </p:cNvPr>
          <p:cNvCxnSpPr>
            <a:cxnSpLocks/>
          </p:cNvCxnSpPr>
          <p:nvPr/>
        </p:nvCxnSpPr>
        <p:spPr>
          <a:xfrm>
            <a:off x="2547072" y="3870994"/>
            <a:ext cx="54704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032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5131B6-4C48-8821-B5D2-264530DC6026}"/>
              </a:ext>
            </a:extLst>
          </p:cNvPr>
          <p:cNvSpPr/>
          <p:nvPr/>
        </p:nvSpPr>
        <p:spPr>
          <a:xfrm>
            <a:off x="221970" y="885662"/>
            <a:ext cx="6595425" cy="3727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dirty="0">
                <a:latin typeface="Monaco" pitchFamily="2" charset="77"/>
              </a:rPr>
              <a:t>Spot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;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setup()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noStroke</a:t>
            </a:r>
            <a:r>
              <a:rPr lang="en-IE" sz="1575" dirty="0">
                <a:latin typeface="Monaco" pitchFamily="2" charset="77"/>
              </a:rPr>
              <a:t>();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 = new Spot(33, 50, 30);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draw()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ellipse(</a:t>
            </a:r>
            <a:r>
              <a:rPr lang="en-IE" sz="1575" dirty="0" err="1">
                <a:latin typeface="Monaco" pitchFamily="2" charset="77"/>
              </a:rPr>
              <a:t>sp.xCoord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sp.yCoord</a:t>
            </a:r>
            <a:r>
              <a:rPr lang="en-IE" sz="1575" dirty="0">
                <a:latin typeface="Monaco" pitchFamily="2" charset="77"/>
              </a:rPr>
              <a:t>, </a:t>
            </a:r>
          </a:p>
          <a:p>
            <a:pPr algn="l"/>
            <a:r>
              <a:rPr lang="en-IE" sz="1575" dirty="0">
                <a:latin typeface="Monaco" pitchFamily="2" charset="77"/>
              </a:rPr>
              <a:t>			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2.0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9EF8-71DD-BE08-DFE2-5F45CE8A2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0050D-94BE-BA13-DD0F-E4B1243F60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4676A-4BFF-AFE8-7AA9-AA31C8379D68}"/>
              </a:ext>
            </a:extLst>
          </p:cNvPr>
          <p:cNvSpPr/>
          <p:nvPr/>
        </p:nvSpPr>
        <p:spPr>
          <a:xfrm>
            <a:off x="4050330" y="982884"/>
            <a:ext cx="5005739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Spot(float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diamtr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){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diameter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diamtr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CC334-682C-D12C-830B-674CDE50B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33418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3.0</a:t>
            </a:r>
          </a:p>
        </p:txBody>
      </p:sp>
      <p:sp>
        <p:nvSpPr>
          <p:cNvPr id="4" name="Rectangle 3"/>
          <p:cNvSpPr/>
          <p:nvPr/>
        </p:nvSpPr>
        <p:spPr>
          <a:xfrm>
            <a:off x="221970" y="885662"/>
            <a:ext cx="6595425" cy="37279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dirty="0">
                <a:latin typeface="Monaco" pitchFamily="2" charset="77"/>
              </a:rPr>
              <a:t>Spot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;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setup()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noStroke</a:t>
            </a:r>
            <a:r>
              <a:rPr lang="en-IE" sz="1575" dirty="0">
                <a:latin typeface="Monaco" pitchFamily="2" charset="77"/>
              </a:rPr>
              <a:t>();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 = new Spot(33, 50, 30);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draw()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ellipse(</a:t>
            </a:r>
            <a:r>
              <a:rPr lang="en-IE" sz="1575" dirty="0" err="1">
                <a:latin typeface="Monaco" pitchFamily="2" charset="77"/>
              </a:rPr>
              <a:t>sp.xCoord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sp.yCoord</a:t>
            </a:r>
            <a:r>
              <a:rPr lang="en-IE" sz="1575" dirty="0">
                <a:latin typeface="Monaco" pitchFamily="2" charset="77"/>
              </a:rPr>
              <a:t>, </a:t>
            </a:r>
          </a:p>
          <a:p>
            <a:pPr algn="l"/>
            <a:r>
              <a:rPr lang="en-IE" sz="1575" dirty="0">
                <a:latin typeface="Monaco" pitchFamily="2" charset="77"/>
              </a:rPr>
              <a:t>			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, </a:t>
            </a:r>
            <a:r>
              <a:rPr lang="en-IE" sz="1575" dirty="0" err="1">
                <a:latin typeface="Monaco" pitchFamily="2" charset="77"/>
              </a:rPr>
              <a:t>sp.diameter</a:t>
            </a:r>
            <a:r>
              <a:rPr lang="en-IE" sz="1575" dirty="0">
                <a:latin typeface="Monaco" pitchFamily="2" charset="77"/>
              </a:rPr>
              <a:t>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4050331" y="982884"/>
            <a:ext cx="5005739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Spot(){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Spot(float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diameter =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D6974-7011-9889-5094-2C0781CB2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66C70-CF92-7FC9-7A7C-2DFBFE75C1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C0D64B3-C009-2E3B-E660-DEC9084E3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642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5F8875-BE14-6F78-797D-7623587C6E38}"/>
              </a:ext>
            </a:extLst>
          </p:cNvPr>
          <p:cNvCxnSpPr/>
          <p:nvPr/>
        </p:nvCxnSpPr>
        <p:spPr>
          <a:xfrm>
            <a:off x="192024" y="2240280"/>
            <a:ext cx="8705088" cy="0"/>
          </a:xfrm>
          <a:prstGeom prst="line">
            <a:avLst/>
          </a:prstGeom>
          <a:noFill/>
          <a:ln w="15875" cap="flat">
            <a:solidFill>
              <a:srgbClr val="84AE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F3D22CC2-63B9-5CB6-174A-205E5A7B9B8B}"/>
              </a:ext>
            </a:extLst>
          </p:cNvPr>
          <p:cNvSpPr txBox="1">
            <a:spLocks/>
          </p:cNvSpPr>
          <p:nvPr/>
        </p:nvSpPr>
        <p:spPr>
          <a:xfrm>
            <a:off x="192024" y="1269402"/>
            <a:ext cx="7772401" cy="10630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endParaRPr lang="en-IE" sz="2800" dirty="0">
              <a:solidFill>
                <a:schemeClr val="tx1"/>
              </a:solidFill>
            </a:endParaRPr>
          </a:p>
          <a:p>
            <a:pPr algn="l" defTabSz="914400"/>
            <a:r>
              <a:rPr lang="en-IE" sz="2800" dirty="0">
                <a:solidFill>
                  <a:schemeClr val="tx1"/>
                </a:solidFill>
              </a:rPr>
              <a:t>Introduction to Processing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C56AC-B899-2568-9517-5FD54D9A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3238" y="227556"/>
            <a:ext cx="2878919" cy="448706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2B49638-F999-2A91-FA44-4A9EC7335E24}"/>
              </a:ext>
            </a:extLst>
          </p:cNvPr>
          <p:cNvSpPr txBox="1">
            <a:spLocks/>
          </p:cNvSpPr>
          <p:nvPr/>
        </p:nvSpPr>
        <p:spPr>
          <a:xfrm>
            <a:off x="192024" y="2262468"/>
            <a:ext cx="7772401" cy="16116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Adding Behaviour to Classes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E400-A0C7-BE1B-44A0-8F17F3B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DE2ED-9613-EC3D-7D95-0004F92FA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061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3.0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0BC4BA-B1F4-4CB1-9019-A4B024AAC42E}"/>
              </a:ext>
            </a:extLst>
          </p:cNvPr>
          <p:cNvSpPr/>
          <p:nvPr/>
        </p:nvSpPr>
        <p:spPr>
          <a:xfrm>
            <a:off x="395536" y="1275588"/>
            <a:ext cx="3528764" cy="1657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dirty="0"/>
              <a:t>Default Constructor with NO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A1B5E-E47E-EC00-1257-0FEE52E6C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162C5-6EC1-2A5A-BDB6-2DEA0B2B9E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183EB-D73B-5D75-DEEB-7EEA06E2CE4C}"/>
              </a:ext>
            </a:extLst>
          </p:cNvPr>
          <p:cNvSpPr/>
          <p:nvPr/>
        </p:nvSpPr>
        <p:spPr>
          <a:xfrm>
            <a:off x="4050331" y="982884"/>
            <a:ext cx="5005739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Spot(){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Spot(float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diameter =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237E6-A466-78F0-38DD-509A1AE8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4094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3.0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0BC4BA-B1F4-4CB1-9019-A4B024AAC42E}"/>
              </a:ext>
            </a:extLst>
          </p:cNvPr>
          <p:cNvSpPr/>
          <p:nvPr/>
        </p:nvSpPr>
        <p:spPr>
          <a:xfrm>
            <a:off x="210312" y="1831086"/>
            <a:ext cx="3713988" cy="2400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E" sz="1800" dirty="0"/>
              <a:t>A second  Constructor with a (float, float, float) parameter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FC225-D2B7-F9D9-41CC-C8BE36D3E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C0FD9-9B5D-3069-56A6-FC435DD23C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A46943-6A90-A411-090F-DC269C85413D}"/>
              </a:ext>
            </a:extLst>
          </p:cNvPr>
          <p:cNvSpPr/>
          <p:nvPr/>
        </p:nvSpPr>
        <p:spPr>
          <a:xfrm>
            <a:off x="4050331" y="982884"/>
            <a:ext cx="5005739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Spot(){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Spot(float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diamtr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){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diameter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diamtr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0449F-7B62-DC10-A303-8E113199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5877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Diagram for Spot Version 3.0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426" y="1126178"/>
            <a:ext cx="165735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b="1" dirty="0"/>
              <a:t>Object</a:t>
            </a:r>
            <a:r>
              <a:rPr lang="en-IE" sz="1800" dirty="0"/>
              <a:t> Type/ </a:t>
            </a:r>
            <a:r>
              <a:rPr lang="en-IE" sz="1800" b="1" dirty="0"/>
              <a:t>Class</a:t>
            </a:r>
            <a:r>
              <a:rPr lang="en-IE" sz="1800" dirty="0"/>
              <a:t> Name</a:t>
            </a:r>
          </a:p>
        </p:txBody>
      </p:sp>
      <p:cxnSp>
        <p:nvCxnSpPr>
          <p:cNvPr id="11" name="Straight Arrow Connector 10"/>
          <p:cNvCxnSpPr>
            <a:cxnSpLocks/>
            <a:stCxn id="5" idx="3"/>
          </p:cNvCxnSpPr>
          <p:nvPr/>
        </p:nvCxnSpPr>
        <p:spPr>
          <a:xfrm flipV="1">
            <a:off x="2779776" y="1437802"/>
            <a:ext cx="1428750" cy="11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" y="1939359"/>
            <a:ext cx="251688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800" b="1" dirty="0"/>
              <a:t>Fields</a:t>
            </a:r>
            <a:r>
              <a:rPr lang="en-IE" sz="1800" dirty="0"/>
              <a:t> i.e. the attributes of the class</a:t>
            </a:r>
          </a:p>
        </p:txBody>
      </p:sp>
      <p:cxnSp>
        <p:nvCxnSpPr>
          <p:cNvPr id="13" name="Straight Arrow Connector 12"/>
          <p:cNvCxnSpPr>
            <a:cxnSpLocks/>
            <a:stCxn id="12" idx="3"/>
          </p:cNvCxnSpPr>
          <p:nvPr/>
        </p:nvCxnSpPr>
        <p:spPr>
          <a:xfrm flipV="1">
            <a:off x="3294126" y="2250983"/>
            <a:ext cx="914400" cy="11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944" y="2848357"/>
            <a:ext cx="259918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800" b="1" dirty="0"/>
              <a:t>Methods</a:t>
            </a:r>
            <a:r>
              <a:rPr lang="en-IE" sz="1800" dirty="0"/>
              <a:t> i.e. the </a:t>
            </a:r>
            <a:r>
              <a:rPr lang="en-IE" sz="1800" i="1" u="sng" dirty="0"/>
              <a:t>behaviours</a:t>
            </a:r>
            <a:r>
              <a:rPr lang="en-IE" sz="1800" dirty="0"/>
              <a:t> of the class</a:t>
            </a:r>
          </a:p>
        </p:txBody>
      </p:sp>
      <p:cxnSp>
        <p:nvCxnSpPr>
          <p:cNvPr id="19" name="Straight Arrow Connector 18"/>
          <p:cNvCxnSpPr>
            <a:cxnSpLocks/>
            <a:stCxn id="18" idx="3"/>
          </p:cNvCxnSpPr>
          <p:nvPr/>
        </p:nvCxnSpPr>
        <p:spPr>
          <a:xfrm>
            <a:off x="3294126" y="3171523"/>
            <a:ext cx="914400" cy="126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891808"/>
              </p:ext>
            </p:extLst>
          </p:nvPr>
        </p:nvGraphicFramePr>
        <p:xfrm>
          <a:off x="4208525" y="1203502"/>
          <a:ext cx="3959411" cy="253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IE" sz="2000" b="1" i="1" dirty="0">
                          <a:latin typeface="Monaco" pitchFamily="2" charset="77"/>
                        </a:rPr>
                        <a:t>Spot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algn="l"/>
                      <a:r>
                        <a:rPr lang="en-IE" sz="2000" i="1" dirty="0" err="1">
                          <a:latin typeface="Monaco" pitchFamily="2" charset="77"/>
                        </a:rPr>
                        <a:t>xCoord</a:t>
                      </a:r>
                      <a:endParaRPr lang="en-IE" sz="20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2000" i="1" dirty="0" err="1">
                          <a:latin typeface="Monaco" pitchFamily="2" charset="77"/>
                        </a:rPr>
                        <a:t>yCoord</a:t>
                      </a:r>
                      <a:endParaRPr lang="en-IE" sz="20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2000" i="1" dirty="0">
                          <a:latin typeface="Monaco" pitchFamily="2" charset="77"/>
                        </a:rPr>
                        <a:t>diameter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208">
                <a:tc>
                  <a:txBody>
                    <a:bodyPr/>
                    <a:lstStyle/>
                    <a:p>
                      <a:pPr algn="l"/>
                      <a:r>
                        <a:rPr lang="en-IE" sz="2000" i="1" dirty="0">
                          <a:latin typeface="Monaco" pitchFamily="2" charset="77"/>
                        </a:rPr>
                        <a:t>Spot()</a:t>
                      </a:r>
                    </a:p>
                    <a:p>
                      <a:pPr algn="l"/>
                      <a:r>
                        <a:rPr lang="en-IE" sz="2000" i="1" dirty="0">
                          <a:latin typeface="Monaco" pitchFamily="2" charset="77"/>
                        </a:rPr>
                        <a:t>Spot</a:t>
                      </a:r>
                      <a:r>
                        <a:rPr lang="en-IE" sz="2000" i="1" baseline="0" dirty="0">
                          <a:latin typeface="Monaco" pitchFamily="2" charset="77"/>
                        </a:rPr>
                        <a:t>(float, float, float)</a:t>
                      </a:r>
                      <a:endParaRPr lang="en-IE" sz="2000" i="1" dirty="0">
                        <a:latin typeface="Monaco" pitchFamily="2" charset="77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9141B-DC07-7E2A-34EA-42B579ED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46A5-0433-16DB-140E-82252B0749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5186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Diagram for Spot Version 3.0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" y="1054311"/>
            <a:ext cx="4423410" cy="3093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500" dirty="0"/>
              <a:t>So far, </a:t>
            </a:r>
            <a:br>
              <a:rPr lang="en-IE" sz="1500" dirty="0"/>
            </a:br>
            <a:r>
              <a:rPr lang="en-IE" sz="1500" dirty="0"/>
              <a:t>we only have overloaded constructors for our class </a:t>
            </a:r>
            <a:br>
              <a:rPr lang="en-IE" sz="1500" dirty="0"/>
            </a:br>
            <a:r>
              <a:rPr lang="en-IE" sz="1500" dirty="0"/>
              <a:t>(they create the objects of our class).</a:t>
            </a:r>
          </a:p>
          <a:p>
            <a:endParaRPr lang="en-IE" sz="1500" dirty="0"/>
          </a:p>
          <a:p>
            <a:r>
              <a:rPr lang="en-IE" sz="1500" dirty="0"/>
              <a:t>We have not defined any </a:t>
            </a:r>
            <a:r>
              <a:rPr lang="en-IE" sz="1500" b="1" dirty="0"/>
              <a:t>behaviours</a:t>
            </a:r>
            <a:r>
              <a:rPr lang="en-IE" sz="1500" dirty="0"/>
              <a:t> for our class </a:t>
            </a:r>
            <a:br>
              <a:rPr lang="en-IE" sz="1500" dirty="0"/>
            </a:br>
            <a:r>
              <a:rPr lang="en-IE" sz="1500" dirty="0"/>
              <a:t>e.g.</a:t>
            </a:r>
          </a:p>
          <a:p>
            <a:r>
              <a:rPr lang="en-IE" sz="1500" dirty="0"/>
              <a:t>    </a:t>
            </a:r>
            <a:r>
              <a:rPr lang="en-IE" sz="1500" b="1" dirty="0"/>
              <a:t>display</a:t>
            </a:r>
            <a:r>
              <a:rPr lang="en-IE" sz="1500" dirty="0"/>
              <a:t> the spot,</a:t>
            </a:r>
          </a:p>
          <a:p>
            <a:r>
              <a:rPr lang="en-IE" sz="1500" dirty="0"/>
              <a:t>    </a:t>
            </a:r>
            <a:r>
              <a:rPr lang="en-IE" sz="1500" b="1" dirty="0"/>
              <a:t>colour</a:t>
            </a:r>
            <a:r>
              <a:rPr lang="en-IE" sz="1500" dirty="0"/>
              <a:t> the spot,</a:t>
            </a:r>
          </a:p>
          <a:p>
            <a:r>
              <a:rPr lang="en-IE" sz="1500" dirty="0"/>
              <a:t>    </a:t>
            </a:r>
            <a:r>
              <a:rPr lang="en-IE" sz="1500" b="1" dirty="0"/>
              <a:t>move</a:t>
            </a:r>
            <a:r>
              <a:rPr lang="en-IE" sz="1500" dirty="0"/>
              <a:t> the spot, </a:t>
            </a:r>
          </a:p>
          <a:p>
            <a:r>
              <a:rPr lang="en-IE" sz="1500" dirty="0"/>
              <a:t>    and so on.</a:t>
            </a:r>
          </a:p>
          <a:p>
            <a:r>
              <a:rPr lang="en-IE" sz="1500" dirty="0"/>
              <a:t>As it stands, the Spot class is not very useful!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60570" y="2800350"/>
            <a:ext cx="3429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7E4FD-6EB9-666D-8803-D2B32495F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12D4A-EC30-6AFA-6D43-E008D6C4AF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3DE34F-8CD2-2491-7635-4BB9FC6E4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028425"/>
              </p:ext>
            </p:extLst>
          </p:nvPr>
        </p:nvGraphicFramePr>
        <p:xfrm>
          <a:off x="4965194" y="1359728"/>
          <a:ext cx="3959411" cy="2538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IE" sz="2000" b="1" i="1" dirty="0">
                          <a:latin typeface="Monaco" pitchFamily="2" charset="77"/>
                        </a:rPr>
                        <a:t>Spot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algn="l"/>
                      <a:r>
                        <a:rPr lang="en-IE" sz="2000" i="1" dirty="0" err="1">
                          <a:latin typeface="Monaco" pitchFamily="2" charset="77"/>
                        </a:rPr>
                        <a:t>xCoord</a:t>
                      </a:r>
                      <a:endParaRPr lang="en-IE" sz="20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2000" i="1" dirty="0" err="1">
                          <a:latin typeface="Monaco" pitchFamily="2" charset="77"/>
                        </a:rPr>
                        <a:t>yCoord</a:t>
                      </a:r>
                      <a:endParaRPr lang="en-IE" sz="20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2000" i="1" dirty="0">
                          <a:latin typeface="Monaco" pitchFamily="2" charset="77"/>
                        </a:rPr>
                        <a:t>diameter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208">
                <a:tc>
                  <a:txBody>
                    <a:bodyPr/>
                    <a:lstStyle/>
                    <a:p>
                      <a:pPr algn="l"/>
                      <a:r>
                        <a:rPr lang="en-IE" sz="2000" i="1" dirty="0">
                          <a:latin typeface="Monaco" pitchFamily="2" charset="77"/>
                        </a:rPr>
                        <a:t>Spot()</a:t>
                      </a:r>
                    </a:p>
                    <a:p>
                      <a:pPr algn="l"/>
                      <a:r>
                        <a:rPr lang="en-IE" sz="2000" i="1" dirty="0">
                          <a:latin typeface="Monaco" pitchFamily="2" charset="77"/>
                        </a:rPr>
                        <a:t>Spot</a:t>
                      </a:r>
                      <a:r>
                        <a:rPr lang="en-IE" sz="2000" i="1" baseline="0" dirty="0">
                          <a:latin typeface="Monaco" pitchFamily="2" charset="77"/>
                        </a:rPr>
                        <a:t>(float, float, float)</a:t>
                      </a:r>
                      <a:endParaRPr lang="en-IE" sz="2000" i="1" dirty="0">
                        <a:latin typeface="Monaco" pitchFamily="2" charset="77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836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543" y="485452"/>
            <a:ext cx="6766559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US" sz="3600" dirty="0"/>
              <a:t>Adding </a:t>
            </a:r>
            <a:r>
              <a:rPr lang="en-US" sz="3600" dirty="0" err="1"/>
              <a:t>behaviour</a:t>
            </a:r>
            <a:r>
              <a:rPr lang="en-US" sz="3600" dirty="0"/>
              <a:t> to </a:t>
            </a:r>
            <a:r>
              <a:rPr lang="en-IE" sz="3600" dirty="0">
                <a:solidFill>
                  <a:schemeClr val="tx1"/>
                </a:solidFill>
              </a:rPr>
              <a:t>class </a:t>
            </a:r>
            <a:r>
              <a:rPr lang="en-IE" sz="3600" b="1" dirty="0">
                <a:solidFill>
                  <a:srgbClr val="0368FF"/>
                </a:solidFill>
              </a:rPr>
              <a:t>Spot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65349"/>
            <a:ext cx="1905000" cy="28302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1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want to add a behaviour to the Spot class that will draw the Spot on the screen</a:t>
            </a:r>
          </a:p>
          <a:p>
            <a:endParaRPr lang="en-IE" dirty="0"/>
          </a:p>
          <a:p>
            <a:r>
              <a:rPr lang="en-IE" dirty="0"/>
              <a:t>To add behaviour to a class, we write a </a:t>
            </a:r>
            <a:r>
              <a:rPr lang="en-IE" b="1" dirty="0"/>
              <a:t>method</a:t>
            </a:r>
            <a:r>
              <a:rPr lang="en-IE" dirty="0"/>
              <a:t> inside the class</a:t>
            </a:r>
          </a:p>
          <a:p>
            <a:endParaRPr lang="en-IE" dirty="0"/>
          </a:p>
          <a:p>
            <a:r>
              <a:rPr lang="en-IE" dirty="0"/>
              <a:t>We will call this method </a:t>
            </a:r>
            <a:r>
              <a:rPr lang="en-IE" b="1" dirty="0">
                <a:solidFill>
                  <a:srgbClr val="FF0000"/>
                </a:solidFill>
                <a:latin typeface="Monaco" pitchFamily="2" charset="77"/>
              </a:rPr>
              <a:t>display</a:t>
            </a:r>
            <a:r>
              <a:rPr lang="en-IE" dirty="0">
                <a:solidFill>
                  <a:srgbClr val="FF0000"/>
                </a:solidFill>
                <a:latin typeface="Monaco" pitchFamily="2" charset="77"/>
              </a:rPr>
              <a:t>()</a:t>
            </a:r>
            <a:endParaRPr lang="en-IE" dirty="0">
              <a:latin typeface="Monaco" pitchFamily="2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0368FF"/>
                </a:solidFill>
              </a:rPr>
              <a:t>Spot</a:t>
            </a:r>
            <a:r>
              <a:rPr lang="en-IE" dirty="0"/>
              <a:t> – adding a “</a:t>
            </a:r>
            <a:r>
              <a:rPr lang="en-IE" b="1" dirty="0">
                <a:solidFill>
                  <a:srgbClr val="0368FF"/>
                </a:solidFill>
              </a:rPr>
              <a:t>display</a:t>
            </a:r>
            <a:r>
              <a:rPr lang="en-IE" dirty="0"/>
              <a:t>” behaviour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A880-20F7-BBE5-316E-DA167125A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B733-C9B0-0055-3E4E-0E6DE4D2AB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098177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368FF"/>
                </a:solidFill>
                <a:latin typeface="Monaco" pitchFamily="2" charset="77"/>
              </a:rPr>
              <a:t>display() </a:t>
            </a:r>
            <a:r>
              <a:rPr lang="en-IE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5553"/>
            <a:ext cx="7772400" cy="2103388"/>
          </a:xfrm>
        </p:spPr>
        <p:txBody>
          <a:bodyPr>
            <a:noAutofit/>
          </a:bodyPr>
          <a:lstStyle/>
          <a:p>
            <a:r>
              <a:rPr lang="en-IE" dirty="0"/>
              <a:t>The method signature is: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>
                <a:solidFill>
                  <a:srgbClr val="FF0000"/>
                </a:solidFill>
                <a:latin typeface="Monaco" pitchFamily="2" charset="77"/>
              </a:rPr>
              <a:t>void display()</a:t>
            </a:r>
          </a:p>
          <a:p>
            <a:r>
              <a:rPr lang="en-IE" dirty="0"/>
              <a:t>The method’s job: </a:t>
            </a:r>
          </a:p>
          <a:p>
            <a:pPr lvl="1"/>
            <a:r>
              <a:rPr lang="en-IE" dirty="0"/>
              <a:t>is to draw the spot on the display window </a:t>
            </a:r>
            <a:br>
              <a:rPr lang="en-IE" dirty="0"/>
            </a:br>
            <a:r>
              <a:rPr lang="en-IE" dirty="0"/>
              <a:t>using the values stored in the attributes </a:t>
            </a:r>
            <a:br>
              <a:rPr lang="en-IE" dirty="0"/>
            </a:br>
            <a:r>
              <a:rPr lang="en-IE" dirty="0"/>
              <a:t>(</a:t>
            </a:r>
            <a:r>
              <a:rPr lang="en-IE" dirty="0" err="1">
                <a:latin typeface="Monaco" pitchFamily="2" charset="77"/>
              </a:rPr>
              <a:t>xCoord</a:t>
            </a:r>
            <a:r>
              <a:rPr lang="en-IE" dirty="0"/>
              <a:t>, </a:t>
            </a:r>
            <a:r>
              <a:rPr lang="en-IE" dirty="0" err="1">
                <a:latin typeface="Monaco" pitchFamily="2" charset="77"/>
              </a:rPr>
              <a:t>yCoord</a:t>
            </a:r>
            <a:r>
              <a:rPr lang="en-IE" dirty="0"/>
              <a:t>, </a:t>
            </a:r>
            <a:r>
              <a:rPr lang="en-IE" dirty="0">
                <a:latin typeface="Monaco" pitchFamily="2" charset="77"/>
              </a:rPr>
              <a:t>diameter</a:t>
            </a:r>
            <a:r>
              <a:rPr lang="en-IE" dirty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042" y="3425871"/>
            <a:ext cx="7909561" cy="13234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E" sz="2000" dirty="0">
                <a:latin typeface="Monaco" pitchFamily="2" charset="77"/>
              </a:rPr>
              <a:t>void </a:t>
            </a:r>
            <a:r>
              <a:rPr lang="en-IE" sz="2000" b="1" dirty="0">
                <a:latin typeface="Monaco" pitchFamily="2" charset="77"/>
              </a:rPr>
              <a:t>display</a:t>
            </a:r>
            <a:r>
              <a:rPr lang="en-IE" sz="2000" dirty="0">
                <a:latin typeface="Monaco" pitchFamily="2" charset="77"/>
              </a:rPr>
              <a:t>()</a:t>
            </a:r>
          </a:p>
          <a:p>
            <a:pPr algn="l"/>
            <a:r>
              <a:rPr lang="en-IE" sz="2000" dirty="0">
                <a:latin typeface="Monaco" pitchFamily="2" charset="77"/>
              </a:rPr>
              <a:t>{</a:t>
            </a:r>
          </a:p>
          <a:p>
            <a:pPr algn="l"/>
            <a:r>
              <a:rPr lang="en-IE" sz="2000" dirty="0">
                <a:latin typeface="Monaco" pitchFamily="2" charset="77"/>
              </a:rPr>
              <a:t>    ellipse (</a:t>
            </a:r>
            <a:r>
              <a:rPr lang="en-IE" sz="2000" dirty="0" err="1">
                <a:latin typeface="Monaco" pitchFamily="2" charset="77"/>
              </a:rPr>
              <a:t>xCoord</a:t>
            </a:r>
            <a:r>
              <a:rPr lang="en-IE" sz="2000" dirty="0">
                <a:latin typeface="Monaco" pitchFamily="2" charset="77"/>
              </a:rPr>
              <a:t>, </a:t>
            </a:r>
            <a:r>
              <a:rPr lang="en-IE" sz="2000" dirty="0" err="1">
                <a:latin typeface="Monaco" pitchFamily="2" charset="77"/>
              </a:rPr>
              <a:t>yCoord</a:t>
            </a:r>
            <a:r>
              <a:rPr lang="en-IE" sz="2000" dirty="0">
                <a:latin typeface="Monaco" pitchFamily="2" charset="77"/>
              </a:rPr>
              <a:t>, diameter, diameter);</a:t>
            </a:r>
          </a:p>
          <a:p>
            <a:pPr algn="l"/>
            <a:r>
              <a:rPr lang="en-IE" sz="2000" dirty="0">
                <a:latin typeface="Monaco" pitchFamily="2" charset="77"/>
              </a:rPr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FBFD2-58B4-F4ED-638B-1F858104B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8AE69-607E-4CF4-C3B3-0CFBC9BB47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997739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4.0</a:t>
            </a:r>
          </a:p>
        </p:txBody>
      </p:sp>
      <p:sp>
        <p:nvSpPr>
          <p:cNvPr id="4" name="Rectangle 3"/>
          <p:cNvSpPr/>
          <p:nvPr/>
        </p:nvSpPr>
        <p:spPr>
          <a:xfrm>
            <a:off x="99806" y="914116"/>
            <a:ext cx="5029200" cy="3485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dirty="0">
                <a:latin typeface="Monaco" pitchFamily="2" charset="77"/>
              </a:rPr>
              <a:t>Spot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;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setup()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noStroke</a:t>
            </a:r>
            <a:r>
              <a:rPr lang="en-IE" sz="1575" dirty="0">
                <a:latin typeface="Monaco" pitchFamily="2" charset="77"/>
              </a:rPr>
              <a:t>();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</a:t>
            </a:r>
            <a:r>
              <a:rPr lang="en-IE" sz="1575" dirty="0" err="1">
                <a:latin typeface="Monaco" pitchFamily="2" charset="77"/>
              </a:rPr>
              <a:t>sp</a:t>
            </a:r>
            <a:r>
              <a:rPr lang="en-IE" sz="1575" dirty="0">
                <a:latin typeface="Monaco" pitchFamily="2" charset="77"/>
              </a:rPr>
              <a:t> = new Spot(33, 50, 30);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  <a:p>
            <a:pPr algn="l"/>
            <a:endParaRPr lang="en-IE" sz="1575" dirty="0">
              <a:latin typeface="Monaco" pitchFamily="2" charset="77"/>
            </a:endParaRPr>
          </a:p>
          <a:p>
            <a:pPr algn="l"/>
            <a:r>
              <a:rPr lang="en-IE" sz="1575" dirty="0">
                <a:latin typeface="Monaco" pitchFamily="2" charset="77"/>
              </a:rPr>
              <a:t>void draw()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75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sp.display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();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7390" y="766051"/>
            <a:ext cx="5506610" cy="37548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Spot(){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Spot(float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diameter =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void display(){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ellipse(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diameter, diameter);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Donut 6"/>
          <p:cNvSpPr/>
          <p:nvPr/>
        </p:nvSpPr>
        <p:spPr>
          <a:xfrm>
            <a:off x="3637390" y="3240121"/>
            <a:ext cx="5451746" cy="1428869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237745" y="3698746"/>
            <a:ext cx="1925590" cy="534923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07D1-6199-F9A2-F695-C93234F86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48625-6DD3-99C9-F8D0-8662DB7397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1F0A1-EEE8-B3DD-8EA5-8B5E863A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81" y="21056"/>
            <a:ext cx="1412019" cy="164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07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Diagram for Spot Version 4.0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2698" y="1053026"/>
            <a:ext cx="165735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800" b="1" dirty="0"/>
              <a:t>Object</a:t>
            </a:r>
            <a:r>
              <a:rPr lang="en-IE" sz="1800" dirty="0"/>
              <a:t> Type/ </a:t>
            </a:r>
            <a:r>
              <a:rPr lang="en-IE" sz="1800" b="1" dirty="0"/>
              <a:t>Class</a:t>
            </a:r>
            <a:r>
              <a:rPr lang="en-IE" sz="1800" dirty="0"/>
              <a:t> Name</a:t>
            </a:r>
          </a:p>
        </p:txBody>
      </p:sp>
      <p:cxnSp>
        <p:nvCxnSpPr>
          <p:cNvPr id="11" name="Straight Arrow Connector 10"/>
          <p:cNvCxnSpPr>
            <a:cxnSpLocks/>
            <a:stCxn id="5" idx="3"/>
          </p:cNvCxnSpPr>
          <p:nvPr/>
        </p:nvCxnSpPr>
        <p:spPr>
          <a:xfrm flipV="1">
            <a:off x="2670048" y="1364650"/>
            <a:ext cx="1428750" cy="11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" y="1866207"/>
            <a:ext cx="240715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800" b="1" dirty="0"/>
              <a:t>Fields</a:t>
            </a:r>
            <a:r>
              <a:rPr lang="en-IE" sz="1800" dirty="0"/>
              <a:t> i.e. the attributes of the class</a:t>
            </a:r>
          </a:p>
        </p:txBody>
      </p:sp>
      <p:cxnSp>
        <p:nvCxnSpPr>
          <p:cNvPr id="13" name="Straight Arrow Connector 12"/>
          <p:cNvCxnSpPr>
            <a:cxnSpLocks/>
            <a:stCxn id="12" idx="3"/>
          </p:cNvCxnSpPr>
          <p:nvPr/>
        </p:nvCxnSpPr>
        <p:spPr>
          <a:xfrm flipV="1">
            <a:off x="3184398" y="2177831"/>
            <a:ext cx="914400" cy="11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2648" y="2775205"/>
            <a:ext cx="257175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800" b="1" dirty="0"/>
              <a:t>Methods</a:t>
            </a:r>
            <a:r>
              <a:rPr lang="en-IE" sz="1800" dirty="0"/>
              <a:t> i.e. the behaviours of the class</a:t>
            </a:r>
          </a:p>
        </p:txBody>
      </p:sp>
      <p:cxnSp>
        <p:nvCxnSpPr>
          <p:cNvPr id="19" name="Straight Arrow Connector 18"/>
          <p:cNvCxnSpPr>
            <a:cxnSpLocks/>
            <a:stCxn id="18" idx="3"/>
          </p:cNvCxnSpPr>
          <p:nvPr/>
        </p:nvCxnSpPr>
        <p:spPr>
          <a:xfrm>
            <a:off x="3184398" y="3098371"/>
            <a:ext cx="914400" cy="126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726463"/>
              </p:ext>
            </p:extLst>
          </p:nvPr>
        </p:nvGraphicFramePr>
        <p:xfrm>
          <a:off x="4098797" y="1130350"/>
          <a:ext cx="4069139" cy="2766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IE" sz="2000" b="1" i="1" dirty="0">
                          <a:latin typeface="Monaco" pitchFamily="2" charset="77"/>
                        </a:rPr>
                        <a:t>Spot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algn="l"/>
                      <a:r>
                        <a:rPr lang="en-IE" sz="2000" i="1" dirty="0" err="1">
                          <a:latin typeface="Monaco" pitchFamily="2" charset="77"/>
                        </a:rPr>
                        <a:t>xCoord</a:t>
                      </a:r>
                      <a:endParaRPr lang="en-IE" sz="20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2000" i="1" dirty="0" err="1">
                          <a:latin typeface="Monaco" pitchFamily="2" charset="77"/>
                        </a:rPr>
                        <a:t>yCoord</a:t>
                      </a:r>
                      <a:endParaRPr lang="en-IE" sz="20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2000" i="1" dirty="0">
                          <a:latin typeface="Monaco" pitchFamily="2" charset="77"/>
                        </a:rPr>
                        <a:t>diameter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algn="l"/>
                      <a:r>
                        <a:rPr lang="en-IE" sz="2000" i="1" dirty="0">
                          <a:latin typeface="Monaco" pitchFamily="2" charset="77"/>
                        </a:rPr>
                        <a:t>Spot()</a:t>
                      </a:r>
                    </a:p>
                    <a:p>
                      <a:pPr algn="l"/>
                      <a:r>
                        <a:rPr lang="en-IE" sz="2000" i="1" dirty="0">
                          <a:latin typeface="Monaco" pitchFamily="2" charset="77"/>
                        </a:rPr>
                        <a:t>Spot</a:t>
                      </a:r>
                      <a:r>
                        <a:rPr lang="en-IE" sz="2000" i="1" baseline="0" dirty="0">
                          <a:latin typeface="Monaco" pitchFamily="2" charset="77"/>
                        </a:rPr>
                        <a:t>(float, float, float)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20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display()</a:t>
                      </a:r>
                      <a:endParaRPr lang="en-IE" sz="2000" b="1" i="1" dirty="0">
                        <a:solidFill>
                          <a:srgbClr val="00B050"/>
                        </a:solidFill>
                        <a:latin typeface="Monaco" pitchFamily="2" charset="77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Donut 14"/>
          <p:cNvSpPr/>
          <p:nvPr/>
        </p:nvSpPr>
        <p:spPr>
          <a:xfrm>
            <a:off x="3792474" y="3317315"/>
            <a:ext cx="2306574" cy="438982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16FAB-C0E0-AF50-F956-E67F2CAC2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E9747-BDD2-8AC1-E50F-92253BC964D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2917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– adding </a:t>
            </a:r>
            <a:r>
              <a:rPr lang="en-IE" b="1" dirty="0"/>
              <a:t>RGB</a:t>
            </a:r>
            <a:r>
              <a:rPr lang="en-IE" dirty="0"/>
              <a:t> “</a:t>
            </a:r>
            <a:r>
              <a:rPr lang="en-IE" b="1" dirty="0">
                <a:solidFill>
                  <a:srgbClr val="0368FF"/>
                </a:solidFill>
              </a:rPr>
              <a:t>colour</a:t>
            </a:r>
            <a:r>
              <a:rPr lang="en-IE" dirty="0"/>
              <a:t>”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5" y="895986"/>
            <a:ext cx="8062665" cy="3943350"/>
          </a:xfrm>
        </p:spPr>
        <p:txBody>
          <a:bodyPr>
            <a:normAutofit/>
          </a:bodyPr>
          <a:lstStyle/>
          <a:p>
            <a:r>
              <a:rPr lang="en-IE" sz="2025" dirty="0"/>
              <a:t>We now want to add a behaviour to the Spot class that will colour the Spot, using </a:t>
            </a:r>
            <a:r>
              <a:rPr lang="en-IE" sz="2025" dirty="0">
                <a:solidFill>
                  <a:srgbClr val="FF0000"/>
                </a:solidFill>
              </a:rPr>
              <a:t>R</a:t>
            </a:r>
            <a:r>
              <a:rPr lang="en-IE" sz="2025" dirty="0">
                <a:solidFill>
                  <a:srgbClr val="00B050"/>
                </a:solidFill>
              </a:rPr>
              <a:t>G</a:t>
            </a:r>
            <a:r>
              <a:rPr lang="en-IE" sz="20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r>
              <a:rPr lang="en-IE" sz="2025" dirty="0"/>
              <a:t> values on the screen.</a:t>
            </a:r>
            <a:br>
              <a:rPr lang="en-IE" sz="2025" dirty="0"/>
            </a:br>
            <a:endParaRPr lang="en-IE" sz="2025" dirty="0"/>
          </a:p>
          <a:p>
            <a:r>
              <a:rPr lang="en-IE" sz="2025" dirty="0"/>
              <a:t>We will need three extra attributes (fields / variables):</a:t>
            </a:r>
            <a:br>
              <a:rPr lang="en-IE" sz="2025" dirty="0"/>
            </a:br>
            <a:r>
              <a:rPr lang="en-IE" sz="2025" i="1" dirty="0">
                <a:solidFill>
                  <a:srgbClr val="FF0000"/>
                </a:solidFill>
              </a:rPr>
              <a:t>	int red</a:t>
            </a:r>
            <a:br>
              <a:rPr lang="en-IE" sz="2025" i="1" dirty="0">
                <a:solidFill>
                  <a:srgbClr val="FF0000"/>
                </a:solidFill>
              </a:rPr>
            </a:br>
            <a:r>
              <a:rPr lang="en-IE" sz="2025" i="1" dirty="0">
                <a:solidFill>
                  <a:srgbClr val="FF0000"/>
                </a:solidFill>
              </a:rPr>
              <a:t>       int green</a:t>
            </a:r>
            <a:br>
              <a:rPr lang="en-IE" sz="2025" i="1" dirty="0">
                <a:solidFill>
                  <a:srgbClr val="FF0000"/>
                </a:solidFill>
              </a:rPr>
            </a:br>
            <a:r>
              <a:rPr lang="en-IE" sz="2025" i="1" dirty="0">
                <a:solidFill>
                  <a:srgbClr val="FF0000"/>
                </a:solidFill>
              </a:rPr>
              <a:t>       int blue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1E4D5C-FCB3-4730-A3F3-F6988FB6631F}"/>
              </a:ext>
            </a:extLst>
          </p:cNvPr>
          <p:cNvSpPr/>
          <p:nvPr/>
        </p:nvSpPr>
        <p:spPr>
          <a:xfrm>
            <a:off x="395535" y="3330702"/>
            <a:ext cx="855927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E" sz="2025" dirty="0"/>
              <a:t>We will need to take in values for the red, green and blue fields using the parameters of our new method e.g.:</a:t>
            </a:r>
            <a:br>
              <a:rPr lang="en-IE" sz="2025" dirty="0"/>
            </a:br>
            <a:endParaRPr lang="en-IE" sz="2025" dirty="0"/>
          </a:p>
          <a:p>
            <a:r>
              <a:rPr lang="en-IE" sz="2025" i="1" dirty="0">
                <a:solidFill>
                  <a:srgbClr val="FF0000"/>
                </a:solidFill>
              </a:rPr>
              <a:t>	</a:t>
            </a:r>
            <a:r>
              <a:rPr lang="en-IE" sz="2025" b="1" i="1" dirty="0">
                <a:solidFill>
                  <a:srgbClr val="FF0000"/>
                </a:solidFill>
                <a:latin typeface="Monaco" pitchFamily="2" charset="77"/>
              </a:rPr>
              <a:t>void colour</a:t>
            </a:r>
            <a:r>
              <a:rPr lang="en-IE" sz="2025" i="1" dirty="0">
                <a:solidFill>
                  <a:srgbClr val="FF0000"/>
                </a:solidFill>
                <a:latin typeface="Monaco" pitchFamily="2" charset="77"/>
              </a:rPr>
              <a:t> (int </a:t>
            </a:r>
            <a:r>
              <a:rPr lang="en-IE" sz="2025" i="1" dirty="0" err="1">
                <a:solidFill>
                  <a:srgbClr val="FF0000"/>
                </a:solidFill>
                <a:latin typeface="Monaco" pitchFamily="2" charset="77"/>
              </a:rPr>
              <a:t>redVal</a:t>
            </a:r>
            <a:r>
              <a:rPr lang="en-IE" sz="2025" i="1" dirty="0">
                <a:solidFill>
                  <a:srgbClr val="FF0000"/>
                </a:solidFill>
                <a:latin typeface="Monaco" pitchFamily="2" charset="77"/>
              </a:rPr>
              <a:t>, int </a:t>
            </a:r>
            <a:r>
              <a:rPr lang="en-IE" sz="2025" i="1" dirty="0" err="1">
                <a:solidFill>
                  <a:srgbClr val="FF0000"/>
                </a:solidFill>
                <a:latin typeface="Monaco" pitchFamily="2" charset="77"/>
              </a:rPr>
              <a:t>greenVal</a:t>
            </a:r>
            <a:r>
              <a:rPr lang="en-IE" sz="2025" i="1" dirty="0">
                <a:solidFill>
                  <a:srgbClr val="FF0000"/>
                </a:solidFill>
                <a:latin typeface="Monaco" pitchFamily="2" charset="77"/>
              </a:rPr>
              <a:t>, int </a:t>
            </a:r>
            <a:r>
              <a:rPr lang="en-IE" sz="2025" i="1" dirty="0" err="1">
                <a:solidFill>
                  <a:srgbClr val="FF0000"/>
                </a:solidFill>
                <a:latin typeface="Monaco" pitchFamily="2" charset="77"/>
              </a:rPr>
              <a:t>blueVal</a:t>
            </a:r>
            <a:r>
              <a:rPr lang="en-IE" sz="2025" i="1" dirty="0">
                <a:solidFill>
                  <a:srgbClr val="FF0000"/>
                </a:solidFill>
                <a:latin typeface="Monaco" pitchFamily="2" charset="77"/>
              </a:rPr>
              <a:t>)</a:t>
            </a:r>
            <a:endParaRPr lang="en-IE" sz="2025" dirty="0">
              <a:latin typeface="Monaco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2E21-B5D5-8BED-B991-DBBED7460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9242-36B8-1D44-8600-F7094EEAB4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03257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8B8A-BE9E-4D04-2451-E715F6A9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D6FB-AF6E-8217-F9F7-1F14B2F6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06983"/>
            <a:ext cx="8382703" cy="3618714"/>
          </a:xfrm>
        </p:spPr>
        <p:txBody>
          <a:bodyPr/>
          <a:lstStyle/>
          <a:p>
            <a:pPr algn="l" rtl="0"/>
            <a:r>
              <a:rPr lang="en-US" sz="3200" dirty="0"/>
              <a:t>Recap : Classes &amp; Objects</a:t>
            </a:r>
          </a:p>
          <a:p>
            <a:pPr algn="l" rtl="0"/>
            <a:endParaRPr lang="en-US" sz="3200" dirty="0"/>
          </a:p>
          <a:p>
            <a:pPr algn="l" rtl="0"/>
            <a:r>
              <a:rPr lang="en-US" sz="3200" dirty="0"/>
              <a:t>Recap : class </a:t>
            </a:r>
            <a:r>
              <a:rPr lang="en-US" sz="3200" b="1" dirty="0">
                <a:solidFill>
                  <a:srgbClr val="0368FF"/>
                </a:solidFill>
              </a:rPr>
              <a:t>Spot</a:t>
            </a:r>
          </a:p>
          <a:p>
            <a:pPr algn="l" rtl="0"/>
            <a:endParaRPr lang="en-US" sz="3200" b="1" dirty="0">
              <a:solidFill>
                <a:srgbClr val="0368FF"/>
              </a:solidFill>
            </a:endParaRPr>
          </a:p>
          <a:p>
            <a:pPr algn="l" rtl="0"/>
            <a:r>
              <a:rPr lang="en-US" sz="3200" dirty="0"/>
              <a:t>Adding </a:t>
            </a:r>
            <a:r>
              <a:rPr lang="en-US" sz="3200" dirty="0" err="1"/>
              <a:t>behaviour</a:t>
            </a:r>
            <a:r>
              <a:rPr lang="en-US" sz="3200" dirty="0"/>
              <a:t> to class </a:t>
            </a:r>
            <a:r>
              <a:rPr lang="en-US" sz="3200" b="1" dirty="0">
                <a:solidFill>
                  <a:srgbClr val="0368FF"/>
                </a:solidFill>
              </a:rPr>
              <a:t>Spot</a:t>
            </a:r>
            <a:endParaRPr lang="en-US" sz="3200" dirty="0"/>
          </a:p>
          <a:p>
            <a:pPr algn="l" rtl="0"/>
            <a:endParaRPr lang="en-US" sz="3200" dirty="0"/>
          </a:p>
          <a:p>
            <a:pPr algn="l" rtl="0"/>
            <a:endParaRPr lang="en-US" sz="36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6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6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6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201E-8983-5C5E-8827-2194B58BEE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0C4F-E4E1-59F1-E8DB-B1C6155ED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6232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5.0</a:t>
            </a:r>
          </a:p>
        </p:txBody>
      </p:sp>
      <p:sp>
        <p:nvSpPr>
          <p:cNvPr id="4" name="Rectangle 3"/>
          <p:cNvSpPr/>
          <p:nvPr/>
        </p:nvSpPr>
        <p:spPr>
          <a:xfrm>
            <a:off x="98299" y="887370"/>
            <a:ext cx="7873884" cy="33239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Spot </a:t>
            </a:r>
            <a:r>
              <a:rPr lang="en-IE" sz="1400" dirty="0" err="1">
                <a:latin typeface="Monaco" pitchFamily="2" charset="77"/>
              </a:rPr>
              <a:t>sp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sp</a:t>
            </a:r>
            <a:r>
              <a:rPr lang="en-IE" sz="1400" dirty="0">
                <a:latin typeface="Monaco" pitchFamily="2" charset="77"/>
              </a:rPr>
              <a:t> = new Spot(33, 50, 30);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sp.colour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(255,10,20);</a:t>
            </a:r>
          </a:p>
          <a:p>
            <a:pPr algn="l"/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sp.display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();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5254" y="743352"/>
            <a:ext cx="5968746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int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red, green, blue;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constructors…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void display(){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ellipse(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, diameter, diameter);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void colour(</a:t>
            </a:r>
            <a:r>
              <a:rPr lang="en-IE" sz="1400" dirty="0" err="1">
                <a:solidFill>
                  <a:srgbClr val="FF0000"/>
                </a:solidFill>
                <a:latin typeface="Monaco" pitchFamily="2" charset="77"/>
              </a:rPr>
              <a:t>int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redVal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400" dirty="0" err="1">
                <a:solidFill>
                  <a:srgbClr val="FF0000"/>
                </a:solidFill>
                <a:latin typeface="Monaco" pitchFamily="2" charset="77"/>
              </a:rPr>
              <a:t>int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greenVal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400" dirty="0" err="1">
                <a:solidFill>
                  <a:srgbClr val="FF0000"/>
                </a:solidFill>
                <a:latin typeface="Monaco" pitchFamily="2" charset="77"/>
              </a:rPr>
              <a:t>int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blueVal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){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red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redVal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green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greenVal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blue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blueVal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fill (red, green, blue);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4" t="14757" r="75087" b="69684"/>
          <a:stretch/>
        </p:blipFill>
        <p:spPr bwMode="auto">
          <a:xfrm>
            <a:off x="6972300" y="52659"/>
            <a:ext cx="1195637" cy="1526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111231" y="3406140"/>
            <a:ext cx="2714264" cy="434340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3220974" y="1334780"/>
            <a:ext cx="2640330" cy="457443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2926080" y="2485355"/>
            <a:ext cx="6419087" cy="2605486"/>
          </a:xfrm>
          <a:prstGeom prst="donut">
            <a:avLst>
              <a:gd name="adj" fmla="val 9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1DE0A-A746-CA09-27D6-5BD8B27C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28F4B4-75F0-3FE5-8914-1094744B18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7740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– </a:t>
            </a:r>
            <a:r>
              <a:rPr lang="en-IE" b="1" dirty="0"/>
              <a:t>Grayscale </a:t>
            </a:r>
            <a:r>
              <a:rPr lang="en-IE" dirty="0"/>
              <a:t>“</a:t>
            </a:r>
            <a:r>
              <a:rPr lang="en-IE" b="1" dirty="0">
                <a:solidFill>
                  <a:srgbClr val="0368FF"/>
                </a:solidFill>
              </a:rPr>
              <a:t>colour</a:t>
            </a:r>
            <a:r>
              <a:rPr lang="en-IE" dirty="0"/>
              <a:t>”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135816" cy="4299943"/>
          </a:xfrm>
        </p:spPr>
        <p:txBody>
          <a:bodyPr>
            <a:noAutofit/>
          </a:bodyPr>
          <a:lstStyle/>
          <a:p>
            <a:r>
              <a:rPr lang="en-IE" dirty="0"/>
              <a:t>We now want to add a behaviour to the Spot class that will colour the Spot, using a </a:t>
            </a:r>
            <a:r>
              <a:rPr lang="en-IE" b="1" dirty="0"/>
              <a:t>Grayscale</a:t>
            </a:r>
            <a:r>
              <a:rPr lang="en-IE" dirty="0"/>
              <a:t> value on the screen.</a:t>
            </a:r>
          </a:p>
          <a:p>
            <a:endParaRPr lang="en-IE" sz="1400" dirty="0"/>
          </a:p>
          <a:p>
            <a:r>
              <a:rPr lang="en-IE" dirty="0"/>
              <a:t>To add this behaviour, we will need one extra attribute (field / variable):</a:t>
            </a:r>
            <a:br>
              <a:rPr lang="en-IE" dirty="0"/>
            </a:br>
            <a:r>
              <a:rPr lang="en-IE" i="1" dirty="0">
                <a:solidFill>
                  <a:srgbClr val="FF0000"/>
                </a:solidFill>
              </a:rPr>
              <a:t>	</a:t>
            </a:r>
            <a:r>
              <a:rPr lang="en-IE" i="1" dirty="0">
                <a:solidFill>
                  <a:srgbClr val="FF0000"/>
                </a:solidFill>
                <a:latin typeface="Monaco" pitchFamily="2" charset="77"/>
              </a:rPr>
              <a:t>int </a:t>
            </a:r>
            <a:r>
              <a:rPr lang="en-IE" i="1" dirty="0" err="1">
                <a:solidFill>
                  <a:srgbClr val="FF0000"/>
                </a:solidFill>
                <a:latin typeface="Monaco" pitchFamily="2" charset="77"/>
              </a:rPr>
              <a:t>gray</a:t>
            </a:r>
            <a:br>
              <a:rPr lang="en-IE" i="1" dirty="0">
                <a:solidFill>
                  <a:srgbClr val="FF0000"/>
                </a:solidFill>
              </a:rPr>
            </a:br>
            <a:endParaRPr lang="en-IE" dirty="0"/>
          </a:p>
          <a:p>
            <a:r>
              <a:rPr lang="en-IE" dirty="0"/>
              <a:t>We will need to take in a value for the </a:t>
            </a:r>
            <a:r>
              <a:rPr lang="en-IE" b="1" dirty="0" err="1"/>
              <a:t>gray</a:t>
            </a:r>
            <a:r>
              <a:rPr lang="en-IE" dirty="0"/>
              <a:t> field using the parameters of our new method e.g.:</a:t>
            </a:r>
          </a:p>
          <a:p>
            <a:pPr marL="0" indent="0">
              <a:buNone/>
            </a:pPr>
            <a:r>
              <a:rPr lang="en-IE" i="1" dirty="0">
                <a:solidFill>
                  <a:srgbClr val="FF0000"/>
                </a:solidFill>
              </a:rPr>
              <a:t>	</a:t>
            </a:r>
            <a:r>
              <a:rPr lang="en-IE" b="1" i="1" dirty="0">
                <a:solidFill>
                  <a:srgbClr val="FF0000"/>
                </a:solidFill>
                <a:latin typeface="Monaco" pitchFamily="2" charset="77"/>
              </a:rPr>
              <a:t>void colour</a:t>
            </a:r>
            <a:r>
              <a:rPr lang="en-IE" i="1" dirty="0">
                <a:solidFill>
                  <a:srgbClr val="FF0000"/>
                </a:solidFill>
                <a:latin typeface="Monaco" pitchFamily="2" charset="77"/>
              </a:rPr>
              <a:t> (int </a:t>
            </a:r>
            <a:r>
              <a:rPr lang="en-IE" i="1" dirty="0" err="1">
                <a:solidFill>
                  <a:srgbClr val="FF0000"/>
                </a:solidFill>
                <a:latin typeface="Monaco" pitchFamily="2" charset="77"/>
              </a:rPr>
              <a:t>grayVal</a:t>
            </a:r>
            <a:r>
              <a:rPr lang="en-IE" i="1" dirty="0">
                <a:solidFill>
                  <a:srgbClr val="FF0000"/>
                </a:solidFill>
                <a:latin typeface="Monaco" pitchFamily="2" charset="77"/>
              </a:rPr>
              <a:t>)</a:t>
            </a:r>
            <a:endParaRPr lang="en-IE" i="1" dirty="0">
              <a:latin typeface="Monaco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D1F7C-3658-D0FE-2B3B-DA7152F6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97FEC-FD77-11AE-8938-B34863276A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88842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5.1</a:t>
            </a:r>
          </a:p>
        </p:txBody>
      </p:sp>
      <p:sp>
        <p:nvSpPr>
          <p:cNvPr id="4" name="Rectangle 3"/>
          <p:cNvSpPr/>
          <p:nvPr/>
        </p:nvSpPr>
        <p:spPr>
          <a:xfrm>
            <a:off x="75200" y="909756"/>
            <a:ext cx="7496090" cy="33239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Spot </a:t>
            </a:r>
            <a:r>
              <a:rPr lang="en-IE" sz="1400" dirty="0" err="1">
                <a:latin typeface="Monaco" pitchFamily="2" charset="77"/>
              </a:rPr>
              <a:t>sp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setup()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noStroke</a:t>
            </a:r>
            <a:r>
              <a:rPr lang="en-IE" sz="14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sp</a:t>
            </a:r>
            <a:r>
              <a:rPr lang="en-IE" sz="1400" dirty="0">
                <a:latin typeface="Monaco" pitchFamily="2" charset="77"/>
              </a:rPr>
              <a:t> = new Spot(33, 50, 30);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void draw()</a:t>
            </a:r>
          </a:p>
          <a:p>
            <a:pPr algn="l"/>
            <a:r>
              <a:rPr lang="en-IE" sz="1400" dirty="0">
                <a:latin typeface="Monaco" pitchFamily="2" charset="77"/>
              </a:rPr>
              <a:t>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sp.colour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(125);</a:t>
            </a:r>
          </a:p>
          <a:p>
            <a:pPr algn="l"/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sp.display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();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205746" y="717804"/>
            <a:ext cx="5828526" cy="41857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int</a:t>
            </a:r>
            <a:r>
              <a:rPr lang="en-IE" sz="1400" dirty="0">
                <a:latin typeface="Monaco" pitchFamily="2" charset="77"/>
              </a:rPr>
              <a:t> red, green, blue,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gray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constructors…</a:t>
            </a:r>
          </a:p>
          <a:p>
            <a:pPr algn="l"/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//display method…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void colour(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int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redVal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int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greenVal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int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blueVal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){</a:t>
            </a:r>
          </a:p>
          <a:p>
            <a:pPr algn="l"/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   red = 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redVal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   green = 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greenVal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   blue = </a:t>
            </a:r>
            <a:r>
              <a:rPr lang="en-IE" sz="1400" dirty="0" err="1">
                <a:solidFill>
                  <a:schemeClr val="tx1"/>
                </a:solidFill>
                <a:latin typeface="Monaco" pitchFamily="2" charset="77"/>
              </a:rPr>
              <a:t>blueVal</a:t>
            </a:r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   fill (red, green, blue);</a:t>
            </a:r>
          </a:p>
          <a:p>
            <a:pPr algn="l"/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 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void colour(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int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grayVal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){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gray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grayVal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fill (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gray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14436" r="74636" b="70005"/>
          <a:stretch/>
        </p:blipFill>
        <p:spPr bwMode="auto">
          <a:xfrm>
            <a:off x="6900111" y="147385"/>
            <a:ext cx="1267826" cy="149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nut 6"/>
          <p:cNvSpPr/>
          <p:nvPr/>
        </p:nvSpPr>
        <p:spPr>
          <a:xfrm>
            <a:off x="5645563" y="1368810"/>
            <a:ext cx="825246" cy="349978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249364" y="3451860"/>
            <a:ext cx="1977142" cy="377190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3147880" y="3385439"/>
            <a:ext cx="3147764" cy="1481549"/>
          </a:xfrm>
          <a:prstGeom prst="donut">
            <a:avLst>
              <a:gd name="adj" fmla="val 62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0CC54-44F3-539C-7D02-36E6CCA9D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B627E2-6311-7D41-A216-62019BAD5A9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7703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– two </a:t>
            </a:r>
            <a:r>
              <a:rPr lang="en-IE" b="1" dirty="0">
                <a:solidFill>
                  <a:srgbClr val="0368FF"/>
                </a:solidFill>
              </a:rPr>
              <a:t>colour</a:t>
            </a:r>
            <a:r>
              <a:rPr lang="en-IE" dirty="0"/>
              <a:t> behaviours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92432" cy="4299943"/>
          </a:xfrm>
        </p:spPr>
        <p:txBody>
          <a:bodyPr>
            <a:normAutofit/>
          </a:bodyPr>
          <a:lstStyle/>
          <a:p>
            <a:r>
              <a:rPr lang="en-IE" dirty="0"/>
              <a:t>We have </a:t>
            </a:r>
            <a:r>
              <a:rPr lang="en-IE" b="1" i="1" u="sng" dirty="0">
                <a:solidFill>
                  <a:srgbClr val="0368FF"/>
                </a:solidFill>
              </a:rPr>
              <a:t>overloaded</a:t>
            </a:r>
            <a:r>
              <a:rPr lang="en-IE" dirty="0"/>
              <a:t> the colour method </a:t>
            </a:r>
            <a:br>
              <a:rPr lang="en-IE" dirty="0"/>
            </a:br>
            <a:r>
              <a:rPr lang="en-IE" dirty="0"/>
              <a:t>i.e. we have two methods called </a:t>
            </a:r>
            <a:r>
              <a:rPr lang="en-IE" dirty="0">
                <a:solidFill>
                  <a:srgbClr val="0368FF"/>
                </a:solidFill>
              </a:rPr>
              <a:t>colour</a:t>
            </a:r>
            <a:r>
              <a:rPr lang="en-IE" dirty="0"/>
              <a:t> that have different parameter lists:</a:t>
            </a:r>
          </a:p>
          <a:p>
            <a:pPr marL="0" indent="0">
              <a:buNone/>
            </a:pPr>
            <a:r>
              <a:rPr lang="en-IE" i="1" dirty="0">
                <a:solidFill>
                  <a:srgbClr val="FF0000"/>
                </a:solidFill>
              </a:rPr>
              <a:t>	</a:t>
            </a:r>
            <a:r>
              <a:rPr lang="en-IE" sz="2000" b="1" i="1" dirty="0">
                <a:solidFill>
                  <a:srgbClr val="FF0000"/>
                </a:solidFill>
                <a:latin typeface="Monaco" pitchFamily="2" charset="77"/>
              </a:rPr>
              <a:t>colour</a:t>
            </a:r>
            <a:r>
              <a:rPr lang="en-IE" sz="2000" i="1" dirty="0">
                <a:solidFill>
                  <a:srgbClr val="FF0000"/>
                </a:solidFill>
                <a:latin typeface="Monaco" pitchFamily="2" charset="77"/>
              </a:rPr>
              <a:t> (int </a:t>
            </a:r>
            <a:r>
              <a:rPr lang="en-IE" sz="2000" i="1" dirty="0" err="1">
                <a:solidFill>
                  <a:srgbClr val="FF0000"/>
                </a:solidFill>
                <a:latin typeface="Monaco" pitchFamily="2" charset="77"/>
              </a:rPr>
              <a:t>redVal</a:t>
            </a:r>
            <a:r>
              <a:rPr lang="en-IE" sz="2000" i="1" dirty="0">
                <a:solidFill>
                  <a:srgbClr val="FF0000"/>
                </a:solidFill>
                <a:latin typeface="Monaco" pitchFamily="2" charset="77"/>
              </a:rPr>
              <a:t>, int </a:t>
            </a:r>
            <a:r>
              <a:rPr lang="en-IE" sz="2000" i="1" dirty="0" err="1">
                <a:solidFill>
                  <a:srgbClr val="FF0000"/>
                </a:solidFill>
                <a:latin typeface="Monaco" pitchFamily="2" charset="77"/>
              </a:rPr>
              <a:t>greenVal</a:t>
            </a:r>
            <a:r>
              <a:rPr lang="en-IE" sz="2000" i="1" dirty="0">
                <a:solidFill>
                  <a:srgbClr val="FF0000"/>
                </a:solidFill>
                <a:latin typeface="Monaco" pitchFamily="2" charset="77"/>
              </a:rPr>
              <a:t>, int </a:t>
            </a:r>
            <a:r>
              <a:rPr lang="en-IE" sz="2000" i="1" dirty="0" err="1">
                <a:solidFill>
                  <a:srgbClr val="FF0000"/>
                </a:solidFill>
                <a:latin typeface="Monaco" pitchFamily="2" charset="77"/>
              </a:rPr>
              <a:t>blueVal</a:t>
            </a:r>
            <a:r>
              <a:rPr lang="en-IE" sz="2000" i="1" dirty="0">
                <a:solidFill>
                  <a:srgbClr val="FF0000"/>
                </a:solidFill>
                <a:latin typeface="Monaco" pitchFamily="2" charset="77"/>
              </a:rPr>
              <a:t>) 	</a:t>
            </a:r>
            <a:r>
              <a:rPr lang="en-IE" sz="2000" b="1" i="1" dirty="0">
                <a:solidFill>
                  <a:srgbClr val="FF0000"/>
                </a:solidFill>
                <a:latin typeface="Monaco" pitchFamily="2" charset="77"/>
              </a:rPr>
              <a:t>colour</a:t>
            </a:r>
            <a:r>
              <a:rPr lang="en-IE" sz="2000" i="1" dirty="0">
                <a:solidFill>
                  <a:srgbClr val="FF0000"/>
                </a:solidFill>
                <a:latin typeface="Monaco" pitchFamily="2" charset="77"/>
              </a:rPr>
              <a:t> (int </a:t>
            </a:r>
            <a:r>
              <a:rPr lang="en-IE" sz="2000" i="1" dirty="0" err="1">
                <a:solidFill>
                  <a:srgbClr val="FF0000"/>
                </a:solidFill>
                <a:latin typeface="Monaco" pitchFamily="2" charset="77"/>
              </a:rPr>
              <a:t>grayVal</a:t>
            </a:r>
            <a:r>
              <a:rPr lang="en-IE" sz="2000" i="1" dirty="0">
                <a:solidFill>
                  <a:srgbClr val="FF0000"/>
                </a:solidFill>
                <a:latin typeface="Monaco" pitchFamily="2" charset="77"/>
              </a:rPr>
              <a:t>)</a:t>
            </a:r>
          </a:p>
          <a:p>
            <a:pPr marL="0" indent="0">
              <a:buNone/>
            </a:pPr>
            <a:endParaRPr lang="en-IE" sz="2000" i="1" dirty="0">
              <a:solidFill>
                <a:srgbClr val="FF0000"/>
              </a:solidFill>
              <a:latin typeface="Monaco" pitchFamily="2" charset="77"/>
            </a:endParaRPr>
          </a:p>
          <a:p>
            <a:r>
              <a:rPr lang="en-IE" dirty="0"/>
              <a:t>Java knows which method to call based on matching the arguments passed to the method call.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0ABDC-0FC2-C696-F498-652E71889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206B6-54E4-9759-CE74-4996A74D02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33</a:t>
            </a:fld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F4BBC-273C-3047-0E9B-6B2D76DB7970}"/>
              </a:ext>
            </a:extLst>
          </p:cNvPr>
          <p:cNvSpPr txBox="1"/>
          <p:nvPr/>
        </p:nvSpPr>
        <p:spPr>
          <a:xfrm>
            <a:off x="192024" y="4007499"/>
            <a:ext cx="8759952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defTabSz="366737" rtl="0"/>
            <a:r>
              <a:rPr lang="en-IE" sz="2000" dirty="0"/>
              <a:t>NOTE : The </a:t>
            </a:r>
            <a:r>
              <a:rPr lang="en-IE" sz="2000" b="1" dirty="0" err="1">
                <a:solidFill>
                  <a:srgbClr val="0368FF"/>
                </a:solidFill>
              </a:rPr>
              <a:t>color</a:t>
            </a:r>
            <a:r>
              <a:rPr lang="en-IE" sz="2000" dirty="0"/>
              <a:t> method caused a compile</a:t>
            </a:r>
            <a:r>
              <a:rPr lang="en-IE" sz="2000" baseline="0" dirty="0"/>
              <a:t> error, so we had to use the </a:t>
            </a:r>
            <a:r>
              <a:rPr lang="en-IE" sz="2000" b="1" baseline="0" dirty="0">
                <a:solidFill>
                  <a:srgbClr val="FF0000"/>
                </a:solidFill>
              </a:rPr>
              <a:t>colour</a:t>
            </a:r>
            <a:r>
              <a:rPr lang="en-IE" sz="2000" baseline="0" dirty="0"/>
              <a:t> name instead of the US spelling.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466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– two </a:t>
            </a:r>
            <a:r>
              <a:rPr lang="en-IE" b="1" dirty="0">
                <a:solidFill>
                  <a:srgbClr val="0368FF"/>
                </a:solidFill>
              </a:rPr>
              <a:t>colour</a:t>
            </a:r>
            <a:r>
              <a:rPr lang="en-IE" dirty="0"/>
              <a:t> behaviours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712" y="2893615"/>
            <a:ext cx="2964942" cy="1546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dirty="0">
                <a:latin typeface="Monaco" pitchFamily="2" charset="77"/>
              </a:rPr>
              <a:t>void draw()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FF0000"/>
                </a:solidFill>
                <a:latin typeface="Monaco" pitchFamily="2" charset="77"/>
              </a:rPr>
              <a:t>sp.colour</a:t>
            </a:r>
            <a:r>
              <a:rPr lang="en-IE" sz="1575" b="1" dirty="0">
                <a:solidFill>
                  <a:srgbClr val="FF0000"/>
                </a:solidFill>
                <a:latin typeface="Monaco" pitchFamily="2" charset="77"/>
              </a:rPr>
              <a:t>(125);</a:t>
            </a:r>
          </a:p>
          <a:p>
            <a:pPr algn="l"/>
            <a:r>
              <a:rPr lang="en-IE" sz="1575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575" dirty="0" err="1">
                <a:solidFill>
                  <a:schemeClr val="tx1"/>
                </a:solidFill>
                <a:latin typeface="Monaco" pitchFamily="2" charset="77"/>
              </a:rPr>
              <a:t>sp.display</a:t>
            </a:r>
            <a:r>
              <a:rPr lang="en-IE" sz="1575" dirty="0">
                <a:solidFill>
                  <a:schemeClr val="tx1"/>
                </a:solidFill>
                <a:latin typeface="Monaco" pitchFamily="2" charset="77"/>
              </a:rPr>
              <a:t>();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3372" y="1043672"/>
            <a:ext cx="6000628" cy="3539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 //variables…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constructors…</a:t>
            </a:r>
          </a:p>
          <a:p>
            <a:pPr algn="l"/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//display method…</a:t>
            </a:r>
          </a:p>
          <a:p>
            <a:pPr algn="l"/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 void colour(</a:t>
            </a:r>
            <a:r>
              <a:rPr lang="en-IE" sz="1400" dirty="0" err="1">
                <a:solidFill>
                  <a:srgbClr val="00B050"/>
                </a:solidFill>
                <a:latin typeface="Monaco" pitchFamily="2" charset="77"/>
              </a:rPr>
              <a:t>int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redVal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, </a:t>
            </a:r>
            <a:r>
              <a:rPr lang="en-IE" sz="1400" dirty="0" err="1">
                <a:solidFill>
                  <a:srgbClr val="00B050"/>
                </a:solidFill>
                <a:latin typeface="Monaco" pitchFamily="2" charset="77"/>
              </a:rPr>
              <a:t>int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greenVal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, </a:t>
            </a:r>
            <a:r>
              <a:rPr lang="en-IE" sz="1400" dirty="0" err="1">
                <a:solidFill>
                  <a:srgbClr val="00B050"/>
                </a:solidFill>
                <a:latin typeface="Monaco" pitchFamily="2" charset="77"/>
              </a:rPr>
              <a:t>int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blueVal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){</a:t>
            </a:r>
          </a:p>
          <a:p>
            <a:pPr algn="l"/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   red =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redVal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   green =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greenVal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   blue =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blueVal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   fill (red, green, blue);</a:t>
            </a:r>
          </a:p>
          <a:p>
            <a:pPr algn="l"/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 }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void colour(</a:t>
            </a:r>
            <a:r>
              <a:rPr lang="en-IE" sz="1400" dirty="0" err="1">
                <a:solidFill>
                  <a:srgbClr val="FF0000"/>
                </a:solidFill>
                <a:latin typeface="Monaco" pitchFamily="2" charset="77"/>
              </a:rPr>
              <a:t>int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grayVal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){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gray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grayVal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fill (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gray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12" y="908053"/>
            <a:ext cx="2964942" cy="15465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75" dirty="0">
                <a:latin typeface="Monaco" pitchFamily="2" charset="77"/>
              </a:rPr>
              <a:t>void draw()</a:t>
            </a:r>
          </a:p>
          <a:p>
            <a:pPr algn="l"/>
            <a:r>
              <a:rPr lang="en-IE" sz="1575" dirty="0">
                <a:latin typeface="Monaco" pitchFamily="2" charset="77"/>
              </a:rPr>
              <a:t>{</a:t>
            </a:r>
          </a:p>
          <a:p>
            <a:pPr algn="l"/>
            <a:r>
              <a:rPr lang="en-IE" sz="1575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575" b="1" dirty="0">
                <a:solidFill>
                  <a:srgbClr val="00B050"/>
                </a:solidFill>
                <a:latin typeface="Monaco" pitchFamily="2" charset="77"/>
              </a:rPr>
              <a:t>  </a:t>
            </a:r>
            <a:r>
              <a:rPr lang="en-IE" sz="1575" b="1" dirty="0" err="1">
                <a:solidFill>
                  <a:srgbClr val="00B050"/>
                </a:solidFill>
                <a:latin typeface="Monaco" pitchFamily="2" charset="77"/>
              </a:rPr>
              <a:t>sp.colour</a:t>
            </a:r>
            <a:r>
              <a:rPr lang="en-IE" sz="1575" b="1" dirty="0">
                <a:solidFill>
                  <a:srgbClr val="00B050"/>
                </a:solidFill>
                <a:latin typeface="Monaco" pitchFamily="2" charset="77"/>
              </a:rPr>
              <a:t>(255,10,20);</a:t>
            </a:r>
          </a:p>
          <a:p>
            <a:pPr algn="l"/>
            <a:r>
              <a:rPr lang="en-IE" sz="1575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575" dirty="0" err="1">
                <a:solidFill>
                  <a:schemeClr val="tx1"/>
                </a:solidFill>
                <a:latin typeface="Monaco" pitchFamily="2" charset="77"/>
              </a:rPr>
              <a:t>sp.display</a:t>
            </a:r>
            <a:r>
              <a:rPr lang="en-IE" sz="1575" dirty="0">
                <a:solidFill>
                  <a:schemeClr val="tx1"/>
                </a:solidFill>
                <a:latin typeface="Monaco" pitchFamily="2" charset="77"/>
              </a:rPr>
              <a:t>();</a:t>
            </a:r>
          </a:p>
          <a:p>
            <a:pPr algn="l"/>
            <a:r>
              <a:rPr lang="en-IE" sz="1575" dirty="0">
                <a:latin typeface="Monaco" pitchFamily="2" charset="7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860D2-A202-489F-B3A8-1A07F9C3FB31}"/>
              </a:ext>
            </a:extLst>
          </p:cNvPr>
          <p:cNvSpPr txBox="1"/>
          <p:nvPr/>
        </p:nvSpPr>
        <p:spPr>
          <a:xfrm>
            <a:off x="1900238" y="853751"/>
            <a:ext cx="1314450" cy="6118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688" b="1" dirty="0"/>
              <a:t>Example Call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B1252-FF37-41DA-A20E-830936E01DEE}"/>
              </a:ext>
            </a:extLst>
          </p:cNvPr>
          <p:cNvSpPr txBox="1"/>
          <p:nvPr/>
        </p:nvSpPr>
        <p:spPr>
          <a:xfrm>
            <a:off x="1900238" y="2754850"/>
            <a:ext cx="1314450" cy="6118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688" b="1" dirty="0"/>
              <a:t>Example Call 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5B54-213A-49B3-9BEE-B9021A44B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FBEFA-379C-609E-A886-7C3E8BF4A8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6164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7" grpId="0" animBg="1"/>
      <p:bldP spid="5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Diagram for Spot Version 5.1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493124"/>
              </p:ext>
            </p:extLst>
          </p:nvPr>
        </p:nvGraphicFramePr>
        <p:xfrm>
          <a:off x="4470290" y="882692"/>
          <a:ext cx="3895944" cy="3822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5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326">
                <a:tc>
                  <a:txBody>
                    <a:bodyPr/>
                    <a:lstStyle/>
                    <a:p>
                      <a:pPr algn="ctr"/>
                      <a:r>
                        <a:rPr lang="en-IE" sz="1800" i="1" dirty="0">
                          <a:latin typeface="Monaco" pitchFamily="2" charset="77"/>
                        </a:rPr>
                        <a:t>Spot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8820">
                <a:tc>
                  <a:txBody>
                    <a:bodyPr/>
                    <a:lstStyle/>
                    <a:p>
                      <a:pPr algn="l"/>
                      <a:r>
                        <a:rPr lang="en-IE" sz="1800" i="1" dirty="0" err="1">
                          <a:latin typeface="Monaco" pitchFamily="2" charset="77"/>
                        </a:rPr>
                        <a:t>xCoord</a:t>
                      </a:r>
                      <a:endParaRPr lang="en-IE" sz="18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1800" i="1" dirty="0" err="1">
                          <a:latin typeface="Monaco" pitchFamily="2" charset="77"/>
                        </a:rPr>
                        <a:t>yCoord</a:t>
                      </a:r>
                      <a:endParaRPr lang="en-IE" sz="18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1800" i="1" dirty="0">
                          <a:latin typeface="Monaco" pitchFamily="2" charset="77"/>
                        </a:rPr>
                        <a:t>diameter</a:t>
                      </a:r>
                    </a:p>
                    <a:p>
                      <a:pPr algn="l"/>
                      <a:r>
                        <a:rPr lang="en-IE" sz="1800" b="1" i="1" dirty="0">
                          <a:latin typeface="Monaco" pitchFamily="2" charset="77"/>
                        </a:rPr>
                        <a:t>red</a:t>
                      </a:r>
                    </a:p>
                    <a:p>
                      <a:pPr algn="l"/>
                      <a:r>
                        <a:rPr lang="en-IE" sz="1800" b="1" i="1" dirty="0">
                          <a:latin typeface="Monaco" pitchFamily="2" charset="77"/>
                        </a:rPr>
                        <a:t>green</a:t>
                      </a:r>
                    </a:p>
                    <a:p>
                      <a:pPr algn="l"/>
                      <a:r>
                        <a:rPr lang="en-IE" sz="1800" b="1" i="1" dirty="0">
                          <a:latin typeface="Monaco" pitchFamily="2" charset="77"/>
                        </a:rPr>
                        <a:t>blue</a:t>
                      </a:r>
                    </a:p>
                    <a:p>
                      <a:pPr algn="l"/>
                      <a:r>
                        <a:rPr lang="en-IE" sz="1800" b="1" i="1" dirty="0" err="1">
                          <a:latin typeface="Monaco" pitchFamily="2" charset="77"/>
                        </a:rPr>
                        <a:t>gray</a:t>
                      </a:r>
                      <a:endParaRPr lang="en-IE" sz="1800" b="1" i="1" dirty="0">
                        <a:latin typeface="Monaco" pitchFamily="2" charset="77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algn="l"/>
                      <a:r>
                        <a:rPr lang="en-IE" sz="1800" b="1" i="1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Spot()</a:t>
                      </a:r>
                    </a:p>
                    <a:p>
                      <a:pPr algn="l"/>
                      <a:r>
                        <a:rPr lang="en-IE" sz="1800" b="1" i="1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Spot</a:t>
                      </a:r>
                      <a:r>
                        <a:rPr lang="en-IE" sz="18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(float, float, float)</a:t>
                      </a:r>
                    </a:p>
                    <a:p>
                      <a:pPr algn="l"/>
                      <a:r>
                        <a:rPr lang="en-IE" sz="1800" i="1" baseline="0" dirty="0">
                          <a:latin typeface="Monaco" pitchFamily="2" charset="77"/>
                        </a:rPr>
                        <a:t>display()</a:t>
                      </a:r>
                    </a:p>
                    <a:p>
                      <a:pPr algn="l"/>
                      <a:r>
                        <a:rPr lang="en-IE" sz="1800" b="1" i="1" baseline="0" dirty="0">
                          <a:latin typeface="Monaco" pitchFamily="2" charset="77"/>
                        </a:rPr>
                        <a:t>colour(</a:t>
                      </a:r>
                      <a:r>
                        <a:rPr lang="en-IE" sz="1800" b="1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800" b="1" i="1" baseline="0" dirty="0">
                          <a:latin typeface="Monaco" pitchFamily="2" charset="77"/>
                        </a:rPr>
                        <a:t>, </a:t>
                      </a:r>
                      <a:r>
                        <a:rPr lang="en-IE" sz="1800" b="1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800" b="1" i="1" baseline="0" dirty="0">
                          <a:latin typeface="Monaco" pitchFamily="2" charset="77"/>
                        </a:rPr>
                        <a:t>, </a:t>
                      </a:r>
                      <a:r>
                        <a:rPr lang="en-IE" sz="1800" b="1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800" b="1" i="1" baseline="0" dirty="0">
                          <a:latin typeface="Monaco" pitchFamily="2" charset="77"/>
                        </a:rPr>
                        <a:t>)</a:t>
                      </a:r>
                    </a:p>
                    <a:p>
                      <a:pPr algn="l"/>
                      <a:r>
                        <a:rPr lang="en-IE" sz="1800" b="1" i="1" baseline="0" dirty="0">
                          <a:latin typeface="Monaco" pitchFamily="2" charset="77"/>
                        </a:rPr>
                        <a:t>colour(</a:t>
                      </a:r>
                      <a:r>
                        <a:rPr lang="en-IE" sz="1800" b="1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800" b="1" i="1" baseline="0" dirty="0">
                          <a:latin typeface="Monaco" pitchFamily="2" charset="77"/>
                        </a:rPr>
                        <a:t>)</a:t>
                      </a:r>
                      <a:endParaRPr lang="en-IE" sz="1800" b="1" i="1" dirty="0">
                        <a:latin typeface="Monaco" pitchFamily="2" charset="77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11499" y="952683"/>
            <a:ext cx="3657600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800" dirty="0"/>
              <a:t>We have two constructors in our class.  </a:t>
            </a:r>
            <a:br>
              <a:rPr lang="en-IE" sz="1800" dirty="0"/>
            </a:br>
            <a:br>
              <a:rPr lang="en-IE" sz="1800" dirty="0"/>
            </a:br>
            <a:r>
              <a:rPr lang="en-IE" sz="1800" b="1" dirty="0"/>
              <a:t>But</a:t>
            </a:r>
            <a:r>
              <a:rPr lang="en-IE" sz="1800" dirty="0"/>
              <a:t> these constructors do not initialise our new fields, red, green, blue or </a:t>
            </a:r>
            <a:r>
              <a:rPr lang="en-IE" sz="1800" dirty="0" err="1"/>
              <a:t>gray</a:t>
            </a:r>
            <a:r>
              <a:rPr lang="en-IE" sz="1800" dirty="0"/>
              <a:t>.</a:t>
            </a:r>
          </a:p>
          <a:p>
            <a:endParaRPr lang="en-IE" sz="1800" dirty="0"/>
          </a:p>
          <a:p>
            <a:r>
              <a:rPr lang="en-IE" sz="1800" b="1" dirty="0"/>
              <a:t>Two new constructors are needed </a:t>
            </a:r>
            <a:r>
              <a:rPr lang="en-IE" sz="1800" dirty="0"/>
              <a:t>to initialise the Spot object to a starting: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E" sz="1800" dirty="0" err="1"/>
              <a:t>gray</a:t>
            </a:r>
            <a:r>
              <a:rPr lang="en-IE" sz="1800" dirty="0"/>
              <a:t> colour.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IE" sz="1800" dirty="0"/>
              <a:t>RGB colour.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3754947" y="2821615"/>
            <a:ext cx="693757" cy="62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0C227-D76C-A417-B302-DC4D9ACCB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69F3-4056-7536-4D3A-EC7809E465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8236759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104" y="103659"/>
            <a:ext cx="7400598" cy="48320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// variables…</a:t>
            </a:r>
          </a:p>
          <a:p>
            <a:pPr algn="l"/>
            <a:r>
              <a:rPr lang="en-IE" sz="1400" dirty="0">
                <a:solidFill>
                  <a:schemeClr val="tx1"/>
                </a:solidFill>
                <a:latin typeface="Monaco" pitchFamily="2" charset="77"/>
              </a:rPr>
              <a:t>  </a:t>
            </a:r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other constructors…</a:t>
            </a:r>
          </a:p>
          <a:p>
            <a:pPr algn="l"/>
            <a:r>
              <a:rPr lang="en-IE" sz="16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Spot(float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xPos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, float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yPos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, float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diamtr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int</a:t>
            </a:r>
            <a:r>
              <a:rPr lang="en-IE" sz="1600" b="1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IE" sz="1600" b="1" dirty="0" err="1">
                <a:solidFill>
                  <a:schemeClr val="tx1"/>
                </a:solidFill>
                <a:latin typeface="Monaco" pitchFamily="2" charset="77"/>
              </a:rPr>
              <a:t>grayVal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){</a:t>
            </a: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 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xCoord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=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xPos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 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yCoord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=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yPos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  diameter =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diamtr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  colour(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grayVal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}</a:t>
            </a:r>
          </a:p>
          <a:p>
            <a:pPr algn="l"/>
            <a:endParaRPr lang="en-IE" sz="1600" dirty="0">
              <a:solidFill>
                <a:schemeClr val="tx1"/>
              </a:solidFill>
              <a:latin typeface="Monaco" pitchFamily="2" charset="77"/>
            </a:endParaRP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Spot(float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xPos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, float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yPos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, float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diamtr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, int</a:t>
            </a:r>
            <a:r>
              <a:rPr lang="en-IE" sz="1600" b="1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IE" sz="1600" b="1" dirty="0" err="1">
                <a:solidFill>
                  <a:schemeClr val="tx1"/>
                </a:solidFill>
                <a:latin typeface="Monaco" pitchFamily="2" charset="77"/>
              </a:rPr>
              <a:t>redVal</a:t>
            </a:r>
            <a:r>
              <a:rPr lang="en-IE" sz="1600" b="1" dirty="0">
                <a:solidFill>
                  <a:schemeClr val="tx1"/>
                </a:solidFill>
                <a:latin typeface="Monaco" pitchFamily="2" charset="77"/>
              </a:rPr>
              <a:t>, 										 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int</a:t>
            </a:r>
            <a:r>
              <a:rPr lang="en-IE" sz="1600" b="1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IE" sz="1600" b="1" dirty="0" err="1">
                <a:solidFill>
                  <a:schemeClr val="tx1"/>
                </a:solidFill>
                <a:latin typeface="Monaco" pitchFamily="2" charset="77"/>
              </a:rPr>
              <a:t>greenVal</a:t>
            </a:r>
            <a:r>
              <a:rPr lang="en-IE" sz="1600" b="1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int</a:t>
            </a:r>
            <a:r>
              <a:rPr lang="en-IE" sz="1600" b="1" dirty="0">
                <a:solidFill>
                  <a:schemeClr val="tx1"/>
                </a:solidFill>
                <a:latin typeface="Monaco" pitchFamily="2" charset="77"/>
              </a:rPr>
              <a:t> </a:t>
            </a:r>
            <a:r>
              <a:rPr lang="en-IE" sz="1600" b="1" dirty="0" err="1">
                <a:solidFill>
                  <a:schemeClr val="tx1"/>
                </a:solidFill>
                <a:latin typeface="Monaco" pitchFamily="2" charset="77"/>
              </a:rPr>
              <a:t>blueVal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){</a:t>
            </a: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 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xCoord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=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xPos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 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yCoord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=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yPos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  diameter =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diamtr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  colour(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redVal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greenVal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, </a:t>
            </a:r>
            <a:r>
              <a:rPr lang="en-IE" sz="1600" dirty="0" err="1">
                <a:solidFill>
                  <a:schemeClr val="tx1"/>
                </a:solidFill>
                <a:latin typeface="Monaco" pitchFamily="2" charset="77"/>
              </a:rPr>
              <a:t>blueVal</a:t>
            </a:r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);  </a:t>
            </a:r>
          </a:p>
          <a:p>
            <a:pPr algn="l"/>
            <a:r>
              <a:rPr lang="en-IE" sz="1600" dirty="0">
                <a:solidFill>
                  <a:schemeClr val="tx1"/>
                </a:solidFill>
                <a:latin typeface="Monaco" pitchFamily="2" charset="77"/>
              </a:rPr>
              <a:t>   }</a:t>
            </a:r>
          </a:p>
          <a:p>
            <a:pPr algn="l"/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// display method…</a:t>
            </a:r>
          </a:p>
          <a:p>
            <a:pPr algn="l"/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  // colour methods…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14436" r="74636" b="70005"/>
          <a:stretch/>
        </p:blipFill>
        <p:spPr bwMode="auto">
          <a:xfrm>
            <a:off x="7600950" y="841038"/>
            <a:ext cx="1352550" cy="159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0" y="4019964"/>
            <a:ext cx="4572000" cy="8092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E" dirty="0"/>
              <a:t>Spot Class – Version 5.2</a:t>
            </a:r>
          </a:p>
        </p:txBody>
      </p:sp>
      <p:sp>
        <p:nvSpPr>
          <p:cNvPr id="7" name="Donut 6"/>
          <p:cNvSpPr/>
          <p:nvPr/>
        </p:nvSpPr>
        <p:spPr>
          <a:xfrm>
            <a:off x="5520690" y="612176"/>
            <a:ext cx="1817370" cy="519440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3637026" y="2339422"/>
            <a:ext cx="4229100" cy="809244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312E-D57C-A9CD-0351-68BA460A7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9F2E6-FAF1-4271-04F8-7B476113F9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975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067" y="1063229"/>
            <a:ext cx="4885657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>
                <a:latin typeface="Monaco" pitchFamily="2" charset="77"/>
              </a:rPr>
              <a:t>Spot </a:t>
            </a:r>
            <a:r>
              <a:rPr lang="en-IE" sz="1800" dirty="0" err="1">
                <a:latin typeface="Monaco" pitchFamily="2" charset="77"/>
              </a:rPr>
              <a:t>sp</a:t>
            </a:r>
            <a:r>
              <a:rPr lang="en-IE" sz="1800" dirty="0">
                <a:latin typeface="Monaco" pitchFamily="2" charset="77"/>
              </a:rPr>
              <a:t>;</a:t>
            </a:r>
          </a:p>
          <a:p>
            <a:pPr algn="l"/>
            <a:endParaRPr lang="en-IE" sz="1800" dirty="0">
              <a:latin typeface="Monaco" pitchFamily="2" charset="77"/>
            </a:endParaRPr>
          </a:p>
          <a:p>
            <a:pPr algn="l"/>
            <a:r>
              <a:rPr lang="en-IE" sz="18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</a:t>
            </a:r>
            <a:r>
              <a:rPr lang="en-IE" sz="1800" dirty="0" err="1">
                <a:latin typeface="Monaco" pitchFamily="2" charset="77"/>
              </a:rPr>
              <a:t>noStroke</a:t>
            </a:r>
            <a:r>
              <a:rPr lang="en-IE" sz="18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</a:t>
            </a:r>
            <a:r>
              <a:rPr lang="en-IE" sz="1800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800" b="1" dirty="0">
                <a:solidFill>
                  <a:srgbClr val="FF0000"/>
                </a:solidFill>
                <a:latin typeface="Monaco" pitchFamily="2" charset="77"/>
              </a:rPr>
              <a:t> = new Spot(33, 50, 30, 125);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}</a:t>
            </a:r>
          </a:p>
          <a:p>
            <a:pPr algn="l"/>
            <a:endParaRPr lang="en-IE" sz="1800" dirty="0">
              <a:latin typeface="Monaco" pitchFamily="2" charset="77"/>
            </a:endParaRPr>
          </a:p>
          <a:p>
            <a:pPr algn="l"/>
            <a:r>
              <a:rPr lang="en-IE" sz="18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</a:t>
            </a:r>
            <a:r>
              <a:rPr lang="en-IE" sz="1800" dirty="0" err="1">
                <a:latin typeface="Monaco" pitchFamily="2" charset="77"/>
              </a:rPr>
              <a:t>sp.display</a:t>
            </a:r>
            <a:r>
              <a:rPr lang="en-IE" sz="18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}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4425" y="-43644"/>
            <a:ext cx="6172200" cy="857250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normAutofit/>
          </a:bodyPr>
          <a:lstStyle>
            <a:lvl1pPr>
              <a:defRPr sz="3200" baseline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IE" dirty="0"/>
              <a:t>Using the “</a:t>
            </a:r>
            <a:r>
              <a:rPr lang="en-IE" b="1" dirty="0" err="1">
                <a:solidFill>
                  <a:srgbClr val="0368FF"/>
                </a:solidFill>
              </a:rPr>
              <a:t>GrayScale</a:t>
            </a:r>
            <a:r>
              <a:rPr lang="en-IE" dirty="0"/>
              <a:t>” constructor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522DF2-272A-0383-F7F3-E866D2A99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BAAE-2CA9-7B6D-CE8B-F9F98F3569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37</a:t>
            </a:fld>
            <a:endParaRPr lang="en-I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8D3885-D7DD-EE6C-3FC8-AC45473CC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3" t="14436" r="74636" b="70005"/>
          <a:stretch/>
        </p:blipFill>
        <p:spPr bwMode="auto">
          <a:xfrm>
            <a:off x="7600950" y="841038"/>
            <a:ext cx="1352550" cy="159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250BC4-C4A9-7BF8-C9C7-5886248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4019964"/>
            <a:ext cx="4572000" cy="8092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E" dirty="0"/>
              <a:t>Spot Class – Version 5.2</a:t>
            </a:r>
          </a:p>
        </p:txBody>
      </p:sp>
    </p:spTree>
    <p:extLst>
      <p:ext uri="{BB962C8B-B14F-4D97-AF65-F5344CB8AC3E}">
        <p14:creationId xmlns:p14="http://schemas.microsoft.com/office/powerpoint/2010/main" val="226717043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9452016-5A8E-7CE6-46D6-0F750B008DF5}"/>
              </a:ext>
            </a:extLst>
          </p:cNvPr>
          <p:cNvSpPr/>
          <p:nvPr/>
        </p:nvSpPr>
        <p:spPr>
          <a:xfrm>
            <a:off x="422067" y="1063229"/>
            <a:ext cx="5779008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>
                <a:latin typeface="Monaco" pitchFamily="2" charset="77"/>
              </a:rPr>
              <a:t>Spot </a:t>
            </a:r>
            <a:r>
              <a:rPr lang="en-IE" sz="1800" dirty="0" err="1">
                <a:latin typeface="Monaco" pitchFamily="2" charset="77"/>
              </a:rPr>
              <a:t>sp</a:t>
            </a:r>
            <a:r>
              <a:rPr lang="en-IE" sz="1800" dirty="0">
                <a:latin typeface="Monaco" pitchFamily="2" charset="77"/>
              </a:rPr>
              <a:t>;</a:t>
            </a:r>
          </a:p>
          <a:p>
            <a:pPr algn="l"/>
            <a:endParaRPr lang="en-IE" sz="1800" dirty="0">
              <a:latin typeface="Monaco" pitchFamily="2" charset="77"/>
            </a:endParaRPr>
          </a:p>
          <a:p>
            <a:pPr algn="l"/>
            <a:r>
              <a:rPr lang="en-IE" sz="18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</a:t>
            </a:r>
            <a:r>
              <a:rPr lang="en-IE" sz="1800" dirty="0" err="1">
                <a:latin typeface="Monaco" pitchFamily="2" charset="77"/>
              </a:rPr>
              <a:t>noStroke</a:t>
            </a:r>
            <a:r>
              <a:rPr lang="en-IE" sz="18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</a:t>
            </a:r>
            <a:r>
              <a:rPr lang="en-IE" sz="1800" b="1" dirty="0" err="1">
                <a:solidFill>
                  <a:srgbClr val="FF0000"/>
                </a:solidFill>
                <a:latin typeface="Monaco" pitchFamily="2" charset="77"/>
              </a:rPr>
              <a:t>sp</a:t>
            </a:r>
            <a:r>
              <a:rPr lang="en-IE" sz="1800" b="1" dirty="0">
                <a:solidFill>
                  <a:srgbClr val="FF0000"/>
                </a:solidFill>
                <a:latin typeface="Monaco" pitchFamily="2" charset="77"/>
              </a:rPr>
              <a:t> = new Spot(33, 50, 30, 255,10,20);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}</a:t>
            </a:r>
          </a:p>
          <a:p>
            <a:pPr algn="l"/>
            <a:endParaRPr lang="en-IE" sz="1800" dirty="0">
              <a:latin typeface="Monaco" pitchFamily="2" charset="77"/>
            </a:endParaRPr>
          </a:p>
          <a:p>
            <a:pPr algn="l"/>
            <a:r>
              <a:rPr lang="en-IE" sz="18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  </a:t>
            </a:r>
            <a:r>
              <a:rPr lang="en-IE" sz="1800" dirty="0" err="1">
                <a:latin typeface="Monaco" pitchFamily="2" charset="77"/>
              </a:rPr>
              <a:t>sp.display</a:t>
            </a:r>
            <a:r>
              <a:rPr lang="en-IE" sz="18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800" dirty="0">
                <a:latin typeface="Monaco" pitchFamily="2" charset="77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15C2E-343D-2A33-9755-B5FF4819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74067-AAB2-1D96-B3C7-000DD8FD88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38</a:t>
            </a:fld>
            <a:endParaRPr lang="en-I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2C254E-E01F-80DF-6947-1E2920F07279}"/>
              </a:ext>
            </a:extLst>
          </p:cNvPr>
          <p:cNvSpPr txBox="1">
            <a:spLocks/>
          </p:cNvSpPr>
          <p:nvPr/>
        </p:nvSpPr>
        <p:spPr>
          <a:xfrm>
            <a:off x="381001" y="-43644"/>
            <a:ext cx="6172200" cy="857250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normAutofit/>
          </a:bodyPr>
          <a:lstStyle>
            <a:lvl1pPr>
              <a:defRPr sz="3200" baseline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/>
            <a:r>
              <a:rPr lang="en-IE" dirty="0"/>
              <a:t>Using the “</a:t>
            </a:r>
            <a:r>
              <a:rPr lang="en-IE" b="1" dirty="0">
                <a:solidFill>
                  <a:srgbClr val="0368FF"/>
                </a:solidFill>
              </a:rPr>
              <a:t>RGB</a:t>
            </a:r>
            <a:r>
              <a:rPr lang="en-IE" dirty="0"/>
              <a:t>” constructor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B69BF10-52FE-6B94-4B58-9086A71B7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4" t="14757" r="75087" b="69684"/>
          <a:stretch/>
        </p:blipFill>
        <p:spPr bwMode="auto">
          <a:xfrm>
            <a:off x="7656194" y="852591"/>
            <a:ext cx="1242061" cy="158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C5B2715-230D-14A1-AD90-0F89D0EA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4019964"/>
            <a:ext cx="4572000" cy="80924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IE" dirty="0"/>
              <a:t>Spot Class – Version 5.2</a:t>
            </a:r>
          </a:p>
        </p:txBody>
      </p:sp>
    </p:spTree>
    <p:extLst>
      <p:ext uri="{BB962C8B-B14F-4D97-AF65-F5344CB8AC3E}">
        <p14:creationId xmlns:p14="http://schemas.microsoft.com/office/powerpoint/2010/main" val="190474223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dirty="0"/>
              <a:t>Class Diagram for Spot Version 5.2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328083"/>
              </p:ext>
            </p:extLst>
          </p:nvPr>
        </p:nvGraphicFramePr>
        <p:xfrm>
          <a:off x="1428750" y="953262"/>
          <a:ext cx="4972050" cy="3730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326">
                <a:tc>
                  <a:txBody>
                    <a:bodyPr/>
                    <a:lstStyle/>
                    <a:p>
                      <a:pPr algn="ctr"/>
                      <a:r>
                        <a:rPr lang="en-IE" sz="1500" i="1" dirty="0">
                          <a:latin typeface="Monaco" pitchFamily="2" charset="77"/>
                        </a:rPr>
                        <a:t>Spot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pPr algn="l"/>
                      <a:r>
                        <a:rPr lang="en-IE" sz="1500" i="1" dirty="0" err="1">
                          <a:latin typeface="Monaco" pitchFamily="2" charset="77"/>
                        </a:rPr>
                        <a:t>xCoord</a:t>
                      </a:r>
                      <a:endParaRPr lang="en-IE" sz="15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1500" i="1" dirty="0" err="1">
                          <a:latin typeface="Monaco" pitchFamily="2" charset="77"/>
                        </a:rPr>
                        <a:t>yCoord</a:t>
                      </a:r>
                      <a:endParaRPr lang="en-IE" sz="15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1500" i="1" dirty="0">
                          <a:latin typeface="Monaco" pitchFamily="2" charset="77"/>
                        </a:rPr>
                        <a:t>diameter</a:t>
                      </a:r>
                    </a:p>
                    <a:p>
                      <a:pPr algn="l"/>
                      <a:r>
                        <a:rPr lang="en-IE" sz="1500" b="1" i="1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red</a:t>
                      </a:r>
                    </a:p>
                    <a:p>
                      <a:pPr algn="l"/>
                      <a:r>
                        <a:rPr lang="en-IE" sz="1500" b="1" i="1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green</a:t>
                      </a:r>
                    </a:p>
                    <a:p>
                      <a:pPr algn="l"/>
                      <a:r>
                        <a:rPr lang="en-IE" sz="1500" b="1" i="1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blue</a:t>
                      </a:r>
                    </a:p>
                    <a:p>
                      <a:pPr algn="l"/>
                      <a:r>
                        <a:rPr lang="en-IE" sz="1500" b="1" i="1" dirty="0" err="1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gray</a:t>
                      </a:r>
                      <a:endParaRPr lang="en-IE" sz="1500" b="1" i="1" dirty="0">
                        <a:solidFill>
                          <a:srgbClr val="00B050"/>
                        </a:solidFill>
                        <a:latin typeface="Monaco" pitchFamily="2" charset="77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pPr algn="l"/>
                      <a:r>
                        <a:rPr lang="en-IE" sz="1500" i="1" dirty="0">
                          <a:latin typeface="Monaco" pitchFamily="2" charset="77"/>
                        </a:rPr>
                        <a:t>Spot()</a:t>
                      </a:r>
                    </a:p>
                    <a:p>
                      <a:pPr algn="l"/>
                      <a:r>
                        <a:rPr lang="en-IE" sz="1500" i="1" dirty="0">
                          <a:latin typeface="Monaco" pitchFamily="2" charset="77"/>
                        </a:rPr>
                        <a:t>Spot</a:t>
                      </a:r>
                      <a:r>
                        <a:rPr lang="en-IE" sz="1500" i="1" baseline="0" dirty="0">
                          <a:latin typeface="Monaco" pitchFamily="2" charset="77"/>
                        </a:rPr>
                        <a:t>(float, float, float)</a:t>
                      </a:r>
                    </a:p>
                    <a:p>
                      <a:pPr algn="l"/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Spot(float, float, float, </a:t>
                      </a:r>
                      <a:r>
                        <a:rPr lang="en-IE" sz="1500" b="1" i="1" baseline="0" dirty="0" err="1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int</a:t>
                      </a:r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Spot(float, float, float, </a:t>
                      </a:r>
                      <a:r>
                        <a:rPr lang="en-IE" sz="1500" b="1" i="1" baseline="0" dirty="0" err="1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int</a:t>
                      </a:r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, </a:t>
                      </a:r>
                      <a:r>
                        <a:rPr lang="en-IE" sz="1500" b="1" i="1" baseline="0" dirty="0" err="1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int</a:t>
                      </a:r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, </a:t>
                      </a:r>
                      <a:r>
                        <a:rPr lang="en-IE" sz="1500" b="1" i="1" baseline="0" dirty="0" err="1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int</a:t>
                      </a:r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)</a:t>
                      </a:r>
                    </a:p>
                    <a:p>
                      <a:pPr algn="l"/>
                      <a:r>
                        <a:rPr lang="en-IE" sz="1500" i="1" baseline="0" dirty="0">
                          <a:latin typeface="Monaco" pitchFamily="2" charset="77"/>
                        </a:rPr>
                        <a:t>display()</a:t>
                      </a:r>
                    </a:p>
                    <a:p>
                      <a:pPr algn="l"/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colour(</a:t>
                      </a:r>
                      <a:r>
                        <a:rPr lang="en-IE" sz="1500" b="1" i="1" baseline="0" dirty="0" err="1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int</a:t>
                      </a:r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, </a:t>
                      </a:r>
                      <a:r>
                        <a:rPr lang="en-IE" sz="1500" b="1" i="1" baseline="0" dirty="0" err="1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int</a:t>
                      </a:r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, </a:t>
                      </a:r>
                      <a:r>
                        <a:rPr lang="en-IE" sz="1500" b="1" i="1" baseline="0" dirty="0" err="1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int</a:t>
                      </a:r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)</a:t>
                      </a:r>
                    </a:p>
                    <a:p>
                      <a:pPr algn="l"/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colour(</a:t>
                      </a:r>
                      <a:r>
                        <a:rPr lang="en-IE" sz="1500" b="1" i="1" baseline="0" dirty="0" err="1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int</a:t>
                      </a:r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)</a:t>
                      </a:r>
                      <a:endParaRPr lang="en-IE" sz="1500" b="1" i="1" dirty="0">
                        <a:solidFill>
                          <a:srgbClr val="00B050"/>
                        </a:solidFill>
                        <a:latin typeface="Monaco" pitchFamily="2" charset="77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nut 3"/>
          <p:cNvSpPr/>
          <p:nvPr/>
        </p:nvSpPr>
        <p:spPr>
          <a:xfrm>
            <a:off x="1147571" y="3316052"/>
            <a:ext cx="5405629" cy="863687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43701" y="3349409"/>
            <a:ext cx="1714500" cy="888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altLang="en-US" sz="1800" b="1" dirty="0">
                <a:solidFill>
                  <a:srgbClr val="FF0000"/>
                </a:solidFill>
              </a:rPr>
              <a:t>Overloading:</a:t>
            </a:r>
          </a:p>
          <a:p>
            <a:r>
              <a:rPr lang="en-IE" altLang="en-US" sz="1688" b="1" dirty="0">
                <a:solidFill>
                  <a:srgbClr val="FF0000"/>
                </a:solidFill>
              </a:rPr>
              <a:t>- 4 Spot Constructors</a:t>
            </a:r>
            <a:endParaRPr lang="en-GB" sz="1688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398DF-88CB-ECC1-90C5-967D3DBEA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1050C-804B-81F8-2870-927E4936279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9416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898" y="485452"/>
            <a:ext cx="5927849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Recap : Classes and Objects</a:t>
            </a:r>
            <a:endParaRPr lang="en-IE" sz="3600" b="1" dirty="0">
              <a:solidFill>
                <a:srgbClr val="0368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65349"/>
            <a:ext cx="1905000" cy="28302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38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– adding a “</a:t>
            </a:r>
            <a:r>
              <a:rPr lang="en-IE" b="1" dirty="0">
                <a:solidFill>
                  <a:srgbClr val="0368FF"/>
                </a:solidFill>
              </a:rPr>
              <a:t>move</a:t>
            </a:r>
            <a:r>
              <a:rPr lang="en-IE" dirty="0"/>
              <a:t>”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025" dirty="0"/>
              <a:t>We now want to add a behaviour to the Spot class </a:t>
            </a:r>
            <a:br>
              <a:rPr lang="en-IE" sz="2025" dirty="0"/>
            </a:br>
            <a:r>
              <a:rPr lang="en-IE" sz="2025" dirty="0"/>
              <a:t>that will move the Spot around the screen.</a:t>
            </a:r>
          </a:p>
          <a:p>
            <a:endParaRPr lang="en-IE" sz="1200" dirty="0"/>
          </a:p>
          <a:p>
            <a:r>
              <a:rPr lang="en-IE" sz="2025" dirty="0"/>
              <a:t>To add this behaviour, </a:t>
            </a:r>
            <a:br>
              <a:rPr lang="en-IE" sz="2025" dirty="0"/>
            </a:br>
            <a:r>
              <a:rPr lang="en-IE" sz="2025" dirty="0"/>
              <a:t>we don’t need any extra attributes (fields / variables) as we already store the coordinates of the Spot:</a:t>
            </a:r>
            <a:br>
              <a:rPr lang="en-IE" sz="2025" dirty="0"/>
            </a:br>
            <a:r>
              <a:rPr lang="en-IE" sz="2025" i="1" dirty="0">
                <a:solidFill>
                  <a:srgbClr val="FF0000"/>
                </a:solidFill>
              </a:rPr>
              <a:t>	</a:t>
            </a:r>
            <a:r>
              <a:rPr lang="en-IE" sz="2025" i="1" dirty="0">
                <a:solidFill>
                  <a:srgbClr val="FF0000"/>
                </a:solidFill>
                <a:latin typeface="Monaco" pitchFamily="2" charset="77"/>
              </a:rPr>
              <a:t>float </a:t>
            </a:r>
            <a:r>
              <a:rPr lang="en-IE" sz="2025" i="1" dirty="0" err="1">
                <a:solidFill>
                  <a:srgbClr val="FF0000"/>
                </a:solidFill>
                <a:latin typeface="Monaco" pitchFamily="2" charset="77"/>
              </a:rPr>
              <a:t>xCoord</a:t>
            </a:r>
            <a:br>
              <a:rPr lang="en-IE" sz="2025" i="1" dirty="0">
                <a:solidFill>
                  <a:srgbClr val="FF0000"/>
                </a:solidFill>
                <a:latin typeface="Monaco" pitchFamily="2" charset="77"/>
              </a:rPr>
            </a:br>
            <a:r>
              <a:rPr lang="en-IE" sz="2025" i="1" dirty="0">
                <a:solidFill>
                  <a:srgbClr val="FF0000"/>
                </a:solidFill>
                <a:latin typeface="Monaco" pitchFamily="2" charset="77"/>
              </a:rPr>
              <a:t>	float </a:t>
            </a:r>
            <a:r>
              <a:rPr lang="en-IE" sz="2025" i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br>
              <a:rPr lang="en-IE" sz="2025" i="1" dirty="0">
                <a:solidFill>
                  <a:srgbClr val="FF0000"/>
                </a:solidFill>
              </a:rPr>
            </a:br>
            <a:endParaRPr lang="en-IE" sz="2025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2957B-A0C7-4232-A8F0-24911142C0AB}"/>
              </a:ext>
            </a:extLst>
          </p:cNvPr>
          <p:cNvSpPr/>
          <p:nvPr/>
        </p:nvSpPr>
        <p:spPr>
          <a:xfrm>
            <a:off x="548640" y="3886200"/>
            <a:ext cx="810158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E" sz="2025" dirty="0"/>
              <a:t>We will need to take in values for the new position of the Spot e.g. </a:t>
            </a:r>
          </a:p>
          <a:p>
            <a:r>
              <a:rPr lang="en-IE" sz="2025" i="1" dirty="0">
                <a:solidFill>
                  <a:srgbClr val="FF0000"/>
                </a:solidFill>
              </a:rPr>
              <a:t>	</a:t>
            </a:r>
            <a:r>
              <a:rPr lang="en-IE" sz="2025" b="1" i="1" dirty="0">
                <a:solidFill>
                  <a:srgbClr val="FF0000"/>
                </a:solidFill>
                <a:latin typeface="Monaco" pitchFamily="2" charset="77"/>
              </a:rPr>
              <a:t>move</a:t>
            </a:r>
            <a:r>
              <a:rPr lang="en-IE" sz="2025" i="1" dirty="0">
                <a:solidFill>
                  <a:srgbClr val="FF0000"/>
                </a:solidFill>
                <a:latin typeface="Monaco" pitchFamily="2" charset="77"/>
              </a:rPr>
              <a:t> (float </a:t>
            </a:r>
            <a:r>
              <a:rPr lang="en-IE" sz="2025" i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2025" i="1" dirty="0">
                <a:solidFill>
                  <a:srgbClr val="FF0000"/>
                </a:solidFill>
                <a:latin typeface="Monaco" pitchFamily="2" charset="77"/>
              </a:rPr>
              <a:t>, float </a:t>
            </a:r>
            <a:r>
              <a:rPr lang="en-IE" sz="2025" i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2025" i="1" dirty="0">
                <a:solidFill>
                  <a:srgbClr val="FF0000"/>
                </a:solidFill>
                <a:latin typeface="Monaco" pitchFamily="2" charset="77"/>
              </a:rPr>
              <a:t>)</a:t>
            </a:r>
            <a:endParaRPr lang="en-IE" sz="2025" dirty="0">
              <a:latin typeface="Monaco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31ED5-7158-1451-4E64-6FDC7070D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7DA1-6CCF-5FE8-6F85-A6369A95C8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165796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Spot Class – Version 6.0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20" y="1267976"/>
            <a:ext cx="7039321" cy="24929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200" dirty="0">
                <a:latin typeface="Monaco" pitchFamily="2" charset="77"/>
              </a:rPr>
              <a:t>Spot </a:t>
            </a:r>
            <a:r>
              <a:rPr lang="en-IE" sz="1200" dirty="0" err="1">
                <a:latin typeface="Monaco" pitchFamily="2" charset="77"/>
              </a:rPr>
              <a:t>sp</a:t>
            </a:r>
            <a:r>
              <a:rPr lang="en-IE" sz="1200" dirty="0">
                <a:latin typeface="Monaco" pitchFamily="2" charset="77"/>
              </a:rPr>
              <a:t>;</a:t>
            </a:r>
          </a:p>
          <a:p>
            <a:pPr algn="l"/>
            <a:endParaRPr lang="en-IE" sz="1200" dirty="0">
              <a:latin typeface="Monaco" pitchFamily="2" charset="77"/>
            </a:endParaRPr>
          </a:p>
          <a:p>
            <a:pPr algn="l"/>
            <a:r>
              <a:rPr lang="en-IE" sz="1200" dirty="0">
                <a:latin typeface="Monaco" pitchFamily="2" charset="77"/>
              </a:rPr>
              <a:t>void setup(){</a:t>
            </a:r>
          </a:p>
          <a:p>
            <a:pPr algn="l"/>
            <a:r>
              <a:rPr lang="en-IE" sz="1200" dirty="0">
                <a:latin typeface="Monaco" pitchFamily="2" charset="77"/>
              </a:rPr>
              <a:t>  size (100,100);</a:t>
            </a:r>
          </a:p>
          <a:p>
            <a:pPr algn="l"/>
            <a:r>
              <a:rPr lang="en-IE" sz="1200" dirty="0">
                <a:latin typeface="Monaco" pitchFamily="2" charset="77"/>
              </a:rPr>
              <a:t>  </a:t>
            </a:r>
            <a:r>
              <a:rPr lang="en-IE" sz="1200" dirty="0" err="1">
                <a:latin typeface="Monaco" pitchFamily="2" charset="77"/>
              </a:rPr>
              <a:t>noStroke</a:t>
            </a:r>
            <a:r>
              <a:rPr lang="en-IE" sz="12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200" dirty="0">
                <a:latin typeface="Monaco" pitchFamily="2" charset="77"/>
              </a:rPr>
              <a:t>  </a:t>
            </a:r>
            <a:r>
              <a:rPr lang="en-IE" sz="1200" dirty="0" err="1">
                <a:solidFill>
                  <a:schemeClr val="tx1"/>
                </a:solidFill>
                <a:latin typeface="Monaco" pitchFamily="2" charset="77"/>
              </a:rPr>
              <a:t>sp</a:t>
            </a:r>
            <a:r>
              <a:rPr lang="en-IE" sz="1200" dirty="0">
                <a:solidFill>
                  <a:schemeClr val="tx1"/>
                </a:solidFill>
                <a:latin typeface="Monaco" pitchFamily="2" charset="77"/>
              </a:rPr>
              <a:t> = new Spot(33, 50, 30, 255,10,20);</a:t>
            </a:r>
          </a:p>
          <a:p>
            <a:pPr algn="l"/>
            <a:r>
              <a:rPr lang="en-IE" sz="1200" dirty="0">
                <a:solidFill>
                  <a:schemeClr val="tx1"/>
                </a:solidFill>
                <a:latin typeface="Monaco" pitchFamily="2" charset="77"/>
              </a:rPr>
              <a:t>}</a:t>
            </a:r>
          </a:p>
          <a:p>
            <a:pPr algn="l"/>
            <a:endParaRPr lang="en-IE" sz="1200" dirty="0">
              <a:latin typeface="Monaco" pitchFamily="2" charset="77"/>
            </a:endParaRPr>
          </a:p>
          <a:p>
            <a:pPr algn="l"/>
            <a:r>
              <a:rPr lang="en-IE" sz="1200" dirty="0">
                <a:latin typeface="Monaco" pitchFamily="2" charset="77"/>
              </a:rPr>
              <a:t>void draw(){</a:t>
            </a:r>
          </a:p>
          <a:p>
            <a:pPr algn="l"/>
            <a:r>
              <a:rPr lang="en-IE" sz="1200" dirty="0">
                <a:latin typeface="Monaco" pitchFamily="2" charset="77"/>
              </a:rPr>
              <a:t>  background(0);</a:t>
            </a:r>
          </a:p>
          <a:p>
            <a:pPr algn="l"/>
            <a:r>
              <a:rPr lang="en-IE" sz="1200" dirty="0">
                <a:latin typeface="Monaco" pitchFamily="2" charset="77"/>
              </a:rPr>
              <a:t>  </a:t>
            </a:r>
            <a:r>
              <a:rPr lang="en-IE" sz="1200" dirty="0" err="1">
                <a:latin typeface="Monaco" pitchFamily="2" charset="77"/>
              </a:rPr>
              <a:t>sp.display</a:t>
            </a:r>
            <a:r>
              <a:rPr lang="en-IE" sz="1200" dirty="0">
                <a:latin typeface="Monaco" pitchFamily="2" charset="77"/>
              </a:rPr>
              <a:t>();</a:t>
            </a:r>
          </a:p>
          <a:p>
            <a:pPr algn="l"/>
            <a:r>
              <a:rPr lang="en-IE" sz="1200" dirty="0">
                <a:latin typeface="Monaco" pitchFamily="2" charset="77"/>
              </a:rPr>
              <a:t>  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sp.move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 (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mouseX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200" b="1" dirty="0" err="1">
                <a:solidFill>
                  <a:srgbClr val="FF0000"/>
                </a:solidFill>
                <a:latin typeface="Monaco" pitchFamily="2" charset="77"/>
              </a:rPr>
              <a:t>mouseY</a:t>
            </a:r>
            <a:r>
              <a:rPr lang="en-IE" sz="1200" b="1" dirty="0">
                <a:solidFill>
                  <a:srgbClr val="FF0000"/>
                </a:solidFill>
                <a:latin typeface="Monaco" pitchFamily="2" charset="77"/>
              </a:rPr>
              <a:t>);</a:t>
            </a:r>
          </a:p>
          <a:p>
            <a:pPr algn="l"/>
            <a:r>
              <a:rPr lang="en-IE" sz="1200" dirty="0">
                <a:latin typeface="Monaco" pitchFamily="2" charset="77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727309" y="941426"/>
            <a:ext cx="5359483" cy="37548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int</a:t>
            </a:r>
            <a:r>
              <a:rPr lang="en-IE" sz="1400" dirty="0">
                <a:latin typeface="Monaco" pitchFamily="2" charset="77"/>
              </a:rPr>
              <a:t> red, green, blue;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constructors…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</a:t>
            </a:r>
            <a:r>
              <a:rPr lang="en-IE" sz="1400" dirty="0">
                <a:solidFill>
                  <a:schemeClr val="bg1">
                    <a:lumMod val="50000"/>
                  </a:schemeClr>
                </a:solidFill>
                <a:latin typeface="Monaco" pitchFamily="2" charset="77"/>
              </a:rPr>
              <a:t>// colour methods…</a:t>
            </a:r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  void display(){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ellipse(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, diameter, diameter);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void move (</a:t>
            </a:r>
            <a:r>
              <a:rPr lang="en-IE" sz="1400" dirty="0">
                <a:solidFill>
                  <a:srgbClr val="FF0000"/>
                </a:solidFill>
                <a:latin typeface="Monaco" pitchFamily="2" charset="77"/>
              </a:rPr>
              <a:t>float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, </a:t>
            </a:r>
            <a:r>
              <a:rPr lang="en-IE" sz="1400" dirty="0">
                <a:solidFill>
                  <a:srgbClr val="FF0000"/>
                </a:solidFill>
                <a:latin typeface="Monaco" pitchFamily="2" charset="77"/>
              </a:rPr>
              <a:t>float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)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{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xPos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 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=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400" b="1" dirty="0">
                <a:solidFill>
                  <a:srgbClr val="FF0000"/>
                </a:solidFill>
                <a:latin typeface="Monaco" pitchFamily="2" charset="77"/>
              </a:rPr>
              <a:t>   } </a:t>
            </a:r>
          </a:p>
          <a:p>
            <a:pPr algn="l"/>
            <a:r>
              <a:rPr lang="en-IE" sz="1400" dirty="0">
                <a:latin typeface="Monaco" pitchFamily="2" charset="77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4" t="14757" r="75087" b="69684"/>
          <a:stretch/>
        </p:blipFill>
        <p:spPr bwMode="auto">
          <a:xfrm>
            <a:off x="7062298" y="88615"/>
            <a:ext cx="1195637" cy="15260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Donut 6"/>
          <p:cNvSpPr/>
          <p:nvPr/>
        </p:nvSpPr>
        <p:spPr>
          <a:xfrm>
            <a:off x="114358" y="3209692"/>
            <a:ext cx="2711138" cy="438764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3337733" y="2872324"/>
            <a:ext cx="4642321" cy="1968646"/>
          </a:xfrm>
          <a:prstGeom prst="donut">
            <a:avLst>
              <a:gd name="adj" fmla="val 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671332E-6F13-5715-FA45-CC3885214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B76880-D560-6DC6-C8BB-484959D8D9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6060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Class Diagram for Spot Version 6.0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434369"/>
              </p:ext>
            </p:extLst>
          </p:nvPr>
        </p:nvGraphicFramePr>
        <p:xfrm>
          <a:off x="2501647" y="843274"/>
          <a:ext cx="5004054" cy="3959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326">
                <a:tc>
                  <a:txBody>
                    <a:bodyPr/>
                    <a:lstStyle/>
                    <a:p>
                      <a:pPr algn="ctr"/>
                      <a:r>
                        <a:rPr lang="en-IE" sz="1500" i="1" dirty="0">
                          <a:latin typeface="Monaco" pitchFamily="2" charset="77"/>
                        </a:rPr>
                        <a:t>Spot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pPr algn="l"/>
                      <a:r>
                        <a:rPr lang="en-IE" sz="1500" i="1" dirty="0" err="1">
                          <a:latin typeface="Monaco" pitchFamily="2" charset="77"/>
                        </a:rPr>
                        <a:t>xCoord</a:t>
                      </a:r>
                      <a:endParaRPr lang="en-IE" sz="15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1500" i="1" dirty="0" err="1">
                          <a:latin typeface="Monaco" pitchFamily="2" charset="77"/>
                        </a:rPr>
                        <a:t>yCoord</a:t>
                      </a:r>
                      <a:endParaRPr lang="en-IE" sz="1500" i="1" dirty="0">
                        <a:latin typeface="Monaco" pitchFamily="2" charset="77"/>
                      </a:endParaRPr>
                    </a:p>
                    <a:p>
                      <a:pPr algn="l"/>
                      <a:r>
                        <a:rPr lang="en-IE" sz="1500" i="1" dirty="0">
                          <a:latin typeface="Monaco" pitchFamily="2" charset="77"/>
                        </a:rPr>
                        <a:t>diameter</a:t>
                      </a:r>
                    </a:p>
                    <a:p>
                      <a:pPr algn="l"/>
                      <a:r>
                        <a:rPr lang="en-IE" sz="1500" i="1" dirty="0">
                          <a:latin typeface="Monaco" pitchFamily="2" charset="77"/>
                        </a:rPr>
                        <a:t>red</a:t>
                      </a:r>
                    </a:p>
                    <a:p>
                      <a:pPr algn="l"/>
                      <a:r>
                        <a:rPr lang="en-IE" sz="1500" i="1" dirty="0">
                          <a:latin typeface="Monaco" pitchFamily="2" charset="77"/>
                        </a:rPr>
                        <a:t>green</a:t>
                      </a:r>
                    </a:p>
                    <a:p>
                      <a:pPr algn="l"/>
                      <a:r>
                        <a:rPr lang="en-IE" sz="1500" i="1" dirty="0">
                          <a:latin typeface="Monaco" pitchFamily="2" charset="77"/>
                        </a:rPr>
                        <a:t>blue</a:t>
                      </a:r>
                    </a:p>
                    <a:p>
                      <a:pPr algn="l"/>
                      <a:r>
                        <a:rPr lang="en-IE" sz="1500" i="1" dirty="0" err="1">
                          <a:latin typeface="Monaco" pitchFamily="2" charset="77"/>
                        </a:rPr>
                        <a:t>gray</a:t>
                      </a:r>
                      <a:endParaRPr lang="en-IE" sz="1500" i="1" dirty="0">
                        <a:latin typeface="Monaco" pitchFamily="2" charset="77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380">
                <a:tc>
                  <a:txBody>
                    <a:bodyPr/>
                    <a:lstStyle/>
                    <a:p>
                      <a:pPr algn="l"/>
                      <a:r>
                        <a:rPr lang="en-IE" sz="1500" i="1" dirty="0">
                          <a:latin typeface="Monaco" pitchFamily="2" charset="77"/>
                        </a:rPr>
                        <a:t>Spot()</a:t>
                      </a:r>
                    </a:p>
                    <a:p>
                      <a:pPr algn="l"/>
                      <a:r>
                        <a:rPr lang="en-IE" sz="1500" i="1" dirty="0">
                          <a:latin typeface="Monaco" pitchFamily="2" charset="77"/>
                        </a:rPr>
                        <a:t>Spot</a:t>
                      </a:r>
                      <a:r>
                        <a:rPr lang="en-IE" sz="1500" i="1" baseline="0" dirty="0">
                          <a:latin typeface="Monaco" pitchFamily="2" charset="77"/>
                        </a:rPr>
                        <a:t>(float, float, float)</a:t>
                      </a:r>
                    </a:p>
                    <a:p>
                      <a:pPr algn="l"/>
                      <a:r>
                        <a:rPr lang="en-IE" sz="1500" i="1" baseline="0" dirty="0">
                          <a:latin typeface="Monaco" pitchFamily="2" charset="77"/>
                        </a:rPr>
                        <a:t>Spot(float, float, float, </a:t>
                      </a:r>
                      <a:r>
                        <a:rPr lang="en-IE" sz="1500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500" i="1" baseline="0" dirty="0">
                          <a:latin typeface="Monaco" pitchFamily="2" charset="7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500" i="1" baseline="0" dirty="0">
                          <a:latin typeface="Monaco" pitchFamily="2" charset="77"/>
                        </a:rPr>
                        <a:t>Spot(float, float, float, </a:t>
                      </a:r>
                      <a:r>
                        <a:rPr lang="en-IE" sz="1500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500" i="1" baseline="0" dirty="0">
                          <a:latin typeface="Monaco" pitchFamily="2" charset="77"/>
                        </a:rPr>
                        <a:t>, </a:t>
                      </a:r>
                      <a:r>
                        <a:rPr lang="en-IE" sz="1500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500" i="1" baseline="0" dirty="0">
                          <a:latin typeface="Monaco" pitchFamily="2" charset="77"/>
                        </a:rPr>
                        <a:t>, </a:t>
                      </a:r>
                      <a:r>
                        <a:rPr lang="en-IE" sz="1500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500" i="1" baseline="0" dirty="0">
                          <a:latin typeface="Monaco" pitchFamily="2" charset="77"/>
                        </a:rPr>
                        <a:t>)</a:t>
                      </a:r>
                    </a:p>
                    <a:p>
                      <a:pPr algn="l"/>
                      <a:r>
                        <a:rPr lang="en-IE" sz="1500" i="1" baseline="0" dirty="0">
                          <a:latin typeface="Monaco" pitchFamily="2" charset="77"/>
                        </a:rPr>
                        <a:t>display()</a:t>
                      </a:r>
                    </a:p>
                    <a:p>
                      <a:pPr algn="l"/>
                      <a:r>
                        <a:rPr lang="en-IE" sz="1500" i="1" baseline="0" dirty="0">
                          <a:latin typeface="Monaco" pitchFamily="2" charset="77"/>
                        </a:rPr>
                        <a:t>colour(</a:t>
                      </a:r>
                      <a:r>
                        <a:rPr lang="en-IE" sz="1500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500" i="1" baseline="0" dirty="0">
                          <a:latin typeface="Monaco" pitchFamily="2" charset="77"/>
                        </a:rPr>
                        <a:t>, </a:t>
                      </a:r>
                      <a:r>
                        <a:rPr lang="en-IE" sz="1500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500" i="1" baseline="0" dirty="0">
                          <a:latin typeface="Monaco" pitchFamily="2" charset="77"/>
                        </a:rPr>
                        <a:t>, </a:t>
                      </a:r>
                      <a:r>
                        <a:rPr lang="en-IE" sz="1500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500" i="1" baseline="0" dirty="0">
                          <a:latin typeface="Monaco" pitchFamily="2" charset="77"/>
                        </a:rPr>
                        <a:t>)</a:t>
                      </a:r>
                    </a:p>
                    <a:p>
                      <a:pPr algn="l"/>
                      <a:r>
                        <a:rPr lang="en-IE" sz="1500" i="1" baseline="0" dirty="0">
                          <a:latin typeface="Monaco" pitchFamily="2" charset="77"/>
                        </a:rPr>
                        <a:t>colour(</a:t>
                      </a:r>
                      <a:r>
                        <a:rPr lang="en-IE" sz="1500" i="1" baseline="0" dirty="0" err="1">
                          <a:latin typeface="Monaco" pitchFamily="2" charset="77"/>
                        </a:rPr>
                        <a:t>int</a:t>
                      </a:r>
                      <a:r>
                        <a:rPr lang="en-IE" sz="1500" i="1" baseline="0" dirty="0">
                          <a:latin typeface="Monaco" pitchFamily="2" charset="77"/>
                        </a:rPr>
                        <a:t>)</a:t>
                      </a:r>
                    </a:p>
                    <a:p>
                      <a:pPr algn="l"/>
                      <a:r>
                        <a:rPr lang="en-IE" sz="1500" b="1" i="1" baseline="0" dirty="0">
                          <a:solidFill>
                            <a:srgbClr val="00B050"/>
                          </a:solidFill>
                          <a:latin typeface="Monaco" pitchFamily="2" charset="77"/>
                        </a:rPr>
                        <a:t>move(float, float)</a:t>
                      </a:r>
                      <a:endParaRPr lang="en-IE" sz="1500" b="1" i="1" dirty="0">
                        <a:solidFill>
                          <a:srgbClr val="00B050"/>
                        </a:solidFill>
                        <a:latin typeface="Monaco" pitchFamily="2" charset="77"/>
                      </a:endParaRP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onut 3"/>
          <p:cNvSpPr/>
          <p:nvPr/>
        </p:nvSpPr>
        <p:spPr>
          <a:xfrm>
            <a:off x="2085975" y="4462272"/>
            <a:ext cx="3180969" cy="411480"/>
          </a:xfrm>
          <a:prstGeom prst="donut">
            <a:avLst>
              <a:gd name="adj" fmla="val 26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BB0A-4C89-6909-1C2A-E17344A20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E01C3-8399-9D3F-3A41-E0E78BFA03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121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368FF"/>
                </a:solidFill>
                <a:latin typeface="Monaco" pitchFamily="2" charset="77"/>
              </a:rPr>
              <a:t>this</a:t>
            </a:r>
            <a:r>
              <a:rPr lang="en-IE" dirty="0"/>
              <a:t> keyword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874514"/>
            <a:ext cx="6172200" cy="3394472"/>
          </a:xfrm>
        </p:spPr>
        <p:txBody>
          <a:bodyPr>
            <a:normAutofit/>
          </a:bodyPr>
          <a:lstStyle/>
          <a:p>
            <a:r>
              <a:rPr lang="en-IE" dirty="0"/>
              <a:t>The class </a:t>
            </a:r>
            <a:r>
              <a:rPr lang="en-IE" b="1" dirty="0">
                <a:solidFill>
                  <a:srgbClr val="0368FF"/>
                </a:solidFill>
              </a:rPr>
              <a:t>Spot</a:t>
            </a:r>
            <a:r>
              <a:rPr lang="en-IE" dirty="0"/>
              <a:t> contains many fields e.g.:</a:t>
            </a:r>
          </a:p>
          <a:p>
            <a:pPr lvl="1"/>
            <a:r>
              <a:rPr lang="en-IE" dirty="0" err="1"/>
              <a:t>xCoord</a:t>
            </a:r>
            <a:r>
              <a:rPr lang="en-IE" dirty="0"/>
              <a:t>, </a:t>
            </a:r>
            <a:r>
              <a:rPr lang="en-IE" dirty="0" err="1"/>
              <a:t>yCoord</a:t>
            </a:r>
            <a:r>
              <a:rPr lang="en-IE" dirty="0"/>
              <a:t>, diameter</a:t>
            </a:r>
          </a:p>
          <a:p>
            <a:pPr marL="342900" lvl="1" indent="0">
              <a:buNone/>
            </a:pPr>
            <a:endParaRPr lang="en-IE" dirty="0"/>
          </a:p>
        </p:txBody>
      </p:sp>
      <p:sp>
        <p:nvSpPr>
          <p:cNvPr id="2" name="Rectangle 1"/>
          <p:cNvSpPr/>
          <p:nvPr/>
        </p:nvSpPr>
        <p:spPr>
          <a:xfrm>
            <a:off x="2338637" y="1807653"/>
            <a:ext cx="6172200" cy="29495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8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688" b="1" dirty="0">
                <a:solidFill>
                  <a:srgbClr val="00B050"/>
                </a:solidFill>
                <a:latin typeface="Monaco" pitchFamily="2" charset="77"/>
              </a:rPr>
              <a:t>  </a:t>
            </a:r>
            <a:r>
              <a:rPr lang="en-IE" sz="1688" dirty="0">
                <a:solidFill>
                  <a:srgbClr val="00B050"/>
                </a:solidFill>
                <a:latin typeface="Monaco" pitchFamily="2" charset="77"/>
              </a:rPr>
              <a:t>float</a:t>
            </a:r>
            <a:r>
              <a:rPr lang="en-IE" sz="1688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IE" sz="1688" b="1" dirty="0" err="1">
                <a:solidFill>
                  <a:srgbClr val="00B050"/>
                </a:solidFill>
                <a:latin typeface="Monaco" pitchFamily="2" charset="77"/>
              </a:rPr>
              <a:t>xCoord</a:t>
            </a:r>
            <a:r>
              <a:rPr lang="en-IE" sz="1688" b="1" dirty="0">
                <a:solidFill>
                  <a:srgbClr val="00B050"/>
                </a:solidFill>
                <a:latin typeface="Monaco" pitchFamily="2" charset="77"/>
              </a:rPr>
              <a:t>, </a:t>
            </a:r>
            <a:r>
              <a:rPr lang="en-IE" sz="1688" b="1" dirty="0" err="1">
                <a:solidFill>
                  <a:srgbClr val="00B050"/>
                </a:solidFill>
                <a:latin typeface="Monaco" pitchFamily="2" charset="77"/>
              </a:rPr>
              <a:t>yCoord</a:t>
            </a:r>
            <a:r>
              <a:rPr lang="en-IE" sz="1688" b="1" dirty="0">
                <a:solidFill>
                  <a:srgbClr val="00B050"/>
                </a:solidFill>
                <a:latin typeface="Monaco" pitchFamily="2" charset="77"/>
              </a:rPr>
              <a:t>;</a:t>
            </a:r>
          </a:p>
          <a:p>
            <a:pPr algn="l"/>
            <a:r>
              <a:rPr lang="en-IE" sz="1688" b="1" dirty="0">
                <a:solidFill>
                  <a:srgbClr val="00B050"/>
                </a:solidFill>
                <a:latin typeface="Monaco" pitchFamily="2" charset="77"/>
              </a:rPr>
              <a:t>  </a:t>
            </a:r>
            <a:r>
              <a:rPr lang="en-IE" sz="1688" dirty="0">
                <a:solidFill>
                  <a:srgbClr val="00B050"/>
                </a:solidFill>
                <a:latin typeface="Monaco" pitchFamily="2" charset="77"/>
              </a:rPr>
              <a:t>float</a:t>
            </a:r>
            <a:r>
              <a:rPr lang="en-IE" sz="1688" b="1" dirty="0">
                <a:solidFill>
                  <a:srgbClr val="00B050"/>
                </a:solidFill>
                <a:latin typeface="Monaco" pitchFamily="2" charset="77"/>
              </a:rPr>
              <a:t> diameter;</a:t>
            </a:r>
          </a:p>
          <a:p>
            <a:pPr algn="l"/>
            <a:r>
              <a:rPr lang="en-IE" sz="1688" dirty="0">
                <a:latin typeface="Monaco" pitchFamily="2" charset="77"/>
              </a:rPr>
              <a:t>  </a:t>
            </a:r>
            <a:r>
              <a:rPr lang="en-IE" sz="1688" dirty="0" err="1">
                <a:latin typeface="Monaco" pitchFamily="2" charset="77"/>
              </a:rPr>
              <a:t>int</a:t>
            </a:r>
            <a:r>
              <a:rPr lang="en-IE" sz="1688" dirty="0">
                <a:latin typeface="Monaco" pitchFamily="2" charset="77"/>
              </a:rPr>
              <a:t> red, green, blue;</a:t>
            </a:r>
          </a:p>
          <a:p>
            <a:pPr algn="l"/>
            <a:endParaRPr lang="en-IE" sz="1688" dirty="0">
              <a:latin typeface="Monaco" pitchFamily="2" charset="77"/>
            </a:endParaRPr>
          </a:p>
          <a:p>
            <a:pPr algn="l"/>
            <a:r>
              <a:rPr lang="en-IE" sz="1688" dirty="0">
                <a:latin typeface="Monaco" pitchFamily="2" charset="77"/>
              </a:rPr>
              <a:t>  Spot(float </a:t>
            </a:r>
            <a:r>
              <a:rPr lang="en-IE" sz="1688" dirty="0" err="1">
                <a:latin typeface="Monaco" pitchFamily="2" charset="77"/>
              </a:rPr>
              <a:t>xPos</a:t>
            </a:r>
            <a:r>
              <a:rPr lang="en-IE" sz="1688" dirty="0">
                <a:latin typeface="Monaco" pitchFamily="2" charset="77"/>
              </a:rPr>
              <a:t>, float </a:t>
            </a:r>
            <a:r>
              <a:rPr lang="en-IE" sz="1688" dirty="0" err="1">
                <a:latin typeface="Monaco" pitchFamily="2" charset="77"/>
              </a:rPr>
              <a:t>yPos</a:t>
            </a:r>
            <a:r>
              <a:rPr lang="en-IE" sz="1688" dirty="0">
                <a:latin typeface="Monaco" pitchFamily="2" charset="77"/>
              </a:rPr>
              <a:t>, float </a:t>
            </a:r>
            <a:r>
              <a:rPr lang="en-IE" sz="1688" dirty="0" err="1">
                <a:latin typeface="Monaco" pitchFamily="2" charset="77"/>
              </a:rPr>
              <a:t>diamtr</a:t>
            </a:r>
            <a:r>
              <a:rPr lang="en-IE" sz="1688" dirty="0">
                <a:latin typeface="Monaco" pitchFamily="2" charset="77"/>
              </a:rPr>
              <a:t>)</a:t>
            </a:r>
          </a:p>
          <a:p>
            <a:pPr algn="l"/>
            <a:r>
              <a:rPr lang="en-IE" sz="1688" dirty="0">
                <a:latin typeface="Monaco" pitchFamily="2" charset="77"/>
              </a:rPr>
              <a:t>  {</a:t>
            </a:r>
          </a:p>
          <a:p>
            <a:pPr algn="l"/>
            <a:r>
              <a:rPr lang="en-IE" sz="1688" dirty="0">
                <a:latin typeface="Monaco" pitchFamily="2" charset="77"/>
              </a:rPr>
              <a:t>      </a:t>
            </a:r>
            <a:r>
              <a:rPr lang="en-IE" sz="1688" dirty="0" err="1">
                <a:latin typeface="Monaco" pitchFamily="2" charset="77"/>
              </a:rPr>
              <a:t>xCoord</a:t>
            </a:r>
            <a:r>
              <a:rPr lang="en-IE" sz="1688" dirty="0">
                <a:latin typeface="Monaco" pitchFamily="2" charset="77"/>
              </a:rPr>
              <a:t> = </a:t>
            </a:r>
            <a:r>
              <a:rPr lang="en-IE" sz="1688" dirty="0" err="1">
                <a:latin typeface="Monaco" pitchFamily="2" charset="77"/>
              </a:rPr>
              <a:t>xPos</a:t>
            </a:r>
            <a:r>
              <a:rPr lang="en-IE" sz="1688" dirty="0">
                <a:latin typeface="Monaco" pitchFamily="2" charset="77"/>
              </a:rPr>
              <a:t>;</a:t>
            </a:r>
          </a:p>
          <a:p>
            <a:pPr algn="l"/>
            <a:r>
              <a:rPr lang="en-IE" sz="1688" dirty="0">
                <a:latin typeface="Monaco" pitchFamily="2" charset="77"/>
              </a:rPr>
              <a:t>      </a:t>
            </a:r>
            <a:r>
              <a:rPr lang="en-IE" sz="1688" dirty="0" err="1">
                <a:latin typeface="Monaco" pitchFamily="2" charset="77"/>
              </a:rPr>
              <a:t>yCoord</a:t>
            </a:r>
            <a:r>
              <a:rPr lang="en-IE" sz="1688" dirty="0">
                <a:latin typeface="Monaco" pitchFamily="2" charset="77"/>
              </a:rPr>
              <a:t> = </a:t>
            </a:r>
            <a:r>
              <a:rPr lang="en-IE" sz="1688" dirty="0" err="1">
                <a:latin typeface="Monaco" pitchFamily="2" charset="77"/>
              </a:rPr>
              <a:t>yPos</a:t>
            </a:r>
            <a:r>
              <a:rPr lang="en-IE" sz="1688" dirty="0">
                <a:latin typeface="Monaco" pitchFamily="2" charset="77"/>
              </a:rPr>
              <a:t>;</a:t>
            </a:r>
          </a:p>
          <a:p>
            <a:pPr algn="l"/>
            <a:r>
              <a:rPr lang="en-IE" sz="1688" dirty="0">
                <a:latin typeface="Monaco" pitchFamily="2" charset="77"/>
              </a:rPr>
              <a:t>      diameter = </a:t>
            </a:r>
            <a:r>
              <a:rPr lang="en-IE" sz="1688" dirty="0" err="1">
                <a:latin typeface="Monaco" pitchFamily="2" charset="77"/>
              </a:rPr>
              <a:t>diamtr</a:t>
            </a:r>
            <a:r>
              <a:rPr lang="en-IE" sz="1688" dirty="0">
                <a:latin typeface="Monaco" pitchFamily="2" charset="77"/>
              </a:rPr>
              <a:t>;</a:t>
            </a:r>
          </a:p>
          <a:p>
            <a:pPr algn="l"/>
            <a:r>
              <a:rPr lang="en-IE" sz="1688" dirty="0">
                <a:latin typeface="Monaco" pitchFamily="2" charset="77"/>
              </a:rPr>
              <a:t>  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1A638-9799-D87C-B350-2404BDAAC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C5C5-5B17-C6D9-0351-E213385719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7184794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368FF"/>
                </a:solidFill>
                <a:latin typeface="Monaco" pitchFamily="2" charset="77"/>
              </a:rPr>
              <a:t>this</a:t>
            </a:r>
            <a:r>
              <a:rPr lang="en-IE" dirty="0"/>
              <a:t> keyword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874514"/>
            <a:ext cx="6172200" cy="3394472"/>
          </a:xfrm>
        </p:spPr>
        <p:txBody>
          <a:bodyPr>
            <a:normAutofit/>
          </a:bodyPr>
          <a:lstStyle/>
          <a:p>
            <a:r>
              <a:rPr lang="en-IE" dirty="0"/>
              <a:t>The class </a:t>
            </a:r>
            <a:r>
              <a:rPr lang="en-IE" b="1" dirty="0">
                <a:solidFill>
                  <a:srgbClr val="0368FF"/>
                </a:solidFill>
              </a:rPr>
              <a:t>Spot</a:t>
            </a:r>
            <a:r>
              <a:rPr lang="en-IE" dirty="0"/>
              <a:t> contains many fields e.g.:</a:t>
            </a:r>
          </a:p>
          <a:p>
            <a:pPr lvl="1"/>
            <a:r>
              <a:rPr lang="en-IE" sz="2000" dirty="0" err="1">
                <a:latin typeface="Monaco" pitchFamily="2" charset="77"/>
              </a:rPr>
              <a:t>xCoord</a:t>
            </a:r>
            <a:r>
              <a:rPr lang="en-IE" sz="2000" dirty="0">
                <a:latin typeface="Monaco" pitchFamily="2" charset="77"/>
              </a:rPr>
              <a:t>, </a:t>
            </a:r>
            <a:r>
              <a:rPr lang="en-IE" sz="2000" dirty="0" err="1">
                <a:latin typeface="Monaco" pitchFamily="2" charset="77"/>
              </a:rPr>
              <a:t>yCoord</a:t>
            </a:r>
            <a:r>
              <a:rPr lang="en-IE" sz="2000" dirty="0">
                <a:latin typeface="Monaco" pitchFamily="2" charset="77"/>
              </a:rPr>
              <a:t>, diameter</a:t>
            </a:r>
          </a:p>
          <a:p>
            <a:r>
              <a:rPr lang="en-IE" dirty="0"/>
              <a:t>One of the </a:t>
            </a:r>
            <a:r>
              <a:rPr lang="en-IE" b="1" dirty="0">
                <a:solidFill>
                  <a:srgbClr val="0368FF"/>
                </a:solidFill>
              </a:rPr>
              <a:t>Spot</a:t>
            </a:r>
            <a:r>
              <a:rPr lang="en-IE" dirty="0"/>
              <a:t> constructors takes three parameters:</a:t>
            </a:r>
          </a:p>
          <a:p>
            <a:pPr lvl="1"/>
            <a:r>
              <a:rPr lang="en-IE" sz="2000" dirty="0" err="1">
                <a:latin typeface="Monaco" pitchFamily="2" charset="77"/>
              </a:rPr>
              <a:t>xPos</a:t>
            </a:r>
            <a:r>
              <a:rPr lang="en-IE" sz="2000" dirty="0">
                <a:latin typeface="Monaco" pitchFamily="2" charset="77"/>
              </a:rPr>
              <a:t>, </a:t>
            </a:r>
            <a:r>
              <a:rPr lang="en-IE" sz="2000" dirty="0" err="1">
                <a:latin typeface="Monaco" pitchFamily="2" charset="77"/>
              </a:rPr>
              <a:t>yPos</a:t>
            </a:r>
            <a:r>
              <a:rPr lang="en-IE" sz="2000" dirty="0">
                <a:latin typeface="Monaco" pitchFamily="2" charset="77"/>
              </a:rPr>
              <a:t>, </a:t>
            </a:r>
            <a:r>
              <a:rPr lang="en-IE" sz="2000" dirty="0" err="1">
                <a:latin typeface="Monaco" pitchFamily="2" charset="77"/>
              </a:rPr>
              <a:t>diamtr</a:t>
            </a:r>
            <a:endParaRPr lang="en-IE" sz="2000" dirty="0">
              <a:latin typeface="Monaco" pitchFamily="2" charset="77"/>
            </a:endParaRPr>
          </a:p>
          <a:p>
            <a:pPr lvl="1"/>
            <a:endParaRPr lang="en-IE" dirty="0"/>
          </a:p>
        </p:txBody>
      </p:sp>
      <p:sp>
        <p:nvSpPr>
          <p:cNvPr id="2" name="Rectangle 1"/>
          <p:cNvSpPr/>
          <p:nvPr/>
        </p:nvSpPr>
        <p:spPr>
          <a:xfrm>
            <a:off x="3941064" y="2103120"/>
            <a:ext cx="5038344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diameter;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int</a:t>
            </a:r>
            <a:r>
              <a:rPr lang="en-IE" sz="1400" dirty="0">
                <a:latin typeface="Monaco" pitchFamily="2" charset="77"/>
              </a:rPr>
              <a:t> red, green, blue;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  Spot (</a:t>
            </a:r>
            <a:r>
              <a:rPr lang="en-IE" sz="1400" dirty="0">
                <a:solidFill>
                  <a:srgbClr val="00B050"/>
                </a:solidFill>
                <a:latin typeface="Monaco" pitchFamily="2" charset="77"/>
              </a:rPr>
              <a:t>float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xPos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, </a:t>
            </a:r>
            <a:r>
              <a:rPr lang="en-IE" sz="1400" dirty="0">
                <a:solidFill>
                  <a:srgbClr val="00B050"/>
                </a:solidFill>
                <a:latin typeface="Monaco" pitchFamily="2" charset="77"/>
              </a:rPr>
              <a:t>float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yPos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, </a:t>
            </a:r>
            <a:r>
              <a:rPr lang="en-IE" sz="1400" dirty="0">
                <a:solidFill>
                  <a:srgbClr val="00B050"/>
                </a:solidFill>
                <a:latin typeface="Monaco" pitchFamily="2" charset="77"/>
              </a:rPr>
              <a:t>float</a:t>
            </a:r>
            <a:r>
              <a:rPr lang="en-IE" sz="1400" b="1" dirty="0">
                <a:solidFill>
                  <a:srgbClr val="00B050"/>
                </a:solidFill>
                <a:latin typeface="Monaco" pitchFamily="2" charset="77"/>
              </a:rPr>
              <a:t>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)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 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 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  diameter =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endParaRPr lang="en-IE" sz="1400" dirty="0">
              <a:latin typeface="Monaco" pitchFamily="2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4A632-D3BF-6C4E-7BD2-73F388494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53678-8F73-D039-2BAB-99728B250E8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44156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368FF"/>
                </a:solidFill>
                <a:latin typeface="Monaco" pitchFamily="2" charset="77"/>
              </a:rPr>
              <a:t>this</a:t>
            </a:r>
            <a:r>
              <a:rPr lang="en-IE" dirty="0"/>
              <a:t> keyword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890505"/>
            <a:ext cx="7772400" cy="3876690"/>
          </a:xfrm>
        </p:spPr>
        <p:txBody>
          <a:bodyPr>
            <a:normAutofit lnSpcReduction="10000"/>
          </a:bodyPr>
          <a:lstStyle/>
          <a:p>
            <a:r>
              <a:rPr lang="en-IE" dirty="0"/>
              <a:t>It would be nice to name the parameters passed into the Spot constructor the </a:t>
            </a:r>
            <a:r>
              <a:rPr lang="en-IE" b="1" dirty="0"/>
              <a:t>same names as the instance fields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This is called </a:t>
            </a:r>
            <a:br>
              <a:rPr lang="en-IE" dirty="0"/>
            </a:br>
            <a:r>
              <a:rPr lang="en-IE" b="1" dirty="0">
                <a:solidFill>
                  <a:srgbClr val="FF0000"/>
                </a:solidFill>
              </a:rPr>
              <a:t>name overloading</a:t>
            </a:r>
            <a:r>
              <a:rPr lang="en-IE" dirty="0"/>
              <a:t>.</a:t>
            </a:r>
            <a:br>
              <a:rPr lang="en-IE" dirty="0"/>
            </a:br>
            <a:endParaRPr lang="en-IE" dirty="0"/>
          </a:p>
          <a:p>
            <a:r>
              <a:rPr lang="en-IE" dirty="0"/>
              <a:t>But how will Java</a:t>
            </a:r>
            <a:br>
              <a:rPr lang="en-IE" dirty="0"/>
            </a:br>
            <a:r>
              <a:rPr lang="en-IE" dirty="0"/>
              <a:t>know which variable</a:t>
            </a:r>
            <a:br>
              <a:rPr lang="en-IE" dirty="0"/>
            </a:br>
            <a:r>
              <a:rPr lang="en-IE" dirty="0"/>
              <a:t>we are referring to?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6783" y="1773936"/>
            <a:ext cx="4957519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,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float </a:t>
            </a:r>
            <a:r>
              <a:rPr lang="en-IE" sz="1400" b="1" dirty="0">
                <a:solidFill>
                  <a:srgbClr val="0070C0"/>
                </a:solidFill>
                <a:latin typeface="Monaco" pitchFamily="2" charset="77"/>
              </a:rPr>
              <a:t>diameter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</a:t>
            </a:r>
            <a:r>
              <a:rPr lang="en-IE" sz="1400" dirty="0" err="1">
                <a:latin typeface="Monaco" pitchFamily="2" charset="77"/>
              </a:rPr>
              <a:t>int</a:t>
            </a:r>
            <a:r>
              <a:rPr lang="en-IE" sz="1400" dirty="0">
                <a:latin typeface="Monaco" pitchFamily="2" charset="77"/>
              </a:rPr>
              <a:t> red, green, blue;</a:t>
            </a:r>
          </a:p>
          <a:p>
            <a:pPr algn="l"/>
            <a:endParaRPr lang="en-IE" sz="1400" dirty="0">
              <a:latin typeface="Monaco" pitchFamily="2" charset="77"/>
            </a:endParaRPr>
          </a:p>
          <a:p>
            <a:pPr algn="l"/>
            <a:r>
              <a:rPr lang="en-IE" sz="1400" dirty="0">
                <a:latin typeface="Monaco" pitchFamily="2" charset="77"/>
              </a:rPr>
              <a:t>  Spot(float </a:t>
            </a:r>
            <a:r>
              <a:rPr lang="en-IE" sz="1400" b="1" dirty="0" err="1">
                <a:solidFill>
                  <a:srgbClr val="00B050"/>
                </a:solidFill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b="1" dirty="0" err="1">
                <a:solidFill>
                  <a:srgbClr val="FF0000"/>
                </a:solidFill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, float </a:t>
            </a:r>
            <a:r>
              <a:rPr lang="en-IE" sz="1400" b="1" dirty="0" err="1">
                <a:solidFill>
                  <a:srgbClr val="0070C0"/>
                </a:solidFill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)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{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  </a:t>
            </a:r>
            <a:r>
              <a:rPr lang="en-IE" sz="1400" dirty="0" err="1">
                <a:latin typeface="Monaco" pitchFamily="2" charset="77"/>
              </a:rPr>
              <a:t>xCoord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xPos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  </a:t>
            </a:r>
            <a:r>
              <a:rPr lang="en-IE" sz="1400" dirty="0" err="1">
                <a:latin typeface="Monaco" pitchFamily="2" charset="77"/>
              </a:rPr>
              <a:t>yCoord</a:t>
            </a:r>
            <a:r>
              <a:rPr lang="en-IE" sz="1400" dirty="0">
                <a:latin typeface="Monaco" pitchFamily="2" charset="77"/>
              </a:rPr>
              <a:t> = </a:t>
            </a:r>
            <a:r>
              <a:rPr lang="en-IE" sz="1400" dirty="0" err="1">
                <a:latin typeface="Monaco" pitchFamily="2" charset="77"/>
              </a:rPr>
              <a:t>yPos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    diameter = </a:t>
            </a:r>
            <a:r>
              <a:rPr lang="en-IE" sz="1400" dirty="0" err="1">
                <a:latin typeface="Monaco" pitchFamily="2" charset="77"/>
              </a:rPr>
              <a:t>diamtr</a:t>
            </a:r>
            <a:r>
              <a:rPr lang="en-IE" sz="1400" dirty="0">
                <a:latin typeface="Monaco" pitchFamily="2" charset="77"/>
              </a:rPr>
              <a:t>;</a:t>
            </a:r>
          </a:p>
          <a:p>
            <a:pPr algn="l"/>
            <a:r>
              <a:rPr lang="en-IE" sz="1400" dirty="0">
                <a:latin typeface="Monaco" pitchFamily="2" charset="77"/>
              </a:rPr>
              <a:t>  }</a:t>
            </a:r>
          </a:p>
          <a:p>
            <a:pPr algn="l"/>
            <a:endParaRPr lang="en-IE" sz="1400" dirty="0">
              <a:latin typeface="Monaco" pitchFamily="2" charset="77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DBF6F-6B2F-6F3D-293D-669622C4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EEE63-5D55-4BB2-E993-E743C726F1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52442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368FF"/>
                </a:solidFill>
                <a:latin typeface="Monaco" pitchFamily="2" charset="77"/>
              </a:rPr>
              <a:t>this</a:t>
            </a:r>
            <a:r>
              <a:rPr lang="en-IE" dirty="0"/>
              <a:t> keyword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4350" y="3714750"/>
            <a:ext cx="6172200" cy="1600200"/>
          </a:xfrm>
        </p:spPr>
        <p:txBody>
          <a:bodyPr>
            <a:normAutofit/>
          </a:bodyPr>
          <a:lstStyle/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265425" y="2041398"/>
            <a:ext cx="5902511" cy="26314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float </a:t>
            </a:r>
            <a:r>
              <a:rPr lang="en-IE" sz="1500" b="1" dirty="0" err="1">
                <a:solidFill>
                  <a:srgbClr val="00B050"/>
                </a:solidFill>
                <a:latin typeface="Monaco" pitchFamily="2" charset="77"/>
              </a:rPr>
              <a:t>xCoord</a:t>
            </a:r>
            <a:r>
              <a:rPr lang="en-IE" sz="1500" dirty="0">
                <a:latin typeface="Monaco" pitchFamily="2" charset="77"/>
              </a:rPr>
              <a:t>,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float </a:t>
            </a:r>
            <a:r>
              <a:rPr lang="en-IE" sz="1500" b="1" dirty="0">
                <a:solidFill>
                  <a:srgbClr val="0070C0"/>
                </a:solidFill>
                <a:latin typeface="Monaco" pitchFamily="2" charset="77"/>
              </a:rPr>
              <a:t>diameter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</a:t>
            </a:r>
            <a:r>
              <a:rPr lang="en-IE" sz="1500" dirty="0" err="1">
                <a:latin typeface="Monaco" pitchFamily="2" charset="77"/>
              </a:rPr>
              <a:t>int</a:t>
            </a:r>
            <a:r>
              <a:rPr lang="en-IE" sz="1500" dirty="0">
                <a:latin typeface="Monaco" pitchFamily="2" charset="77"/>
              </a:rPr>
              <a:t> red, green, blue;</a:t>
            </a:r>
          </a:p>
          <a:p>
            <a:pPr algn="l"/>
            <a:endParaRPr lang="en-IE" sz="1500" dirty="0">
              <a:latin typeface="Monaco" pitchFamily="2" charset="77"/>
            </a:endParaRPr>
          </a:p>
          <a:p>
            <a:pPr algn="l"/>
            <a:r>
              <a:rPr lang="en-IE" sz="1500" dirty="0">
                <a:latin typeface="Monaco" pitchFamily="2" charset="77"/>
              </a:rPr>
              <a:t> Spot(float </a:t>
            </a:r>
            <a:r>
              <a:rPr lang="en-IE" sz="1500" dirty="0" err="1">
                <a:latin typeface="Monaco" pitchFamily="2" charset="77"/>
              </a:rPr>
              <a:t>xCoord</a:t>
            </a:r>
            <a:r>
              <a:rPr lang="en-IE" sz="1500" dirty="0">
                <a:latin typeface="Monaco" pitchFamily="2" charset="77"/>
              </a:rPr>
              <a:t>, float </a:t>
            </a:r>
            <a:r>
              <a:rPr lang="en-IE" sz="1500" dirty="0" err="1">
                <a:latin typeface="Monaco" pitchFamily="2" charset="77"/>
              </a:rPr>
              <a:t>yCoord</a:t>
            </a:r>
            <a:r>
              <a:rPr lang="en-IE" sz="1500" dirty="0">
                <a:latin typeface="Monaco" pitchFamily="2" charset="77"/>
              </a:rPr>
              <a:t>, float diameter)</a:t>
            </a:r>
          </a:p>
          <a:p>
            <a:pPr algn="l"/>
            <a:r>
              <a:rPr lang="en-IE" sz="1500" dirty="0">
                <a:latin typeface="Monaco" pitchFamily="2" charset="77"/>
              </a:rPr>
              <a:t> {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00B050"/>
                </a:solidFill>
                <a:latin typeface="Monaco" pitchFamily="2" charset="77"/>
              </a:rPr>
              <a:t>this.xCoord</a:t>
            </a:r>
            <a:r>
              <a:rPr lang="en-IE" sz="1500" b="1" dirty="0">
                <a:solidFill>
                  <a:srgbClr val="00B050"/>
                </a:solidFill>
                <a:latin typeface="Monaco" pitchFamily="2" charset="77"/>
              </a:rPr>
              <a:t>       </a:t>
            </a:r>
            <a:r>
              <a:rPr lang="en-IE" sz="1500" dirty="0">
                <a:latin typeface="Monaco" pitchFamily="2" charset="77"/>
              </a:rPr>
              <a:t>= </a:t>
            </a:r>
            <a:r>
              <a:rPr lang="en-IE" sz="1500" dirty="0" err="1">
                <a:latin typeface="Monaco" pitchFamily="2" charset="77"/>
              </a:rPr>
              <a:t>xCoord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this.yCoord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    </a:t>
            </a:r>
            <a:r>
              <a:rPr lang="en-IE" sz="1500" dirty="0">
                <a:latin typeface="Monaco" pitchFamily="2" charset="77"/>
              </a:rPr>
              <a:t>= </a:t>
            </a:r>
            <a:r>
              <a:rPr lang="en-IE" sz="1500" dirty="0" err="1">
                <a:latin typeface="Monaco" pitchFamily="2" charset="77"/>
              </a:rPr>
              <a:t>yCoord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0070C0"/>
                </a:solidFill>
                <a:latin typeface="Monaco" pitchFamily="2" charset="77"/>
              </a:rPr>
              <a:t>this.diameter</a:t>
            </a:r>
            <a:r>
              <a:rPr lang="en-IE" sz="15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IE" sz="1500" dirty="0">
                <a:latin typeface="Monaco" pitchFamily="2" charset="77"/>
              </a:rPr>
              <a:t>= diameter;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}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A1B1CBF-15B8-488C-96B8-36FB1A5BC20E}"/>
              </a:ext>
            </a:extLst>
          </p:cNvPr>
          <p:cNvSpPr txBox="1">
            <a:spLocks/>
          </p:cNvSpPr>
          <p:nvPr/>
        </p:nvSpPr>
        <p:spPr>
          <a:xfrm>
            <a:off x="525780" y="898399"/>
            <a:ext cx="4293108" cy="10286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/>
              <a:t>We can use the </a:t>
            </a:r>
            <a:r>
              <a:rPr lang="en-IE" sz="2400" dirty="0">
                <a:solidFill>
                  <a:srgbClr val="FF0000"/>
                </a:solidFill>
                <a:latin typeface="Monaco" pitchFamily="2" charset="77"/>
              </a:rPr>
              <a:t>this</a:t>
            </a:r>
            <a:r>
              <a:rPr lang="en-IE" sz="2400" dirty="0"/>
              <a:t> keyword to distinguish between them</a:t>
            </a:r>
          </a:p>
          <a:p>
            <a:pPr marL="0" indent="0">
              <a:buNone/>
            </a:pPr>
            <a:endParaRPr lang="en-IE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FA4E06-345E-4A77-9A65-7817076CD0F4}"/>
              </a:ext>
            </a:extLst>
          </p:cNvPr>
          <p:cNvSpPr/>
          <p:nvPr/>
        </p:nvSpPr>
        <p:spPr>
          <a:xfrm>
            <a:off x="2436876" y="3412998"/>
            <a:ext cx="1257300" cy="12526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9BC1ED-6FF8-42C7-AF4B-2CD98F14A2D9}"/>
              </a:ext>
            </a:extLst>
          </p:cNvPr>
          <p:cNvCxnSpPr>
            <a:cxnSpLocks/>
          </p:cNvCxnSpPr>
          <p:nvPr/>
        </p:nvCxnSpPr>
        <p:spPr>
          <a:xfrm>
            <a:off x="1351026" y="1761133"/>
            <a:ext cx="1337310" cy="1722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48D3D5-CABC-2FB8-A027-4A462E85D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E2884-9FC7-823E-ACF0-40AEA841A42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5885327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3B6B021-67CB-8972-C411-D11EAAC52A7B}"/>
              </a:ext>
            </a:extLst>
          </p:cNvPr>
          <p:cNvSpPr/>
          <p:nvPr/>
        </p:nvSpPr>
        <p:spPr>
          <a:xfrm>
            <a:off x="2265425" y="2041398"/>
            <a:ext cx="5902511" cy="26314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float </a:t>
            </a:r>
            <a:r>
              <a:rPr lang="en-IE" sz="1500" b="1" dirty="0" err="1">
                <a:solidFill>
                  <a:srgbClr val="00B050"/>
                </a:solidFill>
                <a:latin typeface="Monaco" pitchFamily="2" charset="77"/>
              </a:rPr>
              <a:t>xCoord</a:t>
            </a:r>
            <a:r>
              <a:rPr lang="en-IE" sz="1500" dirty="0">
                <a:latin typeface="Monaco" pitchFamily="2" charset="77"/>
              </a:rPr>
              <a:t>,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float </a:t>
            </a:r>
            <a:r>
              <a:rPr lang="en-IE" sz="1500" b="1" dirty="0">
                <a:solidFill>
                  <a:srgbClr val="0070C0"/>
                </a:solidFill>
                <a:latin typeface="Monaco" pitchFamily="2" charset="77"/>
              </a:rPr>
              <a:t>diameter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</a:t>
            </a:r>
            <a:r>
              <a:rPr lang="en-IE" sz="1500" dirty="0" err="1">
                <a:latin typeface="Monaco" pitchFamily="2" charset="77"/>
              </a:rPr>
              <a:t>int</a:t>
            </a:r>
            <a:r>
              <a:rPr lang="en-IE" sz="1500" dirty="0">
                <a:latin typeface="Monaco" pitchFamily="2" charset="77"/>
              </a:rPr>
              <a:t> red, green, blue;</a:t>
            </a:r>
          </a:p>
          <a:p>
            <a:pPr algn="l"/>
            <a:endParaRPr lang="en-IE" sz="1500" dirty="0">
              <a:latin typeface="Monaco" pitchFamily="2" charset="77"/>
            </a:endParaRPr>
          </a:p>
          <a:p>
            <a:pPr algn="l"/>
            <a:r>
              <a:rPr lang="en-IE" sz="1500" dirty="0">
                <a:latin typeface="Monaco" pitchFamily="2" charset="77"/>
              </a:rPr>
              <a:t> Spot(float </a:t>
            </a:r>
            <a:r>
              <a:rPr lang="en-IE" sz="1500" dirty="0" err="1">
                <a:latin typeface="Monaco" pitchFamily="2" charset="77"/>
              </a:rPr>
              <a:t>xCoord</a:t>
            </a:r>
            <a:r>
              <a:rPr lang="en-IE" sz="1500" dirty="0">
                <a:latin typeface="Monaco" pitchFamily="2" charset="77"/>
              </a:rPr>
              <a:t>, float </a:t>
            </a:r>
            <a:r>
              <a:rPr lang="en-IE" sz="1500" dirty="0" err="1">
                <a:latin typeface="Monaco" pitchFamily="2" charset="77"/>
              </a:rPr>
              <a:t>yCoord</a:t>
            </a:r>
            <a:r>
              <a:rPr lang="en-IE" sz="1500" dirty="0">
                <a:latin typeface="Monaco" pitchFamily="2" charset="77"/>
              </a:rPr>
              <a:t>, float diameter)</a:t>
            </a:r>
          </a:p>
          <a:p>
            <a:pPr algn="l"/>
            <a:r>
              <a:rPr lang="en-IE" sz="1500" dirty="0">
                <a:latin typeface="Monaco" pitchFamily="2" charset="77"/>
              </a:rPr>
              <a:t> {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00B050"/>
                </a:solidFill>
                <a:latin typeface="Monaco" pitchFamily="2" charset="77"/>
              </a:rPr>
              <a:t>this.xCoord</a:t>
            </a:r>
            <a:r>
              <a:rPr lang="en-IE" sz="1500" b="1" dirty="0">
                <a:solidFill>
                  <a:srgbClr val="00B050"/>
                </a:solidFill>
                <a:latin typeface="Monaco" pitchFamily="2" charset="77"/>
              </a:rPr>
              <a:t>       </a:t>
            </a:r>
            <a:r>
              <a:rPr lang="en-IE" sz="1500" dirty="0">
                <a:latin typeface="Monaco" pitchFamily="2" charset="77"/>
              </a:rPr>
              <a:t>= </a:t>
            </a:r>
            <a:r>
              <a:rPr lang="en-IE" sz="1500" dirty="0" err="1">
                <a:latin typeface="Monaco" pitchFamily="2" charset="77"/>
              </a:rPr>
              <a:t>xCoord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this.yCoord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    </a:t>
            </a:r>
            <a:r>
              <a:rPr lang="en-IE" sz="1500" dirty="0">
                <a:latin typeface="Monaco" pitchFamily="2" charset="77"/>
              </a:rPr>
              <a:t>= </a:t>
            </a:r>
            <a:r>
              <a:rPr lang="en-IE" sz="1500" dirty="0" err="1">
                <a:latin typeface="Monaco" pitchFamily="2" charset="77"/>
              </a:rPr>
              <a:t>yCoord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0070C0"/>
                </a:solidFill>
                <a:latin typeface="Monaco" pitchFamily="2" charset="77"/>
              </a:rPr>
              <a:t>this.diameter</a:t>
            </a:r>
            <a:r>
              <a:rPr lang="en-IE" sz="15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IE" sz="1500" dirty="0">
                <a:latin typeface="Monaco" pitchFamily="2" charset="77"/>
              </a:rPr>
              <a:t>= diameter;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368FF"/>
                </a:solidFill>
                <a:latin typeface="Monaco" pitchFamily="2" charset="77"/>
              </a:rPr>
              <a:t>this</a:t>
            </a:r>
            <a:r>
              <a:rPr lang="en-IE" dirty="0"/>
              <a:t> keyword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28700" y="3771900"/>
            <a:ext cx="6115050" cy="1600200"/>
          </a:xfrm>
        </p:spPr>
        <p:txBody>
          <a:bodyPr>
            <a:normAutofit/>
          </a:bodyPr>
          <a:lstStyle/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78DAC35-5C64-4C32-BE63-995FE898D74A}"/>
              </a:ext>
            </a:extLst>
          </p:cNvPr>
          <p:cNvSpPr txBox="1">
            <a:spLocks/>
          </p:cNvSpPr>
          <p:nvPr/>
        </p:nvSpPr>
        <p:spPr>
          <a:xfrm>
            <a:off x="507492" y="891546"/>
            <a:ext cx="3406140" cy="96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2400" dirty="0">
                <a:solidFill>
                  <a:srgbClr val="FF0000"/>
                </a:solidFill>
                <a:latin typeface="Monaco" pitchFamily="2" charset="77"/>
              </a:rPr>
              <a:t>this</a:t>
            </a:r>
            <a:r>
              <a:rPr lang="en-IE" sz="2400" dirty="0"/>
              <a:t> refers to the current object fields.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77A3E8-3D33-4CA9-8DC8-4631CB4ACA14}"/>
              </a:ext>
            </a:extLst>
          </p:cNvPr>
          <p:cNvSpPr/>
          <p:nvPr/>
        </p:nvSpPr>
        <p:spPr>
          <a:xfrm>
            <a:off x="2880772" y="2217288"/>
            <a:ext cx="2410906" cy="6090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9992D-3705-48B7-9BC4-54EF3409AB1D}"/>
              </a:ext>
            </a:extLst>
          </p:cNvPr>
          <p:cNvCxnSpPr>
            <a:cxnSpLocks/>
          </p:cNvCxnSpPr>
          <p:nvPr/>
        </p:nvCxnSpPr>
        <p:spPr>
          <a:xfrm>
            <a:off x="1259586" y="1717625"/>
            <a:ext cx="1757934" cy="650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70DFBB-AF5E-0611-AF42-F2824DD93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B1BF2-BAC4-47A4-1964-E7E7DCC0F9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8465312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23105E-62F7-A187-7F6B-952C72414F95}"/>
              </a:ext>
            </a:extLst>
          </p:cNvPr>
          <p:cNvSpPr/>
          <p:nvPr/>
        </p:nvSpPr>
        <p:spPr>
          <a:xfrm>
            <a:off x="2265425" y="2041398"/>
            <a:ext cx="5902511" cy="26314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00" dirty="0">
                <a:latin typeface="Monaco" pitchFamily="2" charset="77"/>
              </a:rPr>
              <a:t>class Spot{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float </a:t>
            </a:r>
            <a:r>
              <a:rPr lang="en-IE" sz="1500" b="1" dirty="0" err="1">
                <a:solidFill>
                  <a:srgbClr val="00B050"/>
                </a:solidFill>
                <a:latin typeface="Monaco" pitchFamily="2" charset="77"/>
              </a:rPr>
              <a:t>xCoord</a:t>
            </a:r>
            <a:r>
              <a:rPr lang="en-IE" sz="1500" dirty="0">
                <a:latin typeface="Monaco" pitchFamily="2" charset="77"/>
              </a:rPr>
              <a:t>,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yCoord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float </a:t>
            </a:r>
            <a:r>
              <a:rPr lang="en-IE" sz="1500" b="1" dirty="0">
                <a:solidFill>
                  <a:srgbClr val="0070C0"/>
                </a:solidFill>
                <a:latin typeface="Monaco" pitchFamily="2" charset="77"/>
              </a:rPr>
              <a:t>diameter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</a:t>
            </a:r>
            <a:r>
              <a:rPr lang="en-IE" sz="1500" dirty="0" err="1">
                <a:latin typeface="Monaco" pitchFamily="2" charset="77"/>
              </a:rPr>
              <a:t>int</a:t>
            </a:r>
            <a:r>
              <a:rPr lang="en-IE" sz="1500" dirty="0">
                <a:latin typeface="Monaco" pitchFamily="2" charset="77"/>
              </a:rPr>
              <a:t> red, green, blue;</a:t>
            </a:r>
          </a:p>
          <a:p>
            <a:pPr algn="l"/>
            <a:endParaRPr lang="en-IE" sz="1500" dirty="0">
              <a:latin typeface="Monaco" pitchFamily="2" charset="77"/>
            </a:endParaRPr>
          </a:p>
          <a:p>
            <a:pPr algn="l"/>
            <a:r>
              <a:rPr lang="en-IE" sz="1500" dirty="0">
                <a:latin typeface="Monaco" pitchFamily="2" charset="77"/>
              </a:rPr>
              <a:t> Spot(float </a:t>
            </a:r>
            <a:r>
              <a:rPr lang="en-IE" sz="1500" dirty="0" err="1">
                <a:latin typeface="Monaco" pitchFamily="2" charset="77"/>
              </a:rPr>
              <a:t>xCoord</a:t>
            </a:r>
            <a:r>
              <a:rPr lang="en-IE" sz="1500" dirty="0">
                <a:latin typeface="Monaco" pitchFamily="2" charset="77"/>
              </a:rPr>
              <a:t>, float </a:t>
            </a:r>
            <a:r>
              <a:rPr lang="en-IE" sz="1500" dirty="0" err="1">
                <a:latin typeface="Monaco" pitchFamily="2" charset="77"/>
              </a:rPr>
              <a:t>yCoord</a:t>
            </a:r>
            <a:r>
              <a:rPr lang="en-IE" sz="1500" dirty="0">
                <a:latin typeface="Monaco" pitchFamily="2" charset="77"/>
              </a:rPr>
              <a:t>, float diameter)</a:t>
            </a:r>
          </a:p>
          <a:p>
            <a:pPr algn="l"/>
            <a:r>
              <a:rPr lang="en-IE" sz="1500" dirty="0">
                <a:latin typeface="Monaco" pitchFamily="2" charset="77"/>
              </a:rPr>
              <a:t> {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00B050"/>
                </a:solidFill>
                <a:latin typeface="Monaco" pitchFamily="2" charset="77"/>
              </a:rPr>
              <a:t>this.xCoord</a:t>
            </a:r>
            <a:r>
              <a:rPr lang="en-IE" sz="1500" b="1" dirty="0">
                <a:solidFill>
                  <a:srgbClr val="00B050"/>
                </a:solidFill>
                <a:latin typeface="Monaco" pitchFamily="2" charset="77"/>
              </a:rPr>
              <a:t>       </a:t>
            </a:r>
            <a:r>
              <a:rPr lang="en-IE" sz="1500" dirty="0">
                <a:latin typeface="Monaco" pitchFamily="2" charset="77"/>
              </a:rPr>
              <a:t>= </a:t>
            </a:r>
            <a:r>
              <a:rPr lang="en-IE" sz="1500" dirty="0" err="1">
                <a:latin typeface="Monaco" pitchFamily="2" charset="77"/>
              </a:rPr>
              <a:t>xCoord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FF0000"/>
                </a:solidFill>
                <a:latin typeface="Monaco" pitchFamily="2" charset="77"/>
              </a:rPr>
              <a:t>this.yCoord</a:t>
            </a:r>
            <a:r>
              <a:rPr lang="en-IE" sz="1500" b="1" dirty="0">
                <a:solidFill>
                  <a:srgbClr val="FF0000"/>
                </a:solidFill>
                <a:latin typeface="Monaco" pitchFamily="2" charset="77"/>
              </a:rPr>
              <a:t>        </a:t>
            </a:r>
            <a:r>
              <a:rPr lang="en-IE" sz="1500" dirty="0">
                <a:latin typeface="Monaco" pitchFamily="2" charset="77"/>
              </a:rPr>
              <a:t>= </a:t>
            </a:r>
            <a:r>
              <a:rPr lang="en-IE" sz="1500" dirty="0" err="1">
                <a:latin typeface="Monaco" pitchFamily="2" charset="77"/>
              </a:rPr>
              <a:t>yCoord</a:t>
            </a:r>
            <a:r>
              <a:rPr lang="en-IE" sz="1500" dirty="0">
                <a:latin typeface="Monaco" pitchFamily="2" charset="77"/>
              </a:rPr>
              <a:t>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  </a:t>
            </a:r>
            <a:r>
              <a:rPr lang="en-IE" sz="1500" b="1" dirty="0" err="1">
                <a:solidFill>
                  <a:srgbClr val="0070C0"/>
                </a:solidFill>
                <a:latin typeface="Monaco" pitchFamily="2" charset="77"/>
              </a:rPr>
              <a:t>this.diameter</a:t>
            </a:r>
            <a:r>
              <a:rPr lang="en-IE" sz="1500" b="1" dirty="0">
                <a:solidFill>
                  <a:srgbClr val="0070C0"/>
                </a:solidFill>
                <a:latin typeface="Monaco" pitchFamily="2" charset="77"/>
              </a:rPr>
              <a:t>   </a:t>
            </a:r>
            <a:r>
              <a:rPr lang="en-IE" sz="1500" dirty="0">
                <a:latin typeface="Monaco" pitchFamily="2" charset="77"/>
              </a:rPr>
              <a:t>= diameter;</a:t>
            </a:r>
          </a:p>
          <a:p>
            <a:pPr algn="l"/>
            <a:r>
              <a:rPr lang="en-IE" sz="1500" dirty="0">
                <a:latin typeface="Monaco" pitchFamily="2" charset="77"/>
              </a:rPr>
              <a:t> 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368FF"/>
                </a:solidFill>
                <a:latin typeface="Monaco" pitchFamily="2" charset="77"/>
              </a:rPr>
              <a:t>this</a:t>
            </a:r>
            <a:r>
              <a:rPr lang="en-IE" dirty="0"/>
              <a:t> keyword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6472" y="925831"/>
            <a:ext cx="5539423" cy="10286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These are local fields that are destroyed as soon as the Spot constructor finishes executing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A1B3703-9FAF-43E4-9B70-4AC72C64D3F4}"/>
              </a:ext>
            </a:extLst>
          </p:cNvPr>
          <p:cNvSpPr/>
          <p:nvPr/>
        </p:nvSpPr>
        <p:spPr>
          <a:xfrm>
            <a:off x="2083464" y="2975341"/>
            <a:ext cx="6155280" cy="7618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0A5E0D-7DDB-4AE9-8A8B-CAEE9ABE5FD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265425" y="1724747"/>
            <a:ext cx="719459" cy="1362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4C243-8B91-A2E9-3BB5-614B4E24A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352C63-6467-ABC5-DBE7-2BA5B8EC42D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873396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 dirty="0">
                <a:solidFill>
                  <a:srgbClr val="0368FF"/>
                </a:solidFill>
                <a:latin typeface="Monaco" pitchFamily="2" charset="77"/>
              </a:rPr>
              <a:t>this</a:t>
            </a:r>
            <a:r>
              <a:rPr lang="en-IE" dirty="0"/>
              <a:t> keyword – other 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52" y="958892"/>
            <a:ext cx="5492506" cy="30469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00" dirty="0">
                <a:latin typeface="Monaco" pitchFamily="2" charset="77"/>
              </a:rPr>
              <a:t> void </a:t>
            </a:r>
            <a:r>
              <a:rPr lang="en-IE" sz="1600" b="1" dirty="0">
                <a:latin typeface="Monaco" pitchFamily="2" charset="77"/>
              </a:rPr>
              <a:t>colour</a:t>
            </a:r>
            <a:r>
              <a:rPr lang="en-IE" sz="1600" dirty="0">
                <a:latin typeface="Monaco" pitchFamily="2" charset="77"/>
              </a:rPr>
              <a:t> (</a:t>
            </a:r>
            <a:r>
              <a:rPr lang="en-IE" sz="1600" dirty="0" err="1">
                <a:latin typeface="Monaco" pitchFamily="2" charset="77"/>
              </a:rPr>
              <a:t>int</a:t>
            </a:r>
            <a:r>
              <a:rPr lang="en-IE" sz="1600" dirty="0">
                <a:latin typeface="Monaco" pitchFamily="2" charset="77"/>
              </a:rPr>
              <a:t> red, </a:t>
            </a:r>
            <a:r>
              <a:rPr lang="en-IE" sz="1600" dirty="0" err="1">
                <a:latin typeface="Monaco" pitchFamily="2" charset="77"/>
              </a:rPr>
              <a:t>int</a:t>
            </a:r>
            <a:r>
              <a:rPr lang="en-IE" sz="1600" dirty="0">
                <a:latin typeface="Monaco" pitchFamily="2" charset="77"/>
              </a:rPr>
              <a:t> green, </a:t>
            </a:r>
            <a:r>
              <a:rPr lang="en-IE" sz="1600" dirty="0" err="1">
                <a:latin typeface="Monaco" pitchFamily="2" charset="77"/>
              </a:rPr>
              <a:t>int</a:t>
            </a:r>
            <a:r>
              <a:rPr lang="en-IE" sz="1600" dirty="0">
                <a:latin typeface="Monaco" pitchFamily="2" charset="77"/>
              </a:rPr>
              <a:t> blue)</a:t>
            </a:r>
          </a:p>
          <a:p>
            <a:pPr algn="l"/>
            <a:r>
              <a:rPr lang="en-IE" sz="1600" dirty="0">
                <a:latin typeface="Monaco" pitchFamily="2" charset="77"/>
              </a:rPr>
              <a:t>  {</a:t>
            </a:r>
          </a:p>
          <a:p>
            <a:pPr algn="l"/>
            <a:r>
              <a:rPr lang="en-IE" sz="1600" dirty="0">
                <a:latin typeface="Monaco" pitchFamily="2" charset="77"/>
              </a:rPr>
              <a:t>    </a:t>
            </a:r>
            <a:r>
              <a:rPr lang="en-IE" sz="1600" dirty="0" err="1">
                <a:latin typeface="Monaco" pitchFamily="2" charset="77"/>
              </a:rPr>
              <a:t>this.red</a:t>
            </a:r>
            <a:r>
              <a:rPr lang="en-IE" sz="1600" dirty="0">
                <a:latin typeface="Monaco" pitchFamily="2" charset="77"/>
              </a:rPr>
              <a:t> = red;</a:t>
            </a:r>
          </a:p>
          <a:p>
            <a:pPr algn="l"/>
            <a:r>
              <a:rPr lang="en-IE" sz="1600" dirty="0">
                <a:latin typeface="Monaco" pitchFamily="2" charset="77"/>
              </a:rPr>
              <a:t>    </a:t>
            </a:r>
            <a:r>
              <a:rPr lang="en-IE" sz="1600" dirty="0" err="1">
                <a:latin typeface="Monaco" pitchFamily="2" charset="77"/>
              </a:rPr>
              <a:t>this.green</a:t>
            </a:r>
            <a:r>
              <a:rPr lang="en-IE" sz="1600" dirty="0">
                <a:latin typeface="Monaco" pitchFamily="2" charset="77"/>
              </a:rPr>
              <a:t> = green;</a:t>
            </a:r>
          </a:p>
          <a:p>
            <a:pPr algn="l"/>
            <a:r>
              <a:rPr lang="en-IE" sz="1600" dirty="0">
                <a:latin typeface="Monaco" pitchFamily="2" charset="77"/>
              </a:rPr>
              <a:t>    </a:t>
            </a:r>
            <a:r>
              <a:rPr lang="en-IE" sz="1600" dirty="0" err="1">
                <a:latin typeface="Monaco" pitchFamily="2" charset="77"/>
              </a:rPr>
              <a:t>this.blue</a:t>
            </a:r>
            <a:r>
              <a:rPr lang="en-IE" sz="1600" dirty="0">
                <a:latin typeface="Monaco" pitchFamily="2" charset="77"/>
              </a:rPr>
              <a:t> = blue;</a:t>
            </a:r>
          </a:p>
          <a:p>
            <a:pPr algn="l"/>
            <a:r>
              <a:rPr lang="en-IE" sz="1600" dirty="0">
                <a:latin typeface="Monaco" pitchFamily="2" charset="77"/>
              </a:rPr>
              <a:t>    fill (red, green, blue);</a:t>
            </a:r>
          </a:p>
          <a:p>
            <a:pPr algn="l"/>
            <a:r>
              <a:rPr lang="en-IE" sz="1600" dirty="0">
                <a:latin typeface="Monaco" pitchFamily="2" charset="77"/>
              </a:rPr>
              <a:t>  }</a:t>
            </a:r>
          </a:p>
          <a:p>
            <a:pPr algn="l"/>
            <a:endParaRPr lang="en-IE" sz="1600" dirty="0">
              <a:latin typeface="Monaco" pitchFamily="2" charset="77"/>
            </a:endParaRPr>
          </a:p>
          <a:p>
            <a:pPr algn="l"/>
            <a:r>
              <a:rPr lang="en-IE" sz="1600" dirty="0">
                <a:latin typeface="Monaco" pitchFamily="2" charset="77"/>
              </a:rPr>
              <a:t>  void </a:t>
            </a:r>
            <a:r>
              <a:rPr lang="en-IE" sz="1600" b="1" dirty="0">
                <a:latin typeface="Monaco" pitchFamily="2" charset="77"/>
              </a:rPr>
              <a:t>colour</a:t>
            </a:r>
            <a:r>
              <a:rPr lang="en-IE" sz="1600" dirty="0">
                <a:latin typeface="Monaco" pitchFamily="2" charset="77"/>
              </a:rPr>
              <a:t> (</a:t>
            </a:r>
            <a:r>
              <a:rPr lang="en-IE" sz="1600" dirty="0" err="1">
                <a:latin typeface="Monaco" pitchFamily="2" charset="77"/>
              </a:rPr>
              <a:t>int</a:t>
            </a:r>
            <a:r>
              <a:rPr lang="en-IE" sz="1600" dirty="0">
                <a:latin typeface="Monaco" pitchFamily="2" charset="77"/>
              </a:rPr>
              <a:t> </a:t>
            </a:r>
            <a:r>
              <a:rPr lang="en-IE" sz="1600" dirty="0" err="1">
                <a:latin typeface="Monaco" pitchFamily="2" charset="77"/>
              </a:rPr>
              <a:t>gray</a:t>
            </a:r>
            <a:r>
              <a:rPr lang="en-IE" sz="1600" dirty="0">
                <a:latin typeface="Monaco" pitchFamily="2" charset="77"/>
              </a:rPr>
              <a:t>){</a:t>
            </a:r>
          </a:p>
          <a:p>
            <a:pPr algn="l"/>
            <a:r>
              <a:rPr lang="en-IE" sz="1600" dirty="0">
                <a:latin typeface="Monaco" pitchFamily="2" charset="77"/>
              </a:rPr>
              <a:t>    </a:t>
            </a:r>
            <a:r>
              <a:rPr lang="en-IE" sz="1600" dirty="0" err="1">
                <a:latin typeface="Monaco" pitchFamily="2" charset="77"/>
              </a:rPr>
              <a:t>this.gray</a:t>
            </a:r>
            <a:r>
              <a:rPr lang="en-IE" sz="1600" dirty="0">
                <a:latin typeface="Monaco" pitchFamily="2" charset="77"/>
              </a:rPr>
              <a:t> = </a:t>
            </a:r>
            <a:r>
              <a:rPr lang="en-IE" sz="1600" dirty="0" err="1">
                <a:latin typeface="Monaco" pitchFamily="2" charset="77"/>
              </a:rPr>
              <a:t>gray</a:t>
            </a:r>
            <a:r>
              <a:rPr lang="en-IE" sz="1600" dirty="0">
                <a:latin typeface="Monaco" pitchFamily="2" charset="77"/>
              </a:rPr>
              <a:t>;</a:t>
            </a:r>
          </a:p>
          <a:p>
            <a:pPr algn="l"/>
            <a:r>
              <a:rPr lang="en-IE" sz="1600" dirty="0">
                <a:latin typeface="Monaco" pitchFamily="2" charset="77"/>
              </a:rPr>
              <a:t>    fill (</a:t>
            </a:r>
            <a:r>
              <a:rPr lang="en-IE" sz="1600" dirty="0" err="1">
                <a:latin typeface="Monaco" pitchFamily="2" charset="77"/>
              </a:rPr>
              <a:t>this.gray</a:t>
            </a:r>
            <a:r>
              <a:rPr lang="en-IE" sz="1600" dirty="0">
                <a:latin typeface="Monaco" pitchFamily="2" charset="77"/>
              </a:rPr>
              <a:t>);</a:t>
            </a:r>
          </a:p>
          <a:p>
            <a:pPr algn="l"/>
            <a:r>
              <a:rPr lang="en-IE" sz="1600" dirty="0">
                <a:latin typeface="Monaco" pitchFamily="2" charset="77"/>
              </a:rPr>
              <a:t>  }</a:t>
            </a:r>
          </a:p>
        </p:txBody>
      </p:sp>
      <p:sp>
        <p:nvSpPr>
          <p:cNvPr id="6" name="Donut 5"/>
          <p:cNvSpPr/>
          <p:nvPr/>
        </p:nvSpPr>
        <p:spPr>
          <a:xfrm>
            <a:off x="212654" y="1263241"/>
            <a:ext cx="2932881" cy="1214784"/>
          </a:xfrm>
          <a:prstGeom prst="donut">
            <a:avLst>
              <a:gd name="adj" fmla="val 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526980" y="3035265"/>
            <a:ext cx="2444820" cy="614453"/>
          </a:xfrm>
          <a:prstGeom prst="donut">
            <a:avLst>
              <a:gd name="adj" fmla="val 57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5810625" y="863828"/>
            <a:ext cx="3198592" cy="32575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E" dirty="0"/>
              <a:t>To </a:t>
            </a:r>
            <a:r>
              <a:rPr lang="en-IE" dirty="0" err="1"/>
              <a:t>clairfy</a:t>
            </a:r>
            <a:r>
              <a:rPr lang="en-IE" dirty="0"/>
              <a:t>, in the statement:</a:t>
            </a:r>
            <a:br>
              <a:rPr lang="en-IE" b="1" dirty="0"/>
            </a:br>
            <a:br>
              <a:rPr lang="en-IE" b="1" dirty="0"/>
            </a:br>
            <a:r>
              <a:rPr lang="en-IE" b="1" dirty="0"/>
              <a:t>	</a:t>
            </a:r>
            <a:r>
              <a:rPr lang="en-IE" b="1" dirty="0" err="1"/>
              <a:t>this.x</a:t>
            </a:r>
            <a:r>
              <a:rPr lang="en-IE" dirty="0"/>
              <a:t> = </a:t>
            </a:r>
            <a:r>
              <a:rPr lang="en-IE" b="1" dirty="0"/>
              <a:t>x;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Where </a:t>
            </a:r>
            <a:r>
              <a:rPr lang="en-IE" b="1" dirty="0" err="1"/>
              <a:t>this.x</a:t>
            </a:r>
            <a:r>
              <a:rPr lang="en-IE" dirty="0"/>
              <a:t> refers to the object’s property / field and </a:t>
            </a:r>
            <a:r>
              <a:rPr lang="en-IE" b="1" dirty="0"/>
              <a:t>x</a:t>
            </a:r>
            <a:r>
              <a:rPr lang="en-IE" dirty="0"/>
              <a:t> on it’s own </a:t>
            </a:r>
            <a:br>
              <a:rPr lang="en-IE" dirty="0"/>
            </a:br>
            <a:r>
              <a:rPr lang="en-IE" dirty="0"/>
              <a:t>is the parameter passed in to the method</a:t>
            </a:r>
            <a:br>
              <a:rPr lang="en-IE" dirty="0"/>
            </a:br>
            <a:br>
              <a:rPr lang="en-IE" dirty="0"/>
            </a:br>
            <a:r>
              <a:rPr lang="en-IE" dirty="0"/>
              <a:t>substitute x for any property/field</a:t>
            </a:r>
          </a:p>
          <a:p>
            <a:pPr marL="0" indent="0">
              <a:buNone/>
            </a:pPr>
            <a:endParaRPr lang="en-IE" b="1" dirty="0"/>
          </a:p>
          <a:p>
            <a:pPr marL="0" indent="0">
              <a:buNone/>
            </a:pPr>
            <a:r>
              <a:rPr lang="en-IE" dirty="0"/>
              <a:t>This describes </a:t>
            </a:r>
            <a:r>
              <a:rPr lang="en-IE" b="1" dirty="0"/>
              <a:t>name overloading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3BFA4-D8A7-48A9-246D-B2BB60FD1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521F6-3608-DE65-3852-E3807C664A8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84957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Apple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CEAAF-F921-6519-E1E8-6625A97AF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8804C-513A-4F31-CDC9-E5C21C3281B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817BF25-4C81-1899-A6BC-4A4F964B828E}"/>
              </a:ext>
            </a:extLst>
          </p:cNvPr>
          <p:cNvGraphicFramePr>
            <a:graphicFrameLocks/>
          </p:cNvGraphicFramePr>
          <p:nvPr/>
        </p:nvGraphicFramePr>
        <p:xfrm>
          <a:off x="1019463" y="1188719"/>
          <a:ext cx="5657851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colour</a:t>
                      </a:r>
                    </a:p>
                    <a:p>
                      <a:r>
                        <a:rPr lang="en-IE" sz="2400" dirty="0"/>
                        <a:t>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grow()</a:t>
                      </a:r>
                    </a:p>
                    <a:p>
                      <a:r>
                        <a:rPr lang="en-IE" sz="2400" dirty="0"/>
                        <a:t>fall()</a:t>
                      </a:r>
                    </a:p>
                    <a:p>
                      <a:r>
                        <a:rPr lang="en-IE" sz="2400" dirty="0"/>
                        <a:t>rot()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10" descr="Related image">
            <a:extLst>
              <a:ext uri="{FF2B5EF4-FFF2-40B4-BE49-F238E27FC236}">
                <a16:creationId xmlns:a16="http://schemas.microsoft.com/office/drawing/2014/main" id="{67E2D0C9-11FE-9D99-FE60-8EA19AEC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498" y="1501866"/>
            <a:ext cx="1627703" cy="16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6417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43050"/>
            <a:ext cx="3257550" cy="26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3DA33-6A55-3F7B-CB2A-2A3E2DC2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https://</a:t>
            </a:r>
            <a:r>
              <a:rPr lang="en-IE" dirty="0" err="1"/>
              <a:t>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5F5A-01DD-FA49-FBC6-527C89ACD1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</a:t>
            </a:r>
            <a:r>
              <a:rPr lang="en-IE" baseline="30000" dirty="0"/>
              <a:t>nd</a:t>
            </a:r>
            <a:r>
              <a:rPr lang="en-IE" dirty="0"/>
              <a:t> Edition, MIT Press, London.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B39ED-8593-7F43-D541-258F68ECF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B856B-831A-1D02-7BFF-9E0748AFAB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29807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347374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905818B-C982-6824-2D72-82CAA50EB15F}"/>
              </a:ext>
            </a:extLst>
          </p:cNvPr>
          <p:cNvSpPr/>
          <p:nvPr/>
        </p:nvSpPr>
        <p:spPr>
          <a:xfrm>
            <a:off x="3119770" y="255925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E12D8E3-B5EB-1F63-44BF-C8DFC4B7792B}"/>
              </a:ext>
            </a:extLst>
          </p:cNvPr>
          <p:cNvSpPr/>
          <p:nvPr/>
        </p:nvSpPr>
        <p:spPr>
          <a:xfrm rot="10800000">
            <a:off x="1199184" y="241101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07139-B4B0-117B-EC27-2D3496445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Apple Example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7E3C70E9-74F0-4C1F-A775-9B213D25A5AC}"/>
              </a:ext>
            </a:extLst>
          </p:cNvPr>
          <p:cNvSpPr/>
          <p:nvPr/>
        </p:nvSpPr>
        <p:spPr>
          <a:xfrm>
            <a:off x="6796278" y="1058934"/>
            <a:ext cx="2057400" cy="69900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100" dirty="0"/>
              <a:t>Object Type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40254-00E0-A36F-B48A-AE5C38559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B2D2C-58C2-63C6-374F-952824011B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24E8BF15-2625-30F3-D78F-D4FDB064AE1E}"/>
              </a:ext>
            </a:extLst>
          </p:cNvPr>
          <p:cNvGraphicFramePr>
            <a:graphicFrameLocks/>
          </p:cNvGraphicFramePr>
          <p:nvPr/>
        </p:nvGraphicFramePr>
        <p:xfrm>
          <a:off x="1019463" y="1188719"/>
          <a:ext cx="5657851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colour</a:t>
                      </a:r>
                    </a:p>
                    <a:p>
                      <a:r>
                        <a:rPr lang="en-IE" sz="2400" dirty="0"/>
                        <a:t>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grow()</a:t>
                      </a:r>
                    </a:p>
                    <a:p>
                      <a:r>
                        <a:rPr lang="en-IE" sz="2400" dirty="0"/>
                        <a:t>fall()</a:t>
                      </a:r>
                    </a:p>
                    <a:p>
                      <a:r>
                        <a:rPr lang="en-IE" sz="2400" dirty="0"/>
                        <a:t>rot()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5254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Apple Example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7E3C70E9-74F0-4C1F-A775-9B213D25A5AC}"/>
              </a:ext>
            </a:extLst>
          </p:cNvPr>
          <p:cNvSpPr/>
          <p:nvPr/>
        </p:nvSpPr>
        <p:spPr>
          <a:xfrm>
            <a:off x="6768846" y="1442033"/>
            <a:ext cx="2057400" cy="121335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100" dirty="0"/>
              <a:t>Properties / Attributes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0524-E276-1BB6-CABA-82E14C09F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2B6FD-C285-71A0-DCB6-B54E5C09902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C6B2CB81-5BEB-8D50-67EF-080A65107EFC}"/>
              </a:ext>
            </a:extLst>
          </p:cNvPr>
          <p:cNvGraphicFramePr>
            <a:graphicFrameLocks/>
          </p:cNvGraphicFramePr>
          <p:nvPr/>
        </p:nvGraphicFramePr>
        <p:xfrm>
          <a:off x="1019463" y="1188719"/>
          <a:ext cx="5657851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colour</a:t>
                      </a:r>
                    </a:p>
                    <a:p>
                      <a:r>
                        <a:rPr lang="en-IE" sz="2400" dirty="0"/>
                        <a:t>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grow()</a:t>
                      </a:r>
                    </a:p>
                    <a:p>
                      <a:r>
                        <a:rPr lang="en-IE" sz="2400" dirty="0"/>
                        <a:t>fall()</a:t>
                      </a:r>
                    </a:p>
                    <a:p>
                      <a:r>
                        <a:rPr lang="en-IE" sz="2400" dirty="0"/>
                        <a:t>rot()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04063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Apple Example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7E3C70E9-74F0-4C1F-A775-9B213D25A5AC}"/>
              </a:ext>
            </a:extLst>
          </p:cNvPr>
          <p:cNvSpPr/>
          <p:nvPr/>
        </p:nvSpPr>
        <p:spPr>
          <a:xfrm>
            <a:off x="6787134" y="2302518"/>
            <a:ext cx="2057400" cy="121335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100" dirty="0"/>
              <a:t>Behaviours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A72F-DCA5-FBB0-CB8E-80DA93378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2E8E7-A817-E810-E9E3-9FD136ACD4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791880FE-8D6C-5238-CC57-8BB26F56AE2E}"/>
              </a:ext>
            </a:extLst>
          </p:cNvPr>
          <p:cNvGraphicFramePr>
            <a:graphicFrameLocks/>
          </p:cNvGraphicFramePr>
          <p:nvPr/>
        </p:nvGraphicFramePr>
        <p:xfrm>
          <a:off x="1019463" y="1188719"/>
          <a:ext cx="5657851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0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IE" sz="2400" dirty="0"/>
                        <a:t>Object</a:t>
                      </a:r>
                      <a:r>
                        <a:rPr lang="en-IE" sz="2400" baseline="0" dirty="0"/>
                        <a:t> Name</a:t>
                      </a:r>
                      <a:endParaRPr lang="en-IE" sz="2400" dirty="0"/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b="1" dirty="0"/>
                        <a:t>Apple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IE" sz="2400" dirty="0"/>
                        <a:t>Fields (variables, properties)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colour</a:t>
                      </a:r>
                    </a:p>
                    <a:p>
                      <a:r>
                        <a:rPr lang="en-IE" sz="2400" dirty="0"/>
                        <a:t>weight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r>
                        <a:rPr lang="en-IE" sz="2400" dirty="0"/>
                        <a:t>Methods (functions)</a:t>
                      </a:r>
                    </a:p>
                  </a:txBody>
                  <a:tcPr marL="68580" marR="68580" marT="34290" marB="3429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grow()</a:t>
                      </a:r>
                    </a:p>
                    <a:p>
                      <a:r>
                        <a:rPr lang="en-IE" sz="2400" dirty="0"/>
                        <a:t>fall()</a:t>
                      </a:r>
                    </a:p>
                    <a:p>
                      <a:r>
                        <a:rPr lang="en-IE" sz="2400" dirty="0"/>
                        <a:t>rot()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0770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Apple Object(s)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983582" y="1032060"/>
          <a:ext cx="1657350" cy="242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120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Apple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colour</a:t>
                      </a:r>
                    </a:p>
                    <a:p>
                      <a:pPr algn="ctr"/>
                      <a:r>
                        <a:rPr lang="en-IE" sz="2400" i="1" dirty="0"/>
                        <a:t>weight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373">
                <a:tc>
                  <a:txBody>
                    <a:bodyPr/>
                    <a:lstStyle/>
                    <a:p>
                      <a:pPr algn="ctr"/>
                      <a:r>
                        <a:rPr lang="en-IE" sz="2400" i="1" dirty="0"/>
                        <a:t>grow()</a:t>
                      </a:r>
                    </a:p>
                    <a:p>
                      <a:pPr algn="ctr"/>
                      <a:r>
                        <a:rPr lang="en-IE" sz="2400" i="1" dirty="0"/>
                        <a:t>fall()</a:t>
                      </a:r>
                    </a:p>
                    <a:p>
                      <a:pPr algn="ctr"/>
                      <a:r>
                        <a:rPr lang="en-IE" sz="2400" i="1" dirty="0"/>
                        <a:t>rot()</a:t>
                      </a:r>
                    </a:p>
                  </a:txBody>
                  <a:tcPr marL="68580" marR="68580" marT="34290" marB="3429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83632" y="3889560"/>
            <a:ext cx="984664" cy="4154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100" dirty="0"/>
              <a:t>Class</a:t>
            </a:r>
          </a:p>
        </p:txBody>
      </p:sp>
      <p:cxnSp>
        <p:nvCxnSpPr>
          <p:cNvPr id="11" name="Straight Arrow Connector 10"/>
          <p:cNvCxnSpPr>
            <a:cxnSpLocks/>
            <a:endCxn id="9" idx="0"/>
          </p:cNvCxnSpPr>
          <p:nvPr/>
        </p:nvCxnSpPr>
        <p:spPr>
          <a:xfrm>
            <a:off x="1726532" y="3464752"/>
            <a:ext cx="149432" cy="42480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31317" y="4038637"/>
            <a:ext cx="429876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800" dirty="0"/>
              <a:t>Two objects.  Each has a unique name and it’s own copy (values) of the fields.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 flipV="1">
            <a:off x="4684255" y="2302845"/>
            <a:ext cx="113818" cy="168210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83582" y="1009503"/>
            <a:ext cx="1654342" cy="24552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6737" rtl="0"/>
            <a:endParaRPr lang="en-IE" sz="1688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D4CA0-1835-3614-5E92-2541BC98E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AADC-FE95-2F5B-E2B7-B9C2EF6EDF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79B6E2-611A-E1E0-D28C-4DAB27A17177}"/>
              </a:ext>
            </a:extLst>
          </p:cNvPr>
          <p:cNvCxnSpPr>
            <a:cxnSpLocks/>
          </p:cNvCxnSpPr>
          <p:nvPr/>
        </p:nvCxnSpPr>
        <p:spPr>
          <a:xfrm flipV="1">
            <a:off x="4778761" y="3644137"/>
            <a:ext cx="476994" cy="340816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1BA69C6-2668-C76E-E29D-C01C754EA916}"/>
              </a:ext>
            </a:extLst>
          </p:cNvPr>
          <p:cNvSpPr/>
          <p:nvPr/>
        </p:nvSpPr>
        <p:spPr>
          <a:xfrm>
            <a:off x="4019029" y="857552"/>
            <a:ext cx="2857500" cy="1314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796895-49E6-A578-5562-16267B29A06B}"/>
              </a:ext>
            </a:extLst>
          </p:cNvPr>
          <p:cNvCxnSpPr/>
          <p:nvPr/>
        </p:nvCxnSpPr>
        <p:spPr>
          <a:xfrm>
            <a:off x="4055605" y="1314752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7EC694-A1D3-2203-8A0A-7164850B8CCB}"/>
              </a:ext>
            </a:extLst>
          </p:cNvPr>
          <p:cNvSpPr txBox="1"/>
          <p:nvPr/>
        </p:nvSpPr>
        <p:spPr>
          <a:xfrm>
            <a:off x="4284205" y="1429052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colour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40ACA4-DCEB-4143-622D-F780196FA254}"/>
              </a:ext>
            </a:extLst>
          </p:cNvPr>
          <p:cNvSpPr txBox="1"/>
          <p:nvPr/>
        </p:nvSpPr>
        <p:spPr>
          <a:xfrm>
            <a:off x="4284205" y="1771952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weight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81A332-C5ED-5DEC-852D-198274983C0E}"/>
              </a:ext>
            </a:extLst>
          </p:cNvPr>
          <p:cNvSpPr txBox="1"/>
          <p:nvPr/>
        </p:nvSpPr>
        <p:spPr>
          <a:xfrm>
            <a:off x="5655805" y="1429052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red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F1BBD8-A2AD-D52A-1018-CDE3361E95AA}"/>
              </a:ext>
            </a:extLst>
          </p:cNvPr>
          <p:cNvSpPr txBox="1"/>
          <p:nvPr/>
        </p:nvSpPr>
        <p:spPr>
          <a:xfrm>
            <a:off x="5655805" y="1771952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6.2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3E278-D445-81D1-2362-0645676F5092}"/>
              </a:ext>
            </a:extLst>
          </p:cNvPr>
          <p:cNvSpPr txBox="1"/>
          <p:nvPr/>
        </p:nvSpPr>
        <p:spPr>
          <a:xfrm>
            <a:off x="4684255" y="971852"/>
            <a:ext cx="1600200" cy="352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688" dirty="0"/>
              <a:t>gala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6C1B67-D2B8-6383-4039-25C21633DA15}"/>
              </a:ext>
            </a:extLst>
          </p:cNvPr>
          <p:cNvSpPr/>
          <p:nvPr/>
        </p:nvSpPr>
        <p:spPr>
          <a:xfrm>
            <a:off x="5198123" y="2302845"/>
            <a:ext cx="2857500" cy="13144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E457EB-892B-9631-3AA9-F112545BECF1}"/>
              </a:ext>
            </a:extLst>
          </p:cNvPr>
          <p:cNvCxnSpPr/>
          <p:nvPr/>
        </p:nvCxnSpPr>
        <p:spPr>
          <a:xfrm>
            <a:off x="5198123" y="2702895"/>
            <a:ext cx="285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2CB21EF-CD92-E18C-6681-AF6733D41D9C}"/>
              </a:ext>
            </a:extLst>
          </p:cNvPr>
          <p:cNvSpPr txBox="1"/>
          <p:nvPr/>
        </p:nvSpPr>
        <p:spPr>
          <a:xfrm>
            <a:off x="5426723" y="2817195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colour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1479B3-315F-8E0B-217C-B1BD3CF31DA6}"/>
              </a:ext>
            </a:extLst>
          </p:cNvPr>
          <p:cNvSpPr txBox="1"/>
          <p:nvPr/>
        </p:nvSpPr>
        <p:spPr>
          <a:xfrm>
            <a:off x="5426723" y="3160095"/>
            <a:ext cx="971550" cy="352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weight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5451F0-3FE9-77E1-D939-6649349CB02A}"/>
              </a:ext>
            </a:extLst>
          </p:cNvPr>
          <p:cNvSpPr txBox="1"/>
          <p:nvPr/>
        </p:nvSpPr>
        <p:spPr>
          <a:xfrm>
            <a:off x="6798323" y="2817195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yellow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FB5A14-277D-5BA0-B0BF-AB62E256577B}"/>
              </a:ext>
            </a:extLst>
          </p:cNvPr>
          <p:cNvSpPr txBox="1"/>
          <p:nvPr/>
        </p:nvSpPr>
        <p:spPr>
          <a:xfrm>
            <a:off x="6798323" y="3160095"/>
            <a:ext cx="971550" cy="3520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688" dirty="0"/>
              <a:t>8.4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F953B4-644F-D916-2CC6-5FCB4D92F8CC}"/>
              </a:ext>
            </a:extLst>
          </p:cNvPr>
          <p:cNvSpPr txBox="1"/>
          <p:nvPr/>
        </p:nvSpPr>
        <p:spPr>
          <a:xfrm>
            <a:off x="5826772" y="2359995"/>
            <a:ext cx="1744459" cy="3520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1688" dirty="0" err="1"/>
              <a:t>fugi</a:t>
            </a:r>
            <a:endParaRPr lang="en-IE" sz="1688" dirty="0"/>
          </a:p>
        </p:txBody>
      </p:sp>
    </p:spTree>
    <p:extLst>
      <p:ext uri="{BB962C8B-B14F-4D97-AF65-F5344CB8AC3E}">
        <p14:creationId xmlns:p14="http://schemas.microsoft.com/office/powerpoint/2010/main" val="2138347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  <p:bldP spid="31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19658</TotalTime>
  <Words>3956</Words>
  <Application>Microsoft Macintosh PowerPoint</Application>
  <PresentationFormat>On-screen Show (16:9)</PresentationFormat>
  <Paragraphs>848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Arial</vt:lpstr>
      <vt:lpstr>Avenir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Monaco</vt:lpstr>
      <vt:lpstr>Wingdings</vt:lpstr>
      <vt:lpstr>White</vt:lpstr>
      <vt:lpstr>Programming Fundamentals 1</vt:lpstr>
      <vt:lpstr>PowerPoint Presentation</vt:lpstr>
      <vt:lpstr>Agenda</vt:lpstr>
      <vt:lpstr>Recap : Classes and Objects</vt:lpstr>
      <vt:lpstr>Apple Example</vt:lpstr>
      <vt:lpstr>Apple Example</vt:lpstr>
      <vt:lpstr>Apple Example</vt:lpstr>
      <vt:lpstr>Apple Example</vt:lpstr>
      <vt:lpstr>Apple Object(s)</vt:lpstr>
      <vt:lpstr>Using an Object’s fields and methods</vt:lpstr>
      <vt:lpstr>Recap : class Spot</vt:lpstr>
      <vt:lpstr>Spot Class – Version 1.0</vt:lpstr>
      <vt:lpstr>Constructors</vt:lpstr>
      <vt:lpstr>Spot Class – Version 1.0</vt:lpstr>
      <vt:lpstr>Spot Class – Version 1.0</vt:lpstr>
      <vt:lpstr>Spot Class – Version 1.0</vt:lpstr>
      <vt:lpstr>Spot Class – Version 1.0</vt:lpstr>
      <vt:lpstr>Spot Class – Version 2.0</vt:lpstr>
      <vt:lpstr>Spot Class – Version 3.0</vt:lpstr>
      <vt:lpstr>Spot Class – Version 3.0</vt:lpstr>
      <vt:lpstr>Spot Class – Version 3.0</vt:lpstr>
      <vt:lpstr>Class Diagram for Spot Version 3.0</vt:lpstr>
      <vt:lpstr>Class Diagram for Spot Version 3.0</vt:lpstr>
      <vt:lpstr>Adding behaviour to class Spot</vt:lpstr>
      <vt:lpstr>Spot – adding a “display” behaviour</vt:lpstr>
      <vt:lpstr>display() method</vt:lpstr>
      <vt:lpstr>Spot Class – Version 4.0</vt:lpstr>
      <vt:lpstr>Class Diagram for Spot Version 4.0</vt:lpstr>
      <vt:lpstr>Spot – adding RGB “colour” behaviour</vt:lpstr>
      <vt:lpstr>Spot Class – Version 5.0</vt:lpstr>
      <vt:lpstr>Spot – Grayscale “colour” behaviour</vt:lpstr>
      <vt:lpstr>Spot Class – Version 5.1</vt:lpstr>
      <vt:lpstr>Spot – two colour behaviours</vt:lpstr>
      <vt:lpstr>Spot – two colour behaviours</vt:lpstr>
      <vt:lpstr>Class Diagram for Spot Version 5.1</vt:lpstr>
      <vt:lpstr>Spot Class – Version 5.2</vt:lpstr>
      <vt:lpstr>Spot Class – Version 5.2</vt:lpstr>
      <vt:lpstr>Spot Class – Version 5.2</vt:lpstr>
      <vt:lpstr>Class Diagram for Spot Version 5.2</vt:lpstr>
      <vt:lpstr>Spot – adding a “move” behaviour</vt:lpstr>
      <vt:lpstr>Spot Class – Version 6.0</vt:lpstr>
      <vt:lpstr>Class Diagram for Spot Version 6.0</vt:lpstr>
      <vt:lpstr>this keyword</vt:lpstr>
      <vt:lpstr>this keyword</vt:lpstr>
      <vt:lpstr>this keyword</vt:lpstr>
      <vt:lpstr>this keyword</vt:lpstr>
      <vt:lpstr>this keyword</vt:lpstr>
      <vt:lpstr>this keyword</vt:lpstr>
      <vt:lpstr>this keyword – other examples</vt:lpstr>
      <vt:lpstr>Questions?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200</cp:revision>
  <dcterms:created xsi:type="dcterms:W3CDTF">2019-01-29T16:40:14Z</dcterms:created>
  <dcterms:modified xsi:type="dcterms:W3CDTF">2023-09-29T09:08:04Z</dcterms:modified>
</cp:coreProperties>
</file>