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465" r:id="rId3"/>
    <p:sldId id="258" r:id="rId4"/>
    <p:sldId id="276" r:id="rId5"/>
    <p:sldId id="341" r:id="rId6"/>
    <p:sldId id="260" r:id="rId7"/>
    <p:sldId id="261" r:id="rId8"/>
    <p:sldId id="289" r:id="rId9"/>
    <p:sldId id="290" r:id="rId10"/>
    <p:sldId id="291" r:id="rId11"/>
    <p:sldId id="292" r:id="rId12"/>
    <p:sldId id="342" r:id="rId13"/>
    <p:sldId id="262" r:id="rId14"/>
    <p:sldId id="279" r:id="rId15"/>
    <p:sldId id="293" r:id="rId16"/>
    <p:sldId id="344" r:id="rId17"/>
    <p:sldId id="283" r:id="rId18"/>
    <p:sldId id="345" r:id="rId19"/>
    <p:sldId id="343" r:id="rId20"/>
    <p:sldId id="267" r:id="rId21"/>
    <p:sldId id="268" r:id="rId22"/>
    <p:sldId id="346" r:id="rId23"/>
    <p:sldId id="285" r:id="rId24"/>
    <p:sldId id="281" r:id="rId25"/>
    <p:sldId id="298" r:id="rId26"/>
  </p:sldIdLst>
  <p:sldSz cx="9144000" cy="5143500" type="screen16x9"/>
  <p:notesSz cx="6858000" cy="9144000"/>
  <p:defaultTextStyle>
    <a:lvl1pPr algn="ctr" defTabSz="366737">
      <a:defRPr sz="2250">
        <a:latin typeface="+mn-lt"/>
        <a:ea typeface="+mn-ea"/>
        <a:cs typeface="+mn-cs"/>
        <a:sym typeface="Helvetica Light"/>
      </a:defRPr>
    </a:lvl1pPr>
    <a:lvl2pPr indent="143505" algn="ctr" defTabSz="366737">
      <a:defRPr sz="2250">
        <a:latin typeface="+mn-lt"/>
        <a:ea typeface="+mn-ea"/>
        <a:cs typeface="+mn-cs"/>
        <a:sym typeface="Helvetica Light"/>
      </a:defRPr>
    </a:lvl2pPr>
    <a:lvl3pPr indent="287012" algn="ctr" defTabSz="366737">
      <a:defRPr sz="2250">
        <a:latin typeface="+mn-lt"/>
        <a:ea typeface="+mn-ea"/>
        <a:cs typeface="+mn-cs"/>
        <a:sym typeface="Helvetica Light"/>
      </a:defRPr>
    </a:lvl3pPr>
    <a:lvl4pPr indent="430517" algn="ctr" defTabSz="366737">
      <a:defRPr sz="2250">
        <a:latin typeface="+mn-lt"/>
        <a:ea typeface="+mn-ea"/>
        <a:cs typeface="+mn-cs"/>
        <a:sym typeface="Helvetica Light"/>
      </a:defRPr>
    </a:lvl4pPr>
    <a:lvl5pPr indent="574022" algn="ctr" defTabSz="366737">
      <a:defRPr sz="2250">
        <a:latin typeface="+mn-lt"/>
        <a:ea typeface="+mn-ea"/>
        <a:cs typeface="+mn-cs"/>
        <a:sym typeface="Helvetica Light"/>
      </a:defRPr>
    </a:lvl5pPr>
    <a:lvl6pPr indent="717528" algn="ctr" defTabSz="366737">
      <a:defRPr sz="2250">
        <a:latin typeface="+mn-lt"/>
        <a:ea typeface="+mn-ea"/>
        <a:cs typeface="+mn-cs"/>
        <a:sym typeface="Helvetica Light"/>
      </a:defRPr>
    </a:lvl6pPr>
    <a:lvl7pPr indent="861034" algn="ctr" defTabSz="366737">
      <a:defRPr sz="2250">
        <a:latin typeface="+mn-lt"/>
        <a:ea typeface="+mn-ea"/>
        <a:cs typeface="+mn-cs"/>
        <a:sym typeface="Helvetica Light"/>
      </a:defRPr>
    </a:lvl7pPr>
    <a:lvl8pPr indent="1004539" algn="ctr" defTabSz="366737">
      <a:defRPr sz="2250">
        <a:latin typeface="+mn-lt"/>
        <a:ea typeface="+mn-ea"/>
        <a:cs typeface="+mn-cs"/>
        <a:sym typeface="Helvetica Light"/>
      </a:defRPr>
    </a:lvl8pPr>
    <a:lvl9pPr indent="1148045" algn="ctr" defTabSz="366737">
      <a:defRPr sz="225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68FF"/>
    <a:srgbClr val="84AEFF"/>
    <a:srgbClr val="1F33AB"/>
    <a:srgbClr val="0E9647"/>
    <a:srgbClr val="FDE111"/>
    <a:srgbClr val="EDEDED"/>
    <a:srgbClr val="194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80"/>
    <p:restoredTop sz="85442"/>
  </p:normalViewPr>
  <p:slideViewPr>
    <p:cSldViewPr snapToGrid="0" snapToObjects="1">
      <p:cViewPr varScale="1">
        <p:scale>
          <a:sx n="139" d="100"/>
          <a:sy n="139" d="100"/>
        </p:scale>
        <p:origin x="1056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49E08-5597-3E45-8582-EEB58189C482}" type="datetimeFigureOut">
              <a:rPr lang="en-US" smtClean="0"/>
              <a:t>8/12/23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69502-A57F-A84E-93AF-100B756C63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7028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73" name="Shape 7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9514939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1pPr>
    <a:lvl2pPr indent="143505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2pPr>
    <a:lvl3pPr indent="287012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3pPr>
    <a:lvl4pPr indent="430517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4pPr>
    <a:lvl5pPr indent="574022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5pPr>
    <a:lvl6pPr indent="717528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6pPr>
    <a:lvl7pPr indent="861034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7pPr>
    <a:lvl8pPr indent="1004539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8pPr>
    <a:lvl9pPr indent="1148045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defTabSz="287012" rtl="0">
              <a:lnSpc>
                <a:spcPct val="125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140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//The background function is only called once, so the background is only “painted” over when the sketch is drawn.  </a:t>
            </a:r>
          </a:p>
          <a:p>
            <a:endParaRPr lang="en-IE" dirty="0"/>
          </a:p>
          <a:p>
            <a:r>
              <a:rPr lang="en-IE" dirty="0"/>
              <a:t>//A circle is drawn each time draw() is called.  </a:t>
            </a:r>
          </a:p>
          <a:p>
            <a:endParaRPr lang="en-IE" dirty="0"/>
          </a:p>
          <a:p>
            <a:r>
              <a:rPr lang="en-IE" dirty="0"/>
              <a:t>//The circle is drawn at the current location of </a:t>
            </a:r>
            <a:r>
              <a:rPr lang="en-IE" dirty="0" err="1"/>
              <a:t>mouseX</a:t>
            </a:r>
            <a:r>
              <a:rPr lang="en-IE" dirty="0"/>
              <a:t> and </a:t>
            </a:r>
            <a:r>
              <a:rPr lang="en-IE" dirty="0" err="1"/>
              <a:t>mouseY</a:t>
            </a:r>
            <a:r>
              <a:rPr lang="en-IE" dirty="0"/>
              <a:t>, so as the mouse is moved, you get multiple circles. </a:t>
            </a:r>
          </a:p>
          <a:p>
            <a:endParaRPr lang="en-IE" dirty="0"/>
          </a:p>
          <a:p>
            <a:r>
              <a:rPr lang="en-IE" dirty="0"/>
              <a:t>void setup()</a:t>
            </a:r>
          </a:p>
          <a:p>
            <a:r>
              <a:rPr lang="en-IE" dirty="0"/>
              <a:t>{</a:t>
            </a:r>
          </a:p>
          <a:p>
            <a:r>
              <a:rPr lang="en-IE" dirty="0"/>
              <a:t>  size(500,400); </a:t>
            </a:r>
          </a:p>
          <a:p>
            <a:r>
              <a:rPr lang="en-IE" dirty="0"/>
              <a:t>  //set to black, grayscale spectrum</a:t>
            </a:r>
          </a:p>
          <a:p>
            <a:r>
              <a:rPr lang="en-IE" dirty="0"/>
              <a:t>  background(0);</a:t>
            </a:r>
          </a:p>
          <a:p>
            <a:r>
              <a:rPr lang="en-IE" dirty="0"/>
              <a:t>}</a:t>
            </a:r>
          </a:p>
          <a:p>
            <a:endParaRPr lang="en-IE" dirty="0"/>
          </a:p>
          <a:p>
            <a:r>
              <a:rPr lang="en-IE" dirty="0"/>
              <a:t>void draw()</a:t>
            </a:r>
          </a:p>
          <a:p>
            <a:r>
              <a:rPr lang="en-IE" dirty="0"/>
              <a:t>{</a:t>
            </a:r>
          </a:p>
          <a:p>
            <a:r>
              <a:rPr lang="en-IE" dirty="0"/>
              <a:t>  stroke(0, 0, 0);     //black outline</a:t>
            </a:r>
          </a:p>
          <a:p>
            <a:r>
              <a:rPr lang="en-IE" dirty="0"/>
              <a:t>  fill(60, 220, 90);   //green</a:t>
            </a:r>
          </a:p>
          <a:p>
            <a:r>
              <a:rPr lang="en-IE" dirty="0"/>
              <a:t>  ellipse(</a:t>
            </a:r>
            <a:r>
              <a:rPr lang="en-IE" dirty="0" err="1"/>
              <a:t>mouseX</a:t>
            </a:r>
            <a:r>
              <a:rPr lang="en-IE" dirty="0"/>
              <a:t>, </a:t>
            </a:r>
            <a:r>
              <a:rPr lang="en-IE" dirty="0" err="1"/>
              <a:t>mouseY</a:t>
            </a:r>
            <a:r>
              <a:rPr lang="en-IE" dirty="0"/>
              <a:t>, 100, 100);</a:t>
            </a:r>
          </a:p>
          <a:p>
            <a:r>
              <a:rPr lang="en-IE" dirty="0"/>
              <a:t>}</a:t>
            </a:r>
          </a:p>
          <a:p>
            <a:endParaRPr lang="en-IE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3DB36-5273-45A5-A77C-FE9BE0779D84}" type="slidenum">
              <a:rPr lang="en-IE" smtClean="0"/>
              <a:t>15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290766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//The background function is only called once, so the background is only “painted” over when the sketch is drawn.  </a:t>
            </a:r>
          </a:p>
          <a:p>
            <a:endParaRPr lang="en-IE" dirty="0"/>
          </a:p>
          <a:p>
            <a:r>
              <a:rPr lang="en-IE" dirty="0"/>
              <a:t>//A circle is drawn each time draw() is called.  </a:t>
            </a:r>
          </a:p>
          <a:p>
            <a:endParaRPr lang="en-IE" dirty="0"/>
          </a:p>
          <a:p>
            <a:r>
              <a:rPr lang="en-IE" dirty="0"/>
              <a:t>//The circle is drawn at the current location of </a:t>
            </a:r>
            <a:r>
              <a:rPr lang="en-IE" dirty="0" err="1"/>
              <a:t>mouseX</a:t>
            </a:r>
            <a:r>
              <a:rPr lang="en-IE" dirty="0"/>
              <a:t> and </a:t>
            </a:r>
            <a:r>
              <a:rPr lang="en-IE" dirty="0" err="1"/>
              <a:t>mouseY</a:t>
            </a:r>
            <a:r>
              <a:rPr lang="en-IE" dirty="0"/>
              <a:t>, so as the mouse is moved, you get multiple circles. </a:t>
            </a:r>
          </a:p>
          <a:p>
            <a:endParaRPr lang="en-IE" dirty="0"/>
          </a:p>
          <a:p>
            <a:r>
              <a:rPr lang="en-IE" dirty="0"/>
              <a:t>void setup()</a:t>
            </a:r>
          </a:p>
          <a:p>
            <a:r>
              <a:rPr lang="en-IE" dirty="0"/>
              <a:t>{</a:t>
            </a:r>
          </a:p>
          <a:p>
            <a:r>
              <a:rPr lang="en-IE" dirty="0"/>
              <a:t>  size(500,400); </a:t>
            </a:r>
          </a:p>
          <a:p>
            <a:r>
              <a:rPr lang="en-IE" dirty="0"/>
              <a:t>  //set to black, grayscale spectrum</a:t>
            </a:r>
          </a:p>
          <a:p>
            <a:r>
              <a:rPr lang="en-IE" dirty="0"/>
              <a:t>  background(0);</a:t>
            </a:r>
          </a:p>
          <a:p>
            <a:r>
              <a:rPr lang="en-IE" dirty="0"/>
              <a:t>}</a:t>
            </a:r>
          </a:p>
          <a:p>
            <a:endParaRPr lang="en-IE" dirty="0"/>
          </a:p>
          <a:p>
            <a:r>
              <a:rPr lang="en-IE" dirty="0"/>
              <a:t>void draw()</a:t>
            </a:r>
          </a:p>
          <a:p>
            <a:r>
              <a:rPr lang="en-IE" dirty="0"/>
              <a:t>{</a:t>
            </a:r>
          </a:p>
          <a:p>
            <a:r>
              <a:rPr lang="en-IE" dirty="0"/>
              <a:t>  stroke(0, 0, 0);     //black outline</a:t>
            </a:r>
          </a:p>
          <a:p>
            <a:r>
              <a:rPr lang="en-IE" dirty="0"/>
              <a:t>  fill(60, 220, 90);   //green</a:t>
            </a:r>
          </a:p>
          <a:p>
            <a:r>
              <a:rPr lang="en-IE" dirty="0"/>
              <a:t>  ellipse(</a:t>
            </a:r>
            <a:r>
              <a:rPr lang="en-IE" dirty="0" err="1"/>
              <a:t>mouseX</a:t>
            </a:r>
            <a:r>
              <a:rPr lang="en-IE" dirty="0"/>
              <a:t>, </a:t>
            </a:r>
            <a:r>
              <a:rPr lang="en-IE" dirty="0" err="1"/>
              <a:t>mouseY</a:t>
            </a:r>
            <a:r>
              <a:rPr lang="en-IE" dirty="0"/>
              <a:t>, 100, 100);</a:t>
            </a:r>
          </a:p>
          <a:p>
            <a:r>
              <a:rPr lang="en-IE" dirty="0"/>
              <a:t>}</a:t>
            </a:r>
          </a:p>
          <a:p>
            <a:endParaRPr lang="en-IE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3DB36-5273-45A5-A77C-FE9BE0779D84}" type="slidenum">
              <a:rPr lang="en-IE" smtClean="0"/>
              <a:t>16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522538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void setup()</a:t>
            </a:r>
          </a:p>
          <a:p>
            <a:r>
              <a:rPr lang="en-IE" dirty="0"/>
              <a:t>{</a:t>
            </a:r>
          </a:p>
          <a:p>
            <a:r>
              <a:rPr lang="en-IE" dirty="0"/>
              <a:t>  size(500,400); </a:t>
            </a:r>
          </a:p>
          <a:p>
            <a:r>
              <a:rPr lang="en-IE" dirty="0"/>
              <a:t>  background(0);</a:t>
            </a:r>
          </a:p>
          <a:p>
            <a:r>
              <a:rPr lang="en-IE" dirty="0"/>
              <a:t>}</a:t>
            </a:r>
          </a:p>
          <a:p>
            <a:endParaRPr lang="en-IE" dirty="0"/>
          </a:p>
          <a:p>
            <a:r>
              <a:rPr lang="en-IE" dirty="0"/>
              <a:t>void draw()</a:t>
            </a:r>
          </a:p>
          <a:p>
            <a:r>
              <a:rPr lang="en-IE" dirty="0"/>
              <a:t>{</a:t>
            </a:r>
          </a:p>
          <a:p>
            <a:r>
              <a:rPr lang="en-IE" dirty="0"/>
              <a:t>  stroke(0, 0, 0);</a:t>
            </a:r>
          </a:p>
          <a:p>
            <a:r>
              <a:rPr lang="en-IE" dirty="0"/>
              <a:t>  fill(60, 220, 90);</a:t>
            </a:r>
          </a:p>
          <a:p>
            <a:r>
              <a:rPr lang="en-IE" dirty="0"/>
              <a:t>  ellipse(</a:t>
            </a:r>
            <a:r>
              <a:rPr lang="en-IE" dirty="0" err="1"/>
              <a:t>mouseX</a:t>
            </a:r>
            <a:r>
              <a:rPr lang="en-IE" dirty="0"/>
              <a:t>, </a:t>
            </a:r>
            <a:r>
              <a:rPr lang="en-IE" dirty="0" err="1"/>
              <a:t>mouseY</a:t>
            </a:r>
            <a:r>
              <a:rPr lang="en-IE" dirty="0"/>
              <a:t>, 100, 100);</a:t>
            </a:r>
          </a:p>
          <a:p>
            <a:r>
              <a:rPr lang="en-IE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3DB36-5273-45A5-A77C-FE9BE0779D84}" type="slidenum">
              <a:rPr lang="en-IE" smtClean="0"/>
              <a:t>17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609544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void setup()</a:t>
            </a:r>
          </a:p>
          <a:p>
            <a:r>
              <a:rPr lang="en-IE" dirty="0"/>
              <a:t>{</a:t>
            </a:r>
          </a:p>
          <a:p>
            <a:r>
              <a:rPr lang="en-IE" dirty="0"/>
              <a:t>  size(500,400); </a:t>
            </a:r>
          </a:p>
          <a:p>
            <a:r>
              <a:rPr lang="en-IE" dirty="0"/>
              <a:t>  background(0);</a:t>
            </a:r>
          </a:p>
          <a:p>
            <a:r>
              <a:rPr lang="en-IE" dirty="0"/>
              <a:t>}</a:t>
            </a:r>
          </a:p>
          <a:p>
            <a:endParaRPr lang="en-IE" dirty="0"/>
          </a:p>
          <a:p>
            <a:r>
              <a:rPr lang="en-IE" dirty="0"/>
              <a:t>void draw()</a:t>
            </a:r>
          </a:p>
          <a:p>
            <a:r>
              <a:rPr lang="en-IE" dirty="0"/>
              <a:t>{</a:t>
            </a:r>
          </a:p>
          <a:p>
            <a:r>
              <a:rPr lang="en-IE" dirty="0"/>
              <a:t>  stroke(0, 0, 0);</a:t>
            </a:r>
          </a:p>
          <a:p>
            <a:r>
              <a:rPr lang="en-IE" dirty="0"/>
              <a:t>  fill(60, 220, 90);</a:t>
            </a:r>
          </a:p>
          <a:p>
            <a:r>
              <a:rPr lang="en-IE" dirty="0"/>
              <a:t>  ellipse(</a:t>
            </a:r>
            <a:r>
              <a:rPr lang="en-IE" dirty="0" err="1"/>
              <a:t>mouseX</a:t>
            </a:r>
            <a:r>
              <a:rPr lang="en-IE" dirty="0"/>
              <a:t>, </a:t>
            </a:r>
            <a:r>
              <a:rPr lang="en-IE" dirty="0" err="1"/>
              <a:t>mouseY</a:t>
            </a:r>
            <a:r>
              <a:rPr lang="en-IE" dirty="0"/>
              <a:t>, 100, 100);</a:t>
            </a:r>
          </a:p>
          <a:p>
            <a:r>
              <a:rPr lang="en-IE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3DB36-5273-45A5-A77C-FE9BE0779D84}" type="slidenum">
              <a:rPr lang="en-IE" smtClean="0"/>
              <a:t>18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751533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3DB36-5273-45A5-A77C-FE9BE0779D84}" type="slidenum">
              <a:rPr lang="en-IE" smtClean="0"/>
              <a:t>20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576255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Note that the line drawn doesn’t move with the mouse, as the </a:t>
            </a:r>
            <a:r>
              <a:rPr lang="en-IE" dirty="0" err="1"/>
              <a:t>mouseX</a:t>
            </a:r>
            <a:r>
              <a:rPr lang="en-IE" dirty="0"/>
              <a:t> and </a:t>
            </a:r>
            <a:r>
              <a:rPr lang="en-IE" dirty="0" err="1"/>
              <a:t>mouseY</a:t>
            </a:r>
            <a:r>
              <a:rPr lang="en-IE" dirty="0"/>
              <a:t> are  not part of it.</a:t>
            </a:r>
          </a:p>
          <a:p>
            <a:endParaRPr lang="en-IE" dirty="0"/>
          </a:p>
          <a:p>
            <a:r>
              <a:rPr lang="en-IE" dirty="0"/>
              <a:t>void setup()</a:t>
            </a:r>
          </a:p>
          <a:p>
            <a:r>
              <a:rPr lang="en-IE" dirty="0"/>
              <a:t>{</a:t>
            </a:r>
          </a:p>
          <a:p>
            <a:r>
              <a:rPr lang="en-IE" dirty="0"/>
              <a:t>  size(500,400); </a:t>
            </a:r>
          </a:p>
          <a:p>
            <a:r>
              <a:rPr lang="en-IE" dirty="0"/>
              <a:t>}</a:t>
            </a:r>
          </a:p>
          <a:p>
            <a:endParaRPr lang="en-IE" dirty="0"/>
          </a:p>
          <a:p>
            <a:r>
              <a:rPr lang="en-IE" dirty="0"/>
              <a:t>void draw()</a:t>
            </a:r>
          </a:p>
          <a:p>
            <a:r>
              <a:rPr lang="en-IE" dirty="0"/>
              <a:t>{</a:t>
            </a:r>
          </a:p>
          <a:p>
            <a:r>
              <a:rPr lang="en-IE" dirty="0"/>
              <a:t>  //set to black, grayscale spectrum</a:t>
            </a:r>
          </a:p>
          <a:p>
            <a:r>
              <a:rPr lang="en-IE" dirty="0"/>
              <a:t>  background(0);</a:t>
            </a:r>
          </a:p>
          <a:p>
            <a:r>
              <a:rPr lang="en-IE" dirty="0"/>
              <a:t>  stroke(0, 0, 0);     //black outline</a:t>
            </a:r>
          </a:p>
          <a:p>
            <a:r>
              <a:rPr lang="en-IE" dirty="0"/>
              <a:t>  fill(60, 220, 90);   //green</a:t>
            </a:r>
          </a:p>
          <a:p>
            <a:r>
              <a:rPr lang="en-IE" dirty="0"/>
              <a:t>  </a:t>
            </a:r>
            <a:r>
              <a:rPr lang="en-IE" dirty="0" err="1"/>
              <a:t>rect</a:t>
            </a:r>
            <a:r>
              <a:rPr lang="en-IE" dirty="0"/>
              <a:t>(0,100,width, 15);</a:t>
            </a:r>
          </a:p>
          <a:p>
            <a:r>
              <a:rPr lang="en-IE" dirty="0"/>
              <a:t>  ellipse(</a:t>
            </a:r>
            <a:r>
              <a:rPr lang="en-IE" dirty="0" err="1"/>
              <a:t>mouseX</a:t>
            </a:r>
            <a:r>
              <a:rPr lang="en-IE" dirty="0"/>
              <a:t>, </a:t>
            </a:r>
            <a:r>
              <a:rPr lang="en-IE" dirty="0" err="1"/>
              <a:t>mouseY</a:t>
            </a:r>
            <a:r>
              <a:rPr lang="en-IE" dirty="0"/>
              <a:t>, 100, 100);</a:t>
            </a:r>
          </a:p>
          <a:p>
            <a:r>
              <a:rPr lang="en-IE" dirty="0"/>
              <a:t>}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3DB36-5273-45A5-A77C-FE9BE0779D84}" type="slidenum">
              <a:rPr lang="en-IE" smtClean="0"/>
              <a:t>21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178215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Answer: You will be trying this in labs…as you move your mouse right on the x axis, the circle will move down on the y axis and vice versa.  </a:t>
            </a:r>
          </a:p>
          <a:p>
            <a:endParaRPr lang="en-IE" dirty="0"/>
          </a:p>
          <a:p>
            <a:r>
              <a:rPr lang="en-IE" dirty="0"/>
              <a:t>void setup()</a:t>
            </a:r>
          </a:p>
          <a:p>
            <a:r>
              <a:rPr lang="en-IE" dirty="0"/>
              <a:t>{</a:t>
            </a:r>
          </a:p>
          <a:p>
            <a:r>
              <a:rPr lang="en-IE" dirty="0"/>
              <a:t>  size(500,400); </a:t>
            </a:r>
          </a:p>
          <a:p>
            <a:r>
              <a:rPr lang="en-IE" dirty="0"/>
              <a:t>}</a:t>
            </a:r>
          </a:p>
          <a:p>
            <a:endParaRPr lang="en-IE" dirty="0"/>
          </a:p>
          <a:p>
            <a:r>
              <a:rPr lang="en-IE" dirty="0"/>
              <a:t>void draw()</a:t>
            </a:r>
          </a:p>
          <a:p>
            <a:r>
              <a:rPr lang="en-IE" dirty="0"/>
              <a:t>{</a:t>
            </a:r>
          </a:p>
          <a:p>
            <a:r>
              <a:rPr lang="en-IE" dirty="0"/>
              <a:t>  //set to black, grayscale spectrum</a:t>
            </a:r>
          </a:p>
          <a:p>
            <a:r>
              <a:rPr lang="en-IE" dirty="0"/>
              <a:t>  background(0);</a:t>
            </a:r>
          </a:p>
          <a:p>
            <a:r>
              <a:rPr lang="en-IE" dirty="0"/>
              <a:t>  stroke(0, 0, 0);     //black outline</a:t>
            </a:r>
          </a:p>
          <a:p>
            <a:r>
              <a:rPr lang="en-IE" dirty="0"/>
              <a:t>  fill(60, 220, 90);   //green</a:t>
            </a:r>
          </a:p>
          <a:p>
            <a:r>
              <a:rPr lang="en-IE" dirty="0"/>
              <a:t>  </a:t>
            </a:r>
            <a:r>
              <a:rPr lang="en-IE" dirty="0" err="1"/>
              <a:t>rect</a:t>
            </a:r>
            <a:r>
              <a:rPr lang="en-IE" dirty="0"/>
              <a:t>(0,100,width, 15);</a:t>
            </a:r>
          </a:p>
          <a:p>
            <a:r>
              <a:rPr lang="en-IE" dirty="0"/>
              <a:t>  ellipse(</a:t>
            </a:r>
            <a:r>
              <a:rPr lang="en-IE" dirty="0" err="1"/>
              <a:t>mouseX</a:t>
            </a:r>
            <a:r>
              <a:rPr lang="en-IE" dirty="0"/>
              <a:t>, </a:t>
            </a:r>
            <a:r>
              <a:rPr lang="en-IE" dirty="0" err="1"/>
              <a:t>mouseY</a:t>
            </a:r>
            <a:r>
              <a:rPr lang="en-IE" dirty="0"/>
              <a:t>, 100, 100);</a:t>
            </a:r>
          </a:p>
          <a:p>
            <a:r>
              <a:rPr lang="en-IE" dirty="0"/>
              <a:t>}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3DB36-5273-45A5-A77C-FE9BE0779D84}" type="slidenum">
              <a:rPr lang="en-IE" smtClean="0"/>
              <a:t>22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241750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Answer: You will be trying this in labs…as you move your mouse right on the x axis, the circle will move down on the y axis and vice versa.  </a:t>
            </a:r>
          </a:p>
          <a:p>
            <a:endParaRPr lang="en-IE" dirty="0"/>
          </a:p>
          <a:p>
            <a:r>
              <a:rPr lang="en-IE" dirty="0"/>
              <a:t>void setup()</a:t>
            </a:r>
          </a:p>
          <a:p>
            <a:r>
              <a:rPr lang="en-IE" dirty="0"/>
              <a:t>{</a:t>
            </a:r>
          </a:p>
          <a:p>
            <a:r>
              <a:rPr lang="en-IE" dirty="0"/>
              <a:t>  size(500,400); </a:t>
            </a:r>
          </a:p>
          <a:p>
            <a:r>
              <a:rPr lang="en-IE" dirty="0"/>
              <a:t>}</a:t>
            </a:r>
          </a:p>
          <a:p>
            <a:endParaRPr lang="en-IE" dirty="0"/>
          </a:p>
          <a:p>
            <a:r>
              <a:rPr lang="en-IE" dirty="0"/>
              <a:t>void draw()</a:t>
            </a:r>
          </a:p>
          <a:p>
            <a:r>
              <a:rPr lang="en-IE" dirty="0"/>
              <a:t>{</a:t>
            </a:r>
          </a:p>
          <a:p>
            <a:r>
              <a:rPr lang="en-IE" dirty="0"/>
              <a:t>  //set to black, grayscale spectrum</a:t>
            </a:r>
          </a:p>
          <a:p>
            <a:r>
              <a:rPr lang="en-IE" dirty="0"/>
              <a:t>  background(0);</a:t>
            </a:r>
          </a:p>
          <a:p>
            <a:r>
              <a:rPr lang="en-IE" dirty="0"/>
              <a:t>  stroke(0, 0, 0);     //black outline</a:t>
            </a:r>
          </a:p>
          <a:p>
            <a:r>
              <a:rPr lang="en-IE" dirty="0"/>
              <a:t>  fill(60, 220, 90);   //green</a:t>
            </a:r>
          </a:p>
          <a:p>
            <a:r>
              <a:rPr lang="en-IE" dirty="0"/>
              <a:t>  </a:t>
            </a:r>
            <a:r>
              <a:rPr lang="en-IE" dirty="0" err="1"/>
              <a:t>rect</a:t>
            </a:r>
            <a:r>
              <a:rPr lang="en-IE" dirty="0"/>
              <a:t>(0,100,width, 15);</a:t>
            </a:r>
          </a:p>
          <a:p>
            <a:r>
              <a:rPr lang="en-IE" dirty="0"/>
              <a:t>  ellipse(</a:t>
            </a:r>
            <a:r>
              <a:rPr lang="en-IE" dirty="0" err="1"/>
              <a:t>mouseX</a:t>
            </a:r>
            <a:r>
              <a:rPr lang="en-IE" dirty="0"/>
              <a:t>, </a:t>
            </a:r>
            <a:r>
              <a:rPr lang="en-IE" dirty="0" err="1"/>
              <a:t>mouseY</a:t>
            </a:r>
            <a:r>
              <a:rPr lang="en-IE" dirty="0"/>
              <a:t>, 100, 100);</a:t>
            </a:r>
          </a:p>
          <a:p>
            <a:r>
              <a:rPr lang="en-IE" dirty="0"/>
              <a:t>}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3DB36-5273-45A5-A77C-FE9BE0779D84}" type="slidenum">
              <a:rPr lang="en-IE" smtClean="0"/>
              <a:t>23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84056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The drawing doesn’t change when you click on it with the mouse, drag the mouse, press a key on the keyboard, etc.  It doesn’t change when time lapses, etc.  It doesn’t react to “events”.  It is not “listening” to our mouse / keyboard.  It is not reacting to time lapsing, etc.   When our drawings change based on some “event”, we call these animated drawings.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3DB36-5273-45A5-A77C-FE9BE0779D84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38053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You don’t call the setup method….processing does it for you.</a:t>
            </a:r>
          </a:p>
          <a:p>
            <a:endParaRPr lang="en-IE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/>
              <a:t>It is typically used to set up the canvas e.g. size and background colour, but a lot of other things can be done in setup….we will discuss these in future lectures, but will concentrate on size and background for the moment. 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3DB36-5273-45A5-A77C-FE9BE0779D84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28516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//draw attention to curly braces…i.e. method body…all code is enclosed in it and belongs to the method setup.  </a:t>
            </a:r>
          </a:p>
          <a:p>
            <a:r>
              <a:rPr lang="en-IE" dirty="0"/>
              <a:t>// Draw attention to “void” and parenthesis. </a:t>
            </a:r>
          </a:p>
          <a:p>
            <a:r>
              <a:rPr lang="en-IE" dirty="0"/>
              <a:t>//note that we will cover these in future lectures and to just write the method signature as 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3DB36-5273-45A5-A77C-FE9BE0779D84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20954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//draw attention to curly braces…i.e. method body…all code is enclosed in it and belongs to the method setup.  </a:t>
            </a:r>
          </a:p>
          <a:p>
            <a:r>
              <a:rPr lang="en-IE" dirty="0"/>
              <a:t>// Draw attention to “void” and parenthesis. </a:t>
            </a:r>
          </a:p>
          <a:p>
            <a:r>
              <a:rPr lang="en-IE" dirty="0"/>
              <a:t>//note that we will cover these in future lectures and to just write the method signature as 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3DB36-5273-45A5-A77C-FE9BE0779D84}" type="slidenum">
              <a:rPr lang="en-IE" smtClean="0"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18822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//draw attention to curly braces…i.e. method body…all code is enclosed in it and belongs to the method setup.  </a:t>
            </a:r>
          </a:p>
          <a:p>
            <a:r>
              <a:rPr lang="en-IE" dirty="0"/>
              <a:t>// Draw attention to “void” and parenthesis. </a:t>
            </a:r>
          </a:p>
          <a:p>
            <a:r>
              <a:rPr lang="en-IE" dirty="0"/>
              <a:t>//note that we will cover these in future lectures and to just write the method signature as 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3DB36-5273-45A5-A77C-FE9BE0779D84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38449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//draw attention to curly braces…i.e. method body…all code is enclosed in it and belongs to the method setup.  </a:t>
            </a:r>
          </a:p>
          <a:p>
            <a:r>
              <a:rPr lang="en-IE" dirty="0"/>
              <a:t>// Draw attention to “void” and parenthesis. </a:t>
            </a:r>
          </a:p>
          <a:p>
            <a:r>
              <a:rPr lang="en-IE" dirty="0"/>
              <a:t>//note that we will cover these in future lectures and to just write the method signature as 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3DB36-5273-45A5-A77C-FE9BE0779D84}" type="slidenum">
              <a:rPr lang="en-IE" smtClean="0"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71219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//draw attention to curly braces…i.e. method body…all code is enclosed in it and belongs to the method setup.  </a:t>
            </a:r>
          </a:p>
          <a:p>
            <a:r>
              <a:rPr lang="en-IE" dirty="0"/>
              <a:t>// Draw attention to “void” and parenthesis. </a:t>
            </a:r>
          </a:p>
          <a:p>
            <a:r>
              <a:rPr lang="en-IE" dirty="0"/>
              <a:t>//note that we will cover these in future lectures and to just write the method signature as 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3DB36-5273-45A5-A77C-FE9BE0779D84}" type="slidenum">
              <a:rPr lang="en-IE" smtClean="0"/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870157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//The background function is only called once, so the background is only “painted” over when the sketch is drawn.  </a:t>
            </a:r>
          </a:p>
          <a:p>
            <a:endParaRPr lang="en-IE" dirty="0"/>
          </a:p>
          <a:p>
            <a:r>
              <a:rPr lang="en-IE" dirty="0"/>
              <a:t>//A circle is drawn each time draw() is called.  </a:t>
            </a:r>
          </a:p>
          <a:p>
            <a:endParaRPr lang="en-IE" dirty="0"/>
          </a:p>
          <a:p>
            <a:r>
              <a:rPr lang="en-IE" dirty="0"/>
              <a:t>//The circle is drawn at the current location of </a:t>
            </a:r>
            <a:r>
              <a:rPr lang="en-IE" dirty="0" err="1"/>
              <a:t>mouseX</a:t>
            </a:r>
            <a:r>
              <a:rPr lang="en-IE" dirty="0"/>
              <a:t> and </a:t>
            </a:r>
            <a:r>
              <a:rPr lang="en-IE" dirty="0" err="1"/>
              <a:t>mouseY</a:t>
            </a:r>
            <a:r>
              <a:rPr lang="en-IE" dirty="0"/>
              <a:t>, so as the mouse is moved, you get multiple circles. </a:t>
            </a:r>
          </a:p>
          <a:p>
            <a:endParaRPr lang="en-IE" dirty="0"/>
          </a:p>
          <a:p>
            <a:r>
              <a:rPr lang="en-IE" dirty="0"/>
              <a:t>void setup()</a:t>
            </a:r>
          </a:p>
          <a:p>
            <a:r>
              <a:rPr lang="en-IE" dirty="0"/>
              <a:t>{</a:t>
            </a:r>
          </a:p>
          <a:p>
            <a:r>
              <a:rPr lang="en-IE" dirty="0"/>
              <a:t>  size(500,400); </a:t>
            </a:r>
          </a:p>
          <a:p>
            <a:r>
              <a:rPr lang="en-IE" dirty="0"/>
              <a:t>  //set to black, grayscale spectrum</a:t>
            </a:r>
          </a:p>
          <a:p>
            <a:r>
              <a:rPr lang="en-IE" dirty="0"/>
              <a:t>  background(0);</a:t>
            </a:r>
          </a:p>
          <a:p>
            <a:r>
              <a:rPr lang="en-IE" dirty="0"/>
              <a:t>}</a:t>
            </a:r>
          </a:p>
          <a:p>
            <a:endParaRPr lang="en-IE" dirty="0"/>
          </a:p>
          <a:p>
            <a:r>
              <a:rPr lang="en-IE" dirty="0"/>
              <a:t>void draw()</a:t>
            </a:r>
          </a:p>
          <a:p>
            <a:r>
              <a:rPr lang="en-IE" dirty="0"/>
              <a:t>{</a:t>
            </a:r>
          </a:p>
          <a:p>
            <a:r>
              <a:rPr lang="en-IE" dirty="0"/>
              <a:t>  stroke(0, 0, 0);     //black outline</a:t>
            </a:r>
          </a:p>
          <a:p>
            <a:r>
              <a:rPr lang="en-IE" dirty="0"/>
              <a:t>  fill(60, 220, 90);   //green</a:t>
            </a:r>
          </a:p>
          <a:p>
            <a:r>
              <a:rPr lang="en-IE" dirty="0"/>
              <a:t>  ellipse(</a:t>
            </a:r>
            <a:r>
              <a:rPr lang="en-IE" dirty="0" err="1"/>
              <a:t>mouseX</a:t>
            </a:r>
            <a:r>
              <a:rPr lang="en-IE" dirty="0"/>
              <a:t>, </a:t>
            </a:r>
            <a:r>
              <a:rPr lang="en-IE" dirty="0" err="1"/>
              <a:t>mouseY</a:t>
            </a:r>
            <a:r>
              <a:rPr lang="en-IE" dirty="0"/>
              <a:t>, 100, 100);</a:t>
            </a:r>
          </a:p>
          <a:p>
            <a:r>
              <a:rPr lang="en-IE" dirty="0"/>
              <a:t>}</a:t>
            </a:r>
          </a:p>
          <a:p>
            <a:endParaRPr lang="en-IE" dirty="0"/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63DB36-5273-45A5-A77C-FE9BE0779D84}" type="slidenum">
              <a:rPr lang="en-IE" smtClean="0"/>
              <a:t>14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67855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hyperlink" Target="mailto:ddrohan@wit.ie" TargetMode="Externa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 descr="A close-up of a metal structure&#10;&#10;Description automatically generated with low confidence">
            <a:extLst>
              <a:ext uri="{FF2B5EF4-FFF2-40B4-BE49-F238E27FC236}">
                <a16:creationId xmlns:a16="http://schemas.microsoft.com/office/drawing/2014/main" id="{14F6341F-72F0-BFA6-6798-9AC71A86B3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5096" t="1189" r="36524" b="51187"/>
          <a:stretch/>
        </p:blipFill>
        <p:spPr>
          <a:xfrm>
            <a:off x="-6264" y="-6182"/>
            <a:ext cx="9150263" cy="5147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</p:pic>
      <p:sp>
        <p:nvSpPr>
          <p:cNvPr id="12" name="Shape 33">
            <a:extLst>
              <a:ext uri="{FF2B5EF4-FFF2-40B4-BE49-F238E27FC236}">
                <a16:creationId xmlns:a16="http://schemas.microsoft.com/office/drawing/2014/main" id="{EAD08510-7D5A-594A-AAEC-59C7087561FC}"/>
              </a:ext>
            </a:extLst>
          </p:cNvPr>
          <p:cNvSpPr/>
          <p:nvPr userDrawn="1"/>
        </p:nvSpPr>
        <p:spPr>
          <a:xfrm>
            <a:off x="3778568" y="2059379"/>
            <a:ext cx="4846151" cy="0"/>
          </a:xfrm>
          <a:prstGeom prst="line">
            <a:avLst/>
          </a:prstGeom>
          <a:ln w="3175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 algn="l" defTabSz="286973" rtl="0"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endParaRPr sz="825" dirty="0"/>
          </a:p>
        </p:txBody>
      </p:sp>
      <p:sp>
        <p:nvSpPr>
          <p:cNvPr id="13" name="Shape 34">
            <a:extLst>
              <a:ext uri="{FF2B5EF4-FFF2-40B4-BE49-F238E27FC236}">
                <a16:creationId xmlns:a16="http://schemas.microsoft.com/office/drawing/2014/main" id="{BB2C258E-D81B-5B4E-8B1B-562CE71165EB}"/>
              </a:ext>
            </a:extLst>
          </p:cNvPr>
          <p:cNvSpPr/>
          <p:nvPr userDrawn="1"/>
        </p:nvSpPr>
        <p:spPr>
          <a:xfrm>
            <a:off x="3613319" y="2299116"/>
            <a:ext cx="1208664" cy="590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r">
              <a:lnSpc>
                <a:spcPct val="80000"/>
              </a:lnSpc>
              <a:defRPr sz="1800"/>
            </a:pPr>
            <a:r>
              <a:rPr sz="2400" b="1" i="0" baseline="0" dirty="0">
                <a:solidFill>
                  <a:schemeClr val="bg1">
                    <a:lumMod val="85000"/>
                  </a:schemeClr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Produced</a:t>
            </a:r>
          </a:p>
          <a:p>
            <a:pPr lvl="0" algn="r">
              <a:lnSpc>
                <a:spcPct val="80000"/>
              </a:lnSpc>
              <a:defRPr sz="1800"/>
            </a:pPr>
            <a:r>
              <a:rPr sz="2400" b="1" i="0" baseline="0" dirty="0">
                <a:solidFill>
                  <a:schemeClr val="bg1">
                    <a:lumMod val="85000"/>
                  </a:schemeClr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by</a:t>
            </a:r>
          </a:p>
        </p:txBody>
      </p:sp>
      <p:sp>
        <p:nvSpPr>
          <p:cNvPr id="15" name="Shape 35">
            <a:extLst>
              <a:ext uri="{FF2B5EF4-FFF2-40B4-BE49-F238E27FC236}">
                <a16:creationId xmlns:a16="http://schemas.microsoft.com/office/drawing/2014/main" id="{885F7572-8BDA-2441-A5EC-7D945A8A5010}"/>
              </a:ext>
            </a:extLst>
          </p:cNvPr>
          <p:cNvSpPr/>
          <p:nvPr/>
        </p:nvSpPr>
        <p:spPr>
          <a:xfrm>
            <a:off x="4970252" y="3114062"/>
            <a:ext cx="3241478" cy="545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/>
          <a:p>
            <a:pPr lvl="0" algn="l">
              <a:lnSpc>
                <a:spcPct val="120000"/>
              </a:lnSpc>
              <a:defRPr sz="1800"/>
            </a:pPr>
            <a:r>
              <a:rPr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Department of Computing &amp; Mathematics</a:t>
            </a:r>
          </a:p>
          <a:p>
            <a:pPr lvl="0" algn="l">
              <a:lnSpc>
                <a:spcPct val="120000"/>
              </a:lnSpc>
              <a:defRPr sz="1800"/>
            </a:pPr>
            <a:r>
              <a:rPr lang="en-IE"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South East Technological University</a:t>
            </a:r>
            <a:br>
              <a:rPr lang="en-IE"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IE"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Waterford, Ireland</a:t>
            </a:r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F323B0CE-A19A-E748-98EC-D40F56CC332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187903" y="4360424"/>
            <a:ext cx="730559" cy="730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65E7D44-1D07-9340-B610-CE9A2D7BB0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58289" y="188773"/>
            <a:ext cx="560173" cy="63879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0A583B1-550B-C14A-A9E9-8D176BDC6F6E}"/>
              </a:ext>
            </a:extLst>
          </p:cNvPr>
          <p:cNvSpPr txBox="1"/>
          <p:nvPr userDrawn="1"/>
        </p:nvSpPr>
        <p:spPr>
          <a:xfrm>
            <a:off x="4721847" y="4551298"/>
            <a:ext cx="3425984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r" fontAlgn="auto"/>
            <a:r>
              <a:rPr lang="en-IE" sz="1600" b="1" i="0" u="none" strike="noStrike" baseline="0" dirty="0" err="1">
                <a:solidFill>
                  <a:schemeClr val="bg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  <a:sym typeface="Helvetica Light"/>
              </a:rPr>
              <a:t>setu.ie</a:t>
            </a:r>
            <a:endParaRPr lang="en-IE" sz="1600" b="1" i="0" u="none" strike="noStrike" baseline="0" dirty="0">
              <a:solidFill>
                <a:schemeClr val="bg1">
                  <a:lumMod val="85000"/>
                </a:schemeClr>
              </a:solidFill>
              <a:effectLst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1" name="Shape 35">
            <a:extLst>
              <a:ext uri="{FF2B5EF4-FFF2-40B4-BE49-F238E27FC236}">
                <a16:creationId xmlns:a16="http://schemas.microsoft.com/office/drawing/2014/main" id="{1EC3B031-7C7C-5846-BACC-8C65A8064D86}"/>
              </a:ext>
            </a:extLst>
          </p:cNvPr>
          <p:cNvSpPr/>
          <p:nvPr userDrawn="1"/>
        </p:nvSpPr>
        <p:spPr>
          <a:xfrm>
            <a:off x="4963941" y="2144699"/>
            <a:ext cx="4095535" cy="10468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/>
          <a:p>
            <a:pPr algn="l"/>
            <a:r>
              <a:rPr lang="en-IE" sz="1800" b="1" i="0" baseline="0" dirty="0"/>
              <a:t>Mr. Dave Drohan </a:t>
            </a:r>
            <a:r>
              <a:rPr lang="en-IE" sz="1600" b="1" i="0" baseline="0" dirty="0"/>
              <a:t>(</a:t>
            </a:r>
            <a:r>
              <a:rPr lang="en-IE" sz="1600" b="1" i="0" baseline="0" dirty="0">
                <a:solidFill>
                  <a:srgbClr val="006699"/>
                </a:solidFill>
                <a:uFill>
                  <a:solidFill>
                    <a:srgbClr val="006699"/>
                  </a:solidFill>
                </a:uFill>
                <a:hlinkClick r:id="rId5"/>
              </a:rPr>
              <a:t>david.drohan@setu.ie</a:t>
            </a:r>
            <a:r>
              <a:rPr lang="en-IE" sz="1600" b="1" i="0" baseline="0" dirty="0"/>
              <a:t>)</a:t>
            </a:r>
            <a:br>
              <a:rPr lang="en-IE" sz="1600" b="1" i="0" baseline="0" dirty="0"/>
            </a:br>
            <a:r>
              <a:rPr lang="en-IE" sz="1800" dirty="0" err="1">
                <a:solidFill>
                  <a:schemeClr val="tx1"/>
                </a:solidFill>
              </a:rPr>
              <a:t>Dr.</a:t>
            </a:r>
            <a:r>
              <a:rPr lang="en-IE" sz="1800" dirty="0">
                <a:solidFill>
                  <a:schemeClr val="tx1"/>
                </a:solidFill>
              </a:rPr>
              <a:t> </a:t>
            </a:r>
            <a:r>
              <a:rPr lang="en-IE" sz="1800" dirty="0" err="1">
                <a:solidFill>
                  <a:schemeClr val="tx1"/>
                </a:solidFill>
              </a:rPr>
              <a:t>Siobhán</a:t>
            </a:r>
            <a:r>
              <a:rPr lang="en-IE" sz="1800" dirty="0">
                <a:solidFill>
                  <a:schemeClr val="tx1"/>
                </a:solidFill>
              </a:rPr>
              <a:t> </a:t>
            </a:r>
            <a:r>
              <a:rPr lang="en-IE" sz="1800" dirty="0" err="1">
                <a:solidFill>
                  <a:schemeClr val="tx1"/>
                </a:solidFill>
              </a:rPr>
              <a:t>Drohan</a:t>
            </a:r>
            <a:endParaRPr lang="en-IE" sz="1800" dirty="0">
              <a:solidFill>
                <a:schemeClr val="tx1"/>
              </a:solidFill>
            </a:endParaRPr>
          </a:p>
          <a:p>
            <a:pPr algn="l"/>
            <a:r>
              <a:rPr lang="en-IE" sz="1800" dirty="0">
                <a:solidFill>
                  <a:schemeClr val="tx1"/>
                </a:solidFill>
              </a:rPr>
              <a:t>Ms. Mairead Meagher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BBD13589-119E-31F3-037B-F798E38525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88967" y="1324611"/>
            <a:ext cx="7893844" cy="542479"/>
          </a:xfrm>
        </p:spPr>
        <p:txBody>
          <a:bodyPr/>
          <a:lstStyle>
            <a:lvl1pPr>
              <a:defRPr sz="2800" b="1"/>
            </a:lvl1pPr>
          </a:lstStyle>
          <a:p>
            <a:pPr algn="r" defTabSz="366688" rtl="0"/>
            <a:r>
              <a:rPr lang="en-US" dirty="0"/>
              <a:t>Programming Fundamentals 1</a:t>
            </a:r>
          </a:p>
        </p:txBody>
      </p:sp>
    </p:spTree>
    <p:extLst>
      <p:ext uri="{BB962C8B-B14F-4D97-AF65-F5344CB8AC3E}">
        <p14:creationId xmlns:p14="http://schemas.microsoft.com/office/powerpoint/2010/main" val="312442219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775"/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rgbClr val="0368FF"/>
              </a:buClr>
              <a:defRPr/>
            </a:lvl1pPr>
            <a:lvl2pPr>
              <a:buClr>
                <a:srgbClr val="0368FF"/>
              </a:buClr>
              <a:defRPr/>
            </a:lvl2pPr>
            <a:lvl3pPr>
              <a:buClr>
                <a:srgbClr val="0368FF"/>
              </a:buClr>
              <a:defRPr/>
            </a:lvl3pPr>
            <a:lvl4pPr>
              <a:buClr>
                <a:srgbClr val="0368FF"/>
              </a:buClr>
              <a:defRPr/>
            </a:lvl4pPr>
            <a:lvl5pPr>
              <a:buClr>
                <a:srgbClr val="0368FF"/>
              </a:buClr>
              <a:defRPr/>
            </a:lvl5pPr>
          </a:lstStyle>
          <a:p>
            <a:pPr lvl="0">
              <a:defRPr sz="1800"/>
            </a:pPr>
            <a:r>
              <a:rPr sz="2400" dirty="0"/>
              <a:t>Body Level One</a:t>
            </a:r>
          </a:p>
          <a:p>
            <a:pPr lvl="1">
              <a:defRPr sz="1800"/>
            </a:pPr>
            <a:r>
              <a:rPr sz="2400" dirty="0"/>
              <a:t>Body Level Two</a:t>
            </a:r>
          </a:p>
          <a:p>
            <a:pPr lvl="2">
              <a:defRPr sz="1800"/>
            </a:pPr>
            <a:r>
              <a:rPr sz="2400" dirty="0"/>
              <a:t>Body Level Three</a:t>
            </a:r>
          </a:p>
          <a:p>
            <a:pPr lvl="3">
              <a:defRPr sz="1800"/>
            </a:pPr>
            <a:r>
              <a:rPr sz="2400" dirty="0"/>
              <a:t>Body Level Four</a:t>
            </a:r>
          </a:p>
          <a:p>
            <a:pPr lvl="4">
              <a:defRPr sz="1800"/>
            </a:pPr>
            <a:r>
              <a:rPr sz="2400" dirty="0"/>
              <a:t>Body Level Five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xfrm>
            <a:off x="6553201" y="4875912"/>
            <a:ext cx="1905000" cy="283023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t>‹#›</a:t>
            </a:fld>
            <a:endParaRPr dirty="0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4688" y="4895886"/>
            <a:ext cx="2430270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526" tIns="38263" rIns="76526" bIns="38263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latin typeface="Helvetica Neue Light"/>
                <a:cs typeface="Helvetica Neue Light"/>
              </a:defRPr>
            </a:lvl1pPr>
          </a:lstStyle>
          <a:p>
            <a:r>
              <a:rPr lang="en-IE"/>
              <a:t>https://processing.org</a:t>
            </a:r>
            <a:endParaRPr lang="en-IE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FE51DA-9AF5-F835-204E-B5376FB7A7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946552-8ABC-2684-8EA3-A12C826FB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AC3EAD-3ACD-68D9-A159-986D3E0E55D6}"/>
              </a:ext>
            </a:extLst>
          </p:cNvPr>
          <p:cNvSpPr/>
          <p:nvPr userDrawn="1"/>
        </p:nvSpPr>
        <p:spPr>
          <a:xfrm>
            <a:off x="375385" y="683393"/>
            <a:ext cx="7324826" cy="327259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64145168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https://processing.org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27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" y="4902399"/>
            <a:ext cx="9143989" cy="241102"/>
          </a:xfrm>
          <a:prstGeom prst="rect">
            <a:avLst/>
          </a:prstGeom>
          <a:solidFill>
            <a:srgbClr val="036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defTabSz="366737" rtl="0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21" y="4851971"/>
            <a:ext cx="9143978" cy="35060"/>
          </a:xfrm>
          <a:prstGeom prst="rect">
            <a:avLst/>
          </a:prstGeom>
          <a:solidFill>
            <a:srgbClr val="1F33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395536" y="0"/>
            <a:ext cx="7772401" cy="761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418" tIns="54418" rIns="54418" bIns="54418" anchor="b"/>
          <a:lstStyle/>
          <a:p>
            <a:pPr lvl="0">
              <a:defRPr sz="1800"/>
            </a:pPr>
            <a:r>
              <a:rPr sz="2775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395536" y="843558"/>
            <a:ext cx="7772401" cy="4299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418" tIns="54418" rIns="54418" bIns="54418"/>
          <a:lstStyle/>
          <a:p>
            <a:pPr lvl="0">
              <a:defRPr sz="1800"/>
            </a:pPr>
            <a:r>
              <a:rPr sz="2400" dirty="0"/>
              <a:t>Body Level One</a:t>
            </a:r>
          </a:p>
          <a:p>
            <a:pPr lvl="1">
              <a:defRPr sz="1800"/>
            </a:pPr>
            <a:r>
              <a:rPr sz="2400" dirty="0"/>
              <a:t>Body Level Two</a:t>
            </a:r>
          </a:p>
          <a:p>
            <a:pPr lvl="2">
              <a:defRPr sz="1800"/>
            </a:pPr>
            <a:r>
              <a:rPr sz="2400" dirty="0"/>
              <a:t>Body Level Three</a:t>
            </a:r>
          </a:p>
          <a:p>
            <a:pPr lvl="3">
              <a:defRPr sz="1800"/>
            </a:pPr>
            <a:r>
              <a:rPr sz="2400" dirty="0"/>
              <a:t>Body Level Four</a:t>
            </a:r>
          </a:p>
          <a:p>
            <a:pPr lvl="4">
              <a:defRPr sz="1800"/>
            </a:pPr>
            <a:r>
              <a:rPr sz="2400" dirty="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1" y="4847061"/>
            <a:ext cx="1905000" cy="283023"/>
          </a:xfrm>
          <a:prstGeom prst="rect">
            <a:avLst/>
          </a:prstGeom>
          <a:ln w="12700">
            <a:miter lim="400000"/>
          </a:ln>
        </p:spPr>
        <p:txBody>
          <a:bodyPr lIns="54418" tIns="54418" rIns="54418" bIns="54418" anchor="b">
            <a:spAutoFit/>
          </a:bodyPr>
          <a:lstStyle>
            <a:lvl1pPr algn="r" defTabSz="573946">
              <a:defRPr sz="1125">
                <a:solidFill>
                  <a:srgbClr val="FFFFFF"/>
                </a:solidFill>
                <a:latin typeface="+mn-lt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hape 5"/>
          <p:cNvSpPr/>
          <p:nvPr/>
        </p:nvSpPr>
        <p:spPr>
          <a:xfrm>
            <a:off x="467545" y="789552"/>
            <a:ext cx="7128792" cy="1"/>
          </a:xfrm>
          <a:prstGeom prst="line">
            <a:avLst/>
          </a:prstGeom>
          <a:ln w="12700">
            <a:solidFill>
              <a:srgbClr val="94BBE7"/>
            </a:solidFill>
          </a:ln>
          <a:effectLst>
            <a:outerShdw blurRad="101600" dist="12700" dir="2700000" rotWithShape="0">
              <a:srgbClr val="003D62">
                <a:alpha val="20000"/>
              </a:srgbClr>
            </a:outerShdw>
          </a:effectLst>
        </p:spPr>
        <p:txBody>
          <a:bodyPr lIns="40814" tIns="40814" rIns="40814" bIns="40814"/>
          <a:lstStyle/>
          <a:p>
            <a:pPr lvl="0" algn="l" defTabSz="286973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sz="1200" dirty="0"/>
          </a:p>
        </p:txBody>
      </p:sp>
      <p:sp>
        <p:nvSpPr>
          <p:cNvPr id="10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4688" y="4888982"/>
            <a:ext cx="2430270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526" tIns="38263" rIns="76526" bIns="38263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solidFill>
                  <a:schemeClr val="bg1"/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en-IE"/>
              <a:t>https://processing.org</a:t>
            </a:r>
            <a:endParaRPr lang="en-I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43B9B00-B977-E94D-8CAA-76ABE98D04E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25401" y="55577"/>
            <a:ext cx="525609" cy="52560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3" r:id="rId2"/>
    <p:sldLayoutId id="2147483668" r:id="rId3"/>
    <p:sldLayoutId id="2147483669" r:id="rId4"/>
  </p:sldLayoutIdLst>
  <p:transition spd="med"/>
  <p:hf hdr="0" dt="0"/>
  <p:txStyles>
    <p:titleStyle>
      <a:lvl1pPr>
        <a:defRPr sz="2775">
          <a:latin typeface="Helvetica Neue Light"/>
          <a:ea typeface="Helvetica Neue Light"/>
          <a:cs typeface="Helvetica Neue Light"/>
          <a:sym typeface="Helvetica Neue Light"/>
        </a:defRPr>
      </a:lvl1pPr>
      <a:lvl2pPr>
        <a:defRPr sz="2775">
          <a:latin typeface="Helvetica Neue Light"/>
          <a:ea typeface="Helvetica Neue Light"/>
          <a:cs typeface="Helvetica Neue Light"/>
          <a:sym typeface="Helvetica Neue Light"/>
        </a:defRPr>
      </a:lvl2pPr>
      <a:lvl3pPr>
        <a:defRPr sz="2775">
          <a:latin typeface="Helvetica Neue Light"/>
          <a:ea typeface="Helvetica Neue Light"/>
          <a:cs typeface="Helvetica Neue Light"/>
          <a:sym typeface="Helvetica Neue Light"/>
        </a:defRPr>
      </a:lvl3pPr>
      <a:lvl4pPr>
        <a:defRPr sz="2775">
          <a:latin typeface="Helvetica Neue Light"/>
          <a:ea typeface="Helvetica Neue Light"/>
          <a:cs typeface="Helvetica Neue Light"/>
          <a:sym typeface="Helvetica Neue Light"/>
        </a:defRPr>
      </a:lvl4pPr>
      <a:lvl5pPr>
        <a:defRPr sz="2775">
          <a:latin typeface="Helvetica Neue Light"/>
          <a:ea typeface="Helvetica Neue Light"/>
          <a:cs typeface="Helvetica Neue Light"/>
          <a:sym typeface="Helvetica Neue Light"/>
        </a:defRPr>
      </a:lvl5pPr>
      <a:lvl6pPr indent="286973">
        <a:defRPr sz="2775">
          <a:latin typeface="Helvetica Neue Light"/>
          <a:ea typeface="Helvetica Neue Light"/>
          <a:cs typeface="Helvetica Neue Light"/>
          <a:sym typeface="Helvetica Neue Light"/>
        </a:defRPr>
      </a:lvl6pPr>
      <a:lvl7pPr indent="573946">
        <a:defRPr sz="2775">
          <a:latin typeface="Helvetica Neue Light"/>
          <a:ea typeface="Helvetica Neue Light"/>
          <a:cs typeface="Helvetica Neue Light"/>
          <a:sym typeface="Helvetica Neue Light"/>
        </a:defRPr>
      </a:lvl7pPr>
      <a:lvl8pPr indent="860919">
        <a:defRPr sz="2775">
          <a:latin typeface="Helvetica Neue Light"/>
          <a:ea typeface="Helvetica Neue Light"/>
          <a:cs typeface="Helvetica Neue Light"/>
          <a:sym typeface="Helvetica Neue Light"/>
        </a:defRPr>
      </a:lvl8pPr>
      <a:lvl9pPr indent="1147892">
        <a:defRPr sz="2775">
          <a:latin typeface="Helvetica Neue Light"/>
          <a:ea typeface="Helvetica Neue Light"/>
          <a:cs typeface="Helvetica Neue Light"/>
          <a:sym typeface="Helvetica Neue Light"/>
        </a:defRPr>
      </a:lvl9pPr>
    </p:titleStyle>
    <p:bodyStyle>
      <a:lvl1pPr marL="292097" indent="-292097">
        <a:spcBef>
          <a:spcPts val="377"/>
        </a:spcBef>
        <a:buClr>
          <a:srgbClr val="008000"/>
        </a:buClr>
        <a:buSzPct val="100000"/>
        <a:buFont typeface="Wingdings"/>
        <a:buChar char="❑"/>
        <a:defRPr sz="2400">
          <a:latin typeface="Helvetica Neue Light"/>
          <a:ea typeface="Helvetica Neue Light"/>
          <a:cs typeface="Helvetica Neue Light"/>
          <a:sym typeface="Helvetica Neue Light"/>
        </a:defRPr>
      </a:lvl1pPr>
      <a:lvl2pPr marL="570956" indent="-283984">
        <a:spcBef>
          <a:spcPts val="377"/>
        </a:spcBef>
        <a:buClr>
          <a:srgbClr val="008000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2pPr>
      <a:lvl3pPr marL="846570" indent="-272624">
        <a:spcBef>
          <a:spcPts val="377"/>
        </a:spcBef>
        <a:buClr>
          <a:srgbClr val="008000"/>
        </a:buClr>
        <a:buSzPct val="95000"/>
        <a:buFont typeface="Wingdings"/>
        <a:buChar char="⬥"/>
        <a:defRPr sz="2400">
          <a:latin typeface="Helvetica Neue Light"/>
          <a:ea typeface="Helvetica Neue Light"/>
          <a:cs typeface="Helvetica Neue Light"/>
          <a:sym typeface="Helvetica Neue Light"/>
        </a:defRPr>
      </a:lvl3pPr>
      <a:lvl4pPr marL="1163835" indent="-302916">
        <a:spcBef>
          <a:spcPts val="377"/>
        </a:spcBef>
        <a:buClr>
          <a:srgbClr val="008000"/>
        </a:buClr>
        <a:buSzPct val="65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4pPr>
      <a:lvl5pPr marL="1450808" indent="-302916">
        <a:spcBef>
          <a:spcPts val="377"/>
        </a:spcBef>
        <a:buClr>
          <a:srgbClr val="008000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5pPr>
      <a:lvl6pPr marL="1737781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6pPr>
      <a:lvl7pPr marL="2024754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7pPr>
      <a:lvl8pPr marL="2311727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8pPr>
      <a:lvl9pPr marL="2598700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1pPr>
      <a:lvl2pPr indent="286973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2pPr>
      <a:lvl3pPr indent="573946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3pPr>
      <a:lvl4pPr indent="860919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4pPr>
      <a:lvl5pPr indent="1147892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5pPr>
      <a:lvl6pPr indent="1434865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6pPr>
      <a:lvl7pPr indent="1721838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7pPr>
      <a:lvl8pPr indent="2008811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8pPr>
      <a:lvl9pPr indent="2295784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66A5DAE-8FD5-49CE-E28B-6EDA2BB14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227" y="1010648"/>
            <a:ext cx="7893844" cy="1077818"/>
          </a:xfrm>
        </p:spPr>
        <p:txBody>
          <a:bodyPr/>
          <a:lstStyle/>
          <a:p>
            <a:pPr algn="r" defTabSz="366688" rtl="0"/>
            <a:r>
              <a:rPr lang="en-US" sz="3200" dirty="0"/>
              <a:t>Programming Fundamentals 1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void setup() – defining a method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1041FD-6DCF-41FD-BDDA-541D7F027E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496" b="50000"/>
          <a:stretch/>
        </p:blipFill>
        <p:spPr>
          <a:xfrm>
            <a:off x="1513742" y="925830"/>
            <a:ext cx="4144108" cy="25717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D0563D7-F6BB-4875-BF99-AB735B6664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0650" y="2370908"/>
            <a:ext cx="2686050" cy="239825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943100" y="2370907"/>
            <a:ext cx="171450" cy="9552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688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661B0-C0EC-9ECE-1AFA-C2A673FB6F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06939-3312-3A72-85E8-C362CE33858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10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973797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void setup() – defining a method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1041FD-6DCF-41FD-BDDA-541D7F027E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496" b="50000"/>
          <a:stretch/>
        </p:blipFill>
        <p:spPr>
          <a:xfrm>
            <a:off x="1513742" y="925830"/>
            <a:ext cx="4144108" cy="25717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D0563D7-F6BB-4875-BF99-AB735B6664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0650" y="2370908"/>
            <a:ext cx="2686050" cy="239825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114550" y="2583180"/>
            <a:ext cx="2914650" cy="5143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sz="1688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35873-2FF0-8E1B-A674-B2EB1386E0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33EE9A-DD72-129E-1B0A-E62CE079954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11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496619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3F2B9-CA77-41E2-BFCC-DD2CEF526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8207" y="511445"/>
            <a:ext cx="3763232" cy="1102519"/>
          </a:xfrm>
        </p:spPr>
        <p:txBody>
          <a:bodyPr/>
          <a:lstStyle/>
          <a:p>
            <a:pPr>
              <a:spcBef>
                <a:spcPts val="633"/>
              </a:spcBef>
            </a:pPr>
            <a:r>
              <a:rPr lang="en-IE" sz="3200" dirty="0">
                <a:solidFill>
                  <a:schemeClr val="tx1"/>
                </a:solidFill>
              </a:rPr>
              <a:t>The draw() function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0B48627-70FE-4B45-9414-DD660DBF2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14689" y="1844899"/>
            <a:ext cx="2430269" cy="2261889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4EBBC8-D8C4-AD98-5A2D-86C001100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E5978C-2993-225B-79D6-A53E710FF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https://processing.org</a:t>
            </a:r>
          </a:p>
        </p:txBody>
      </p:sp>
    </p:spTree>
    <p:extLst>
      <p:ext uri="{BB962C8B-B14F-4D97-AF65-F5344CB8AC3E}">
        <p14:creationId xmlns:p14="http://schemas.microsoft.com/office/powerpoint/2010/main" val="1740670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void draw()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843558"/>
            <a:ext cx="8062665" cy="4299943"/>
          </a:xfrm>
        </p:spPr>
        <p:txBody>
          <a:bodyPr>
            <a:normAutofit/>
          </a:bodyPr>
          <a:lstStyle/>
          <a:p>
            <a:r>
              <a:rPr lang="en-IE" dirty="0"/>
              <a:t>You should </a:t>
            </a:r>
            <a:r>
              <a:rPr lang="en-IE" b="1" i="1" dirty="0"/>
              <a:t>never</a:t>
            </a:r>
            <a:r>
              <a:rPr lang="en-IE" dirty="0"/>
              <a:t> call the </a:t>
            </a:r>
            <a:r>
              <a:rPr lang="en-IE" b="1" dirty="0">
                <a:solidFill>
                  <a:srgbClr val="FF0000"/>
                </a:solidFill>
              </a:rPr>
              <a:t>draw()</a:t>
            </a:r>
            <a:r>
              <a:rPr lang="en-IE" b="1" dirty="0"/>
              <a:t> </a:t>
            </a:r>
            <a:r>
              <a:rPr lang="en-IE" dirty="0"/>
              <a:t>function. (Just write it)</a:t>
            </a:r>
          </a:p>
          <a:p>
            <a:pPr lvl="1"/>
            <a:r>
              <a:rPr lang="en-IE" dirty="0"/>
              <a:t>Processing </a:t>
            </a:r>
            <a:r>
              <a:rPr lang="en-IE" b="1" dirty="0"/>
              <a:t>automatically</a:t>
            </a:r>
            <a:r>
              <a:rPr lang="en-IE" dirty="0"/>
              <a:t> calls it straight after the </a:t>
            </a:r>
            <a:r>
              <a:rPr lang="en-IE" b="1" dirty="0">
                <a:solidFill>
                  <a:srgbClr val="FF0000"/>
                </a:solidFill>
              </a:rPr>
              <a:t>setup() </a:t>
            </a:r>
            <a:r>
              <a:rPr lang="en-IE" dirty="0"/>
              <a:t>call.</a:t>
            </a:r>
            <a:br>
              <a:rPr lang="en-IE" dirty="0"/>
            </a:br>
            <a:endParaRPr lang="en-IE" dirty="0"/>
          </a:p>
          <a:p>
            <a:r>
              <a:rPr lang="en-IE" b="1" dirty="0">
                <a:solidFill>
                  <a:srgbClr val="FF0000"/>
                </a:solidFill>
              </a:rPr>
              <a:t>draw()</a:t>
            </a:r>
            <a:r>
              <a:rPr lang="en-IE" dirty="0">
                <a:solidFill>
                  <a:srgbClr val="FF0000"/>
                </a:solidFill>
              </a:rPr>
              <a:t> </a:t>
            </a:r>
            <a:r>
              <a:rPr lang="en-IE" u="sng" dirty="0"/>
              <a:t>continuously</a:t>
            </a:r>
            <a:r>
              <a:rPr lang="en-IE" dirty="0"/>
              <a:t> executes the code contained inside it. </a:t>
            </a:r>
          </a:p>
          <a:p>
            <a:pPr lvl="1"/>
            <a:r>
              <a:rPr lang="en-IE" dirty="0"/>
              <a:t>(60 times a second by default)</a:t>
            </a:r>
            <a:br>
              <a:rPr lang="en-IE" dirty="0"/>
            </a:br>
            <a:endParaRPr lang="en-IE" dirty="0"/>
          </a:p>
          <a:p>
            <a:r>
              <a:rPr lang="en-IE" dirty="0"/>
              <a:t>There can only be </a:t>
            </a:r>
            <a:r>
              <a:rPr lang="en-IE" b="1" u="sng" dirty="0"/>
              <a:t>one</a:t>
            </a:r>
            <a:r>
              <a:rPr lang="en-IE" dirty="0"/>
              <a:t> </a:t>
            </a:r>
            <a:r>
              <a:rPr lang="en-IE" b="1" dirty="0">
                <a:solidFill>
                  <a:srgbClr val="FF0000"/>
                </a:solidFill>
              </a:rPr>
              <a:t>draw()</a:t>
            </a:r>
            <a:r>
              <a:rPr lang="en-IE" dirty="0"/>
              <a:t> function for each sketch.</a:t>
            </a:r>
          </a:p>
          <a:p>
            <a:endParaRPr lang="en-IE" dirty="0"/>
          </a:p>
          <a:p>
            <a:pPr lvl="1"/>
            <a:endParaRPr lang="en-IE" dirty="0"/>
          </a:p>
        </p:txBody>
      </p:sp>
      <p:sp>
        <p:nvSpPr>
          <p:cNvPr id="5" name="Rectangle 4"/>
          <p:cNvSpPr/>
          <p:nvPr/>
        </p:nvSpPr>
        <p:spPr>
          <a:xfrm>
            <a:off x="2066225" y="4502931"/>
            <a:ext cx="4431021" cy="3520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z="1688" dirty="0"/>
              <a:t>https://processing.org/reference/draw_.html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86A7CE-01F2-39A8-877F-957B59BA45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 dirty="0"/>
              <a:t>https://</a:t>
            </a:r>
            <a:r>
              <a:rPr lang="en-IE" dirty="0" err="1"/>
              <a:t>processing.org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C897B-E5E0-CCE2-0664-17A224A232A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13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171063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void draw()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69161" y="4149354"/>
            <a:ext cx="4179436" cy="6001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E" sz="1650" b="1" dirty="0" err="1">
                <a:solidFill>
                  <a:srgbClr val="FF0000"/>
                </a:solidFill>
              </a:rPr>
              <a:t>mouseX</a:t>
            </a:r>
            <a:r>
              <a:rPr lang="en-IE" sz="1650" b="1" dirty="0"/>
              <a:t> </a:t>
            </a:r>
            <a:r>
              <a:rPr lang="en-IE" sz="1650" dirty="0"/>
              <a:t>= x co-ordinate of mouse pointer</a:t>
            </a:r>
          </a:p>
          <a:p>
            <a:pPr algn="ctr"/>
            <a:r>
              <a:rPr lang="en-IE" sz="1650" b="1" dirty="0" err="1">
                <a:solidFill>
                  <a:srgbClr val="FF0000"/>
                </a:solidFill>
              </a:rPr>
              <a:t>mouseY</a:t>
            </a:r>
            <a:r>
              <a:rPr lang="en-IE" sz="1650" dirty="0">
                <a:solidFill>
                  <a:srgbClr val="FF0000"/>
                </a:solidFill>
              </a:rPr>
              <a:t> </a:t>
            </a:r>
            <a:r>
              <a:rPr lang="en-IE" sz="1650" dirty="0"/>
              <a:t>= y co-ordinate of mouse pointer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ABAF0C-E2AB-4E1E-9950-192C3DB300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819" b="34444"/>
          <a:stretch/>
        </p:blipFill>
        <p:spPr>
          <a:xfrm>
            <a:off x="457417" y="877305"/>
            <a:ext cx="3714533" cy="33718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F24D644-40A2-4F23-B84E-B08439DD24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6177" y="87941"/>
            <a:ext cx="2651760" cy="236764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94969" y="4425667"/>
            <a:ext cx="1967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dirty="0">
                <a:solidFill>
                  <a:srgbClr val="FF0000"/>
                </a:solidFill>
              </a:rPr>
              <a:t>System Variables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B5666EE-DC46-6AA6-C894-F321D56ED7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A93E930-A686-5FCE-28AE-5C3D43C36F5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14</a:t>
            </a:fld>
            <a:endParaRPr lang="en-IE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9A02F17-138E-ECC4-95B8-A30E2B76F661}"/>
              </a:ext>
            </a:extLst>
          </p:cNvPr>
          <p:cNvCxnSpPr>
            <a:cxnSpLocks/>
          </p:cNvCxnSpPr>
          <p:nvPr/>
        </p:nvCxnSpPr>
        <p:spPr>
          <a:xfrm flipV="1">
            <a:off x="3286562" y="4449436"/>
            <a:ext cx="1476357" cy="148866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2481549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void draw()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3B223B-AD21-43C3-B6F0-224DF919268A}"/>
              </a:ext>
            </a:extLst>
          </p:cNvPr>
          <p:cNvSpPr/>
          <p:nvPr/>
        </p:nvSpPr>
        <p:spPr>
          <a:xfrm>
            <a:off x="4429823" y="2563230"/>
            <a:ext cx="3714533" cy="13849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IE" sz="2100" i="1" dirty="0">
                <a:solidFill>
                  <a:srgbClr val="FF0000"/>
                </a:solidFill>
              </a:rPr>
              <a:t>Q: </a:t>
            </a:r>
            <a:r>
              <a:rPr lang="en-IE" sz="2100" i="1" dirty="0">
                <a:solidFill>
                  <a:schemeClr val="tx2"/>
                </a:solidFill>
              </a:rPr>
              <a:t>Why many circles? </a:t>
            </a:r>
          </a:p>
          <a:p>
            <a:endParaRPr lang="en-IE" sz="2100" dirty="0">
              <a:solidFill>
                <a:srgbClr val="FF0000"/>
              </a:solidFill>
            </a:endParaRPr>
          </a:p>
          <a:p>
            <a:endParaRPr lang="en-IE" sz="2100" dirty="0">
              <a:solidFill>
                <a:srgbClr val="FF0000"/>
              </a:solidFill>
            </a:endParaRPr>
          </a:p>
          <a:p>
            <a:endParaRPr lang="en-IE" sz="2100" dirty="0">
              <a:solidFill>
                <a:schemeClr val="tx2"/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9B7833-06CE-1DD9-9BB9-EAB5257A10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46109E-B6F1-66B7-9B66-ED8AE619DE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15</a:t>
            </a:fld>
            <a:endParaRPr lang="en-I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23CCB7B-620A-CF2B-0BB8-3BB0B88F6B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819" b="34444"/>
          <a:stretch/>
        </p:blipFill>
        <p:spPr>
          <a:xfrm>
            <a:off x="457417" y="877305"/>
            <a:ext cx="3714533" cy="33718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61234D6-F28D-1379-3C94-F6302DF71344}"/>
              </a:ext>
            </a:extLst>
          </p:cNvPr>
          <p:cNvSpPr txBox="1"/>
          <p:nvPr/>
        </p:nvSpPr>
        <p:spPr>
          <a:xfrm>
            <a:off x="4869161" y="4149354"/>
            <a:ext cx="4179436" cy="6001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E" sz="1650" b="1" dirty="0" err="1">
                <a:solidFill>
                  <a:srgbClr val="FF0000"/>
                </a:solidFill>
              </a:rPr>
              <a:t>mouseX</a:t>
            </a:r>
            <a:r>
              <a:rPr lang="en-IE" sz="1650" b="1" dirty="0"/>
              <a:t> </a:t>
            </a:r>
            <a:r>
              <a:rPr lang="en-IE" sz="1650" dirty="0"/>
              <a:t>= x co-ordinate of mouse pointer</a:t>
            </a:r>
          </a:p>
          <a:p>
            <a:pPr algn="ctr"/>
            <a:r>
              <a:rPr lang="en-IE" sz="1650" b="1" dirty="0" err="1">
                <a:solidFill>
                  <a:srgbClr val="FF0000"/>
                </a:solidFill>
              </a:rPr>
              <a:t>mouseY</a:t>
            </a:r>
            <a:r>
              <a:rPr lang="en-IE" sz="1650" dirty="0">
                <a:solidFill>
                  <a:srgbClr val="FF0000"/>
                </a:solidFill>
              </a:rPr>
              <a:t> </a:t>
            </a:r>
            <a:r>
              <a:rPr lang="en-IE" sz="1650" dirty="0"/>
              <a:t>= y co-ordinate of mouse pointer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F8C39A-E681-027F-F62F-69654008EC5E}"/>
              </a:ext>
            </a:extLst>
          </p:cNvPr>
          <p:cNvSpPr txBox="1"/>
          <p:nvPr/>
        </p:nvSpPr>
        <p:spPr>
          <a:xfrm>
            <a:off x="1294969" y="4425667"/>
            <a:ext cx="1967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dirty="0">
                <a:solidFill>
                  <a:srgbClr val="FF0000"/>
                </a:solidFill>
              </a:rPr>
              <a:t>System Variables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F24C6F6-DCC9-B04C-F637-4CB9E49FFB3E}"/>
              </a:ext>
            </a:extLst>
          </p:cNvPr>
          <p:cNvCxnSpPr>
            <a:cxnSpLocks/>
          </p:cNvCxnSpPr>
          <p:nvPr/>
        </p:nvCxnSpPr>
        <p:spPr>
          <a:xfrm flipV="1">
            <a:off x="3286562" y="4449436"/>
            <a:ext cx="1476357" cy="148866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00148B1B-1A89-E7F0-7C14-4226C524B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6177" y="87941"/>
            <a:ext cx="2651760" cy="236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4743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void draw()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3B223B-AD21-43C3-B6F0-224DF919268A}"/>
              </a:ext>
            </a:extLst>
          </p:cNvPr>
          <p:cNvSpPr/>
          <p:nvPr/>
        </p:nvSpPr>
        <p:spPr>
          <a:xfrm>
            <a:off x="4429823" y="2563230"/>
            <a:ext cx="3714533" cy="13849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IE" sz="2100" i="1" dirty="0">
                <a:solidFill>
                  <a:srgbClr val="FF0000"/>
                </a:solidFill>
              </a:rPr>
              <a:t>Q: </a:t>
            </a:r>
            <a:r>
              <a:rPr lang="en-IE" sz="2100" i="1" dirty="0">
                <a:solidFill>
                  <a:schemeClr val="tx2"/>
                </a:solidFill>
              </a:rPr>
              <a:t>Why many circles? </a:t>
            </a:r>
          </a:p>
          <a:p>
            <a:endParaRPr lang="en-IE" sz="2100" dirty="0">
              <a:solidFill>
                <a:srgbClr val="FF0000"/>
              </a:solidFill>
            </a:endParaRPr>
          </a:p>
          <a:p>
            <a:endParaRPr lang="en-IE" sz="2100" dirty="0">
              <a:solidFill>
                <a:srgbClr val="FF0000"/>
              </a:solidFill>
            </a:endParaRPr>
          </a:p>
          <a:p>
            <a:endParaRPr lang="en-IE" sz="2100" dirty="0">
              <a:solidFill>
                <a:schemeClr val="tx2"/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9B7833-06CE-1DD9-9BB9-EAB5257A10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46109E-B6F1-66B7-9B66-ED8AE619DE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16</a:t>
            </a:fld>
            <a:endParaRPr lang="en-I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23CCB7B-620A-CF2B-0BB8-3BB0B88F6B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819" b="34444"/>
          <a:stretch/>
        </p:blipFill>
        <p:spPr>
          <a:xfrm>
            <a:off x="457417" y="877305"/>
            <a:ext cx="3714533" cy="33718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61234D6-F28D-1379-3C94-F6302DF71344}"/>
              </a:ext>
            </a:extLst>
          </p:cNvPr>
          <p:cNvSpPr txBox="1"/>
          <p:nvPr/>
        </p:nvSpPr>
        <p:spPr>
          <a:xfrm>
            <a:off x="4869161" y="4149354"/>
            <a:ext cx="4179436" cy="6001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E" sz="1650" b="1" dirty="0" err="1">
                <a:solidFill>
                  <a:srgbClr val="FF0000"/>
                </a:solidFill>
              </a:rPr>
              <a:t>mouseX</a:t>
            </a:r>
            <a:r>
              <a:rPr lang="en-IE" sz="1650" b="1" dirty="0"/>
              <a:t> </a:t>
            </a:r>
            <a:r>
              <a:rPr lang="en-IE" sz="1650" dirty="0"/>
              <a:t>= x co-ordinate of mouse pointer</a:t>
            </a:r>
          </a:p>
          <a:p>
            <a:pPr algn="ctr"/>
            <a:r>
              <a:rPr lang="en-IE" sz="1650" b="1" dirty="0" err="1">
                <a:solidFill>
                  <a:srgbClr val="FF0000"/>
                </a:solidFill>
              </a:rPr>
              <a:t>mouseY</a:t>
            </a:r>
            <a:r>
              <a:rPr lang="en-IE" sz="1650" dirty="0">
                <a:solidFill>
                  <a:srgbClr val="FF0000"/>
                </a:solidFill>
              </a:rPr>
              <a:t> </a:t>
            </a:r>
            <a:r>
              <a:rPr lang="en-IE" sz="1650" dirty="0"/>
              <a:t>= y co-ordinate of mouse pointer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F8C39A-E681-027F-F62F-69654008EC5E}"/>
              </a:ext>
            </a:extLst>
          </p:cNvPr>
          <p:cNvSpPr txBox="1"/>
          <p:nvPr/>
        </p:nvSpPr>
        <p:spPr>
          <a:xfrm>
            <a:off x="1294969" y="4425667"/>
            <a:ext cx="1967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dirty="0">
                <a:solidFill>
                  <a:srgbClr val="FF0000"/>
                </a:solidFill>
              </a:rPr>
              <a:t>System Variables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F24C6F6-DCC9-B04C-F637-4CB9E49FFB3E}"/>
              </a:ext>
            </a:extLst>
          </p:cNvPr>
          <p:cNvCxnSpPr>
            <a:cxnSpLocks/>
          </p:cNvCxnSpPr>
          <p:nvPr/>
        </p:nvCxnSpPr>
        <p:spPr>
          <a:xfrm flipV="1">
            <a:off x="3286562" y="4449436"/>
            <a:ext cx="1476357" cy="148866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00148B1B-1A89-E7F0-7C14-4226C524B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6177" y="87941"/>
            <a:ext cx="2651760" cy="236764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DE7707D-5E6F-CD6A-86A8-C916AA6E0AF2}"/>
              </a:ext>
            </a:extLst>
          </p:cNvPr>
          <p:cNvSpPr/>
          <p:nvPr/>
        </p:nvSpPr>
        <p:spPr>
          <a:xfrm>
            <a:off x="4490112" y="2951811"/>
            <a:ext cx="428567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E" sz="2100" dirty="0">
                <a:solidFill>
                  <a:srgbClr val="FF0000"/>
                </a:solidFill>
                <a:latin typeface="Calibri" charset="0"/>
              </a:rPr>
              <a:t>A: </a:t>
            </a:r>
            <a:r>
              <a:rPr lang="en-IE" sz="2100" b="1" dirty="0">
                <a:solidFill>
                  <a:srgbClr val="00B050"/>
                </a:solidFill>
                <a:latin typeface="Calibri" charset="0"/>
              </a:rPr>
              <a:t>background(0) </a:t>
            </a:r>
            <a:r>
              <a:rPr lang="en-IE" sz="2100" dirty="0">
                <a:solidFill>
                  <a:srgbClr val="1F497D"/>
                </a:solidFill>
                <a:latin typeface="Calibri" charset="0"/>
              </a:rPr>
              <a:t>is in the setup function.</a:t>
            </a:r>
          </a:p>
        </p:txBody>
      </p:sp>
    </p:spTree>
    <p:extLst>
      <p:ext uri="{BB962C8B-B14F-4D97-AF65-F5344CB8AC3E}">
        <p14:creationId xmlns:p14="http://schemas.microsoft.com/office/powerpoint/2010/main" val="16105656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14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void draw()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59FC26-8FFF-4676-A523-F89B08D9A4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-357" b="34444"/>
          <a:stretch/>
        </p:blipFill>
        <p:spPr>
          <a:xfrm>
            <a:off x="452697" y="879033"/>
            <a:ext cx="3758540" cy="33718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82380BC-2BFB-4700-9D54-CCCD243411BC}"/>
              </a:ext>
            </a:extLst>
          </p:cNvPr>
          <p:cNvSpPr/>
          <p:nvPr/>
        </p:nvSpPr>
        <p:spPr>
          <a:xfrm>
            <a:off x="4429823" y="2680634"/>
            <a:ext cx="4493078" cy="20313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IE" sz="2100" i="1" dirty="0">
                <a:solidFill>
                  <a:srgbClr val="FF0000"/>
                </a:solidFill>
              </a:rPr>
              <a:t>Q: </a:t>
            </a:r>
            <a:r>
              <a:rPr lang="en-IE" sz="2100" i="1" dirty="0">
                <a:solidFill>
                  <a:schemeClr val="tx2"/>
                </a:solidFill>
              </a:rPr>
              <a:t>What happens when we move </a:t>
            </a:r>
            <a:r>
              <a:rPr lang="en-IE" sz="2100" b="1" dirty="0">
                <a:solidFill>
                  <a:srgbClr val="00B050"/>
                </a:solidFill>
              </a:rPr>
              <a:t>background(0) </a:t>
            </a:r>
            <a:r>
              <a:rPr lang="en-IE" sz="2100" dirty="0">
                <a:solidFill>
                  <a:schemeClr val="tx2"/>
                </a:solidFill>
              </a:rPr>
              <a:t>into the draw function?</a:t>
            </a:r>
          </a:p>
          <a:p>
            <a:pPr algn="l"/>
            <a:endParaRPr lang="en-IE" sz="2100" dirty="0">
              <a:solidFill>
                <a:schemeClr val="tx2"/>
              </a:solidFill>
            </a:endParaRPr>
          </a:p>
          <a:p>
            <a:pPr algn="l"/>
            <a:endParaRPr lang="en-IE" sz="2100" dirty="0">
              <a:solidFill>
                <a:schemeClr val="tx2"/>
              </a:solidFill>
            </a:endParaRPr>
          </a:p>
          <a:p>
            <a:pPr algn="l"/>
            <a:endParaRPr lang="en-IE" sz="2100" dirty="0">
              <a:solidFill>
                <a:schemeClr val="tx2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9760B9D-7311-4573-9536-BF2ED5D16406}"/>
              </a:ext>
            </a:extLst>
          </p:cNvPr>
          <p:cNvSpPr/>
          <p:nvPr/>
        </p:nvSpPr>
        <p:spPr>
          <a:xfrm>
            <a:off x="903094" y="3307374"/>
            <a:ext cx="1208734" cy="211421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sz="1688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B615A46-1DE0-EE6D-FE2B-747691A75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CACA403-3818-A12F-AC05-54FB5011AF4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17</a:t>
            </a:fld>
            <a:endParaRPr lang="en-IE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C2774A7-5CA7-F513-3CF7-6629A0ED486F}"/>
              </a:ext>
            </a:extLst>
          </p:cNvPr>
          <p:cNvCxnSpPr>
            <a:cxnSpLocks/>
          </p:cNvCxnSpPr>
          <p:nvPr/>
        </p:nvCxnSpPr>
        <p:spPr>
          <a:xfrm flipH="1">
            <a:off x="2213429" y="2322790"/>
            <a:ext cx="1001259" cy="892124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5140435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void draw()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59FC26-8FFF-4676-A523-F89B08D9A4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-357" b="34444"/>
          <a:stretch/>
        </p:blipFill>
        <p:spPr>
          <a:xfrm>
            <a:off x="452697" y="879033"/>
            <a:ext cx="3758540" cy="33718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82380BC-2BFB-4700-9D54-CCCD243411BC}"/>
              </a:ext>
            </a:extLst>
          </p:cNvPr>
          <p:cNvSpPr/>
          <p:nvPr/>
        </p:nvSpPr>
        <p:spPr>
          <a:xfrm>
            <a:off x="4429823" y="2680634"/>
            <a:ext cx="4493078" cy="20313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IE" sz="2100" i="1" dirty="0">
                <a:solidFill>
                  <a:srgbClr val="FF0000"/>
                </a:solidFill>
              </a:rPr>
              <a:t>Q: </a:t>
            </a:r>
            <a:r>
              <a:rPr lang="en-IE" sz="2100" i="1" dirty="0">
                <a:solidFill>
                  <a:schemeClr val="tx2"/>
                </a:solidFill>
              </a:rPr>
              <a:t>What happens when we move </a:t>
            </a:r>
            <a:r>
              <a:rPr lang="en-IE" sz="2100" b="1" dirty="0">
                <a:solidFill>
                  <a:srgbClr val="00B050"/>
                </a:solidFill>
              </a:rPr>
              <a:t>background(0) </a:t>
            </a:r>
            <a:r>
              <a:rPr lang="en-IE" sz="2100" dirty="0">
                <a:solidFill>
                  <a:schemeClr val="tx2"/>
                </a:solidFill>
              </a:rPr>
              <a:t>into the draw function?</a:t>
            </a:r>
          </a:p>
          <a:p>
            <a:pPr algn="l"/>
            <a:r>
              <a:rPr lang="en-IE" sz="2100" i="1" dirty="0">
                <a:solidFill>
                  <a:srgbClr val="FF0000"/>
                </a:solidFill>
              </a:rPr>
              <a:t>A: </a:t>
            </a:r>
            <a:r>
              <a:rPr lang="en-IE" sz="2100" i="1" dirty="0">
                <a:solidFill>
                  <a:schemeClr val="tx2"/>
                </a:solidFill>
              </a:rPr>
              <a:t>Before each circle is drawn, the background is painted black, so it clears the previous circle.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9760B9D-7311-4573-9536-BF2ED5D16406}"/>
              </a:ext>
            </a:extLst>
          </p:cNvPr>
          <p:cNvSpPr/>
          <p:nvPr/>
        </p:nvSpPr>
        <p:spPr>
          <a:xfrm>
            <a:off x="903094" y="3307374"/>
            <a:ext cx="1208734" cy="211421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E" sz="1688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B615A46-1DE0-EE6D-FE2B-747691A75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CACA403-3818-A12F-AC05-54FB5011AF4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18</a:t>
            </a:fld>
            <a:endParaRPr lang="en-IE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C2774A7-5CA7-F513-3CF7-6629A0ED486F}"/>
              </a:ext>
            </a:extLst>
          </p:cNvPr>
          <p:cNvCxnSpPr>
            <a:cxnSpLocks/>
          </p:cNvCxnSpPr>
          <p:nvPr/>
        </p:nvCxnSpPr>
        <p:spPr>
          <a:xfrm flipV="1">
            <a:off x="3272971" y="1553029"/>
            <a:ext cx="1952172" cy="1211942"/>
          </a:xfrm>
          <a:prstGeom prst="straightConnector1">
            <a:avLst/>
          </a:prstGeom>
          <a:noFill/>
          <a:ln w="63500" cap="flat">
            <a:solidFill>
              <a:srgbClr val="FF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549CB56F-7465-AB80-5461-F550F6345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2100" y="238575"/>
            <a:ext cx="2568660" cy="229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88200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3F2B9-CA77-41E2-BFCC-DD2CEF526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6039" y="511445"/>
            <a:ext cx="5687567" cy="1102519"/>
          </a:xfrm>
        </p:spPr>
        <p:txBody>
          <a:bodyPr/>
          <a:lstStyle/>
          <a:p>
            <a:pPr>
              <a:spcBef>
                <a:spcPts val="633"/>
              </a:spcBef>
            </a:pPr>
            <a:r>
              <a:rPr lang="en-IE" sz="3200" dirty="0">
                <a:solidFill>
                  <a:schemeClr val="tx1"/>
                </a:solidFill>
              </a:rPr>
              <a:t>System Variables in Processing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0B48627-70FE-4B45-9414-DD660DBF2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14689" y="1844899"/>
            <a:ext cx="2430269" cy="2261889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4EBBC8-D8C4-AD98-5A2D-86C001100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E5978C-2993-225B-79D6-A53E710FF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https://processing.org</a:t>
            </a:r>
          </a:p>
        </p:txBody>
      </p:sp>
    </p:spTree>
    <p:extLst>
      <p:ext uri="{BB962C8B-B14F-4D97-AF65-F5344CB8AC3E}">
        <p14:creationId xmlns:p14="http://schemas.microsoft.com/office/powerpoint/2010/main" val="89641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E5F8875-BE14-6F78-797D-7623587C6E38}"/>
              </a:ext>
            </a:extLst>
          </p:cNvPr>
          <p:cNvCxnSpPr/>
          <p:nvPr/>
        </p:nvCxnSpPr>
        <p:spPr>
          <a:xfrm>
            <a:off x="192024" y="2240280"/>
            <a:ext cx="8705088" cy="0"/>
          </a:xfrm>
          <a:prstGeom prst="line">
            <a:avLst/>
          </a:prstGeom>
          <a:noFill/>
          <a:ln w="15875" cap="flat">
            <a:solidFill>
              <a:srgbClr val="84AEFF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Title 2">
            <a:extLst>
              <a:ext uri="{FF2B5EF4-FFF2-40B4-BE49-F238E27FC236}">
                <a16:creationId xmlns:a16="http://schemas.microsoft.com/office/drawing/2014/main" id="{F3D22CC2-63B9-5CB6-174A-205E5A7B9B8B}"/>
              </a:ext>
            </a:extLst>
          </p:cNvPr>
          <p:cNvSpPr txBox="1">
            <a:spLocks/>
          </p:cNvSpPr>
          <p:nvPr/>
        </p:nvSpPr>
        <p:spPr>
          <a:xfrm>
            <a:off x="192024" y="1269402"/>
            <a:ext cx="7772401" cy="106302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286973"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573946"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860919"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1147892"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algn="l" defTabSz="914400"/>
            <a:endParaRPr lang="en-IE" sz="2800" dirty="0">
              <a:solidFill>
                <a:schemeClr val="tx1"/>
              </a:solidFill>
            </a:endParaRPr>
          </a:p>
          <a:p>
            <a:pPr algn="l" defTabSz="914400"/>
            <a:r>
              <a:rPr lang="en-IE" sz="2800" dirty="0">
                <a:solidFill>
                  <a:schemeClr val="tx1"/>
                </a:solidFill>
              </a:rPr>
              <a:t>Introduction to Processing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8C56AC-B899-2568-9517-5FD54D9A7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63824" y="261001"/>
            <a:ext cx="2813800" cy="4424838"/>
          </a:xfrm>
          <a:prstGeom prst="rect">
            <a:avLst/>
          </a:prstGeom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92B49638-F999-2A91-FA44-4A9EC7335E24}"/>
              </a:ext>
            </a:extLst>
          </p:cNvPr>
          <p:cNvSpPr txBox="1">
            <a:spLocks/>
          </p:cNvSpPr>
          <p:nvPr/>
        </p:nvSpPr>
        <p:spPr>
          <a:xfrm>
            <a:off x="192024" y="2262468"/>
            <a:ext cx="7772401" cy="16116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286973"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573946"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860919"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1147892"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algn="l" defTabSz="914400"/>
            <a:r>
              <a:rPr lang="en-IE" sz="2400" dirty="0">
                <a:solidFill>
                  <a:schemeClr val="bg1">
                    <a:lumMod val="75000"/>
                  </a:schemeClr>
                </a:solidFill>
              </a:rPr>
              <a:t>Basics of Animation</a:t>
            </a: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490614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System Variables in Processing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5537" y="965390"/>
            <a:ext cx="8494464" cy="30008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E" sz="2100" dirty="0"/>
              <a:t>Some </a:t>
            </a:r>
            <a:r>
              <a:rPr lang="en-IE" sz="2100" b="1" dirty="0"/>
              <a:t>examples</a:t>
            </a:r>
            <a:r>
              <a:rPr lang="en-IE" sz="2100" dirty="0"/>
              <a:t> of system variables in Processing:</a:t>
            </a:r>
          </a:p>
          <a:p>
            <a:r>
              <a:rPr lang="en-IE" sz="2100" dirty="0"/>
              <a:t> </a:t>
            </a:r>
            <a:endParaRPr lang="en-IE" sz="2100" b="1" dirty="0">
              <a:solidFill>
                <a:srgbClr val="FF0000"/>
              </a:solidFill>
            </a:endParaRPr>
          </a:p>
          <a:p>
            <a:pPr lvl="1"/>
            <a:r>
              <a:rPr lang="en-IE" sz="2100" b="1" dirty="0" err="1">
                <a:solidFill>
                  <a:srgbClr val="FF0000"/>
                </a:solidFill>
              </a:rPr>
              <a:t>mouseX</a:t>
            </a:r>
            <a:r>
              <a:rPr lang="en-IE" sz="2100" b="1" dirty="0"/>
              <a:t> </a:t>
            </a:r>
            <a:r>
              <a:rPr lang="en-IE" sz="2100" dirty="0"/>
              <a:t>(x co-ordinate of the mouse pointer on the display window)</a:t>
            </a:r>
          </a:p>
          <a:p>
            <a:pPr lvl="1"/>
            <a:r>
              <a:rPr lang="en-IE" sz="2100" b="1" dirty="0" err="1">
                <a:solidFill>
                  <a:srgbClr val="FF0000"/>
                </a:solidFill>
              </a:rPr>
              <a:t>mouseY</a:t>
            </a:r>
            <a:r>
              <a:rPr lang="en-IE" sz="2100" dirty="0">
                <a:solidFill>
                  <a:srgbClr val="FF0000"/>
                </a:solidFill>
              </a:rPr>
              <a:t> </a:t>
            </a:r>
            <a:r>
              <a:rPr lang="en-IE" sz="2100" dirty="0"/>
              <a:t>(y co-ordinate of the mouse pointer on the display window)</a:t>
            </a:r>
            <a:br>
              <a:rPr lang="en-IE" sz="2100" dirty="0"/>
            </a:br>
            <a:endParaRPr lang="en-IE" sz="2100" dirty="0"/>
          </a:p>
          <a:p>
            <a:pPr lvl="1"/>
            <a:r>
              <a:rPr lang="en-IE" sz="2100" b="1" dirty="0">
                <a:solidFill>
                  <a:srgbClr val="FF0000"/>
                </a:solidFill>
              </a:rPr>
              <a:t>width</a:t>
            </a:r>
            <a:r>
              <a:rPr lang="en-IE" sz="2100" dirty="0"/>
              <a:t> 	(width of the display window)</a:t>
            </a:r>
          </a:p>
          <a:p>
            <a:pPr lvl="1"/>
            <a:r>
              <a:rPr lang="en-IE" sz="2100" b="1" dirty="0">
                <a:solidFill>
                  <a:srgbClr val="FF0000"/>
                </a:solidFill>
              </a:rPr>
              <a:t>height</a:t>
            </a:r>
            <a:r>
              <a:rPr lang="en-IE" sz="2100" dirty="0"/>
              <a:t> 	(height of the display window)</a:t>
            </a:r>
          </a:p>
          <a:p>
            <a:endParaRPr lang="en-IE" sz="2100" dirty="0"/>
          </a:p>
          <a:p>
            <a:r>
              <a:rPr lang="en-IE" sz="2100" dirty="0"/>
              <a:t>We </a:t>
            </a:r>
            <a:r>
              <a:rPr lang="en-IE" sz="2100" b="1" dirty="0"/>
              <a:t>don’t have to define/create </a:t>
            </a:r>
            <a:r>
              <a:rPr lang="en-IE" sz="2100" dirty="0"/>
              <a:t>these; just use them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CFD651-6B46-2F85-92B9-75B4C348C8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E05B0C-F2F9-0FB3-592A-C80DE2E4709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20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354459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System Variables in Processing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A9B907-8AFB-4E18-A3FC-F4B9B84EB5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13" b="30872"/>
          <a:stretch/>
        </p:blipFill>
        <p:spPr>
          <a:xfrm>
            <a:off x="395536" y="851512"/>
            <a:ext cx="3714750" cy="35556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C6D244-9D19-4BDB-AF29-04050F967D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4602" y="851512"/>
            <a:ext cx="2568321" cy="22931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A9F833-D07C-44B7-BA7B-F6A6DBDD4D34}"/>
              </a:ext>
            </a:extLst>
          </p:cNvPr>
          <p:cNvSpPr txBox="1"/>
          <p:nvPr/>
        </p:nvSpPr>
        <p:spPr>
          <a:xfrm>
            <a:off x="4512662" y="3288541"/>
            <a:ext cx="3632199" cy="10618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E" sz="2100" dirty="0"/>
              <a:t>Using the </a:t>
            </a:r>
            <a:r>
              <a:rPr lang="en-IE" sz="2100" b="1" dirty="0">
                <a:solidFill>
                  <a:srgbClr val="FF0000"/>
                </a:solidFill>
              </a:rPr>
              <a:t>width </a:t>
            </a:r>
            <a:r>
              <a:rPr lang="en-IE" sz="2100" dirty="0"/>
              <a:t>system variable in the </a:t>
            </a:r>
            <a:r>
              <a:rPr lang="en-IE" sz="21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rect</a:t>
            </a:r>
            <a:r>
              <a:rPr lang="en-IE" sz="21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IE" sz="2100" dirty="0"/>
              <a:t>function to draw a thick line.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AF5A7-3A56-703E-D956-0E9F88BE8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19C9F-FC06-2D04-F85C-69A31A1DE75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21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75763755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System Variables in Processing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92319A-61CA-466B-879D-E81EA50D2135}"/>
              </a:ext>
            </a:extLst>
          </p:cNvPr>
          <p:cNvSpPr txBox="1"/>
          <p:nvPr/>
        </p:nvSpPr>
        <p:spPr>
          <a:xfrm>
            <a:off x="4419601" y="1322364"/>
            <a:ext cx="4644570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IE" sz="1800" b="1" i="1" dirty="0">
                <a:solidFill>
                  <a:srgbClr val="FF0000"/>
                </a:solidFill>
              </a:rPr>
              <a:t>Q: </a:t>
            </a:r>
            <a:r>
              <a:rPr lang="en-IE" sz="1800" i="1" dirty="0"/>
              <a:t>What would happen to our animation if we swapped the </a:t>
            </a:r>
            <a:r>
              <a:rPr lang="en-IE" sz="1800" b="1" i="1" dirty="0" err="1">
                <a:solidFill>
                  <a:srgbClr val="FF0000"/>
                </a:solidFill>
              </a:rPr>
              <a:t>mouseX</a:t>
            </a:r>
            <a:r>
              <a:rPr lang="en-IE" sz="1800" i="1" dirty="0"/>
              <a:t> and </a:t>
            </a:r>
            <a:r>
              <a:rPr lang="en-IE" sz="1800" b="1" i="1" dirty="0" err="1">
                <a:solidFill>
                  <a:srgbClr val="FF0000"/>
                </a:solidFill>
              </a:rPr>
              <a:t>mouseY</a:t>
            </a:r>
            <a:r>
              <a:rPr lang="en-IE" sz="1800" i="1" dirty="0"/>
              <a:t> variables in the </a:t>
            </a:r>
            <a:r>
              <a:rPr lang="en-IE" sz="18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ellipse</a:t>
            </a:r>
            <a:r>
              <a:rPr lang="en-IE" sz="18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IE" sz="1800" i="1" dirty="0"/>
              <a:t>function with each other?</a:t>
            </a:r>
          </a:p>
          <a:p>
            <a:pPr algn="l"/>
            <a:endParaRPr lang="en-IE" sz="1800" i="1" dirty="0"/>
          </a:p>
          <a:p>
            <a:pPr algn="l"/>
            <a:endParaRPr lang="en-IE" sz="1800" i="1" dirty="0"/>
          </a:p>
          <a:p>
            <a:pPr algn="l"/>
            <a:endParaRPr lang="en-IE" sz="1800" i="1" dirty="0"/>
          </a:p>
          <a:p>
            <a:pPr algn="l"/>
            <a:endParaRPr lang="en-IE" sz="1800" i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5D3600-F942-2762-7E29-B5387B8659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29AD47-720C-A466-9CCA-C9F35111E23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22</a:t>
            </a:fld>
            <a:endParaRPr lang="en-I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7CC7FE-39DB-DCBD-F416-31B0940093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13" b="30872"/>
          <a:stretch/>
        </p:blipFill>
        <p:spPr>
          <a:xfrm>
            <a:off x="395536" y="851512"/>
            <a:ext cx="3714750" cy="35556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79638665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System Variables in Processing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92319A-61CA-466B-879D-E81EA50D2135}"/>
              </a:ext>
            </a:extLst>
          </p:cNvPr>
          <p:cNvSpPr txBox="1"/>
          <p:nvPr/>
        </p:nvSpPr>
        <p:spPr>
          <a:xfrm>
            <a:off x="4419601" y="1322364"/>
            <a:ext cx="4644570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IE" sz="1800" b="1" i="1" dirty="0">
                <a:solidFill>
                  <a:srgbClr val="FF0000"/>
                </a:solidFill>
              </a:rPr>
              <a:t>Q: </a:t>
            </a:r>
            <a:r>
              <a:rPr lang="en-IE" sz="1800" i="1" dirty="0"/>
              <a:t>What would happen to our animation if we swapped the </a:t>
            </a:r>
            <a:r>
              <a:rPr lang="en-IE" sz="1800" b="1" i="1" dirty="0" err="1">
                <a:solidFill>
                  <a:srgbClr val="FF0000"/>
                </a:solidFill>
              </a:rPr>
              <a:t>mouseX</a:t>
            </a:r>
            <a:r>
              <a:rPr lang="en-IE" sz="1800" i="1" dirty="0"/>
              <a:t> and </a:t>
            </a:r>
            <a:r>
              <a:rPr lang="en-IE" sz="1800" b="1" i="1" dirty="0" err="1">
                <a:solidFill>
                  <a:srgbClr val="FF0000"/>
                </a:solidFill>
              </a:rPr>
              <a:t>mouseY</a:t>
            </a:r>
            <a:r>
              <a:rPr lang="en-IE" sz="1800" i="1" dirty="0"/>
              <a:t> variables in the </a:t>
            </a:r>
            <a:r>
              <a:rPr lang="en-IE" sz="18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ellipse</a:t>
            </a:r>
            <a:r>
              <a:rPr lang="en-IE" sz="1800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IE" sz="1800" i="1" dirty="0"/>
              <a:t>function with each other?</a:t>
            </a:r>
          </a:p>
          <a:p>
            <a:pPr algn="l"/>
            <a:br>
              <a:rPr lang="en-IE" sz="1800" i="1" dirty="0"/>
            </a:br>
            <a:r>
              <a:rPr lang="en-IE" sz="1800" b="1" i="1" dirty="0">
                <a:solidFill>
                  <a:srgbClr val="FF0000"/>
                </a:solidFill>
              </a:rPr>
              <a:t>A: </a:t>
            </a:r>
            <a:r>
              <a:rPr lang="en-IE" sz="1800" i="1" dirty="0"/>
              <a:t>As you move your mouse right on the x axis, the circle will move down on the y axis and vice versa. 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5D3600-F942-2762-7E29-B5387B8659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29AD47-720C-A466-9CCA-C9F35111E23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23</a:t>
            </a:fld>
            <a:endParaRPr lang="en-I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7CC7FE-39DB-DCBD-F416-31B0940093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13" b="30872"/>
          <a:stretch/>
        </p:blipFill>
        <p:spPr>
          <a:xfrm>
            <a:off x="395536" y="851512"/>
            <a:ext cx="3714750" cy="35556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73865668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200" dirty="0"/>
              <a:t>Questions?</a:t>
            </a:r>
          </a:p>
        </p:txBody>
      </p:sp>
      <p:pic>
        <p:nvPicPr>
          <p:cNvPr id="3074" name="Picture 2" descr="Image result for ques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1543050"/>
            <a:ext cx="3257550" cy="2632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DFF7A2-02A0-619D-E3EB-C6332A4BF92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24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0F185-86FC-570A-EA4B-451CCA6540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09878679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64886AB6-DCB6-9645-8125-CA11F57910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2" r="1" b="1"/>
          <a:stretch/>
        </p:blipFill>
        <p:spPr>
          <a:xfrm>
            <a:off x="1347374" y="473974"/>
            <a:ext cx="5821443" cy="4007299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  <a:solidFill>
            <a:srgbClr val="FDE111"/>
          </a:solidFill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EEA231-6D6B-5147-A9A7-1A48939EB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pic>
        <p:nvPicPr>
          <p:cNvPr id="7" name="Picture 6" descr="A close up of a toy&#13;&#10;&#13;&#10;Description automatically generated">
            <a:extLst>
              <a:ext uri="{FF2B5EF4-FFF2-40B4-BE49-F238E27FC236}">
                <a16:creationId xmlns:a16="http://schemas.microsoft.com/office/drawing/2014/main" id="{2D47C071-A929-7E49-8327-BB4D84AA98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971" y="4095032"/>
            <a:ext cx="628034" cy="77248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79B5407-EB5B-AF48-8192-C2BB3AEC3F33}"/>
              </a:ext>
            </a:extLst>
          </p:cNvPr>
          <p:cNvSpPr/>
          <p:nvPr/>
        </p:nvSpPr>
        <p:spPr>
          <a:xfrm>
            <a:off x="11" y="4902399"/>
            <a:ext cx="9143989" cy="241102"/>
          </a:xfrm>
          <a:prstGeom prst="rect">
            <a:avLst/>
          </a:prstGeom>
          <a:solidFill>
            <a:srgbClr val="036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9025A5-5106-3945-8404-F8F73E40F972}"/>
              </a:ext>
            </a:extLst>
          </p:cNvPr>
          <p:cNvSpPr/>
          <p:nvPr/>
        </p:nvSpPr>
        <p:spPr>
          <a:xfrm>
            <a:off x="21" y="4867339"/>
            <a:ext cx="9143978" cy="35060"/>
          </a:xfrm>
          <a:prstGeom prst="rect">
            <a:avLst/>
          </a:prstGeom>
          <a:solidFill>
            <a:srgbClr val="1F33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E905818B-C982-6824-2D72-82CAA50EB15F}"/>
              </a:ext>
            </a:extLst>
          </p:cNvPr>
          <p:cNvSpPr/>
          <p:nvPr/>
        </p:nvSpPr>
        <p:spPr>
          <a:xfrm>
            <a:off x="3119770" y="255925"/>
            <a:ext cx="4825046" cy="4363451"/>
          </a:xfrm>
          <a:custGeom>
            <a:avLst/>
            <a:gdLst>
              <a:gd name="connsiteX0" fmla="*/ 2412523 w 4825046"/>
              <a:gd name="connsiteY0" fmla="*/ 0 h 4363451"/>
              <a:gd name="connsiteX1" fmla="*/ 4825046 w 4825046"/>
              <a:gd name="connsiteY1" fmla="*/ 2181726 h 4363451"/>
              <a:gd name="connsiteX2" fmla="*/ 4294291 w 4825046"/>
              <a:gd name="connsiteY2" fmla="*/ 2181726 h 4363451"/>
              <a:gd name="connsiteX3" fmla="*/ 3835912 w 4825046"/>
              <a:gd name="connsiteY3" fmla="*/ 2181726 h 4363451"/>
              <a:gd name="connsiteX4" fmla="*/ 3401657 w 4825046"/>
              <a:gd name="connsiteY4" fmla="*/ 2181726 h 4363451"/>
              <a:gd name="connsiteX5" fmla="*/ 2895028 w 4825046"/>
              <a:gd name="connsiteY5" fmla="*/ 2181726 h 4363451"/>
              <a:gd name="connsiteX6" fmla="*/ 2412523 w 4825046"/>
              <a:gd name="connsiteY6" fmla="*/ 2181726 h 4363451"/>
              <a:gd name="connsiteX7" fmla="*/ 2412523 w 4825046"/>
              <a:gd name="connsiteY7" fmla="*/ 1592660 h 4363451"/>
              <a:gd name="connsiteX8" fmla="*/ 2412523 w 4825046"/>
              <a:gd name="connsiteY8" fmla="*/ 1003594 h 4363451"/>
              <a:gd name="connsiteX9" fmla="*/ 2412523 w 4825046"/>
              <a:gd name="connsiteY9" fmla="*/ 0 h 4363451"/>
              <a:gd name="connsiteX0" fmla="*/ 2412523 w 4825046"/>
              <a:gd name="connsiteY0" fmla="*/ 0 h 4363451"/>
              <a:gd name="connsiteX1" fmla="*/ 4825046 w 4825046"/>
              <a:gd name="connsiteY1" fmla="*/ 2181726 h 4363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25046" h="4363451" stroke="0" extrusionOk="0">
                <a:moveTo>
                  <a:pt x="2412523" y="0"/>
                </a:moveTo>
                <a:cubicBezTo>
                  <a:pt x="3628794" y="-71631"/>
                  <a:pt x="4778611" y="994220"/>
                  <a:pt x="4825046" y="2181726"/>
                </a:cubicBezTo>
                <a:cubicBezTo>
                  <a:pt x="4648381" y="2216667"/>
                  <a:pt x="4555722" y="2178687"/>
                  <a:pt x="4294291" y="2181726"/>
                </a:cubicBezTo>
                <a:cubicBezTo>
                  <a:pt x="4032860" y="2184765"/>
                  <a:pt x="3930079" y="2128263"/>
                  <a:pt x="3835912" y="2181726"/>
                </a:cubicBezTo>
                <a:cubicBezTo>
                  <a:pt x="3741745" y="2235189"/>
                  <a:pt x="3611727" y="2130904"/>
                  <a:pt x="3401657" y="2181726"/>
                </a:cubicBezTo>
                <a:cubicBezTo>
                  <a:pt x="3191588" y="2232548"/>
                  <a:pt x="3023759" y="2129332"/>
                  <a:pt x="2895028" y="2181726"/>
                </a:cubicBezTo>
                <a:cubicBezTo>
                  <a:pt x="2766297" y="2234120"/>
                  <a:pt x="2573145" y="2144605"/>
                  <a:pt x="2412523" y="2181726"/>
                </a:cubicBezTo>
                <a:cubicBezTo>
                  <a:pt x="2399089" y="2048791"/>
                  <a:pt x="2438220" y="1759814"/>
                  <a:pt x="2412523" y="1592660"/>
                </a:cubicBezTo>
                <a:cubicBezTo>
                  <a:pt x="2386826" y="1425506"/>
                  <a:pt x="2428532" y="1262217"/>
                  <a:pt x="2412523" y="1003594"/>
                </a:cubicBezTo>
                <a:cubicBezTo>
                  <a:pt x="2396514" y="744971"/>
                  <a:pt x="2425062" y="317837"/>
                  <a:pt x="2412523" y="0"/>
                </a:cubicBezTo>
                <a:close/>
              </a:path>
              <a:path w="4825046" h="4363451" fill="none" extrusionOk="0">
                <a:moveTo>
                  <a:pt x="2412523" y="0"/>
                </a:moveTo>
                <a:cubicBezTo>
                  <a:pt x="3893069" y="220530"/>
                  <a:pt x="4841856" y="1150891"/>
                  <a:pt x="4825046" y="2181726"/>
                </a:cubicBezTo>
              </a:path>
              <a:path w="4825046" h="4363451" fill="none" stroke="0" extrusionOk="0">
                <a:moveTo>
                  <a:pt x="2412523" y="0"/>
                </a:moveTo>
                <a:cubicBezTo>
                  <a:pt x="3594218" y="-24376"/>
                  <a:pt x="4991083" y="1112579"/>
                  <a:pt x="4825046" y="2181726"/>
                </a:cubicBezTo>
              </a:path>
            </a:pathLst>
          </a:custGeom>
          <a:ln w="161925"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0E12D8E3-B5EB-1F63-44BF-C8DFC4B7792B}"/>
              </a:ext>
            </a:extLst>
          </p:cNvPr>
          <p:cNvSpPr/>
          <p:nvPr/>
        </p:nvSpPr>
        <p:spPr>
          <a:xfrm rot="10800000">
            <a:off x="1199184" y="241101"/>
            <a:ext cx="4825046" cy="4363451"/>
          </a:xfrm>
          <a:custGeom>
            <a:avLst/>
            <a:gdLst>
              <a:gd name="connsiteX0" fmla="*/ 2412523 w 4825046"/>
              <a:gd name="connsiteY0" fmla="*/ 0 h 4363451"/>
              <a:gd name="connsiteX1" fmla="*/ 4825046 w 4825046"/>
              <a:gd name="connsiteY1" fmla="*/ 2181726 h 4363451"/>
              <a:gd name="connsiteX2" fmla="*/ 4294291 w 4825046"/>
              <a:gd name="connsiteY2" fmla="*/ 2181726 h 4363451"/>
              <a:gd name="connsiteX3" fmla="*/ 3835912 w 4825046"/>
              <a:gd name="connsiteY3" fmla="*/ 2181726 h 4363451"/>
              <a:gd name="connsiteX4" fmla="*/ 3401657 w 4825046"/>
              <a:gd name="connsiteY4" fmla="*/ 2181726 h 4363451"/>
              <a:gd name="connsiteX5" fmla="*/ 2895028 w 4825046"/>
              <a:gd name="connsiteY5" fmla="*/ 2181726 h 4363451"/>
              <a:gd name="connsiteX6" fmla="*/ 2412523 w 4825046"/>
              <a:gd name="connsiteY6" fmla="*/ 2181726 h 4363451"/>
              <a:gd name="connsiteX7" fmla="*/ 2412523 w 4825046"/>
              <a:gd name="connsiteY7" fmla="*/ 1592660 h 4363451"/>
              <a:gd name="connsiteX8" fmla="*/ 2412523 w 4825046"/>
              <a:gd name="connsiteY8" fmla="*/ 1003594 h 4363451"/>
              <a:gd name="connsiteX9" fmla="*/ 2412523 w 4825046"/>
              <a:gd name="connsiteY9" fmla="*/ 0 h 4363451"/>
              <a:gd name="connsiteX0" fmla="*/ 2412523 w 4825046"/>
              <a:gd name="connsiteY0" fmla="*/ 0 h 4363451"/>
              <a:gd name="connsiteX1" fmla="*/ 4825046 w 4825046"/>
              <a:gd name="connsiteY1" fmla="*/ 2181726 h 4363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825046" h="4363451" stroke="0" extrusionOk="0">
                <a:moveTo>
                  <a:pt x="2412523" y="0"/>
                </a:moveTo>
                <a:cubicBezTo>
                  <a:pt x="3628794" y="-71631"/>
                  <a:pt x="4778611" y="994220"/>
                  <a:pt x="4825046" y="2181726"/>
                </a:cubicBezTo>
                <a:cubicBezTo>
                  <a:pt x="4648381" y="2216667"/>
                  <a:pt x="4555722" y="2178687"/>
                  <a:pt x="4294291" y="2181726"/>
                </a:cubicBezTo>
                <a:cubicBezTo>
                  <a:pt x="4032860" y="2184765"/>
                  <a:pt x="3930079" y="2128263"/>
                  <a:pt x="3835912" y="2181726"/>
                </a:cubicBezTo>
                <a:cubicBezTo>
                  <a:pt x="3741745" y="2235189"/>
                  <a:pt x="3611727" y="2130904"/>
                  <a:pt x="3401657" y="2181726"/>
                </a:cubicBezTo>
                <a:cubicBezTo>
                  <a:pt x="3191588" y="2232548"/>
                  <a:pt x="3023759" y="2129332"/>
                  <a:pt x="2895028" y="2181726"/>
                </a:cubicBezTo>
                <a:cubicBezTo>
                  <a:pt x="2766297" y="2234120"/>
                  <a:pt x="2573145" y="2144605"/>
                  <a:pt x="2412523" y="2181726"/>
                </a:cubicBezTo>
                <a:cubicBezTo>
                  <a:pt x="2399089" y="2048791"/>
                  <a:pt x="2438220" y="1759814"/>
                  <a:pt x="2412523" y="1592660"/>
                </a:cubicBezTo>
                <a:cubicBezTo>
                  <a:pt x="2386826" y="1425506"/>
                  <a:pt x="2428532" y="1262217"/>
                  <a:pt x="2412523" y="1003594"/>
                </a:cubicBezTo>
                <a:cubicBezTo>
                  <a:pt x="2396514" y="744971"/>
                  <a:pt x="2425062" y="317837"/>
                  <a:pt x="2412523" y="0"/>
                </a:cubicBezTo>
                <a:close/>
              </a:path>
              <a:path w="4825046" h="4363451" fill="none" extrusionOk="0">
                <a:moveTo>
                  <a:pt x="2412523" y="0"/>
                </a:moveTo>
                <a:cubicBezTo>
                  <a:pt x="3893069" y="220530"/>
                  <a:pt x="4841856" y="1150891"/>
                  <a:pt x="4825046" y="2181726"/>
                </a:cubicBezTo>
              </a:path>
              <a:path w="4825046" h="4363451" fill="none" stroke="0" extrusionOk="0">
                <a:moveTo>
                  <a:pt x="2412523" y="0"/>
                </a:moveTo>
                <a:cubicBezTo>
                  <a:pt x="3594218" y="-24376"/>
                  <a:pt x="4991083" y="1112579"/>
                  <a:pt x="4825046" y="2181726"/>
                </a:cubicBezTo>
              </a:path>
            </a:pathLst>
          </a:custGeom>
          <a:ln w="161925">
            <a:extLst>
              <a:ext uri="{C807C97D-BFC1-408E-A445-0C87EB9F89A2}">
                <ask:lineSketchStyleProps xmlns:ask="http://schemas.microsoft.com/office/drawing/2018/sketchyshapes" sd="1219033472">
                  <a:prstGeom prst="arc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BA07139-B4B0-117B-EC27-2D34964457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6852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xfrm>
            <a:off x="396624" y="141480"/>
            <a:ext cx="7770377" cy="62033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3200" dirty="0"/>
              <a:t>Agenda</a:t>
            </a:r>
          </a:p>
        </p:txBody>
      </p:sp>
      <p:sp>
        <p:nvSpPr>
          <p:cNvPr id="86" name="Shape 86"/>
          <p:cNvSpPr>
            <a:spLocks noGrp="1"/>
          </p:cNvSpPr>
          <p:nvPr>
            <p:ph type="body" idx="1"/>
          </p:nvPr>
        </p:nvSpPr>
        <p:spPr>
          <a:xfrm>
            <a:off x="458271" y="897564"/>
            <a:ext cx="8289105" cy="399644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633"/>
              </a:spcBef>
            </a:pPr>
            <a:r>
              <a:rPr lang="en-IE" sz="3200" dirty="0">
                <a:solidFill>
                  <a:schemeClr val="tx1"/>
                </a:solidFill>
              </a:rPr>
              <a:t>The </a:t>
            </a:r>
            <a:r>
              <a:rPr lang="en-IE" sz="3200" b="1" dirty="0">
                <a:solidFill>
                  <a:srgbClr val="0368FF"/>
                </a:solidFill>
              </a:rPr>
              <a:t>setup() </a:t>
            </a:r>
            <a:r>
              <a:rPr lang="en-IE" sz="3200" dirty="0">
                <a:solidFill>
                  <a:schemeClr val="tx1"/>
                </a:solidFill>
              </a:rPr>
              <a:t>function</a:t>
            </a:r>
          </a:p>
          <a:p>
            <a:pPr marL="0" indent="0">
              <a:spcBef>
                <a:spcPts val="633"/>
              </a:spcBef>
              <a:buNone/>
            </a:pPr>
            <a:endParaRPr lang="en-IE" sz="3200" dirty="0">
              <a:solidFill>
                <a:schemeClr val="tx1"/>
              </a:solidFill>
            </a:endParaRPr>
          </a:p>
          <a:p>
            <a:pPr>
              <a:spcBef>
                <a:spcPts val="633"/>
              </a:spcBef>
            </a:pPr>
            <a:r>
              <a:rPr lang="en-IE" sz="3200" dirty="0">
                <a:solidFill>
                  <a:schemeClr val="tx1"/>
                </a:solidFill>
              </a:rPr>
              <a:t>The </a:t>
            </a:r>
            <a:r>
              <a:rPr lang="en-IE" sz="3200" b="1" dirty="0">
                <a:solidFill>
                  <a:srgbClr val="0368FF"/>
                </a:solidFill>
              </a:rPr>
              <a:t>draw() </a:t>
            </a:r>
            <a:r>
              <a:rPr lang="en-IE" sz="3200" dirty="0">
                <a:solidFill>
                  <a:schemeClr val="tx1"/>
                </a:solidFill>
              </a:rPr>
              <a:t>function</a:t>
            </a:r>
          </a:p>
          <a:p>
            <a:pPr marL="0" indent="0">
              <a:spcBef>
                <a:spcPts val="633"/>
              </a:spcBef>
              <a:buNone/>
            </a:pPr>
            <a:endParaRPr lang="en-IE" sz="3200" dirty="0">
              <a:solidFill>
                <a:schemeClr val="tx1"/>
              </a:solidFill>
            </a:endParaRPr>
          </a:p>
          <a:p>
            <a:pPr>
              <a:spcBef>
                <a:spcPts val="633"/>
              </a:spcBef>
            </a:pPr>
            <a:r>
              <a:rPr lang="en-IE" sz="3200" dirty="0">
                <a:solidFill>
                  <a:schemeClr val="tx1"/>
                </a:solidFill>
              </a:rPr>
              <a:t>System </a:t>
            </a:r>
            <a:r>
              <a:rPr lang="en-IE" sz="3200" b="1" dirty="0">
                <a:solidFill>
                  <a:srgbClr val="0368FF"/>
                </a:solidFill>
              </a:rPr>
              <a:t>Variables</a:t>
            </a:r>
            <a:r>
              <a:rPr lang="en-IE" sz="3200" dirty="0">
                <a:solidFill>
                  <a:schemeClr val="tx1"/>
                </a:solidFill>
              </a:rPr>
              <a:t> in Processing</a:t>
            </a:r>
          </a:p>
          <a:p>
            <a:pPr>
              <a:spcBef>
                <a:spcPts val="633"/>
              </a:spcBef>
            </a:pPr>
            <a:endParaRPr lang="en-IE" sz="3200" dirty="0">
              <a:solidFill>
                <a:schemeClr val="tx1"/>
              </a:solidFill>
            </a:endParaRPr>
          </a:p>
          <a:p>
            <a:pPr>
              <a:spcBef>
                <a:spcPts val="633"/>
              </a:spcBef>
            </a:pPr>
            <a:endParaRPr lang="en-IE" sz="32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E31B71-BF96-7234-5AC5-247277E0C87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3</a:t>
            </a:fld>
            <a:endParaRPr lang="en-I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D7CF6F-DA6A-B1AC-23B0-5DD5432403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0573979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0A78CCB-C28E-42F8-AA06-3BE127E47B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888" y="1007614"/>
            <a:ext cx="1564136" cy="15641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8A2F53-DACF-46D0-9154-3CFC3D5765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616" y="1106636"/>
            <a:ext cx="1884176" cy="18418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B64D76B-ED2F-4B4A-8D6A-8735CF7705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03" t="11581" r="12335" b="10651"/>
          <a:stretch/>
        </p:blipFill>
        <p:spPr>
          <a:xfrm>
            <a:off x="830389" y="1965232"/>
            <a:ext cx="1386518" cy="26142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63B424-E401-476C-BA32-390E1CFCE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6150" y="3272371"/>
            <a:ext cx="4706874" cy="1433474"/>
          </a:xfrm>
        </p:spPr>
        <p:txBody>
          <a:bodyPr vert="horz" lIns="68580" tIns="34290" rIns="68580" bIns="34290" rtlCol="0" anchor="t">
            <a:normAutofit/>
          </a:bodyPr>
          <a:lstStyle/>
          <a:p>
            <a:pPr algn="ctr">
              <a:lnSpc>
                <a:spcPct val="90000"/>
              </a:lnSpc>
              <a:spcBef>
                <a:spcPts val="750"/>
              </a:spcBef>
            </a:pPr>
            <a:r>
              <a:rPr lang="en-US" sz="3000" dirty="0"/>
              <a:t>So far, all of our animations have been static.  </a:t>
            </a:r>
          </a:p>
        </p:txBody>
      </p:sp>
      <p:sp>
        <p:nvSpPr>
          <p:cNvPr id="3" name="Shape 85">
            <a:extLst>
              <a:ext uri="{FF2B5EF4-FFF2-40B4-BE49-F238E27FC236}">
                <a16:creationId xmlns:a16="http://schemas.microsoft.com/office/drawing/2014/main" id="{AC2950D4-77F1-A21E-AFEB-026429C6F28F}"/>
              </a:ext>
            </a:extLst>
          </p:cNvPr>
          <p:cNvSpPr txBox="1">
            <a:spLocks/>
          </p:cNvSpPr>
          <p:nvPr/>
        </p:nvSpPr>
        <p:spPr>
          <a:xfrm>
            <a:off x="396624" y="141480"/>
            <a:ext cx="7770377" cy="6203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418" tIns="54418" rIns="54418" bIns="54418" anchor="b">
            <a:normAutofit/>
          </a:bodyPr>
          <a:lstStyle>
            <a:lvl1pPr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286973"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573946"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860919"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1147892">
              <a:defRPr sz="2775"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algn="l" defTabSz="914400">
              <a:defRPr sz="1800"/>
            </a:pPr>
            <a:r>
              <a:rPr lang="en-IE" sz="3200" dirty="0"/>
              <a:t>Recap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A82530-E332-30A6-0D0D-FC5F7E3324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FF110E-F821-6DA7-C64B-F7E6B0EA7E1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4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1513958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3F2B9-CA77-41E2-BFCC-DD2CEF526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8207" y="511445"/>
            <a:ext cx="3763232" cy="1102519"/>
          </a:xfrm>
        </p:spPr>
        <p:txBody>
          <a:bodyPr/>
          <a:lstStyle/>
          <a:p>
            <a:pPr>
              <a:spcBef>
                <a:spcPts val="633"/>
              </a:spcBef>
            </a:pPr>
            <a:r>
              <a:rPr lang="en-IE" sz="3200" dirty="0">
                <a:solidFill>
                  <a:schemeClr val="tx1"/>
                </a:solidFill>
              </a:rPr>
              <a:t>The setup() function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0B48627-70FE-4B45-9414-DD660DBF2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14689" y="1844899"/>
            <a:ext cx="2430269" cy="2261889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ffectLst>
            <a:outerShdw blurRad="50800" dist="1016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4EBBC8-D8C4-AD98-5A2D-86C001100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E5978C-2993-225B-79D6-A53E710FF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https://processing.org</a:t>
            </a:r>
          </a:p>
        </p:txBody>
      </p:sp>
    </p:spTree>
    <p:extLst>
      <p:ext uri="{BB962C8B-B14F-4D97-AF65-F5344CB8AC3E}">
        <p14:creationId xmlns:p14="http://schemas.microsoft.com/office/powerpoint/2010/main" val="3775138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void setup()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b="1" dirty="0">
                <a:solidFill>
                  <a:srgbClr val="FF0000"/>
                </a:solidFill>
              </a:rPr>
              <a:t>setup()</a:t>
            </a:r>
            <a:r>
              <a:rPr lang="en-IE" b="1" dirty="0"/>
              <a:t> </a:t>
            </a:r>
            <a:r>
              <a:rPr lang="en-IE" dirty="0"/>
              <a:t>is called by Processing </a:t>
            </a:r>
            <a:r>
              <a:rPr lang="en-IE" b="1" i="1" u="sng" dirty="0"/>
              <a:t>once</a:t>
            </a:r>
            <a:r>
              <a:rPr lang="en-IE" dirty="0"/>
              <a:t> (when the program starts). It should </a:t>
            </a:r>
            <a:r>
              <a:rPr lang="en-IE" b="1" i="1" u="sng" dirty="0"/>
              <a:t>not</a:t>
            </a:r>
            <a:r>
              <a:rPr lang="en-IE" dirty="0"/>
              <a:t> be called again.</a:t>
            </a:r>
            <a:br>
              <a:rPr lang="en-IE" dirty="0"/>
            </a:br>
            <a:endParaRPr lang="en-IE" dirty="0"/>
          </a:p>
          <a:p>
            <a:r>
              <a:rPr lang="en-IE" b="1" dirty="0">
                <a:solidFill>
                  <a:srgbClr val="FF0000"/>
                </a:solidFill>
              </a:rPr>
              <a:t>setup() </a:t>
            </a:r>
            <a:r>
              <a:rPr lang="en-IE" dirty="0"/>
              <a:t>can set the screen size and background colour. </a:t>
            </a:r>
          </a:p>
          <a:p>
            <a:pPr marL="0" indent="0">
              <a:buNone/>
            </a:pPr>
            <a:endParaRPr lang="en-IE" dirty="0"/>
          </a:p>
          <a:p>
            <a:r>
              <a:rPr lang="en-IE" dirty="0"/>
              <a:t>There can only be </a:t>
            </a:r>
            <a:r>
              <a:rPr lang="en-IE" u="sng" dirty="0"/>
              <a:t>one</a:t>
            </a:r>
            <a:r>
              <a:rPr lang="en-IE" dirty="0"/>
              <a:t> </a:t>
            </a:r>
            <a:r>
              <a:rPr lang="en-IE" b="1" dirty="0">
                <a:solidFill>
                  <a:srgbClr val="FF0000"/>
                </a:solidFill>
              </a:rPr>
              <a:t>setup()</a:t>
            </a:r>
            <a:r>
              <a:rPr lang="en-IE" dirty="0"/>
              <a:t> function for each sketch.</a:t>
            </a:r>
          </a:p>
          <a:p>
            <a:pPr marL="0" indent="0">
              <a:buNone/>
            </a:pPr>
            <a:endParaRPr lang="en-IE" dirty="0"/>
          </a:p>
        </p:txBody>
      </p:sp>
      <p:sp>
        <p:nvSpPr>
          <p:cNvPr id="4" name="Rectangle 3"/>
          <p:cNvSpPr/>
          <p:nvPr/>
        </p:nvSpPr>
        <p:spPr>
          <a:xfrm>
            <a:off x="2034967" y="4123900"/>
            <a:ext cx="4493538" cy="3520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z="1688" dirty="0"/>
              <a:t>https://processing.org/reference/setup_.html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BF100-F20B-E2DB-F5A9-4C5C258325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CA825-01B9-7B44-A459-F5C9C47F404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6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977861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void setup() – defining a method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1041FD-6DCF-41FD-BDDA-541D7F027E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496" b="50000"/>
          <a:stretch/>
        </p:blipFill>
        <p:spPr>
          <a:xfrm>
            <a:off x="1513742" y="925830"/>
            <a:ext cx="4144108" cy="25717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D0563D7-F6BB-4875-BF99-AB735B6664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0650" y="2370908"/>
            <a:ext cx="2686050" cy="2398259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17999-C028-8B57-49E0-B29C6319D6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87C2B-CA95-BFE2-D29D-35B348C06FA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7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9123298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void setup() – defining a method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1041FD-6DCF-41FD-BDDA-541D7F027E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496" b="50000"/>
          <a:stretch/>
        </p:blipFill>
        <p:spPr>
          <a:xfrm>
            <a:off x="1513742" y="925830"/>
            <a:ext cx="4144108" cy="25717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D0563D7-F6BB-4875-BF99-AB735B6664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0650" y="2370908"/>
            <a:ext cx="2686050" cy="239825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400300" y="2196349"/>
            <a:ext cx="571499" cy="2407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6737" rtl="0"/>
            <a:endParaRPr lang="en-IE" sz="1688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6D5E9-74F1-0B61-4A3B-B6A692C22B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8CC92-E79A-E581-34D0-3340DFAE18D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8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827136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void setup() – defining a method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1041FD-6DCF-41FD-BDDA-541D7F027E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496" b="50000"/>
          <a:stretch/>
        </p:blipFill>
        <p:spPr>
          <a:xfrm>
            <a:off x="1513742" y="925830"/>
            <a:ext cx="4144108" cy="25717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D0563D7-F6BB-4875-BF99-AB735B6664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0650" y="2370908"/>
            <a:ext cx="2686050" cy="239825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842516" y="2187205"/>
            <a:ext cx="571499" cy="2407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66737" rtl="0"/>
            <a:endParaRPr lang="en-IE" sz="1688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E1DB7-2AED-9C8E-FF5B-5A3BA5A000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https://processing.org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EA828-240A-1DFC-BDAE-2D719EF7F8B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9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536996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9706</TotalTime>
  <Words>1879</Words>
  <Application>Microsoft Macintosh PowerPoint</Application>
  <PresentationFormat>On-screen Show (16:9)</PresentationFormat>
  <Paragraphs>286</Paragraphs>
  <Slides>25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Avenir</vt:lpstr>
      <vt:lpstr>Calibri</vt:lpstr>
      <vt:lpstr>Helvetica</vt:lpstr>
      <vt:lpstr>Helvetica Light</vt:lpstr>
      <vt:lpstr>Helvetica Neue</vt:lpstr>
      <vt:lpstr>Helvetica Neue Light</vt:lpstr>
      <vt:lpstr>Helvetica Neue UltraLight</vt:lpstr>
      <vt:lpstr>Wingdings</vt:lpstr>
      <vt:lpstr>White</vt:lpstr>
      <vt:lpstr>Programming Fundamentals 1</vt:lpstr>
      <vt:lpstr>PowerPoint Presentation</vt:lpstr>
      <vt:lpstr>Agenda</vt:lpstr>
      <vt:lpstr>So far, all of our animations have been static.  </vt:lpstr>
      <vt:lpstr>The setup() function</vt:lpstr>
      <vt:lpstr>void setup()</vt:lpstr>
      <vt:lpstr>void setup() – defining a method</vt:lpstr>
      <vt:lpstr>void setup() – defining a method</vt:lpstr>
      <vt:lpstr>void setup() – defining a method</vt:lpstr>
      <vt:lpstr>void setup() – defining a method</vt:lpstr>
      <vt:lpstr>void setup() – defining a method</vt:lpstr>
      <vt:lpstr>The draw() function</vt:lpstr>
      <vt:lpstr>void draw()</vt:lpstr>
      <vt:lpstr>void draw()</vt:lpstr>
      <vt:lpstr>void draw()</vt:lpstr>
      <vt:lpstr>void draw()</vt:lpstr>
      <vt:lpstr>void draw()</vt:lpstr>
      <vt:lpstr>void draw()</vt:lpstr>
      <vt:lpstr>System Variables in Processing</vt:lpstr>
      <vt:lpstr>System Variables in Processing</vt:lpstr>
      <vt:lpstr>System Variables in Processing</vt:lpstr>
      <vt:lpstr>System Variables in Processing</vt:lpstr>
      <vt:lpstr>System Variables in Processing</vt:lpstr>
      <vt:lpstr>Questions?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 Development</dc:title>
  <dc:creator>David Drohan</dc:creator>
  <cp:lastModifiedBy>David Drohan</cp:lastModifiedBy>
  <cp:revision>84</cp:revision>
  <dcterms:created xsi:type="dcterms:W3CDTF">2019-01-29T16:40:14Z</dcterms:created>
  <dcterms:modified xsi:type="dcterms:W3CDTF">2023-08-12T07:58:06Z</dcterms:modified>
</cp:coreProperties>
</file>