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0"/>
  </p:notesMasterIdLst>
  <p:handoutMasterIdLst>
    <p:handoutMasterId r:id="rId51"/>
  </p:handoutMasterIdLst>
  <p:sldIdLst>
    <p:sldId id="256" r:id="rId2"/>
    <p:sldId id="465" r:id="rId3"/>
    <p:sldId id="258" r:id="rId4"/>
    <p:sldId id="341" r:id="rId5"/>
    <p:sldId id="272" r:id="rId6"/>
    <p:sldId id="299" r:id="rId7"/>
    <p:sldId id="300" r:id="rId8"/>
    <p:sldId id="348" r:id="rId9"/>
    <p:sldId id="352" r:id="rId10"/>
    <p:sldId id="347" r:id="rId11"/>
    <p:sldId id="353" r:id="rId12"/>
    <p:sldId id="349" r:id="rId13"/>
    <p:sldId id="273" r:id="rId14"/>
    <p:sldId id="275" r:id="rId15"/>
    <p:sldId id="354" r:id="rId16"/>
    <p:sldId id="276" r:id="rId17"/>
    <p:sldId id="355" r:id="rId18"/>
    <p:sldId id="277" r:id="rId19"/>
    <p:sldId id="291" r:id="rId20"/>
    <p:sldId id="332" r:id="rId21"/>
    <p:sldId id="292" r:id="rId22"/>
    <p:sldId id="294" r:id="rId23"/>
    <p:sldId id="295" r:id="rId24"/>
    <p:sldId id="358" r:id="rId25"/>
    <p:sldId id="297" r:id="rId26"/>
    <p:sldId id="296" r:id="rId27"/>
    <p:sldId id="287" r:id="rId28"/>
    <p:sldId id="288" r:id="rId29"/>
    <p:sldId id="289" r:id="rId30"/>
    <p:sldId id="320" r:id="rId31"/>
    <p:sldId id="356" r:id="rId32"/>
    <p:sldId id="278" r:id="rId33"/>
    <p:sldId id="290" r:id="rId34"/>
    <p:sldId id="304" r:id="rId35"/>
    <p:sldId id="359" r:id="rId36"/>
    <p:sldId id="322" r:id="rId37"/>
    <p:sldId id="360" r:id="rId38"/>
    <p:sldId id="303" r:id="rId39"/>
    <p:sldId id="357" r:id="rId40"/>
    <p:sldId id="279" r:id="rId41"/>
    <p:sldId id="280" r:id="rId42"/>
    <p:sldId id="351" r:id="rId43"/>
    <p:sldId id="307" r:id="rId44"/>
    <p:sldId id="306" r:id="rId45"/>
    <p:sldId id="316" r:id="rId46"/>
    <p:sldId id="317" r:id="rId47"/>
    <p:sldId id="281" r:id="rId48"/>
    <p:sldId id="298" r:id="rId49"/>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FF"/>
    <a:srgbClr val="84AEFF"/>
    <a:srgbClr val="1F33AB"/>
    <a:srgbClr val="0E9647"/>
    <a:srgbClr val="FDE111"/>
    <a:srgbClr val="EDEDED"/>
    <a:srgbClr val="194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2"/>
    <p:restoredTop sz="85489"/>
  </p:normalViewPr>
  <p:slideViewPr>
    <p:cSldViewPr snapToGrid="0" snapToObjects="1">
      <p:cViewPr varScale="1">
        <p:scale>
          <a:sx n="103" d="100"/>
          <a:sy n="103" d="100"/>
        </p:scale>
        <p:origin x="176" y="61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9/18/23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dirty="0"/>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a:ea typeface="Avenir"/>
        <a:cs typeface="Avenir"/>
        <a:sym typeface="Avenir Roman"/>
      </a:defRPr>
    </a:lvl1pPr>
    <a:lvl2pPr indent="143505" defTabSz="287012">
      <a:lnSpc>
        <a:spcPct val="125000"/>
      </a:lnSpc>
      <a:defRPr sz="1500">
        <a:latin typeface="Avenir"/>
        <a:ea typeface="Avenir"/>
        <a:cs typeface="Avenir"/>
        <a:sym typeface="Avenir Roman"/>
      </a:defRPr>
    </a:lvl2pPr>
    <a:lvl3pPr indent="287012" defTabSz="287012">
      <a:lnSpc>
        <a:spcPct val="125000"/>
      </a:lnSpc>
      <a:defRPr sz="1500">
        <a:latin typeface="Avenir"/>
        <a:ea typeface="Avenir"/>
        <a:cs typeface="Avenir"/>
        <a:sym typeface="Avenir Roman"/>
      </a:defRPr>
    </a:lvl3pPr>
    <a:lvl4pPr indent="430517" defTabSz="287012">
      <a:lnSpc>
        <a:spcPct val="125000"/>
      </a:lnSpc>
      <a:defRPr sz="1500">
        <a:latin typeface="Avenir"/>
        <a:ea typeface="Avenir"/>
        <a:cs typeface="Avenir"/>
        <a:sym typeface="Avenir Roman"/>
      </a:defRPr>
    </a:lvl4pPr>
    <a:lvl5pPr indent="574022" defTabSz="287012">
      <a:lnSpc>
        <a:spcPct val="125000"/>
      </a:lnSpc>
      <a:defRPr sz="1500">
        <a:latin typeface="Avenir"/>
        <a:ea typeface="Avenir"/>
        <a:cs typeface="Avenir"/>
        <a:sym typeface="Avenir Roman"/>
      </a:defRPr>
    </a:lvl5pPr>
    <a:lvl6pPr indent="717528" defTabSz="287012">
      <a:lnSpc>
        <a:spcPct val="125000"/>
      </a:lnSpc>
      <a:defRPr sz="1500">
        <a:latin typeface="Avenir"/>
        <a:ea typeface="Avenir"/>
        <a:cs typeface="Avenir"/>
        <a:sym typeface="Avenir Roman"/>
      </a:defRPr>
    </a:lvl6pPr>
    <a:lvl7pPr indent="861034" defTabSz="287012">
      <a:lnSpc>
        <a:spcPct val="125000"/>
      </a:lnSpc>
      <a:defRPr sz="1500">
        <a:latin typeface="Avenir"/>
        <a:ea typeface="Avenir"/>
        <a:cs typeface="Avenir"/>
        <a:sym typeface="Avenir Roman"/>
      </a:defRPr>
    </a:lvl7pPr>
    <a:lvl8pPr indent="1004539" defTabSz="287012">
      <a:lnSpc>
        <a:spcPct val="125000"/>
      </a:lnSpc>
      <a:defRPr sz="1500">
        <a:latin typeface="Avenir"/>
        <a:ea typeface="Avenir"/>
        <a:cs typeface="Avenir"/>
        <a:sym typeface="Avenir Roman"/>
      </a:defRPr>
    </a:lvl8pPr>
    <a:lvl9pPr indent="1148045" defTabSz="287012">
      <a:lnSpc>
        <a:spcPct val="125000"/>
      </a:lnSpc>
      <a:defRPr sz="15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87012" rtl="0">
              <a:lnSpc>
                <a:spcPct val="125000"/>
              </a:lnSpc>
            </a:pPr>
            <a:endParaRPr lang="en-US"/>
          </a:p>
        </p:txBody>
      </p:sp>
    </p:spTree>
    <p:extLst>
      <p:ext uri="{BB962C8B-B14F-4D97-AF65-F5344CB8AC3E}">
        <p14:creationId xmlns:p14="http://schemas.microsoft.com/office/powerpoint/2010/main" val="2650140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19</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Notice the yellow underline on both variable declarations.  Yellow underlines are warnings and you can run your code with them.  The PDE is just telling us that we haven’t meaningfully used the two variables further down the sketch; all we have done is assign a starting value.  Meaningful use would be using the variable as the diameter of a circle, printing out the value of the variable, using it in a mathematical calculation, etc.</a:t>
            </a:r>
          </a:p>
          <a:p>
            <a:endParaRPr lang="en-IE" dirty="0"/>
          </a:p>
          <a:p>
            <a:r>
              <a:rPr lang="en-IE" dirty="0"/>
              <a:t>byte </a:t>
            </a:r>
            <a:r>
              <a:rPr lang="en-IE" dirty="0" err="1"/>
              <a:t>firstNumber</a:t>
            </a:r>
            <a:r>
              <a:rPr lang="en-IE" dirty="0"/>
              <a:t>;    //declares a variable </a:t>
            </a:r>
            <a:r>
              <a:rPr lang="en-IE" dirty="0" err="1"/>
              <a:t>firstNumber</a:t>
            </a:r>
            <a:r>
              <a:rPr lang="en-IE" dirty="0"/>
              <a:t> of type byte</a:t>
            </a:r>
          </a:p>
          <a:p>
            <a:r>
              <a:rPr lang="en-IE" dirty="0" err="1"/>
              <a:t>int</a:t>
            </a:r>
            <a:r>
              <a:rPr lang="en-IE" dirty="0"/>
              <a:t> </a:t>
            </a:r>
            <a:r>
              <a:rPr lang="en-IE" dirty="0" err="1"/>
              <a:t>secondNumber</a:t>
            </a:r>
            <a:r>
              <a:rPr lang="en-IE" dirty="0"/>
              <a:t>;    //declares a variable </a:t>
            </a:r>
            <a:r>
              <a:rPr lang="en-IE" dirty="0" err="1"/>
              <a:t>secondNumber</a:t>
            </a:r>
            <a:r>
              <a:rPr lang="en-IE" dirty="0"/>
              <a:t> of type </a:t>
            </a:r>
            <a:r>
              <a:rPr lang="en-IE" dirty="0" err="1"/>
              <a:t>int</a:t>
            </a:r>
            <a:endParaRPr lang="en-IE" dirty="0"/>
          </a:p>
          <a:p>
            <a:endParaRPr lang="en-IE" dirty="0"/>
          </a:p>
          <a:p>
            <a:r>
              <a:rPr lang="en-IE" dirty="0" err="1"/>
              <a:t>firstNumber</a:t>
            </a:r>
            <a:r>
              <a:rPr lang="en-IE" dirty="0"/>
              <a:t> = 40;    //assign a value of 40 to </a:t>
            </a:r>
            <a:r>
              <a:rPr lang="en-IE" dirty="0" err="1"/>
              <a:t>firstNumber</a:t>
            </a:r>
            <a:endParaRPr lang="en-IE" dirty="0"/>
          </a:p>
          <a:p>
            <a:r>
              <a:rPr lang="en-IE" dirty="0" err="1"/>
              <a:t>secondNumber</a:t>
            </a:r>
            <a:r>
              <a:rPr lang="en-IE" dirty="0"/>
              <a:t> = 70;   //assign a value of 70 to </a:t>
            </a:r>
            <a:r>
              <a:rPr lang="en-IE" dirty="0" err="1"/>
              <a:t>secondNumber</a:t>
            </a:r>
            <a:endParaRPr lang="en-US" dirty="0"/>
          </a:p>
        </p:txBody>
      </p:sp>
    </p:spTree>
    <p:extLst>
      <p:ext uri="{BB962C8B-B14F-4D97-AF65-F5344CB8AC3E}">
        <p14:creationId xmlns:p14="http://schemas.microsoft.com/office/powerpoint/2010/main" val="5467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20</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Notice the yellow underline on both variable declarations.  Yellow underlines are warnings and you can run your code with them.  The PDE is just telling us that we haven’t meaningfully used the two variables further down the sketch; all we have done is assign a starting value.  Meaningful use would be using the variable as the diameter of a circle, printing out the value of the variable, using it in a mathematical calculation, etc.</a:t>
            </a:r>
          </a:p>
          <a:p>
            <a:endParaRPr lang="en-IE" dirty="0"/>
          </a:p>
          <a:p>
            <a:r>
              <a:rPr lang="en-IE" dirty="0"/>
              <a:t>byte </a:t>
            </a:r>
            <a:r>
              <a:rPr lang="en-IE" dirty="0" err="1"/>
              <a:t>firstNumber</a:t>
            </a:r>
            <a:r>
              <a:rPr lang="en-IE" dirty="0"/>
              <a:t>;    //declares a variable </a:t>
            </a:r>
            <a:r>
              <a:rPr lang="en-IE" dirty="0" err="1"/>
              <a:t>firstNumber</a:t>
            </a:r>
            <a:r>
              <a:rPr lang="en-IE" dirty="0"/>
              <a:t> of type byte</a:t>
            </a:r>
          </a:p>
          <a:p>
            <a:r>
              <a:rPr lang="en-IE" dirty="0" err="1"/>
              <a:t>int</a:t>
            </a:r>
            <a:r>
              <a:rPr lang="en-IE" dirty="0"/>
              <a:t> </a:t>
            </a:r>
            <a:r>
              <a:rPr lang="en-IE" dirty="0" err="1"/>
              <a:t>secondNumber</a:t>
            </a:r>
            <a:r>
              <a:rPr lang="en-IE" dirty="0"/>
              <a:t>;    //declares a variable </a:t>
            </a:r>
            <a:r>
              <a:rPr lang="en-IE" dirty="0" err="1"/>
              <a:t>secondNumber</a:t>
            </a:r>
            <a:r>
              <a:rPr lang="en-IE" dirty="0"/>
              <a:t> of type </a:t>
            </a:r>
            <a:r>
              <a:rPr lang="en-IE" dirty="0" err="1"/>
              <a:t>int</a:t>
            </a:r>
            <a:endParaRPr lang="en-IE" dirty="0"/>
          </a:p>
          <a:p>
            <a:endParaRPr lang="en-IE" dirty="0"/>
          </a:p>
          <a:p>
            <a:r>
              <a:rPr lang="en-IE" dirty="0" err="1"/>
              <a:t>firstNumber</a:t>
            </a:r>
            <a:r>
              <a:rPr lang="en-IE" dirty="0"/>
              <a:t> = 40;    //assign a value of 40 to </a:t>
            </a:r>
            <a:r>
              <a:rPr lang="en-IE" dirty="0" err="1"/>
              <a:t>firstNumber</a:t>
            </a:r>
            <a:endParaRPr lang="en-IE" dirty="0"/>
          </a:p>
          <a:p>
            <a:r>
              <a:rPr lang="en-IE" dirty="0" err="1"/>
              <a:t>secondNumber</a:t>
            </a:r>
            <a:r>
              <a:rPr lang="en-IE" dirty="0"/>
              <a:t> = 70;   //assign a value of 70 to </a:t>
            </a:r>
            <a:r>
              <a:rPr lang="en-IE" dirty="0" err="1"/>
              <a:t>secondNumber</a:t>
            </a:r>
            <a:endParaRPr lang="en-US" dirty="0"/>
          </a:p>
        </p:txBody>
      </p:sp>
    </p:spTree>
    <p:extLst>
      <p:ext uri="{BB962C8B-B14F-4D97-AF65-F5344CB8AC3E}">
        <p14:creationId xmlns:p14="http://schemas.microsoft.com/office/powerpoint/2010/main" val="1307440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21</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IE" dirty="0"/>
              <a:t>byte </a:t>
            </a:r>
            <a:r>
              <a:rPr lang="en-IE" dirty="0" err="1"/>
              <a:t>firstNumber</a:t>
            </a:r>
            <a:r>
              <a:rPr lang="en-IE" dirty="0"/>
              <a:t>;    //declares a variable </a:t>
            </a:r>
            <a:r>
              <a:rPr lang="en-IE" dirty="0" err="1"/>
              <a:t>firstNumber</a:t>
            </a:r>
            <a:r>
              <a:rPr lang="en-IE" dirty="0"/>
              <a:t> of type byte</a:t>
            </a:r>
          </a:p>
          <a:p>
            <a:r>
              <a:rPr lang="en-IE" dirty="0" err="1"/>
              <a:t>int</a:t>
            </a:r>
            <a:r>
              <a:rPr lang="en-IE" dirty="0"/>
              <a:t> </a:t>
            </a:r>
            <a:r>
              <a:rPr lang="en-IE" dirty="0" err="1"/>
              <a:t>secondNumber</a:t>
            </a:r>
            <a:r>
              <a:rPr lang="en-IE" dirty="0"/>
              <a:t>;    //declares a variable </a:t>
            </a:r>
            <a:r>
              <a:rPr lang="en-IE" dirty="0" err="1"/>
              <a:t>secondNumber</a:t>
            </a:r>
            <a:r>
              <a:rPr lang="en-IE" dirty="0"/>
              <a:t> of type </a:t>
            </a:r>
            <a:r>
              <a:rPr lang="en-IE" dirty="0" err="1"/>
              <a:t>int</a:t>
            </a:r>
            <a:endParaRPr lang="en-IE" dirty="0"/>
          </a:p>
          <a:p>
            <a:endParaRPr lang="en-IE" dirty="0"/>
          </a:p>
          <a:p>
            <a:r>
              <a:rPr lang="en-IE" dirty="0" err="1"/>
              <a:t>firstNumber</a:t>
            </a:r>
            <a:r>
              <a:rPr lang="en-IE" dirty="0"/>
              <a:t> = 40;    //assign a value of 40 to </a:t>
            </a:r>
            <a:r>
              <a:rPr lang="en-IE" dirty="0" err="1"/>
              <a:t>firstNumber</a:t>
            </a:r>
            <a:endParaRPr lang="en-IE" dirty="0"/>
          </a:p>
          <a:p>
            <a:r>
              <a:rPr lang="en-IE" dirty="0" err="1"/>
              <a:t>secondNumber</a:t>
            </a:r>
            <a:r>
              <a:rPr lang="en-IE" dirty="0"/>
              <a:t> = 70;   //assign a value of 70 to </a:t>
            </a:r>
            <a:r>
              <a:rPr lang="en-IE" dirty="0" err="1"/>
              <a:t>secondNumber</a:t>
            </a:r>
            <a:endParaRPr lang="en-IE" dirty="0"/>
          </a:p>
          <a:p>
            <a:endParaRPr lang="en-IE" dirty="0"/>
          </a:p>
          <a:p>
            <a:r>
              <a:rPr lang="en-IE" dirty="0" err="1"/>
              <a:t>int</a:t>
            </a:r>
            <a:r>
              <a:rPr lang="en-IE" dirty="0"/>
              <a:t> </a:t>
            </a:r>
            <a:r>
              <a:rPr lang="en-IE" dirty="0" err="1"/>
              <a:t>thirdNumber</a:t>
            </a:r>
            <a:r>
              <a:rPr lang="en-IE" dirty="0"/>
              <a:t> = 80;  //you can declare a variable and assign a </a:t>
            </a:r>
          </a:p>
          <a:p>
            <a:r>
              <a:rPr lang="en-IE" dirty="0"/>
              <a:t>                       //value on one line.</a:t>
            </a:r>
          </a:p>
          <a:p>
            <a:r>
              <a:rPr lang="en-IE" dirty="0"/>
              <a:t> </a:t>
            </a:r>
            <a:endParaRPr lang="en-US" dirty="0"/>
          </a:p>
        </p:txBody>
      </p:sp>
    </p:spTree>
    <p:extLst>
      <p:ext uri="{BB962C8B-B14F-4D97-AF65-F5344CB8AC3E}">
        <p14:creationId xmlns:p14="http://schemas.microsoft.com/office/powerpoint/2010/main" val="2295129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22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IE" dirty="0"/>
              <a:t>byte </a:t>
            </a:r>
            <a:r>
              <a:rPr lang="en-IE" dirty="0" err="1"/>
              <a:t>firstNumber</a:t>
            </a:r>
            <a:r>
              <a:rPr lang="en-IE" dirty="0"/>
              <a:t>;    //declares a variable </a:t>
            </a:r>
            <a:r>
              <a:rPr lang="en-IE" dirty="0" err="1"/>
              <a:t>firstNumber</a:t>
            </a:r>
            <a:r>
              <a:rPr lang="en-IE" dirty="0"/>
              <a:t> of type byte</a:t>
            </a:r>
          </a:p>
          <a:p>
            <a:r>
              <a:rPr lang="en-IE" dirty="0" err="1"/>
              <a:t>int</a:t>
            </a:r>
            <a:r>
              <a:rPr lang="en-IE" dirty="0"/>
              <a:t> </a:t>
            </a:r>
            <a:r>
              <a:rPr lang="en-IE" dirty="0" err="1"/>
              <a:t>secondNumber</a:t>
            </a:r>
            <a:r>
              <a:rPr lang="en-IE" dirty="0"/>
              <a:t>;    //declares a variable </a:t>
            </a:r>
            <a:r>
              <a:rPr lang="en-IE" dirty="0" err="1"/>
              <a:t>secondNumber</a:t>
            </a:r>
            <a:r>
              <a:rPr lang="en-IE" dirty="0"/>
              <a:t> of type </a:t>
            </a:r>
            <a:r>
              <a:rPr lang="en-IE" dirty="0" err="1"/>
              <a:t>int</a:t>
            </a:r>
            <a:endParaRPr lang="en-IE" dirty="0"/>
          </a:p>
          <a:p>
            <a:endParaRPr lang="en-IE" dirty="0"/>
          </a:p>
          <a:p>
            <a:r>
              <a:rPr lang="en-IE" dirty="0" err="1"/>
              <a:t>firstNumber</a:t>
            </a:r>
            <a:r>
              <a:rPr lang="en-IE" dirty="0"/>
              <a:t> = 40;    //assign a value of 40 to </a:t>
            </a:r>
            <a:r>
              <a:rPr lang="en-IE" dirty="0" err="1"/>
              <a:t>firstNumber</a:t>
            </a:r>
            <a:endParaRPr lang="en-IE" dirty="0"/>
          </a:p>
          <a:p>
            <a:r>
              <a:rPr lang="en-IE" dirty="0" err="1"/>
              <a:t>secondNumber</a:t>
            </a:r>
            <a:r>
              <a:rPr lang="en-IE" dirty="0"/>
              <a:t> = 70;   //assign a value of 70 to </a:t>
            </a:r>
            <a:r>
              <a:rPr lang="en-IE" dirty="0" err="1"/>
              <a:t>secondNumber</a:t>
            </a:r>
            <a:endParaRPr lang="en-IE" dirty="0"/>
          </a:p>
          <a:p>
            <a:endParaRPr lang="en-IE" dirty="0"/>
          </a:p>
          <a:p>
            <a:r>
              <a:rPr lang="en-IE" dirty="0" err="1"/>
              <a:t>int</a:t>
            </a:r>
            <a:r>
              <a:rPr lang="en-IE" dirty="0"/>
              <a:t> </a:t>
            </a:r>
            <a:r>
              <a:rPr lang="en-IE" dirty="0" err="1"/>
              <a:t>thirdNumber</a:t>
            </a:r>
            <a:r>
              <a:rPr lang="en-IE" dirty="0"/>
              <a:t> = 80;  //you can declare a variable and assign a </a:t>
            </a:r>
          </a:p>
          <a:p>
            <a:r>
              <a:rPr lang="en-IE" dirty="0"/>
              <a:t>                       //value on one line.</a:t>
            </a:r>
          </a:p>
          <a:p>
            <a:r>
              <a:rPr lang="en-IE" dirty="0"/>
              <a:t>                       </a:t>
            </a:r>
          </a:p>
          <a:p>
            <a:r>
              <a:rPr lang="en-IE" dirty="0" err="1"/>
              <a:t>int</a:t>
            </a:r>
            <a:r>
              <a:rPr lang="en-IE" dirty="0"/>
              <a:t> x, y, z;           //multiple variables of the same type can be defined</a:t>
            </a:r>
          </a:p>
          <a:p>
            <a:r>
              <a:rPr lang="en-IE" dirty="0"/>
              <a:t>                       //on one line.</a:t>
            </a:r>
          </a:p>
          <a:p>
            <a:r>
              <a:rPr lang="en-IE" dirty="0"/>
              <a:t>                    </a:t>
            </a:r>
            <a:endParaRPr lang="en-US" dirty="0"/>
          </a:p>
        </p:txBody>
      </p:sp>
    </p:spTree>
    <p:extLst>
      <p:ext uri="{BB962C8B-B14F-4D97-AF65-F5344CB8AC3E}">
        <p14:creationId xmlns:p14="http://schemas.microsoft.com/office/powerpoint/2010/main" val="2789300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23</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IE" dirty="0"/>
              <a:t>Draw attention to the red underline…red means syntax errors and your program won’t run with them.  Recall warnings are yellow and you can run with them.</a:t>
            </a:r>
          </a:p>
          <a:p>
            <a:endParaRPr lang="en-IE" dirty="0"/>
          </a:p>
          <a:p>
            <a:r>
              <a:rPr lang="en-IE" dirty="0"/>
              <a:t>//Some errors with whole numbers</a:t>
            </a:r>
          </a:p>
          <a:p>
            <a:endParaRPr lang="en-IE" dirty="0"/>
          </a:p>
          <a:p>
            <a:r>
              <a:rPr lang="en-IE" dirty="0" err="1"/>
              <a:t>Int</a:t>
            </a:r>
            <a:r>
              <a:rPr lang="en-IE" dirty="0"/>
              <a:t> number;</a:t>
            </a:r>
            <a:endParaRPr lang="en-US" dirty="0"/>
          </a:p>
        </p:txBody>
      </p:sp>
    </p:spTree>
    <p:extLst>
      <p:ext uri="{BB962C8B-B14F-4D97-AF65-F5344CB8AC3E}">
        <p14:creationId xmlns:p14="http://schemas.microsoft.com/office/powerpoint/2010/main" val="2805705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24</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IE" dirty="0"/>
              <a:t>Draw attention to the red underline…red means syntax errors and your program won’t run with them.  Recall warnings are yellow and you can run with them.</a:t>
            </a:r>
          </a:p>
          <a:p>
            <a:endParaRPr lang="en-IE" dirty="0"/>
          </a:p>
          <a:p>
            <a:r>
              <a:rPr lang="en-IE" dirty="0"/>
              <a:t>//Some errors with whole numbers</a:t>
            </a:r>
          </a:p>
          <a:p>
            <a:endParaRPr lang="en-IE" dirty="0"/>
          </a:p>
          <a:p>
            <a:r>
              <a:rPr lang="en-IE" dirty="0" err="1"/>
              <a:t>Int</a:t>
            </a:r>
            <a:r>
              <a:rPr lang="en-IE" dirty="0"/>
              <a:t> number;</a:t>
            </a:r>
            <a:endParaRPr lang="en-US" dirty="0"/>
          </a:p>
        </p:txBody>
      </p:sp>
    </p:spTree>
    <p:extLst>
      <p:ext uri="{BB962C8B-B14F-4D97-AF65-F5344CB8AC3E}">
        <p14:creationId xmlns:p14="http://schemas.microsoft.com/office/powerpoint/2010/main" val="576986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25</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IE" dirty="0"/>
              <a:t>There is a “scoping” issue here…</a:t>
            </a:r>
            <a:r>
              <a:rPr lang="en-IE" dirty="0" err="1"/>
              <a:t>ie</a:t>
            </a:r>
            <a:r>
              <a:rPr lang="en-IE" dirty="0"/>
              <a:t> global and local scope…I would nearly not mention it until scope is covered…</a:t>
            </a:r>
          </a:p>
          <a:p>
            <a:endParaRPr lang="en-IE" dirty="0"/>
          </a:p>
          <a:p>
            <a:r>
              <a:rPr lang="en-IE" dirty="0"/>
              <a:t>//Some errors with whole numbers</a:t>
            </a:r>
            <a:endParaRPr lang="en-US" dirty="0"/>
          </a:p>
          <a:p>
            <a:endParaRPr lang="en-US" dirty="0"/>
          </a:p>
          <a:p>
            <a:r>
              <a:rPr lang="en-US" dirty="0" err="1"/>
              <a:t>int</a:t>
            </a:r>
            <a:r>
              <a:rPr lang="en-US" dirty="0"/>
              <a:t> number =</a:t>
            </a:r>
            <a:r>
              <a:rPr lang="en-US" baseline="0" dirty="0"/>
              <a:t> 60;</a:t>
            </a:r>
          </a:p>
          <a:p>
            <a:r>
              <a:rPr lang="en-US" baseline="0" dirty="0" err="1"/>
              <a:t>int</a:t>
            </a:r>
            <a:r>
              <a:rPr lang="en-US" baseline="0" dirty="0"/>
              <a:t> number = 56;</a:t>
            </a:r>
          </a:p>
        </p:txBody>
      </p:sp>
    </p:spTree>
    <p:extLst>
      <p:ext uri="{BB962C8B-B14F-4D97-AF65-F5344CB8AC3E}">
        <p14:creationId xmlns:p14="http://schemas.microsoft.com/office/powerpoint/2010/main" val="5583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a:solidFill>
                  <a:schemeClr val="tx1"/>
                </a:solidFill>
                <a:effectLst/>
                <a:latin typeface="+mn-lt"/>
                <a:ea typeface="+mn-ea"/>
                <a:cs typeface="+mn-cs"/>
              </a:rPr>
              <a:t>//NOTE: we used a, b, c here, which clearly violates our rules for declaring variables.  </a:t>
            </a:r>
          </a:p>
          <a:p>
            <a:r>
              <a:rPr lang="en-IE" sz="1200" b="0" i="0" kern="1200" dirty="0">
                <a:solidFill>
                  <a:schemeClr val="tx1"/>
                </a:solidFill>
                <a:effectLst/>
                <a:latin typeface="+mn-lt"/>
                <a:ea typeface="+mn-ea"/>
                <a:cs typeface="+mn-cs"/>
              </a:rPr>
              <a:t>//However, we used these as we will be doing a lot of calculations on the variables in labs and if we had long variable names it would have been very hard to read.  Our sketch only has a few lines of code, so it is </a:t>
            </a:r>
            <a:r>
              <a:rPr lang="en-IE" sz="1200" b="0" i="0" kern="1200" dirty="0" err="1">
                <a:solidFill>
                  <a:schemeClr val="tx1"/>
                </a:solidFill>
                <a:effectLst/>
                <a:latin typeface="+mn-lt"/>
                <a:ea typeface="+mn-ea"/>
                <a:cs typeface="+mn-cs"/>
              </a:rPr>
              <a:t>kinda</a:t>
            </a:r>
            <a:r>
              <a:rPr lang="en-IE" sz="1200" b="0" i="0" kern="1200" dirty="0">
                <a:solidFill>
                  <a:schemeClr val="tx1"/>
                </a:solidFill>
                <a:effectLst/>
                <a:latin typeface="+mn-lt"/>
                <a:ea typeface="+mn-ea"/>
                <a:cs typeface="+mn-cs"/>
              </a:rPr>
              <a:t> ok to do it here, but if our sketch was larger, we should definitely avoid this approach.</a:t>
            </a:r>
          </a:p>
          <a:p>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size(600, 400); </a:t>
            </a:r>
          </a:p>
          <a:p>
            <a:r>
              <a:rPr lang="en-IE" sz="1200" b="0" i="0" kern="1200" dirty="0">
                <a:solidFill>
                  <a:schemeClr val="tx1"/>
                </a:solidFill>
                <a:effectLst/>
                <a:latin typeface="+mn-lt"/>
                <a:ea typeface="+mn-ea"/>
                <a:cs typeface="+mn-cs"/>
              </a:rPr>
              <a:t>background(0);  //black </a:t>
            </a:r>
          </a:p>
          <a:p>
            <a:r>
              <a:rPr lang="en-IE" sz="1200" b="0" i="0" kern="1200" dirty="0">
                <a:solidFill>
                  <a:schemeClr val="tx1"/>
                </a:solidFill>
                <a:effectLst/>
                <a:latin typeface="+mn-lt"/>
                <a:ea typeface="+mn-ea"/>
                <a:cs typeface="+mn-cs"/>
              </a:rPr>
              <a:t>stroke(153);        //medium </a:t>
            </a:r>
            <a:r>
              <a:rPr lang="en-IE" sz="1200" b="0" i="0" kern="1200" dirty="0" err="1">
                <a:solidFill>
                  <a:schemeClr val="tx1"/>
                </a:solidFill>
                <a:effectLst/>
                <a:latin typeface="+mn-lt"/>
                <a:ea typeface="+mn-ea"/>
                <a:cs typeface="+mn-cs"/>
              </a:rPr>
              <a:t>gray</a:t>
            </a:r>
            <a:endParaRPr lang="en-IE" sz="1200" b="0" i="0" kern="1200" dirty="0">
              <a:solidFill>
                <a:schemeClr val="tx1"/>
              </a:solidFill>
              <a:effectLst/>
              <a:latin typeface="+mn-lt"/>
              <a:ea typeface="+mn-ea"/>
              <a:cs typeface="+mn-cs"/>
            </a:endParaRPr>
          </a:p>
          <a:p>
            <a:r>
              <a:rPr lang="en-IE" sz="1200" b="0" i="0" kern="1200" dirty="0" err="1">
                <a:solidFill>
                  <a:schemeClr val="tx1"/>
                </a:solidFill>
                <a:effectLst/>
                <a:latin typeface="+mn-lt"/>
                <a:ea typeface="+mn-ea"/>
                <a:cs typeface="+mn-cs"/>
              </a:rPr>
              <a:t>strokeWeight</a:t>
            </a:r>
            <a:r>
              <a:rPr lang="en-IE" sz="1200" b="0" i="0" kern="1200" dirty="0">
                <a:solidFill>
                  <a:schemeClr val="tx1"/>
                </a:solidFill>
                <a:effectLst/>
                <a:latin typeface="+mn-lt"/>
                <a:ea typeface="+mn-ea"/>
                <a:cs typeface="+mn-cs"/>
              </a:rPr>
              <a:t>(4); </a:t>
            </a:r>
          </a:p>
          <a:p>
            <a:endParaRPr lang="en-IE" sz="1200" b="0" i="0" kern="1200" dirty="0">
              <a:solidFill>
                <a:schemeClr val="tx1"/>
              </a:solidFill>
              <a:effectLst/>
              <a:latin typeface="+mn-lt"/>
              <a:ea typeface="+mn-ea"/>
              <a:cs typeface="+mn-cs"/>
            </a:endParaRPr>
          </a:p>
          <a:p>
            <a:r>
              <a:rPr lang="en-IE" sz="1200" b="0" i="0" kern="1200" dirty="0" err="1">
                <a:solidFill>
                  <a:schemeClr val="tx1"/>
                </a:solidFill>
                <a:effectLst/>
                <a:latin typeface="+mn-lt"/>
                <a:ea typeface="+mn-ea"/>
                <a:cs typeface="+mn-cs"/>
              </a:rPr>
              <a:t>int</a:t>
            </a:r>
            <a:r>
              <a:rPr lang="en-IE" sz="1200" b="0" i="0" kern="1200" dirty="0">
                <a:solidFill>
                  <a:schemeClr val="tx1"/>
                </a:solidFill>
                <a:effectLst/>
                <a:latin typeface="+mn-lt"/>
                <a:ea typeface="+mn-ea"/>
                <a:cs typeface="+mn-cs"/>
              </a:rPr>
              <a:t> a = 50; </a:t>
            </a:r>
          </a:p>
          <a:p>
            <a:r>
              <a:rPr lang="en-IE" sz="1200" b="0" i="0" kern="1200" dirty="0" err="1">
                <a:solidFill>
                  <a:schemeClr val="tx1"/>
                </a:solidFill>
                <a:effectLst/>
                <a:latin typeface="+mn-lt"/>
                <a:ea typeface="+mn-ea"/>
                <a:cs typeface="+mn-cs"/>
              </a:rPr>
              <a:t>int</a:t>
            </a:r>
            <a:r>
              <a:rPr lang="en-IE" sz="1200" b="0" i="0" kern="1200" dirty="0">
                <a:solidFill>
                  <a:schemeClr val="tx1"/>
                </a:solidFill>
                <a:effectLst/>
                <a:latin typeface="+mn-lt"/>
                <a:ea typeface="+mn-ea"/>
                <a:cs typeface="+mn-cs"/>
              </a:rPr>
              <a:t> b = 120; </a:t>
            </a:r>
          </a:p>
          <a:p>
            <a:r>
              <a:rPr lang="en-IE" sz="1200" b="0" i="0" kern="1200" dirty="0" err="1">
                <a:solidFill>
                  <a:schemeClr val="tx1"/>
                </a:solidFill>
                <a:effectLst/>
                <a:latin typeface="+mn-lt"/>
                <a:ea typeface="+mn-ea"/>
                <a:cs typeface="+mn-cs"/>
              </a:rPr>
              <a:t>int</a:t>
            </a:r>
            <a:r>
              <a:rPr lang="en-IE" sz="1200" b="0" i="0" kern="1200" dirty="0">
                <a:solidFill>
                  <a:schemeClr val="tx1"/>
                </a:solidFill>
                <a:effectLst/>
                <a:latin typeface="+mn-lt"/>
                <a:ea typeface="+mn-ea"/>
                <a:cs typeface="+mn-cs"/>
              </a:rPr>
              <a:t> c = 180; </a:t>
            </a:r>
          </a:p>
          <a:p>
            <a:endParaRPr lang="en-IE"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963DB36-5273-45A5-A77C-FE9BE0779D84}" type="slidenum">
              <a:rPr lang="en-IE" smtClean="0"/>
              <a:t>27</a:t>
            </a:fld>
            <a:endParaRPr lang="en-IE"/>
          </a:p>
        </p:txBody>
      </p:sp>
    </p:spTree>
    <p:extLst>
      <p:ext uri="{BB962C8B-B14F-4D97-AF65-F5344CB8AC3E}">
        <p14:creationId xmlns:p14="http://schemas.microsoft.com/office/powerpoint/2010/main" val="1362470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size(600, 400); </a:t>
            </a:r>
          </a:p>
          <a:p>
            <a:r>
              <a:rPr lang="en-IE" dirty="0"/>
              <a:t>background(0);   //black </a:t>
            </a:r>
          </a:p>
          <a:p>
            <a:r>
              <a:rPr lang="en-IE" dirty="0"/>
              <a:t>stroke(153);     //medium </a:t>
            </a:r>
            <a:r>
              <a:rPr lang="en-IE" dirty="0" err="1"/>
              <a:t>gray</a:t>
            </a:r>
            <a:endParaRPr lang="en-IE" dirty="0"/>
          </a:p>
          <a:p>
            <a:r>
              <a:rPr lang="en-IE" dirty="0" err="1"/>
              <a:t>strokeWeight</a:t>
            </a:r>
            <a:r>
              <a:rPr lang="en-IE" dirty="0"/>
              <a:t>(4); </a:t>
            </a:r>
          </a:p>
          <a:p>
            <a:endParaRPr lang="en-IE" dirty="0"/>
          </a:p>
          <a:p>
            <a:r>
              <a:rPr lang="en-IE" dirty="0" err="1"/>
              <a:t>int</a:t>
            </a:r>
            <a:r>
              <a:rPr lang="en-IE" dirty="0"/>
              <a:t> a = 50; </a:t>
            </a:r>
          </a:p>
          <a:p>
            <a:r>
              <a:rPr lang="en-IE" dirty="0" err="1"/>
              <a:t>int</a:t>
            </a:r>
            <a:r>
              <a:rPr lang="en-IE" dirty="0"/>
              <a:t> b = 120; </a:t>
            </a:r>
          </a:p>
          <a:p>
            <a:r>
              <a:rPr lang="en-IE" dirty="0" err="1"/>
              <a:t>int</a:t>
            </a:r>
            <a:r>
              <a:rPr lang="en-IE" dirty="0"/>
              <a:t> c = 180; </a:t>
            </a:r>
          </a:p>
          <a:p>
            <a:endParaRPr lang="en-IE" dirty="0"/>
          </a:p>
          <a:p>
            <a:r>
              <a:rPr lang="en-IE" dirty="0"/>
              <a:t>line (a, b, c, b);</a:t>
            </a:r>
          </a:p>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28</a:t>
            </a:fld>
            <a:endParaRPr lang="en-IE"/>
          </a:p>
        </p:txBody>
      </p:sp>
    </p:spTree>
    <p:extLst>
      <p:ext uri="{BB962C8B-B14F-4D97-AF65-F5344CB8AC3E}">
        <p14:creationId xmlns:p14="http://schemas.microsoft.com/office/powerpoint/2010/main" val="2175982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29</a:t>
            </a:fld>
            <a:endParaRPr lang="en-IE"/>
          </a:p>
        </p:txBody>
      </p:sp>
    </p:spTree>
    <p:extLst>
      <p:ext uri="{BB962C8B-B14F-4D97-AF65-F5344CB8AC3E}">
        <p14:creationId xmlns:p14="http://schemas.microsoft.com/office/powerpoint/2010/main" val="3974975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 will name our variables beginning with a letter and typically containing only letters (no special characters).</a:t>
            </a:r>
          </a:p>
          <a:p>
            <a:endParaRPr lang="en-IE" dirty="0"/>
          </a:p>
          <a:p>
            <a:r>
              <a:rPr lang="en-IE" dirty="0" err="1"/>
              <a:t>CamelCase</a:t>
            </a:r>
            <a:r>
              <a:rPr lang="en-IE" dirty="0"/>
              <a:t> for variables and function names that have multiple words. We capitalize each word except the first</a:t>
            </a:r>
          </a:p>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6</a:t>
            </a:fld>
            <a:endParaRPr lang="en-IE"/>
          </a:p>
        </p:txBody>
      </p:sp>
    </p:spTree>
    <p:extLst>
      <p:ext uri="{BB962C8B-B14F-4D97-AF65-F5344CB8AC3E}">
        <p14:creationId xmlns:p14="http://schemas.microsoft.com/office/powerpoint/2010/main" val="1586356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30</a:t>
            </a:fld>
            <a:endParaRPr lang="en-IE"/>
          </a:p>
        </p:txBody>
      </p:sp>
    </p:spTree>
    <p:extLst>
      <p:ext uri="{BB962C8B-B14F-4D97-AF65-F5344CB8AC3E}">
        <p14:creationId xmlns:p14="http://schemas.microsoft.com/office/powerpoint/2010/main" val="3539798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32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84736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float </a:t>
            </a:r>
            <a:r>
              <a:rPr lang="en-IE" dirty="0" err="1"/>
              <a:t>xCoordinate</a:t>
            </a:r>
            <a:r>
              <a:rPr lang="en-IE" dirty="0"/>
              <a:t> = 14.65;</a:t>
            </a:r>
          </a:p>
          <a:p>
            <a:r>
              <a:rPr lang="en-IE" dirty="0"/>
              <a:t>float </a:t>
            </a:r>
            <a:r>
              <a:rPr lang="en-IE" dirty="0" err="1"/>
              <a:t>yCoordinate</a:t>
            </a:r>
            <a:r>
              <a:rPr lang="en-IE" dirty="0"/>
              <a:t> = 34.43;</a:t>
            </a:r>
          </a:p>
          <a:p>
            <a:endParaRPr lang="en-IE" dirty="0"/>
          </a:p>
          <a:p>
            <a:r>
              <a:rPr lang="en-IE" dirty="0" err="1"/>
              <a:t>rect</a:t>
            </a:r>
            <a:r>
              <a:rPr lang="en-IE" dirty="0"/>
              <a:t> (</a:t>
            </a:r>
            <a:r>
              <a:rPr lang="en-IE" dirty="0" err="1"/>
              <a:t>xCoordinate</a:t>
            </a:r>
            <a:r>
              <a:rPr lang="en-IE" dirty="0"/>
              <a:t>, </a:t>
            </a:r>
            <a:r>
              <a:rPr lang="en-IE" dirty="0" err="1"/>
              <a:t>yCoordinate</a:t>
            </a:r>
            <a:r>
              <a:rPr lang="en-IE" dirty="0"/>
              <a:t>, 50, 50);</a:t>
            </a:r>
          </a:p>
        </p:txBody>
      </p:sp>
      <p:sp>
        <p:nvSpPr>
          <p:cNvPr id="4" name="Slide Number Placeholder 3"/>
          <p:cNvSpPr>
            <a:spLocks noGrp="1"/>
          </p:cNvSpPr>
          <p:nvPr>
            <p:ph type="sldNum" sz="quarter" idx="10"/>
          </p:nvPr>
        </p:nvSpPr>
        <p:spPr/>
        <p:txBody>
          <a:bodyPr/>
          <a:lstStyle/>
          <a:p>
            <a:fld id="{F963DB36-5273-45A5-A77C-FE9BE0779D84}" type="slidenum">
              <a:rPr lang="en-IE" smtClean="0"/>
              <a:t>33</a:t>
            </a:fld>
            <a:endParaRPr lang="en-IE"/>
          </a:p>
        </p:txBody>
      </p:sp>
    </p:spTree>
    <p:extLst>
      <p:ext uri="{BB962C8B-B14F-4D97-AF65-F5344CB8AC3E}">
        <p14:creationId xmlns:p14="http://schemas.microsoft.com/office/powerpoint/2010/main" val="1043116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float </a:t>
            </a:r>
            <a:r>
              <a:rPr lang="en-IE" dirty="0" err="1"/>
              <a:t>xCoordinate</a:t>
            </a:r>
            <a:r>
              <a:rPr lang="en-IE" dirty="0"/>
              <a:t> = 14;</a:t>
            </a:r>
          </a:p>
          <a:p>
            <a:r>
              <a:rPr lang="en-IE" dirty="0"/>
              <a:t>float </a:t>
            </a:r>
            <a:r>
              <a:rPr lang="en-IE" dirty="0" err="1"/>
              <a:t>yCoordinate</a:t>
            </a:r>
            <a:r>
              <a:rPr lang="en-IE" dirty="0"/>
              <a:t> = 34;</a:t>
            </a:r>
          </a:p>
          <a:p>
            <a:endParaRPr lang="en-IE" dirty="0"/>
          </a:p>
          <a:p>
            <a:r>
              <a:rPr lang="en-IE" dirty="0" err="1"/>
              <a:t>rect</a:t>
            </a:r>
            <a:r>
              <a:rPr lang="en-IE" dirty="0"/>
              <a:t> (</a:t>
            </a:r>
            <a:r>
              <a:rPr lang="en-IE" dirty="0" err="1"/>
              <a:t>xCoordinate</a:t>
            </a:r>
            <a:r>
              <a:rPr lang="en-IE" dirty="0"/>
              <a:t>, </a:t>
            </a:r>
            <a:r>
              <a:rPr lang="en-IE" dirty="0" err="1"/>
              <a:t>yCoordinate</a:t>
            </a:r>
            <a:r>
              <a:rPr lang="en-IE" dirty="0"/>
              <a:t>, 50, 50);</a:t>
            </a:r>
          </a:p>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34</a:t>
            </a:fld>
            <a:endParaRPr lang="en-IE"/>
          </a:p>
        </p:txBody>
      </p:sp>
    </p:spTree>
    <p:extLst>
      <p:ext uri="{BB962C8B-B14F-4D97-AF65-F5344CB8AC3E}">
        <p14:creationId xmlns:p14="http://schemas.microsoft.com/office/powerpoint/2010/main" val="1043116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float </a:t>
            </a:r>
            <a:r>
              <a:rPr lang="en-IE" dirty="0" err="1"/>
              <a:t>xCoordinate</a:t>
            </a:r>
            <a:r>
              <a:rPr lang="en-IE" dirty="0"/>
              <a:t> = 14;</a:t>
            </a:r>
          </a:p>
          <a:p>
            <a:r>
              <a:rPr lang="en-IE" dirty="0"/>
              <a:t>float </a:t>
            </a:r>
            <a:r>
              <a:rPr lang="en-IE" dirty="0" err="1"/>
              <a:t>yCoordinate</a:t>
            </a:r>
            <a:r>
              <a:rPr lang="en-IE" dirty="0"/>
              <a:t> = 34;</a:t>
            </a:r>
          </a:p>
          <a:p>
            <a:endParaRPr lang="en-IE" dirty="0"/>
          </a:p>
          <a:p>
            <a:r>
              <a:rPr lang="en-IE" dirty="0" err="1"/>
              <a:t>rect</a:t>
            </a:r>
            <a:r>
              <a:rPr lang="en-IE" dirty="0"/>
              <a:t> (</a:t>
            </a:r>
            <a:r>
              <a:rPr lang="en-IE" dirty="0" err="1"/>
              <a:t>xCoordinate</a:t>
            </a:r>
            <a:r>
              <a:rPr lang="en-IE" dirty="0"/>
              <a:t>, </a:t>
            </a:r>
            <a:r>
              <a:rPr lang="en-IE" dirty="0" err="1"/>
              <a:t>yCoordinate</a:t>
            </a:r>
            <a:r>
              <a:rPr lang="en-IE" dirty="0"/>
              <a:t>, 50, 50);</a:t>
            </a:r>
          </a:p>
          <a:p>
            <a:endParaRPr lang="en-IE" dirty="0"/>
          </a:p>
        </p:txBody>
      </p:sp>
      <p:sp>
        <p:nvSpPr>
          <p:cNvPr id="4" name="Slide Number Placeholder 3"/>
          <p:cNvSpPr>
            <a:spLocks noGrp="1"/>
          </p:cNvSpPr>
          <p:nvPr>
            <p:ph type="sldNum" sz="quarter" idx="10"/>
          </p:nvPr>
        </p:nvSpPr>
        <p:spPr/>
        <p:txBody>
          <a:bodyPr/>
          <a:lstStyle/>
          <a:p>
            <a:fld id="{F963DB36-5273-45A5-A77C-FE9BE0779D84}" type="slidenum">
              <a:rPr lang="en-IE" smtClean="0"/>
              <a:t>35</a:t>
            </a:fld>
            <a:endParaRPr lang="en-IE"/>
          </a:p>
        </p:txBody>
      </p:sp>
    </p:spTree>
    <p:extLst>
      <p:ext uri="{BB962C8B-B14F-4D97-AF65-F5344CB8AC3E}">
        <p14:creationId xmlns:p14="http://schemas.microsoft.com/office/powerpoint/2010/main" val="317466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double </a:t>
            </a:r>
            <a:r>
              <a:rPr lang="en-IE" dirty="0" err="1"/>
              <a:t>xCoordinate</a:t>
            </a:r>
            <a:r>
              <a:rPr lang="en-IE" dirty="0"/>
              <a:t> = 14.65;</a:t>
            </a:r>
          </a:p>
          <a:p>
            <a:r>
              <a:rPr lang="en-IE" dirty="0"/>
              <a:t>double </a:t>
            </a:r>
            <a:r>
              <a:rPr lang="en-IE" dirty="0" err="1"/>
              <a:t>yCoordinate</a:t>
            </a:r>
            <a:r>
              <a:rPr lang="en-IE" dirty="0"/>
              <a:t> = 34.43;</a:t>
            </a:r>
          </a:p>
          <a:p>
            <a:endParaRPr lang="en-IE" dirty="0"/>
          </a:p>
          <a:p>
            <a:r>
              <a:rPr lang="en-IE" dirty="0" err="1"/>
              <a:t>rect</a:t>
            </a:r>
            <a:r>
              <a:rPr lang="en-IE" dirty="0"/>
              <a:t> (</a:t>
            </a:r>
            <a:r>
              <a:rPr lang="en-IE" dirty="0" err="1"/>
              <a:t>xCoordinate</a:t>
            </a:r>
            <a:r>
              <a:rPr lang="en-IE" dirty="0"/>
              <a:t>, </a:t>
            </a:r>
            <a:r>
              <a:rPr lang="en-IE" dirty="0" err="1"/>
              <a:t>yCoordinate</a:t>
            </a:r>
            <a:r>
              <a:rPr lang="en-IE" dirty="0"/>
              <a:t>, 50, 50);</a:t>
            </a:r>
          </a:p>
        </p:txBody>
      </p:sp>
      <p:sp>
        <p:nvSpPr>
          <p:cNvPr id="4" name="Slide Number Placeholder 3"/>
          <p:cNvSpPr>
            <a:spLocks noGrp="1"/>
          </p:cNvSpPr>
          <p:nvPr>
            <p:ph type="sldNum" sz="quarter" idx="10"/>
          </p:nvPr>
        </p:nvSpPr>
        <p:spPr/>
        <p:txBody>
          <a:bodyPr/>
          <a:lstStyle/>
          <a:p>
            <a:fld id="{F963DB36-5273-45A5-A77C-FE9BE0779D84}" type="slidenum">
              <a:rPr lang="en-IE" smtClean="0"/>
              <a:t>36</a:t>
            </a:fld>
            <a:endParaRPr lang="en-IE"/>
          </a:p>
        </p:txBody>
      </p:sp>
    </p:spTree>
    <p:extLst>
      <p:ext uri="{BB962C8B-B14F-4D97-AF65-F5344CB8AC3E}">
        <p14:creationId xmlns:p14="http://schemas.microsoft.com/office/powerpoint/2010/main" val="281997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double </a:t>
            </a:r>
            <a:r>
              <a:rPr lang="en-IE" dirty="0" err="1"/>
              <a:t>xCoordinate</a:t>
            </a:r>
            <a:r>
              <a:rPr lang="en-IE" dirty="0"/>
              <a:t> = 14.65;</a:t>
            </a:r>
          </a:p>
          <a:p>
            <a:r>
              <a:rPr lang="en-IE" dirty="0"/>
              <a:t>double </a:t>
            </a:r>
            <a:r>
              <a:rPr lang="en-IE" dirty="0" err="1"/>
              <a:t>yCoordinate</a:t>
            </a:r>
            <a:r>
              <a:rPr lang="en-IE" dirty="0"/>
              <a:t> = 34.43;</a:t>
            </a:r>
          </a:p>
          <a:p>
            <a:endParaRPr lang="en-IE" dirty="0"/>
          </a:p>
          <a:p>
            <a:r>
              <a:rPr lang="en-IE" dirty="0" err="1"/>
              <a:t>rect</a:t>
            </a:r>
            <a:r>
              <a:rPr lang="en-IE" dirty="0"/>
              <a:t> (</a:t>
            </a:r>
            <a:r>
              <a:rPr lang="en-IE" dirty="0" err="1"/>
              <a:t>xCoordinate</a:t>
            </a:r>
            <a:r>
              <a:rPr lang="en-IE" dirty="0"/>
              <a:t>, </a:t>
            </a:r>
            <a:r>
              <a:rPr lang="en-IE" dirty="0" err="1"/>
              <a:t>yCoordinate</a:t>
            </a:r>
            <a:r>
              <a:rPr lang="en-IE" dirty="0"/>
              <a:t>, 50, 50);</a:t>
            </a:r>
          </a:p>
        </p:txBody>
      </p:sp>
      <p:sp>
        <p:nvSpPr>
          <p:cNvPr id="4" name="Slide Number Placeholder 3"/>
          <p:cNvSpPr>
            <a:spLocks noGrp="1"/>
          </p:cNvSpPr>
          <p:nvPr>
            <p:ph type="sldNum" sz="quarter" idx="10"/>
          </p:nvPr>
        </p:nvSpPr>
        <p:spPr/>
        <p:txBody>
          <a:bodyPr/>
          <a:lstStyle/>
          <a:p>
            <a:fld id="{F963DB36-5273-45A5-A77C-FE9BE0779D84}" type="slidenum">
              <a:rPr lang="en-IE" smtClean="0"/>
              <a:t>37</a:t>
            </a:fld>
            <a:endParaRPr lang="en-IE"/>
          </a:p>
        </p:txBody>
      </p:sp>
    </p:spTree>
    <p:extLst>
      <p:ext uri="{BB962C8B-B14F-4D97-AF65-F5344CB8AC3E}">
        <p14:creationId xmlns:p14="http://schemas.microsoft.com/office/powerpoint/2010/main" val="3860211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DBB281-C514-8742-9D24-3A3D1BD36245}" type="slidenum">
              <a:rPr lang="en-US"/>
              <a:pPr/>
              <a:t>40</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46701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09E81B23-C832-43C5-9B50-044EE2C12CE3}" type="slidenum">
              <a:rPr lang="en-IE" smtClean="0"/>
              <a:t>41</a:t>
            </a:fld>
            <a:endParaRPr lang="en-IE"/>
          </a:p>
        </p:txBody>
      </p:sp>
    </p:spTree>
    <p:extLst>
      <p:ext uri="{BB962C8B-B14F-4D97-AF65-F5344CB8AC3E}">
        <p14:creationId xmlns:p14="http://schemas.microsoft.com/office/powerpoint/2010/main" val="2229820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size(500, 400);</a:t>
            </a:r>
          </a:p>
          <a:p>
            <a:r>
              <a:rPr lang="en-IE" dirty="0"/>
              <a:t>background(0);</a:t>
            </a:r>
          </a:p>
          <a:p>
            <a:r>
              <a:rPr lang="en-IE" dirty="0"/>
              <a:t>stroke(153);</a:t>
            </a:r>
          </a:p>
          <a:p>
            <a:r>
              <a:rPr lang="en-IE" dirty="0" err="1"/>
              <a:t>strokeWeight</a:t>
            </a:r>
            <a:r>
              <a:rPr lang="en-IE" dirty="0"/>
              <a:t>(4);</a:t>
            </a:r>
          </a:p>
          <a:p>
            <a:endParaRPr lang="en-IE" dirty="0"/>
          </a:p>
          <a:p>
            <a:r>
              <a:rPr lang="en-IE" dirty="0" err="1"/>
              <a:t>int</a:t>
            </a:r>
            <a:r>
              <a:rPr lang="en-IE" dirty="0"/>
              <a:t> a = 50;</a:t>
            </a:r>
          </a:p>
          <a:p>
            <a:r>
              <a:rPr lang="en-IE" dirty="0" err="1"/>
              <a:t>int</a:t>
            </a:r>
            <a:r>
              <a:rPr lang="en-IE" dirty="0"/>
              <a:t> b = 120;</a:t>
            </a:r>
          </a:p>
          <a:p>
            <a:r>
              <a:rPr lang="en-IE" dirty="0" err="1"/>
              <a:t>int</a:t>
            </a:r>
            <a:r>
              <a:rPr lang="en-IE" dirty="0"/>
              <a:t> c = 180;</a:t>
            </a:r>
          </a:p>
          <a:p>
            <a:endParaRPr lang="en-IE" dirty="0"/>
          </a:p>
          <a:p>
            <a:r>
              <a:rPr lang="en-IE" dirty="0"/>
              <a:t>line(a, b, </a:t>
            </a:r>
            <a:r>
              <a:rPr lang="en-IE" dirty="0" err="1"/>
              <a:t>a+c</a:t>
            </a:r>
            <a:r>
              <a:rPr lang="en-IE" dirty="0"/>
              <a:t>, b);</a:t>
            </a:r>
          </a:p>
          <a:p>
            <a:r>
              <a:rPr lang="en-IE" dirty="0"/>
              <a:t>line(a, b+10, </a:t>
            </a:r>
            <a:r>
              <a:rPr lang="en-IE" dirty="0" err="1"/>
              <a:t>a+c</a:t>
            </a:r>
            <a:r>
              <a:rPr lang="en-IE" dirty="0"/>
              <a:t>, b+10);</a:t>
            </a:r>
          </a:p>
          <a:p>
            <a:r>
              <a:rPr lang="en-IE" dirty="0"/>
              <a:t>line(a, b+20, </a:t>
            </a:r>
            <a:r>
              <a:rPr lang="en-IE" dirty="0" err="1"/>
              <a:t>a+c</a:t>
            </a:r>
            <a:r>
              <a:rPr lang="en-IE" dirty="0"/>
              <a:t>, b+20);</a:t>
            </a:r>
          </a:p>
          <a:p>
            <a:r>
              <a:rPr lang="en-IE" dirty="0"/>
              <a:t>line(a, b+30, </a:t>
            </a:r>
            <a:r>
              <a:rPr lang="en-IE" dirty="0" err="1"/>
              <a:t>a+c</a:t>
            </a:r>
            <a:r>
              <a:rPr lang="en-IE" dirty="0"/>
              <a:t>, b+30);</a:t>
            </a:r>
          </a:p>
        </p:txBody>
      </p:sp>
      <p:sp>
        <p:nvSpPr>
          <p:cNvPr id="4" name="Slide Number Placeholder 3"/>
          <p:cNvSpPr>
            <a:spLocks noGrp="1"/>
          </p:cNvSpPr>
          <p:nvPr>
            <p:ph type="sldNum" sz="quarter" idx="10"/>
          </p:nvPr>
        </p:nvSpPr>
        <p:spPr/>
        <p:txBody>
          <a:bodyPr/>
          <a:lstStyle/>
          <a:p>
            <a:fld id="{F963DB36-5273-45A5-A77C-FE9BE0779D84}" type="slidenum">
              <a:rPr lang="en-IE" smtClean="0"/>
              <a:t>44</a:t>
            </a:fld>
            <a:endParaRPr lang="en-IE"/>
          </a:p>
        </p:txBody>
      </p:sp>
    </p:spTree>
    <p:extLst>
      <p:ext uri="{BB962C8B-B14F-4D97-AF65-F5344CB8AC3E}">
        <p14:creationId xmlns:p14="http://schemas.microsoft.com/office/powerpoint/2010/main" val="351352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Objects First with Java</a:t>
            </a:r>
          </a:p>
        </p:txBody>
      </p:sp>
      <p:sp>
        <p:nvSpPr>
          <p:cNvPr id="5" name="Rectangle 6"/>
          <p:cNvSpPr>
            <a:spLocks noGrp="1" noChangeArrowheads="1"/>
          </p:cNvSpPr>
          <p:nvPr>
            <p:ph type="ftr" sz="quarter" idx="4"/>
          </p:nvPr>
        </p:nvSpPr>
        <p:spPr>
          <a:ln/>
        </p:spPr>
        <p:txBody>
          <a:bodyPr/>
          <a:lstStyle/>
          <a:p>
            <a:r>
              <a:rPr lang="en-GB"/>
              <a:t>© David J. Barnes and Michael Kölling</a:t>
            </a:r>
          </a:p>
        </p:txBody>
      </p:sp>
      <p:sp>
        <p:nvSpPr>
          <p:cNvPr id="6" name="Rectangle 7"/>
          <p:cNvSpPr>
            <a:spLocks noGrp="1" noChangeArrowheads="1"/>
          </p:cNvSpPr>
          <p:nvPr>
            <p:ph type="sldNum" sz="quarter" idx="5"/>
          </p:nvPr>
        </p:nvSpPr>
        <p:spPr>
          <a:ln/>
        </p:spPr>
        <p:txBody>
          <a:bodyPr/>
          <a:lstStyle/>
          <a:p>
            <a:fld id="{ABE3CE1D-3099-4C68-B4CF-DF646B00954F}" type="slidenum">
              <a:rPr lang="en-GB"/>
              <a:pPr/>
              <a:t>9</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dirty="0"/>
              <a:t>Animation is next</a:t>
            </a:r>
          </a:p>
        </p:txBody>
      </p:sp>
    </p:spTree>
    <p:extLst>
      <p:ext uri="{BB962C8B-B14F-4D97-AF65-F5344CB8AC3E}">
        <p14:creationId xmlns:p14="http://schemas.microsoft.com/office/powerpoint/2010/main" val="1909117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size(500, 400);</a:t>
            </a:r>
          </a:p>
          <a:p>
            <a:r>
              <a:rPr lang="en-IE" dirty="0"/>
              <a:t>background(0);</a:t>
            </a:r>
          </a:p>
          <a:p>
            <a:r>
              <a:rPr lang="en-IE" dirty="0"/>
              <a:t>stroke(153);</a:t>
            </a:r>
          </a:p>
          <a:p>
            <a:r>
              <a:rPr lang="en-IE" dirty="0" err="1"/>
              <a:t>strokeWeight</a:t>
            </a:r>
            <a:r>
              <a:rPr lang="en-IE" dirty="0"/>
              <a:t>(4);</a:t>
            </a:r>
          </a:p>
          <a:p>
            <a:endParaRPr lang="en-IE" dirty="0"/>
          </a:p>
          <a:p>
            <a:r>
              <a:rPr lang="en-IE" dirty="0" err="1"/>
              <a:t>int</a:t>
            </a:r>
            <a:r>
              <a:rPr lang="en-IE" dirty="0"/>
              <a:t> a = 50;</a:t>
            </a:r>
          </a:p>
          <a:p>
            <a:r>
              <a:rPr lang="en-IE" dirty="0" err="1"/>
              <a:t>int</a:t>
            </a:r>
            <a:r>
              <a:rPr lang="en-IE" dirty="0"/>
              <a:t> b = 120;</a:t>
            </a:r>
          </a:p>
          <a:p>
            <a:r>
              <a:rPr lang="en-IE" dirty="0" err="1"/>
              <a:t>int</a:t>
            </a:r>
            <a:r>
              <a:rPr lang="en-IE" dirty="0"/>
              <a:t> c = 180;</a:t>
            </a:r>
          </a:p>
          <a:p>
            <a:endParaRPr lang="en-IE" dirty="0"/>
          </a:p>
          <a:p>
            <a:r>
              <a:rPr lang="en-IE" dirty="0"/>
              <a:t>line(a, b, </a:t>
            </a:r>
            <a:r>
              <a:rPr lang="en-IE" dirty="0" err="1"/>
              <a:t>a+c</a:t>
            </a:r>
            <a:r>
              <a:rPr lang="en-IE" dirty="0"/>
              <a:t>, b);</a:t>
            </a:r>
          </a:p>
          <a:p>
            <a:r>
              <a:rPr lang="en-IE" dirty="0"/>
              <a:t>line(a, b+10, </a:t>
            </a:r>
            <a:r>
              <a:rPr lang="en-IE" dirty="0" err="1"/>
              <a:t>a+c</a:t>
            </a:r>
            <a:r>
              <a:rPr lang="en-IE" dirty="0"/>
              <a:t>, b+10);</a:t>
            </a:r>
          </a:p>
          <a:p>
            <a:r>
              <a:rPr lang="en-IE" dirty="0"/>
              <a:t>line(a, b+20, </a:t>
            </a:r>
            <a:r>
              <a:rPr lang="en-IE" dirty="0" err="1"/>
              <a:t>a+c</a:t>
            </a:r>
            <a:r>
              <a:rPr lang="en-IE" dirty="0"/>
              <a:t>, b+20);</a:t>
            </a:r>
          </a:p>
          <a:p>
            <a:r>
              <a:rPr lang="en-IE" dirty="0"/>
              <a:t>line(a, b+30, </a:t>
            </a:r>
            <a:r>
              <a:rPr lang="en-IE" dirty="0" err="1"/>
              <a:t>a+c</a:t>
            </a:r>
            <a:r>
              <a:rPr lang="en-IE" dirty="0"/>
              <a:t>, b+30);</a:t>
            </a:r>
          </a:p>
          <a:p>
            <a:endParaRPr lang="en-IE" dirty="0"/>
          </a:p>
          <a:p>
            <a:r>
              <a:rPr lang="en-IE" dirty="0"/>
              <a:t>a = a + c;</a:t>
            </a:r>
          </a:p>
          <a:p>
            <a:r>
              <a:rPr lang="en-IE" dirty="0"/>
              <a:t>b = height-b;</a:t>
            </a:r>
          </a:p>
          <a:p>
            <a:endParaRPr lang="en-IE" dirty="0"/>
          </a:p>
          <a:p>
            <a:r>
              <a:rPr lang="en-IE" dirty="0"/>
              <a:t>line(a, b, </a:t>
            </a:r>
            <a:r>
              <a:rPr lang="en-IE" dirty="0" err="1"/>
              <a:t>a+c</a:t>
            </a:r>
            <a:r>
              <a:rPr lang="en-IE" dirty="0"/>
              <a:t>, b);</a:t>
            </a:r>
          </a:p>
          <a:p>
            <a:r>
              <a:rPr lang="en-IE" dirty="0"/>
              <a:t>line(a, b+10, </a:t>
            </a:r>
            <a:r>
              <a:rPr lang="en-IE" dirty="0" err="1"/>
              <a:t>a+c</a:t>
            </a:r>
            <a:r>
              <a:rPr lang="en-IE" dirty="0"/>
              <a:t>, b+10);</a:t>
            </a:r>
          </a:p>
          <a:p>
            <a:r>
              <a:rPr lang="en-IE" dirty="0"/>
              <a:t>line(a, b+20, </a:t>
            </a:r>
            <a:r>
              <a:rPr lang="en-IE" dirty="0" err="1"/>
              <a:t>a+c</a:t>
            </a:r>
            <a:r>
              <a:rPr lang="en-IE" dirty="0"/>
              <a:t>, b+20);</a:t>
            </a:r>
          </a:p>
          <a:p>
            <a:r>
              <a:rPr lang="en-IE" dirty="0"/>
              <a:t>line(a, b+30, </a:t>
            </a:r>
            <a:r>
              <a:rPr lang="en-IE" dirty="0" err="1"/>
              <a:t>a+c</a:t>
            </a:r>
            <a:r>
              <a:rPr lang="en-IE" dirty="0"/>
              <a:t>, b+30);</a:t>
            </a:r>
          </a:p>
        </p:txBody>
      </p:sp>
      <p:sp>
        <p:nvSpPr>
          <p:cNvPr id="4" name="Slide Number Placeholder 3"/>
          <p:cNvSpPr>
            <a:spLocks noGrp="1"/>
          </p:cNvSpPr>
          <p:nvPr>
            <p:ph type="sldNum" sz="quarter" idx="10"/>
          </p:nvPr>
        </p:nvSpPr>
        <p:spPr/>
        <p:txBody>
          <a:bodyPr/>
          <a:lstStyle/>
          <a:p>
            <a:fld id="{F963DB36-5273-45A5-A77C-FE9BE0779D84}" type="slidenum">
              <a:rPr lang="en-IE" smtClean="0"/>
              <a:t>45</a:t>
            </a:fld>
            <a:endParaRPr lang="en-IE"/>
          </a:p>
        </p:txBody>
      </p:sp>
    </p:spTree>
    <p:extLst>
      <p:ext uri="{BB962C8B-B14F-4D97-AF65-F5344CB8AC3E}">
        <p14:creationId xmlns:p14="http://schemas.microsoft.com/office/powerpoint/2010/main" val="3513529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size(400, 200);</a:t>
            </a:r>
          </a:p>
          <a:p>
            <a:r>
              <a:rPr lang="en-IE" dirty="0"/>
              <a:t>background(0);</a:t>
            </a:r>
          </a:p>
          <a:p>
            <a:r>
              <a:rPr lang="en-IE" dirty="0"/>
              <a:t>stroke(153);</a:t>
            </a:r>
          </a:p>
          <a:p>
            <a:r>
              <a:rPr lang="en-IE" dirty="0" err="1"/>
              <a:t>strokeWeight</a:t>
            </a:r>
            <a:r>
              <a:rPr lang="en-IE" dirty="0"/>
              <a:t>(4);</a:t>
            </a:r>
          </a:p>
          <a:p>
            <a:endParaRPr lang="en-IE" dirty="0"/>
          </a:p>
          <a:p>
            <a:r>
              <a:rPr lang="en-IE" dirty="0" err="1"/>
              <a:t>int</a:t>
            </a:r>
            <a:r>
              <a:rPr lang="en-IE" dirty="0"/>
              <a:t> a = 50;</a:t>
            </a:r>
          </a:p>
          <a:p>
            <a:r>
              <a:rPr lang="en-IE" dirty="0" err="1"/>
              <a:t>int</a:t>
            </a:r>
            <a:r>
              <a:rPr lang="en-IE" dirty="0"/>
              <a:t> b = 1500;</a:t>
            </a:r>
          </a:p>
          <a:p>
            <a:r>
              <a:rPr lang="en-IE" dirty="0" err="1"/>
              <a:t>int</a:t>
            </a:r>
            <a:r>
              <a:rPr lang="en-IE" dirty="0"/>
              <a:t> c = 4;</a:t>
            </a:r>
          </a:p>
          <a:p>
            <a:endParaRPr lang="en-IE" dirty="0"/>
          </a:p>
          <a:p>
            <a:r>
              <a:rPr lang="en-IE" dirty="0"/>
              <a:t>line(a, b/10, a*c, b/10);</a:t>
            </a:r>
          </a:p>
          <a:p>
            <a:r>
              <a:rPr lang="en-IE" dirty="0"/>
              <a:t>line(a, b/20, a*c, b/20);</a:t>
            </a:r>
          </a:p>
          <a:p>
            <a:r>
              <a:rPr lang="en-IE" dirty="0"/>
              <a:t>line(a, b/30, a*c, b/30);</a:t>
            </a:r>
          </a:p>
          <a:p>
            <a:r>
              <a:rPr lang="en-IE" dirty="0"/>
              <a:t>line(a, b/40, a*c, b/40);</a:t>
            </a:r>
          </a:p>
          <a:p>
            <a:r>
              <a:rPr lang="en-IE" dirty="0"/>
              <a:t>line(a, b/50, a*c, b/50);</a:t>
            </a:r>
          </a:p>
        </p:txBody>
      </p:sp>
      <p:sp>
        <p:nvSpPr>
          <p:cNvPr id="4" name="Slide Number Placeholder 3"/>
          <p:cNvSpPr>
            <a:spLocks noGrp="1"/>
          </p:cNvSpPr>
          <p:nvPr>
            <p:ph type="sldNum" sz="quarter" idx="10"/>
          </p:nvPr>
        </p:nvSpPr>
        <p:spPr/>
        <p:txBody>
          <a:bodyPr/>
          <a:lstStyle/>
          <a:p>
            <a:fld id="{F963DB36-5273-45A5-A77C-FE9BE0779D84}" type="slidenum">
              <a:rPr lang="en-IE" smtClean="0"/>
              <a:t>46</a:t>
            </a:fld>
            <a:endParaRPr lang="en-IE"/>
          </a:p>
        </p:txBody>
      </p:sp>
    </p:spTree>
    <p:extLst>
      <p:ext uri="{BB962C8B-B14F-4D97-AF65-F5344CB8AC3E}">
        <p14:creationId xmlns:p14="http://schemas.microsoft.com/office/powerpoint/2010/main" val="3513529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Objects First with Java</a:t>
            </a:r>
          </a:p>
        </p:txBody>
      </p:sp>
      <p:sp>
        <p:nvSpPr>
          <p:cNvPr id="5" name="Rectangle 6"/>
          <p:cNvSpPr>
            <a:spLocks noGrp="1" noChangeArrowheads="1"/>
          </p:cNvSpPr>
          <p:nvPr>
            <p:ph type="ftr" sz="quarter" idx="4"/>
          </p:nvPr>
        </p:nvSpPr>
        <p:spPr>
          <a:ln/>
        </p:spPr>
        <p:txBody>
          <a:bodyPr/>
          <a:lstStyle/>
          <a:p>
            <a:r>
              <a:rPr lang="en-GB"/>
              <a:t>© David J. Barnes and Michael Kölling</a:t>
            </a:r>
          </a:p>
        </p:txBody>
      </p:sp>
      <p:sp>
        <p:nvSpPr>
          <p:cNvPr id="6" name="Rectangle 7"/>
          <p:cNvSpPr>
            <a:spLocks noGrp="1" noChangeArrowheads="1"/>
          </p:cNvSpPr>
          <p:nvPr>
            <p:ph type="sldNum" sz="quarter" idx="5"/>
          </p:nvPr>
        </p:nvSpPr>
        <p:spPr>
          <a:ln/>
        </p:spPr>
        <p:txBody>
          <a:bodyPr/>
          <a:lstStyle/>
          <a:p>
            <a:fld id="{ABE3CE1D-3099-4C68-B4CF-DF646B00954F}" type="slidenum">
              <a:rPr lang="en-GB"/>
              <a:pPr/>
              <a:t>10</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dirty="0"/>
              <a:t>Animation is next</a:t>
            </a:r>
          </a:p>
        </p:txBody>
      </p:sp>
    </p:spTree>
    <p:extLst>
      <p:ext uri="{BB962C8B-B14F-4D97-AF65-F5344CB8AC3E}">
        <p14:creationId xmlns:p14="http://schemas.microsoft.com/office/powerpoint/2010/main" val="2453019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Objects First with Java</a:t>
            </a:r>
          </a:p>
        </p:txBody>
      </p:sp>
      <p:sp>
        <p:nvSpPr>
          <p:cNvPr id="5" name="Rectangle 6"/>
          <p:cNvSpPr>
            <a:spLocks noGrp="1" noChangeArrowheads="1"/>
          </p:cNvSpPr>
          <p:nvPr>
            <p:ph type="ftr" sz="quarter" idx="4"/>
          </p:nvPr>
        </p:nvSpPr>
        <p:spPr>
          <a:ln/>
        </p:spPr>
        <p:txBody>
          <a:bodyPr/>
          <a:lstStyle/>
          <a:p>
            <a:r>
              <a:rPr lang="en-GB"/>
              <a:t>© David J. Barnes and Michael Kölling</a:t>
            </a:r>
          </a:p>
        </p:txBody>
      </p:sp>
      <p:sp>
        <p:nvSpPr>
          <p:cNvPr id="6" name="Rectangle 7"/>
          <p:cNvSpPr>
            <a:spLocks noGrp="1" noChangeArrowheads="1"/>
          </p:cNvSpPr>
          <p:nvPr>
            <p:ph type="sldNum" sz="quarter" idx="5"/>
          </p:nvPr>
        </p:nvSpPr>
        <p:spPr>
          <a:ln/>
        </p:spPr>
        <p:txBody>
          <a:bodyPr/>
          <a:lstStyle/>
          <a:p>
            <a:fld id="{ABE3CE1D-3099-4C68-B4CF-DF646B00954F}" type="slidenum">
              <a:rPr lang="en-GB"/>
              <a:pPr/>
              <a:t>11</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dirty="0"/>
              <a:t>Animation is next</a:t>
            </a:r>
          </a:p>
        </p:txBody>
      </p:sp>
    </p:spTree>
    <p:extLst>
      <p:ext uri="{BB962C8B-B14F-4D97-AF65-F5344CB8AC3E}">
        <p14:creationId xmlns:p14="http://schemas.microsoft.com/office/powerpoint/2010/main" val="3956673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Operations…e.g. I cannot divide “I Love Programming” by ‘S’.  </a:t>
            </a:r>
          </a:p>
          <a:p>
            <a:endParaRPr lang="en-IE" dirty="0"/>
          </a:p>
          <a:p>
            <a:r>
              <a:rPr lang="en-IE" dirty="0"/>
              <a:t>E.g. Mathematical operations are only available on numeric types.  </a:t>
            </a:r>
          </a:p>
          <a:p>
            <a:r>
              <a:rPr lang="en-IE" dirty="0"/>
              <a:t>E.g. I cannot add ‘S’ to true.</a:t>
            </a:r>
          </a:p>
        </p:txBody>
      </p:sp>
      <p:sp>
        <p:nvSpPr>
          <p:cNvPr id="4" name="Slide Number Placeholder 3"/>
          <p:cNvSpPr>
            <a:spLocks noGrp="1"/>
          </p:cNvSpPr>
          <p:nvPr>
            <p:ph type="sldNum" sz="quarter" idx="10"/>
          </p:nvPr>
        </p:nvSpPr>
        <p:spPr/>
        <p:txBody>
          <a:bodyPr/>
          <a:lstStyle/>
          <a:p>
            <a:fld id="{F963DB36-5273-45A5-A77C-FE9BE0779D84}" type="slidenum">
              <a:rPr lang="en-IE" smtClean="0"/>
              <a:t>13</a:t>
            </a:fld>
            <a:endParaRPr lang="en-IE"/>
          </a:p>
        </p:txBody>
      </p:sp>
    </p:spTree>
    <p:extLst>
      <p:ext uri="{BB962C8B-B14F-4D97-AF65-F5344CB8AC3E}">
        <p14:creationId xmlns:p14="http://schemas.microsoft.com/office/powerpoint/2010/main" val="3449596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EB1270-B5B3-C54B-92FD-A65FDB01CB4B}" type="slidenum">
              <a:rPr lang="en-US"/>
              <a:pPr/>
              <a:t>14</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14155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E41AF-339D-7A42-9D51-2FDDE25D24AD}" type="slidenum">
              <a:rPr lang="en-US"/>
              <a:pPr/>
              <a:t>16</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90042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49FA9-01C0-0243-BC2B-8E67C5F55CA8}" type="slidenum">
              <a:rPr lang="en-US"/>
              <a:pPr/>
              <a:t>18</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US" dirty="0"/>
              <a:t>I usually show them how the minimum and max values for byte are calculated e.g. </a:t>
            </a:r>
          </a:p>
          <a:p>
            <a:r>
              <a:rPr lang="en-US" dirty="0"/>
              <a:t>8-bit is 2 to the power of 8 = 256</a:t>
            </a:r>
          </a:p>
          <a:p>
            <a:endParaRPr lang="en-US" dirty="0"/>
          </a:p>
          <a:p>
            <a:r>
              <a:rPr lang="en-US" dirty="0"/>
              <a:t>To spread this value over the negative/positive number range, divide by two = 128.  so -128 range up to +127, with 0 being on the “positive size”. </a:t>
            </a:r>
          </a:p>
          <a:p>
            <a:r>
              <a:rPr lang="en-US" dirty="0"/>
              <a:t>Then they can always work out the min/max values for the other whole numbers.  </a:t>
            </a:r>
          </a:p>
        </p:txBody>
      </p:sp>
    </p:spTree>
    <p:extLst>
      <p:ext uri="{BB962C8B-B14F-4D97-AF65-F5344CB8AC3E}">
        <p14:creationId xmlns:p14="http://schemas.microsoft.com/office/powerpoint/2010/main" val="3203946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Lab Title">
    <p:spTree>
      <p:nvGrpSpPr>
        <p:cNvPr id="1" name=""/>
        <p:cNvGrpSpPr/>
        <p:nvPr/>
      </p:nvGrpSpPr>
      <p:grpSpPr>
        <a:xfrm>
          <a:off x="0" y="0"/>
          <a:ext cx="0" cy="0"/>
          <a:chOff x="0" y="0"/>
          <a:chExt cx="0" cy="0"/>
        </a:xfrm>
      </p:grpSpPr>
      <p:pic>
        <p:nvPicPr>
          <p:cNvPr id="4" name="Picture Placeholder 7" descr="A close-up of a metal structure&#10;&#10;Description automatically generated with low confidence">
            <a:extLst>
              <a:ext uri="{FF2B5EF4-FFF2-40B4-BE49-F238E27FC236}">
                <a16:creationId xmlns:a16="http://schemas.microsoft.com/office/drawing/2014/main" id="{14F6341F-72F0-BFA6-6798-9AC71A86B3D4}"/>
              </a:ext>
            </a:extLst>
          </p:cNvPr>
          <p:cNvPicPr>
            <a:picLocks noChangeAspect="1"/>
          </p:cNvPicPr>
          <p:nvPr userDrawn="1"/>
        </p:nvPicPr>
        <p:blipFill rotWithShape="1">
          <a:blip r:embed="rId2"/>
          <a:srcRect l="15096" t="1189" r="36524" b="51187"/>
          <a:stretch/>
        </p:blipFill>
        <p:spPr>
          <a:xfrm>
            <a:off x="-6264" y="-6182"/>
            <a:ext cx="9150263" cy="5147023"/>
          </a:xfrm>
          <a:prstGeom prst="rect">
            <a:avLst/>
          </a:prstGeom>
          <a:ln w="12700">
            <a:miter lim="400000"/>
          </a:ln>
          <a:extLst>
            <a:ext uri="{C572A759-6A51-4108-AA02-DFA0A04FC94B}">
              <ma14:wrappingTextBoxFlag xmlns="" xmlns:ma14="http://schemas.microsoft.com/office/mac/drawingml/2011/main" val="1"/>
            </a:ext>
          </a:extLst>
        </p:spPr>
      </p:pic>
      <p:sp>
        <p:nvSpPr>
          <p:cNvPr id="12" name="Shape 33">
            <a:extLst>
              <a:ext uri="{FF2B5EF4-FFF2-40B4-BE49-F238E27FC236}">
                <a16:creationId xmlns:a16="http://schemas.microsoft.com/office/drawing/2014/main" id="{EAD08510-7D5A-594A-AAEC-59C7087561FC}"/>
              </a:ext>
            </a:extLst>
          </p:cNvPr>
          <p:cNvSpPr/>
          <p:nvPr userDrawn="1"/>
        </p:nvSpPr>
        <p:spPr>
          <a:xfrm>
            <a:off x="3778568" y="2059379"/>
            <a:ext cx="4846151" cy="0"/>
          </a:xfrm>
          <a:prstGeom prst="line">
            <a:avLst/>
          </a:prstGeom>
          <a:ln w="3175">
            <a:solidFill>
              <a:schemeClr val="tx1"/>
            </a:solidFill>
            <a:miter lim="400000"/>
          </a:ln>
        </p:spPr>
        <p:txBody>
          <a:bodyPr lIns="0" tIns="0" rIns="0" bIns="0" anchor="ctr"/>
          <a:lstStyle/>
          <a:p>
            <a:pPr lvl="0" algn="l" defTabSz="286973" rtl="0">
              <a:defRPr sz="1100">
                <a:latin typeface="Helvetica"/>
                <a:ea typeface="Helvetica"/>
                <a:cs typeface="Helvetica"/>
                <a:sym typeface="Helvetica"/>
              </a:defRPr>
            </a:pPr>
            <a:endParaRPr sz="825" dirty="0"/>
          </a:p>
        </p:txBody>
      </p:sp>
      <p:sp>
        <p:nvSpPr>
          <p:cNvPr id="13" name="Shape 34">
            <a:extLst>
              <a:ext uri="{FF2B5EF4-FFF2-40B4-BE49-F238E27FC236}">
                <a16:creationId xmlns:a16="http://schemas.microsoft.com/office/drawing/2014/main" id="{BB2C258E-D81B-5B4E-8B1B-562CE71165EB}"/>
              </a:ext>
            </a:extLst>
          </p:cNvPr>
          <p:cNvSpPr/>
          <p:nvPr userDrawn="1"/>
        </p:nvSpPr>
        <p:spPr>
          <a:xfrm>
            <a:off x="3613319" y="2299116"/>
            <a:ext cx="1208664" cy="590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Produced</a:t>
            </a:r>
          </a:p>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by</a:t>
            </a:r>
          </a:p>
        </p:txBody>
      </p:sp>
      <p:sp>
        <p:nvSpPr>
          <p:cNvPr id="15" name="Shape 35">
            <a:extLst>
              <a:ext uri="{FF2B5EF4-FFF2-40B4-BE49-F238E27FC236}">
                <a16:creationId xmlns:a16="http://schemas.microsoft.com/office/drawing/2014/main" id="{885F7572-8BDA-2441-A5EC-7D945A8A5010}"/>
              </a:ext>
            </a:extLst>
          </p:cNvPr>
          <p:cNvSpPr/>
          <p:nvPr/>
        </p:nvSpPr>
        <p:spPr>
          <a:xfrm>
            <a:off x="4970252" y="3114062"/>
            <a:ext cx="3241478" cy="545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Waterford, Ireland</a:t>
            </a:r>
          </a:p>
        </p:txBody>
      </p:sp>
      <p:pic>
        <p:nvPicPr>
          <p:cNvPr id="18" name="Picture 3">
            <a:extLst>
              <a:ext uri="{FF2B5EF4-FFF2-40B4-BE49-F238E27FC236}">
                <a16:creationId xmlns:a16="http://schemas.microsoft.com/office/drawing/2014/main" id="{F323B0CE-A19A-E748-98EC-D40F56CC332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8187903" y="4360424"/>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165E7D44-1D07-9340-B610-CE9A2D7BB0E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358289" y="188773"/>
            <a:ext cx="560173" cy="638794"/>
          </a:xfrm>
          <a:prstGeom prst="rect">
            <a:avLst/>
          </a:prstGeom>
        </p:spPr>
      </p:pic>
      <p:sp>
        <p:nvSpPr>
          <p:cNvPr id="20" name="TextBox 19">
            <a:extLst>
              <a:ext uri="{FF2B5EF4-FFF2-40B4-BE49-F238E27FC236}">
                <a16:creationId xmlns:a16="http://schemas.microsoft.com/office/drawing/2014/main" id="{00A583B1-550B-C14A-A9E9-8D176BDC6F6E}"/>
              </a:ext>
            </a:extLst>
          </p:cNvPr>
          <p:cNvSpPr txBox="1"/>
          <p:nvPr userDrawn="1"/>
        </p:nvSpPr>
        <p:spPr>
          <a:xfrm>
            <a:off x="4721847" y="4551298"/>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i="0" u="none" strike="noStrike" baseline="0" dirty="0" err="1">
                <a:solidFill>
                  <a:schemeClr val="bg1">
                    <a:lumMod val="85000"/>
                  </a:schemeClr>
                </a:solidFill>
                <a:effectLst/>
                <a:latin typeface="+mn-lt"/>
                <a:ea typeface="+mn-ea"/>
                <a:cs typeface="+mn-cs"/>
                <a:sym typeface="Helvetica Light"/>
              </a:rPr>
              <a:t>setu.ie</a:t>
            </a:r>
            <a:endParaRPr lang="en-IE" sz="1600" b="1" i="0" u="none" strike="noStrike" baseline="0" dirty="0">
              <a:solidFill>
                <a:schemeClr val="bg1">
                  <a:lumMod val="85000"/>
                </a:schemeClr>
              </a:solidFill>
              <a:effectLst/>
              <a:latin typeface="+mn-lt"/>
              <a:ea typeface="+mn-ea"/>
              <a:cs typeface="+mn-cs"/>
              <a:sym typeface="Helvetica Light"/>
            </a:endParaRPr>
          </a:p>
        </p:txBody>
      </p:sp>
      <p:sp>
        <p:nvSpPr>
          <p:cNvPr id="21" name="Shape 35">
            <a:extLst>
              <a:ext uri="{FF2B5EF4-FFF2-40B4-BE49-F238E27FC236}">
                <a16:creationId xmlns:a16="http://schemas.microsoft.com/office/drawing/2014/main" id="{1EC3B031-7C7C-5846-BACC-8C65A8064D86}"/>
              </a:ext>
            </a:extLst>
          </p:cNvPr>
          <p:cNvSpPr/>
          <p:nvPr userDrawn="1"/>
        </p:nvSpPr>
        <p:spPr>
          <a:xfrm>
            <a:off x="4963941" y="2144699"/>
            <a:ext cx="4180058" cy="10468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algn="l"/>
            <a:r>
              <a:rPr lang="en-IE" sz="1800" b="1" i="0" baseline="0" dirty="0"/>
              <a:t>Mr. Dave Drohan </a:t>
            </a:r>
            <a:r>
              <a:rPr lang="en-IE" sz="1600" b="1" i="0" baseline="0" dirty="0"/>
              <a:t>(</a:t>
            </a:r>
            <a:r>
              <a:rPr lang="en-IE" sz="1600" b="1" i="0" baseline="0" dirty="0">
                <a:solidFill>
                  <a:srgbClr val="006699"/>
                </a:solidFill>
                <a:uFill>
                  <a:solidFill>
                    <a:srgbClr val="006699"/>
                  </a:solidFill>
                </a:uFill>
                <a:hlinkClick r:id="rId5"/>
              </a:rPr>
              <a:t>david.drohan@setu.ie</a:t>
            </a:r>
            <a:r>
              <a:rPr lang="en-IE" sz="1600" b="1" i="0" baseline="0" dirty="0"/>
              <a:t>)</a:t>
            </a:r>
            <a:br>
              <a:rPr lang="en-IE" sz="1600" b="1" i="0" baseline="0" dirty="0"/>
            </a:br>
            <a:r>
              <a:rPr lang="en-IE" sz="1800" dirty="0" err="1">
                <a:solidFill>
                  <a:schemeClr val="tx1"/>
                </a:solidFill>
              </a:rPr>
              <a:t>Dr.</a:t>
            </a:r>
            <a:r>
              <a:rPr lang="en-IE" sz="1800" dirty="0">
                <a:solidFill>
                  <a:schemeClr val="tx1"/>
                </a:solidFill>
              </a:rPr>
              <a:t> </a:t>
            </a:r>
            <a:r>
              <a:rPr lang="en-IE" sz="1800" dirty="0" err="1">
                <a:solidFill>
                  <a:schemeClr val="tx1"/>
                </a:solidFill>
              </a:rPr>
              <a:t>Siobhán</a:t>
            </a:r>
            <a:r>
              <a:rPr lang="en-IE" sz="1800" dirty="0">
                <a:solidFill>
                  <a:schemeClr val="tx1"/>
                </a:solidFill>
              </a:rPr>
              <a:t> </a:t>
            </a:r>
            <a:r>
              <a:rPr lang="en-IE" sz="1800" dirty="0" err="1">
                <a:solidFill>
                  <a:schemeClr val="tx1"/>
                </a:solidFill>
              </a:rPr>
              <a:t>Drohan</a:t>
            </a:r>
            <a:endParaRPr lang="en-IE" sz="1800" dirty="0">
              <a:solidFill>
                <a:schemeClr val="tx1"/>
              </a:solidFill>
            </a:endParaRPr>
          </a:p>
          <a:p>
            <a:pPr algn="l"/>
            <a:r>
              <a:rPr lang="en-IE" sz="1800" dirty="0">
                <a:solidFill>
                  <a:schemeClr val="tx1"/>
                </a:solidFill>
              </a:rPr>
              <a:t>Ms. Mairead Meagher</a:t>
            </a:r>
          </a:p>
        </p:txBody>
      </p:sp>
      <p:sp>
        <p:nvSpPr>
          <p:cNvPr id="2" name="Title 2">
            <a:extLst>
              <a:ext uri="{FF2B5EF4-FFF2-40B4-BE49-F238E27FC236}">
                <a16:creationId xmlns:a16="http://schemas.microsoft.com/office/drawing/2014/main" id="{BBD13589-119E-31F3-037B-F798E385253F}"/>
              </a:ext>
            </a:extLst>
          </p:cNvPr>
          <p:cNvSpPr>
            <a:spLocks noGrp="1"/>
          </p:cNvSpPr>
          <p:nvPr>
            <p:ph type="title" hasCustomPrompt="1"/>
          </p:nvPr>
        </p:nvSpPr>
        <p:spPr>
          <a:xfrm>
            <a:off x="1210884" y="1324611"/>
            <a:ext cx="7893844" cy="542479"/>
          </a:xfrm>
        </p:spPr>
        <p:txBody>
          <a:bodyPr/>
          <a:lstStyle>
            <a:lvl1pPr>
              <a:defRPr sz="2800" b="1"/>
            </a:lvl1pPr>
          </a:lstStyle>
          <a:p>
            <a:pPr algn="r" defTabSz="366688" rtl="0"/>
            <a:r>
              <a:rPr lang="en-US" dirty="0"/>
              <a:t>Programming Fundamentals 1</a:t>
            </a:r>
          </a:p>
        </p:txBody>
      </p:sp>
    </p:spTree>
    <p:extLst>
      <p:ext uri="{BB962C8B-B14F-4D97-AF65-F5344CB8AC3E}">
        <p14:creationId xmlns:p14="http://schemas.microsoft.com/office/powerpoint/2010/main" val="312442219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lvl1pPr>
              <a:buClr>
                <a:srgbClr val="0368FF"/>
              </a:buClr>
              <a:defRPr/>
            </a:lvl1pPr>
            <a:lvl2pPr>
              <a:buClr>
                <a:srgbClr val="0368FF"/>
              </a:buClr>
              <a:defRPr/>
            </a:lvl2pPr>
            <a:lvl3pPr>
              <a:buClr>
                <a:srgbClr val="0368FF"/>
              </a:buClr>
              <a:defRPr/>
            </a:lvl3pPr>
            <a:lvl4pPr>
              <a:buClr>
                <a:srgbClr val="0368FF"/>
              </a:buClr>
              <a:defRPr/>
            </a:lvl4pPr>
            <a:lvl5pPr>
              <a:buClr>
                <a:srgbClr val="0368FF"/>
              </a:buClr>
              <a:defRPr/>
            </a:lvl5pPr>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rPr/>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https://processing.org</a:t>
            </a:r>
            <a:endParaRPr lang="en-IE"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FE51DA-9AF5-F835-204E-B5376FB7A7C6}"/>
              </a:ext>
            </a:extLst>
          </p:cNvPr>
          <p:cNvSpPr>
            <a:spLocks noGrp="1"/>
          </p:cNvSpPr>
          <p:nvPr>
            <p:ph type="sldNum" sz="quarter" idx="10"/>
          </p:nvPr>
        </p:nvSpPr>
        <p:spPr/>
        <p:txBody>
          <a:bodyPr/>
          <a:lstStyle/>
          <a:p>
            <a:fld id="{86CB4B4D-7CA3-9044-876B-883B54F8677D}" type="slidenum">
              <a:rPr lang="en-US" smtClean="0"/>
              <a:pPr/>
              <a:t>‹#›</a:t>
            </a:fld>
            <a:endParaRPr lang="en-US" dirty="0"/>
          </a:p>
        </p:txBody>
      </p:sp>
      <p:sp>
        <p:nvSpPr>
          <p:cNvPr id="4" name="Footer Placeholder 3">
            <a:extLst>
              <a:ext uri="{FF2B5EF4-FFF2-40B4-BE49-F238E27FC236}">
                <a16:creationId xmlns:a16="http://schemas.microsoft.com/office/drawing/2014/main" id="{17946552-8ABC-2684-8EA3-A12C826FB01B}"/>
              </a:ext>
            </a:extLst>
          </p:cNvPr>
          <p:cNvSpPr>
            <a:spLocks noGrp="1"/>
          </p:cNvSpPr>
          <p:nvPr>
            <p:ph type="ftr" sz="quarter" idx="11"/>
          </p:nvPr>
        </p:nvSpPr>
        <p:spPr/>
        <p:txBody>
          <a:bodyPr/>
          <a:lstStyle/>
          <a:p>
            <a:r>
              <a:rPr lang="en-IE"/>
              <a:t>https://processing.org</a:t>
            </a:r>
            <a:endParaRPr lang="en-IE" dirty="0"/>
          </a:p>
        </p:txBody>
      </p:sp>
      <p:sp>
        <p:nvSpPr>
          <p:cNvPr id="5" name="Rectangle 4">
            <a:extLst>
              <a:ext uri="{FF2B5EF4-FFF2-40B4-BE49-F238E27FC236}">
                <a16:creationId xmlns:a16="http://schemas.microsoft.com/office/drawing/2014/main" id="{EAAC3EAD-3ACD-68D9-A159-986D3E0E55D6}"/>
              </a:ext>
            </a:extLst>
          </p:cNvPr>
          <p:cNvSpPr/>
          <p:nvPr userDrawn="1"/>
        </p:nvSpPr>
        <p:spPr>
          <a:xfrm>
            <a:off x="375385" y="683393"/>
            <a:ext cx="7324826" cy="327259"/>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64145168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https://processing.org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827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368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366737" rtl="0"/>
            <a:endParaRPr lang="en-US" dirty="0"/>
          </a:p>
        </p:txBody>
      </p:sp>
      <p:sp>
        <p:nvSpPr>
          <p:cNvPr id="9" name="Rectangle 8"/>
          <p:cNvSpPr/>
          <p:nvPr userDrawn="1"/>
        </p:nvSpPr>
        <p:spPr>
          <a:xfrm>
            <a:off x="21" y="4853051"/>
            <a:ext cx="9143978" cy="35060"/>
          </a:xfrm>
          <a:prstGeom prst="rect">
            <a:avLst/>
          </a:prstGeom>
          <a:solidFill>
            <a:srgbClr val="1F33A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ma14="http://schemas.microsoft.com/office/mac/drawingml/2011/main" xmlns=""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47061"/>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dirty="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https://processing.org</a:t>
            </a:r>
            <a:endParaRPr lang="en-IE" dirty="0"/>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8525401" y="55577"/>
            <a:ext cx="525609" cy="525609"/>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663" r:id="rId2"/>
    <p:sldLayoutId id="2147483668" r:id="rId3"/>
    <p:sldLayoutId id="2147483669" r:id="rId4"/>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rgbClr val="008000"/>
        </a:buClr>
        <a:buSzPct val="100000"/>
        <a:buFont typeface="Wingdings"/>
        <a:buChar char="❑"/>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ki/List_of_Unicode_character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docs.oracle.com/javase/tutorial/java/nutsandbolts/datatype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6A5DAE-8FD5-49CE-E28B-6EDA2BB14EF3}"/>
              </a:ext>
            </a:extLst>
          </p:cNvPr>
          <p:cNvSpPr>
            <a:spLocks noGrp="1"/>
          </p:cNvSpPr>
          <p:nvPr>
            <p:ph type="title"/>
          </p:nvPr>
        </p:nvSpPr>
        <p:spPr>
          <a:xfrm>
            <a:off x="1109767" y="1010648"/>
            <a:ext cx="7893844" cy="1077818"/>
          </a:xfrm>
        </p:spPr>
        <p:txBody>
          <a:bodyPr/>
          <a:lstStyle/>
          <a:p>
            <a:pPr algn="r" defTabSz="366688" rtl="0"/>
            <a:r>
              <a:rPr lang="en-US" sz="3200" dirty="0"/>
              <a:t>Programming Fundamentals 1</a:t>
            </a:r>
            <a:endParaRPr lang="en-US" dirty="0">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200" dirty="0"/>
              <a:t>Assignment Statement</a:t>
            </a:r>
          </a:p>
        </p:txBody>
      </p:sp>
      <p:sp>
        <p:nvSpPr>
          <p:cNvPr id="15363" name="Rectangle 3"/>
          <p:cNvSpPr>
            <a:spLocks noGrp="1" noChangeArrowheads="1"/>
          </p:cNvSpPr>
          <p:nvPr>
            <p:ph type="body" idx="1"/>
          </p:nvPr>
        </p:nvSpPr>
        <p:spPr>
          <a:xfrm>
            <a:off x="395535" y="827796"/>
            <a:ext cx="8581604" cy="3394472"/>
          </a:xfrm>
        </p:spPr>
        <p:txBody>
          <a:bodyPr>
            <a:noAutofit/>
          </a:bodyPr>
          <a:lstStyle/>
          <a:p>
            <a:r>
              <a:rPr lang="en-US" dirty="0"/>
              <a:t>Values are stored in variables via </a:t>
            </a:r>
            <a:r>
              <a:rPr lang="en-US" dirty="0">
                <a:solidFill>
                  <a:srgbClr val="0368FF"/>
                </a:solidFill>
              </a:rPr>
              <a:t>assignment statements</a:t>
            </a:r>
            <a:r>
              <a:rPr lang="en-US" dirty="0"/>
              <a:t>:</a:t>
            </a:r>
          </a:p>
          <a:p>
            <a:pPr marL="0" indent="0">
              <a:buNone/>
            </a:pPr>
            <a:endParaRPr lang="en-US" dirty="0"/>
          </a:p>
          <a:p>
            <a:pPr marL="0" indent="0">
              <a:buNone/>
            </a:pPr>
            <a:endParaRPr lang="en-US" dirty="0"/>
          </a:p>
          <a:p>
            <a:endParaRPr lang="en-US" dirty="0"/>
          </a:p>
          <a:p>
            <a:r>
              <a:rPr lang="en-US" dirty="0"/>
              <a:t>A variable stores a </a:t>
            </a:r>
            <a:r>
              <a:rPr lang="en-US" dirty="0">
                <a:solidFill>
                  <a:srgbClr val="0368FF"/>
                </a:solidFill>
              </a:rPr>
              <a:t>single</a:t>
            </a:r>
            <a:r>
              <a:rPr lang="en-US" dirty="0"/>
              <a:t> value, so any previous value is lost</a:t>
            </a:r>
            <a:br>
              <a:rPr lang="en-US" dirty="0"/>
            </a:br>
            <a:endParaRPr lang="en-US" dirty="0"/>
          </a:p>
          <a:p>
            <a:r>
              <a:rPr lang="en-US" dirty="0"/>
              <a:t>Assignment statements work by taking the value of what appears on the right-hand side of the </a:t>
            </a:r>
            <a:r>
              <a:rPr lang="en-US" b="1" dirty="0">
                <a:solidFill>
                  <a:srgbClr val="FF0000"/>
                </a:solidFill>
              </a:rPr>
              <a:t>operator</a:t>
            </a:r>
            <a:r>
              <a:rPr lang="en-US" dirty="0"/>
              <a:t> and </a:t>
            </a:r>
            <a:r>
              <a:rPr lang="en-US" dirty="0">
                <a:solidFill>
                  <a:srgbClr val="0368FF"/>
                </a:solidFill>
              </a:rPr>
              <a:t>copying</a:t>
            </a:r>
            <a:r>
              <a:rPr lang="en-US" dirty="0"/>
              <a:t> that value into a variable on </a:t>
            </a:r>
            <a:r>
              <a:rPr lang="en-IE" dirty="0"/>
              <a:t>the left-hand side</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002103946"/>
              </p:ext>
            </p:extLst>
          </p:nvPr>
        </p:nvGraphicFramePr>
        <p:xfrm>
          <a:off x="1674871" y="1482153"/>
          <a:ext cx="4572000" cy="857250"/>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428625">
                <a:tc>
                  <a:txBody>
                    <a:bodyPr/>
                    <a:lstStyle/>
                    <a:p>
                      <a:r>
                        <a:rPr lang="en-IE" sz="1800" b="1" dirty="0">
                          <a:solidFill>
                            <a:srgbClr val="0368FF"/>
                          </a:solidFill>
                        </a:rPr>
                        <a:t>Syntax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ourier New" pitchFamily="49" charset="0"/>
                          <a:ea typeface="+mn-ea"/>
                          <a:cs typeface="+mn-cs"/>
                        </a:rPr>
                        <a:t>variable </a:t>
                      </a:r>
                      <a:r>
                        <a:rPr lang="en-US" sz="1800" b="1" kern="1200" dirty="0">
                          <a:solidFill>
                            <a:srgbClr val="0368FF"/>
                          </a:solidFill>
                          <a:latin typeface="Courier New" pitchFamily="49" charset="0"/>
                          <a:ea typeface="+mn-ea"/>
                          <a:cs typeface="+mn-cs"/>
                        </a:rPr>
                        <a:t>=</a:t>
                      </a:r>
                      <a:r>
                        <a:rPr lang="en-US" sz="1800" kern="1200" dirty="0">
                          <a:solidFill>
                            <a:schemeClr val="dk1"/>
                          </a:solidFill>
                          <a:latin typeface="Courier New" pitchFamily="49" charset="0"/>
                          <a:ea typeface="+mn-ea"/>
                          <a:cs typeface="+mn-cs"/>
                        </a:rPr>
                        <a:t> expression;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r>
                        <a:rPr lang="en-IE" sz="1800" b="1" dirty="0">
                          <a:solidFill>
                            <a:srgbClr val="0368FF"/>
                          </a:solidFill>
                        </a:rPr>
                        <a:t>Example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Courier New" pitchFamily="49" charset="0"/>
                        </a:rPr>
                        <a:t>diameter</a:t>
                      </a:r>
                      <a:r>
                        <a:rPr lang="en-US" sz="1800" baseline="0" dirty="0">
                          <a:latin typeface="Courier New" pitchFamily="49" charset="0"/>
                        </a:rPr>
                        <a:t> </a:t>
                      </a:r>
                      <a:r>
                        <a:rPr lang="en-US" sz="1800" b="1" dirty="0">
                          <a:solidFill>
                            <a:srgbClr val="0368FF"/>
                          </a:solidFill>
                          <a:latin typeface="Courier New" pitchFamily="49" charset="0"/>
                        </a:rPr>
                        <a:t>=</a:t>
                      </a:r>
                      <a:r>
                        <a:rPr lang="en-US" sz="1800" dirty="0">
                          <a:latin typeface="Courier New" pitchFamily="49" charset="0"/>
                        </a:rPr>
                        <a:t> 100;</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75E973D8-7713-F9BA-6C6D-91EC3C4FA866}"/>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5925F80F-172C-D07B-D4EB-EB230A843F62}"/>
              </a:ext>
            </a:extLst>
          </p:cNvPr>
          <p:cNvSpPr>
            <a:spLocks noGrp="1"/>
          </p:cNvSpPr>
          <p:nvPr>
            <p:ph type="sldNum" sz="quarter" idx="2"/>
          </p:nvPr>
        </p:nvSpPr>
        <p:spPr/>
        <p:txBody>
          <a:bodyPr/>
          <a:lstStyle/>
          <a:p>
            <a:pPr lvl="0"/>
            <a:fld id="{86CB4B4D-7CA3-9044-876B-883B54F8677D}" type="slidenum">
              <a:rPr lang="en-IE" smtClean="0"/>
              <a:t>10</a:t>
            </a:fld>
            <a:endParaRPr lang="en-IE" dirty="0"/>
          </a:p>
        </p:txBody>
      </p:sp>
      <p:cxnSp>
        <p:nvCxnSpPr>
          <p:cNvPr id="5" name="Straight Arrow Connector 4">
            <a:extLst>
              <a:ext uri="{FF2B5EF4-FFF2-40B4-BE49-F238E27FC236}">
                <a16:creationId xmlns:a16="http://schemas.microsoft.com/office/drawing/2014/main" id="{E1EADDE8-C9C4-C5FA-28CC-7F739D6024F8}"/>
              </a:ext>
            </a:extLst>
          </p:cNvPr>
          <p:cNvCxnSpPr>
            <a:cxnSpLocks/>
          </p:cNvCxnSpPr>
          <p:nvPr/>
        </p:nvCxnSpPr>
        <p:spPr>
          <a:xfrm flipH="1">
            <a:off x="4510496" y="1127982"/>
            <a:ext cx="1523209" cy="474037"/>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7" name="Straight Arrow Connector 6">
            <a:extLst>
              <a:ext uri="{FF2B5EF4-FFF2-40B4-BE49-F238E27FC236}">
                <a16:creationId xmlns:a16="http://schemas.microsoft.com/office/drawing/2014/main" id="{0C542093-884A-C9D0-BF09-031BAE0F17D3}"/>
              </a:ext>
            </a:extLst>
          </p:cNvPr>
          <p:cNvCxnSpPr>
            <a:cxnSpLocks/>
          </p:cNvCxnSpPr>
          <p:nvPr/>
        </p:nvCxnSpPr>
        <p:spPr>
          <a:xfrm flipH="1" flipV="1">
            <a:off x="4510495" y="2152511"/>
            <a:ext cx="1022626" cy="405891"/>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996964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200" dirty="0"/>
              <a:t>Assignment Statement</a:t>
            </a:r>
          </a:p>
        </p:txBody>
      </p:sp>
      <p:sp>
        <p:nvSpPr>
          <p:cNvPr id="15363" name="Rectangle 3"/>
          <p:cNvSpPr>
            <a:spLocks noGrp="1" noChangeArrowheads="1"/>
          </p:cNvSpPr>
          <p:nvPr>
            <p:ph type="body" idx="1"/>
          </p:nvPr>
        </p:nvSpPr>
        <p:spPr>
          <a:xfrm>
            <a:off x="395535" y="827796"/>
            <a:ext cx="8581604" cy="1808613"/>
          </a:xfrm>
        </p:spPr>
        <p:txBody>
          <a:bodyPr>
            <a:noAutofit/>
          </a:bodyPr>
          <a:lstStyle/>
          <a:p>
            <a:r>
              <a:rPr lang="en-US" dirty="0"/>
              <a:t>Values are stored in variables via </a:t>
            </a:r>
            <a:r>
              <a:rPr lang="en-US" dirty="0">
                <a:solidFill>
                  <a:srgbClr val="0368FF"/>
                </a:solidFill>
              </a:rPr>
              <a:t>assignment statements</a:t>
            </a:r>
            <a:r>
              <a:rPr lang="en-US" dirty="0"/>
              <a:t>:</a:t>
            </a:r>
          </a:p>
          <a:p>
            <a:pPr marL="0" indent="0">
              <a:buNone/>
            </a:pPr>
            <a:endParaRPr lang="en-US" dirty="0"/>
          </a:p>
          <a:p>
            <a:pPr marL="0" indent="0">
              <a:buNone/>
            </a:pPr>
            <a:endParaRPr lang="en-US" dirty="0"/>
          </a:p>
        </p:txBody>
      </p:sp>
      <p:graphicFrame>
        <p:nvGraphicFramePr>
          <p:cNvPr id="2" name="Table 1"/>
          <p:cNvGraphicFramePr>
            <a:graphicFrameLocks noGrp="1"/>
          </p:cNvGraphicFramePr>
          <p:nvPr/>
        </p:nvGraphicFramePr>
        <p:xfrm>
          <a:off x="1674871" y="1482153"/>
          <a:ext cx="4572000" cy="857250"/>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428625">
                <a:tc>
                  <a:txBody>
                    <a:bodyPr/>
                    <a:lstStyle/>
                    <a:p>
                      <a:r>
                        <a:rPr lang="en-IE" sz="1800" b="1" dirty="0">
                          <a:solidFill>
                            <a:srgbClr val="0368FF"/>
                          </a:solidFill>
                        </a:rPr>
                        <a:t>Syntax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ourier New" pitchFamily="49" charset="0"/>
                          <a:ea typeface="+mn-ea"/>
                          <a:cs typeface="+mn-cs"/>
                        </a:rPr>
                        <a:t>variable </a:t>
                      </a:r>
                      <a:r>
                        <a:rPr lang="en-US" sz="1800" b="1" kern="1200" dirty="0">
                          <a:solidFill>
                            <a:srgbClr val="0368FF"/>
                          </a:solidFill>
                          <a:latin typeface="Courier New" pitchFamily="49" charset="0"/>
                          <a:ea typeface="+mn-ea"/>
                          <a:cs typeface="+mn-cs"/>
                        </a:rPr>
                        <a:t>=</a:t>
                      </a:r>
                      <a:r>
                        <a:rPr lang="en-US" sz="1800" kern="1200" dirty="0">
                          <a:solidFill>
                            <a:schemeClr val="dk1"/>
                          </a:solidFill>
                          <a:latin typeface="Courier New" pitchFamily="49" charset="0"/>
                          <a:ea typeface="+mn-ea"/>
                          <a:cs typeface="+mn-cs"/>
                        </a:rPr>
                        <a:t> expression;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r>
                        <a:rPr lang="en-IE" sz="1800" b="1" dirty="0">
                          <a:solidFill>
                            <a:srgbClr val="0368FF"/>
                          </a:solidFill>
                        </a:rPr>
                        <a:t>Example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Courier New" pitchFamily="49" charset="0"/>
                        </a:rPr>
                        <a:t>diameter</a:t>
                      </a:r>
                      <a:r>
                        <a:rPr lang="en-US" sz="1800" baseline="0" dirty="0">
                          <a:latin typeface="Courier New" pitchFamily="49" charset="0"/>
                        </a:rPr>
                        <a:t> </a:t>
                      </a:r>
                      <a:r>
                        <a:rPr lang="en-US" sz="1800" b="1" dirty="0">
                          <a:solidFill>
                            <a:srgbClr val="0368FF"/>
                          </a:solidFill>
                          <a:latin typeface="Courier New" pitchFamily="49" charset="0"/>
                        </a:rPr>
                        <a:t>=</a:t>
                      </a:r>
                      <a:r>
                        <a:rPr lang="en-US" sz="1800" dirty="0">
                          <a:latin typeface="Courier New" pitchFamily="49" charset="0"/>
                        </a:rPr>
                        <a:t> 100;</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75E973D8-7713-F9BA-6C6D-91EC3C4FA866}"/>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5925F80F-172C-D07B-D4EB-EB230A843F62}"/>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cxnSp>
        <p:nvCxnSpPr>
          <p:cNvPr id="7" name="Straight Arrow Connector 6">
            <a:extLst>
              <a:ext uri="{FF2B5EF4-FFF2-40B4-BE49-F238E27FC236}">
                <a16:creationId xmlns:a16="http://schemas.microsoft.com/office/drawing/2014/main" id="{0C542093-884A-C9D0-BF09-031BAE0F17D3}"/>
              </a:ext>
            </a:extLst>
          </p:cNvPr>
          <p:cNvCxnSpPr>
            <a:cxnSpLocks/>
          </p:cNvCxnSpPr>
          <p:nvPr/>
        </p:nvCxnSpPr>
        <p:spPr>
          <a:xfrm flipH="1">
            <a:off x="3764391" y="3633307"/>
            <a:ext cx="1043299" cy="0"/>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Rectangle 5">
            <a:extLst>
              <a:ext uri="{FF2B5EF4-FFF2-40B4-BE49-F238E27FC236}">
                <a16:creationId xmlns:a16="http://schemas.microsoft.com/office/drawing/2014/main" id="{23A14682-6990-08A7-2F46-AF0C2190B513}"/>
              </a:ext>
            </a:extLst>
          </p:cNvPr>
          <p:cNvSpPr/>
          <p:nvPr/>
        </p:nvSpPr>
        <p:spPr>
          <a:xfrm>
            <a:off x="2133380" y="3005171"/>
            <a:ext cx="1439951" cy="1159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8"/>
          </a:p>
        </p:txBody>
      </p:sp>
      <p:sp>
        <p:nvSpPr>
          <p:cNvPr id="8" name="TextBox 7">
            <a:extLst>
              <a:ext uri="{FF2B5EF4-FFF2-40B4-BE49-F238E27FC236}">
                <a16:creationId xmlns:a16="http://schemas.microsoft.com/office/drawing/2014/main" id="{39A5F4F6-CDE3-DD82-68A0-BF7C60E463F1}"/>
              </a:ext>
            </a:extLst>
          </p:cNvPr>
          <p:cNvSpPr txBox="1"/>
          <p:nvPr/>
        </p:nvSpPr>
        <p:spPr>
          <a:xfrm>
            <a:off x="2321588" y="2684037"/>
            <a:ext cx="1039067" cy="352084"/>
          </a:xfrm>
          <a:prstGeom prst="rect">
            <a:avLst/>
          </a:prstGeom>
          <a:noFill/>
        </p:spPr>
        <p:txBody>
          <a:bodyPr wrap="none" rtlCol="0">
            <a:spAutoFit/>
          </a:bodyPr>
          <a:lstStyle/>
          <a:p>
            <a:r>
              <a:rPr lang="en-US" sz="1688" dirty="0"/>
              <a:t>diameter</a:t>
            </a:r>
          </a:p>
        </p:txBody>
      </p:sp>
      <p:sp>
        <p:nvSpPr>
          <p:cNvPr id="9" name="TextBox 8">
            <a:extLst>
              <a:ext uri="{FF2B5EF4-FFF2-40B4-BE49-F238E27FC236}">
                <a16:creationId xmlns:a16="http://schemas.microsoft.com/office/drawing/2014/main" id="{CA3776BA-B4BA-9FD8-2514-F37A49EC0F95}"/>
              </a:ext>
            </a:extLst>
          </p:cNvPr>
          <p:cNvSpPr txBox="1"/>
          <p:nvPr/>
        </p:nvSpPr>
        <p:spPr>
          <a:xfrm>
            <a:off x="4887782" y="3462371"/>
            <a:ext cx="571500" cy="369332"/>
          </a:xfrm>
          <a:prstGeom prst="rect">
            <a:avLst/>
          </a:prstGeom>
          <a:noFill/>
        </p:spPr>
        <p:txBody>
          <a:bodyPr wrap="square" rtlCol="0">
            <a:spAutoFit/>
          </a:bodyPr>
          <a:lstStyle/>
          <a:p>
            <a:r>
              <a:rPr lang="en-US" sz="1800" dirty="0"/>
              <a:t>100</a:t>
            </a:r>
          </a:p>
        </p:txBody>
      </p:sp>
      <p:sp>
        <p:nvSpPr>
          <p:cNvPr id="11" name="TextBox 10">
            <a:extLst>
              <a:ext uri="{FF2B5EF4-FFF2-40B4-BE49-F238E27FC236}">
                <a16:creationId xmlns:a16="http://schemas.microsoft.com/office/drawing/2014/main" id="{CC29E6FC-448C-ECD7-1201-0CBEEFC4BAE0}"/>
              </a:ext>
            </a:extLst>
          </p:cNvPr>
          <p:cNvSpPr txBox="1"/>
          <p:nvPr/>
        </p:nvSpPr>
        <p:spPr>
          <a:xfrm>
            <a:off x="2512510" y="3408906"/>
            <a:ext cx="657225" cy="369332"/>
          </a:xfrm>
          <a:prstGeom prst="rect">
            <a:avLst/>
          </a:prstGeom>
          <a:noFill/>
        </p:spPr>
        <p:txBody>
          <a:bodyPr wrap="square" rtlCol="0">
            <a:spAutoFit/>
          </a:bodyPr>
          <a:lstStyle/>
          <a:p>
            <a:r>
              <a:rPr lang="en-US" sz="1800" dirty="0"/>
              <a:t>100</a:t>
            </a:r>
          </a:p>
        </p:txBody>
      </p:sp>
    </p:spTree>
    <p:extLst>
      <p:ext uri="{BB962C8B-B14F-4D97-AF65-F5344CB8AC3E}">
        <p14:creationId xmlns:p14="http://schemas.microsoft.com/office/powerpoint/2010/main" val="41591811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ppt_x</p:attrName>
                                        </p:attrNameLst>
                                      </p:cBhvr>
                                      <p:tavLst>
                                        <p:tav tm="0">
                                          <p:val>
                                            <p:strVal val="#ppt_x+#ppt_w*1.125000"/>
                                          </p:val>
                                        </p:tav>
                                        <p:tav tm="100000">
                                          <p:val>
                                            <p:strVal val="#ppt_x"/>
                                          </p:val>
                                        </p:tav>
                                      </p:tavLst>
                                    </p:anim>
                                    <p:animEffect transition="in" filter="wipe(left)">
                                      <p:cBhvr>
                                        <p:cTn id="19" dur="500"/>
                                        <p:tgtEl>
                                          <p:spTgt spid="11"/>
                                        </p:tgtEl>
                                      </p:cBhvr>
                                    </p:animEffect>
                                  </p:childTnLst>
                                </p:cTn>
                              </p:par>
                            </p:childTnLst>
                          </p:cTn>
                        </p:par>
                        <p:par>
                          <p:cTn id="20" fill="hold">
                            <p:stCondLst>
                              <p:cond delay="500"/>
                            </p:stCondLst>
                            <p:childTnLst>
                              <p:par>
                                <p:cTn id="21" presetID="1" presetClass="exit" presetSubtype="0" fill="hold" grpId="1" nodeType="after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9" grpId="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3214688" y="485452"/>
            <a:ext cx="2430269" cy="1102519"/>
          </a:xfrm>
        </p:spPr>
        <p:txBody>
          <a:bodyPr/>
          <a:lstStyle/>
          <a:p>
            <a:pPr>
              <a:spcBef>
                <a:spcPts val="633"/>
              </a:spcBef>
            </a:pPr>
            <a:r>
              <a:rPr lang="en-IE" sz="3600" dirty="0">
                <a:solidFill>
                  <a:schemeClr val="tx1"/>
                </a:solidFill>
              </a:rPr>
              <a:t>Data Types</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7756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Data Types</a:t>
            </a:r>
          </a:p>
        </p:txBody>
      </p:sp>
      <p:sp>
        <p:nvSpPr>
          <p:cNvPr id="3" name="Content Placeholder 2"/>
          <p:cNvSpPr>
            <a:spLocks noGrp="1"/>
          </p:cNvSpPr>
          <p:nvPr>
            <p:ph idx="1"/>
          </p:nvPr>
        </p:nvSpPr>
        <p:spPr>
          <a:xfrm>
            <a:off x="395535" y="833056"/>
            <a:ext cx="8675046" cy="3945852"/>
          </a:xfrm>
        </p:spPr>
        <p:txBody>
          <a:bodyPr>
            <a:normAutofit fontScale="92500"/>
          </a:bodyPr>
          <a:lstStyle/>
          <a:p>
            <a:r>
              <a:rPr lang="en-IE" sz="2200" dirty="0"/>
              <a:t>In Java, when we </a:t>
            </a:r>
            <a:r>
              <a:rPr lang="en-IE" sz="2200" dirty="0">
                <a:solidFill>
                  <a:srgbClr val="0368FF"/>
                </a:solidFill>
              </a:rPr>
              <a:t>define</a:t>
            </a:r>
            <a:r>
              <a:rPr lang="en-IE" sz="2200" dirty="0"/>
              <a:t> (create) a variable, we </a:t>
            </a:r>
            <a:r>
              <a:rPr lang="en-IE" sz="2200" b="1" u="sng" dirty="0">
                <a:solidFill>
                  <a:srgbClr val="0368FF"/>
                </a:solidFill>
              </a:rPr>
              <a:t>have</a:t>
            </a:r>
            <a:r>
              <a:rPr lang="en-IE" sz="2200" dirty="0"/>
              <a:t> to give it a data type</a:t>
            </a:r>
            <a:br>
              <a:rPr lang="en-IE" sz="2200" dirty="0"/>
            </a:br>
            <a:endParaRPr lang="en-IE" sz="2000" dirty="0"/>
          </a:p>
          <a:p>
            <a:r>
              <a:rPr lang="en-IE" sz="2200" dirty="0"/>
              <a:t>The data type defines the </a:t>
            </a:r>
            <a:r>
              <a:rPr lang="en-IE" sz="2200" b="1" u="sng" dirty="0">
                <a:solidFill>
                  <a:srgbClr val="0368FF"/>
                </a:solidFill>
              </a:rPr>
              <a:t>kinds of values</a:t>
            </a:r>
            <a:r>
              <a:rPr lang="en-IE" sz="2200" b="1" dirty="0">
                <a:solidFill>
                  <a:srgbClr val="0368FF"/>
                </a:solidFill>
              </a:rPr>
              <a:t> </a:t>
            </a:r>
            <a:r>
              <a:rPr lang="en-IE" sz="2200" dirty="0"/>
              <a:t>(data) that can be stored in the variable e.g. </a:t>
            </a:r>
          </a:p>
          <a:p>
            <a:pPr lvl="2"/>
            <a:r>
              <a:rPr lang="en-IE" sz="1900" dirty="0"/>
              <a:t>-456</a:t>
            </a:r>
          </a:p>
          <a:p>
            <a:pPr lvl="2"/>
            <a:r>
              <a:rPr lang="en-IE" sz="1900" dirty="0"/>
              <a:t>2</a:t>
            </a:r>
          </a:p>
          <a:p>
            <a:pPr lvl="2"/>
            <a:r>
              <a:rPr lang="en-IE" sz="1900" dirty="0"/>
              <a:t>45.7897</a:t>
            </a:r>
          </a:p>
          <a:p>
            <a:pPr lvl="2"/>
            <a:r>
              <a:rPr lang="en-IE" sz="1900" dirty="0"/>
              <a:t>I Love Programming</a:t>
            </a:r>
          </a:p>
          <a:p>
            <a:pPr lvl="2"/>
            <a:r>
              <a:rPr lang="en-IE" sz="1900" dirty="0"/>
              <a:t>S</a:t>
            </a:r>
          </a:p>
          <a:p>
            <a:pPr lvl="2"/>
            <a:r>
              <a:rPr lang="en-IE" sz="1900" dirty="0"/>
              <a:t>True</a:t>
            </a:r>
            <a:br>
              <a:rPr lang="en-IE" sz="2200" dirty="0"/>
            </a:br>
            <a:endParaRPr lang="en-IE" sz="1800" dirty="0"/>
          </a:p>
          <a:p>
            <a:r>
              <a:rPr lang="en-US" sz="2200" dirty="0"/>
              <a:t>The data type also determines the </a:t>
            </a:r>
            <a:r>
              <a:rPr lang="en-US" sz="2200" b="1" u="sng" dirty="0">
                <a:solidFill>
                  <a:srgbClr val="0368FF"/>
                </a:solidFill>
              </a:rPr>
              <a:t>operations</a:t>
            </a:r>
            <a:r>
              <a:rPr lang="en-US" sz="2200" dirty="0"/>
              <a:t> that may be performed on it.</a:t>
            </a:r>
          </a:p>
        </p:txBody>
      </p:sp>
      <p:sp>
        <p:nvSpPr>
          <p:cNvPr id="4" name="Footer Placeholder 3">
            <a:extLst>
              <a:ext uri="{FF2B5EF4-FFF2-40B4-BE49-F238E27FC236}">
                <a16:creationId xmlns:a16="http://schemas.microsoft.com/office/drawing/2014/main" id="{9F6026D0-E5CA-001F-0A82-0FCF23F294AB}"/>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BA2CC5A7-DA16-4A74-60B3-CC26A9316F12}"/>
              </a:ext>
            </a:extLst>
          </p:cNvPr>
          <p:cNvSpPr>
            <a:spLocks noGrp="1"/>
          </p:cNvSpPr>
          <p:nvPr>
            <p:ph type="sldNum" sz="quarter" idx="2"/>
          </p:nvPr>
        </p:nvSpPr>
        <p:spPr/>
        <p:txBody>
          <a:bodyPr/>
          <a:lstStyle/>
          <a:p>
            <a:pPr lvl="0"/>
            <a:fld id="{86CB4B4D-7CA3-9044-876B-883B54F8677D}" type="slidenum">
              <a:rPr lang="en-IE" smtClean="0"/>
              <a:t>13</a:t>
            </a:fld>
            <a:endParaRPr lang="en-IE" dirty="0"/>
          </a:p>
        </p:txBody>
      </p:sp>
    </p:spTree>
    <p:extLst>
      <p:ext uri="{BB962C8B-B14F-4D97-AF65-F5344CB8AC3E}">
        <p14:creationId xmlns:p14="http://schemas.microsoft.com/office/powerpoint/2010/main" val="21340194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z="3200" dirty="0"/>
              <a:t>Data Types </a:t>
            </a:r>
          </a:p>
        </p:txBody>
      </p:sp>
      <p:sp>
        <p:nvSpPr>
          <p:cNvPr id="31747" name="Rectangle 3"/>
          <p:cNvSpPr>
            <a:spLocks noGrp="1" noChangeArrowheads="1"/>
          </p:cNvSpPr>
          <p:nvPr>
            <p:ph type="body" idx="1"/>
          </p:nvPr>
        </p:nvSpPr>
        <p:spPr/>
        <p:txBody>
          <a:bodyPr/>
          <a:lstStyle/>
          <a:p>
            <a:r>
              <a:rPr lang="en-US" dirty="0"/>
              <a:t>Java uses two kinds of data types:</a:t>
            </a:r>
          </a:p>
          <a:p>
            <a:pPr lvl="1"/>
            <a:r>
              <a:rPr lang="en-US" b="1" dirty="0">
                <a:solidFill>
                  <a:srgbClr val="0368FF"/>
                </a:solidFill>
              </a:rPr>
              <a:t>Primitive</a:t>
            </a:r>
            <a:r>
              <a:rPr lang="en-US" dirty="0"/>
              <a:t> types</a:t>
            </a:r>
          </a:p>
          <a:p>
            <a:pPr lvl="1"/>
            <a:r>
              <a:rPr lang="en-US" b="1" dirty="0">
                <a:solidFill>
                  <a:srgbClr val="0368FF"/>
                </a:solidFill>
              </a:rPr>
              <a:t>Object</a:t>
            </a:r>
            <a:r>
              <a:rPr lang="en-US" dirty="0"/>
              <a:t> types</a:t>
            </a:r>
          </a:p>
          <a:p>
            <a:pPr lvl="1"/>
            <a:endParaRPr lang="en-US" dirty="0"/>
          </a:p>
          <a:p>
            <a:r>
              <a:rPr lang="en-US" dirty="0"/>
              <a:t>We are only looking at </a:t>
            </a:r>
            <a:r>
              <a:rPr lang="en-US" b="1" dirty="0">
                <a:solidFill>
                  <a:srgbClr val="0368FF"/>
                </a:solidFill>
              </a:rPr>
              <a:t>Primitive</a:t>
            </a:r>
            <a:r>
              <a:rPr lang="en-US" dirty="0"/>
              <a:t> types now; we will cover </a:t>
            </a:r>
            <a:r>
              <a:rPr lang="en-US" dirty="0">
                <a:solidFill>
                  <a:srgbClr val="0368FF"/>
                </a:solidFill>
              </a:rPr>
              <a:t>Object</a:t>
            </a:r>
            <a:r>
              <a:rPr lang="en-US" dirty="0"/>
              <a:t> types later in the module</a:t>
            </a:r>
          </a:p>
          <a:p>
            <a:endParaRPr lang="en-US" dirty="0"/>
          </a:p>
          <a:p>
            <a:endParaRPr lang="en-US" dirty="0"/>
          </a:p>
        </p:txBody>
      </p:sp>
      <p:sp>
        <p:nvSpPr>
          <p:cNvPr id="2" name="Footer Placeholder 1">
            <a:extLst>
              <a:ext uri="{FF2B5EF4-FFF2-40B4-BE49-F238E27FC236}">
                <a16:creationId xmlns:a16="http://schemas.microsoft.com/office/drawing/2014/main" id="{DDB5C0EF-918F-4C87-25B0-24AF33CF1D24}"/>
              </a:ext>
            </a:extLst>
          </p:cNvPr>
          <p:cNvSpPr>
            <a:spLocks noGrp="1"/>
          </p:cNvSpPr>
          <p:nvPr>
            <p:ph type="ftr" sz="quarter" idx="3"/>
          </p:nvPr>
        </p:nvSpPr>
        <p:spPr/>
        <p:txBody>
          <a:bodyPr/>
          <a:lstStyle/>
          <a:p>
            <a:r>
              <a:rPr lang="en-IE"/>
              <a:t>https://processing.org</a:t>
            </a:r>
            <a:endParaRPr lang="en-IE" dirty="0"/>
          </a:p>
        </p:txBody>
      </p:sp>
      <p:sp>
        <p:nvSpPr>
          <p:cNvPr id="3" name="Slide Number Placeholder 2">
            <a:extLst>
              <a:ext uri="{FF2B5EF4-FFF2-40B4-BE49-F238E27FC236}">
                <a16:creationId xmlns:a16="http://schemas.microsoft.com/office/drawing/2014/main" id="{84C9C1D5-3E3D-D484-0B2B-FE7927028DE4}"/>
              </a:ext>
            </a:extLst>
          </p:cNvPr>
          <p:cNvSpPr>
            <a:spLocks noGrp="1"/>
          </p:cNvSpPr>
          <p:nvPr>
            <p:ph type="sldNum" sz="quarter" idx="2"/>
          </p:nvPr>
        </p:nvSpPr>
        <p:spPr/>
        <p:txBody>
          <a:bodyPr/>
          <a:lstStyle/>
          <a:p>
            <a:pPr lvl="0"/>
            <a:fld id="{86CB4B4D-7CA3-9044-876B-883B54F8677D}" type="slidenum">
              <a:rPr lang="en-IE" smtClean="0"/>
              <a:t>14</a:t>
            </a:fld>
            <a:endParaRPr lang="en-IE" dirty="0"/>
          </a:p>
        </p:txBody>
      </p:sp>
    </p:spTree>
    <p:extLst>
      <p:ext uri="{BB962C8B-B14F-4D97-AF65-F5344CB8AC3E}">
        <p14:creationId xmlns:p14="http://schemas.microsoft.com/office/powerpoint/2010/main" val="2938080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1632028" y="511445"/>
            <a:ext cx="5595589" cy="1102519"/>
          </a:xfrm>
        </p:spPr>
        <p:txBody>
          <a:bodyPr/>
          <a:lstStyle/>
          <a:p>
            <a:pPr>
              <a:spcBef>
                <a:spcPts val="633"/>
              </a:spcBef>
            </a:pPr>
            <a:r>
              <a:rPr lang="en-IE" sz="3600" dirty="0">
                <a:solidFill>
                  <a:schemeClr val="tx1"/>
                </a:solidFill>
              </a:rPr>
              <a:t>Java’s Primitive Data Types</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353715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200" dirty="0"/>
              <a:t>Java’s Primitive Data Types</a:t>
            </a:r>
          </a:p>
        </p:txBody>
      </p:sp>
      <p:sp>
        <p:nvSpPr>
          <p:cNvPr id="28675" name="Rectangle 3"/>
          <p:cNvSpPr>
            <a:spLocks noGrp="1" noChangeArrowheads="1"/>
          </p:cNvSpPr>
          <p:nvPr>
            <p:ph type="body" idx="1"/>
          </p:nvPr>
        </p:nvSpPr>
        <p:spPr/>
        <p:txBody>
          <a:bodyPr>
            <a:normAutofit lnSpcReduction="10000"/>
          </a:bodyPr>
          <a:lstStyle/>
          <a:p>
            <a:r>
              <a:rPr lang="en-US" dirty="0"/>
              <a:t>Java programming language supports </a:t>
            </a:r>
            <a:r>
              <a:rPr lang="en-US" u="sng" dirty="0">
                <a:solidFill>
                  <a:srgbClr val="0368FF"/>
                </a:solidFill>
              </a:rPr>
              <a:t>eight</a:t>
            </a:r>
            <a:r>
              <a:rPr lang="en-US" dirty="0"/>
              <a:t>  primitive data types. </a:t>
            </a:r>
          </a:p>
          <a:p>
            <a:pPr>
              <a:buFont typeface="Wingdings" charset="2"/>
              <a:buNone/>
            </a:pPr>
            <a:endParaRPr lang="en-US" dirty="0"/>
          </a:p>
          <a:p>
            <a:r>
              <a:rPr lang="en-US" dirty="0"/>
              <a:t>A primitive type is predefined by the language and is named by a </a:t>
            </a:r>
            <a:r>
              <a:rPr lang="en-US" b="1" u="sng" dirty="0">
                <a:solidFill>
                  <a:srgbClr val="0368FF"/>
                </a:solidFill>
              </a:rPr>
              <a:t>reserved keyword</a:t>
            </a:r>
            <a:r>
              <a:rPr lang="en-US" dirty="0"/>
              <a:t>. </a:t>
            </a:r>
          </a:p>
          <a:p>
            <a:endParaRPr lang="en-US" dirty="0"/>
          </a:p>
          <a:p>
            <a:r>
              <a:rPr lang="en-US" dirty="0"/>
              <a:t>A primitive type is highlighted red when it is typed into the PDE e.g.</a:t>
            </a:r>
          </a:p>
          <a:p>
            <a:pPr marL="0" indent="0">
              <a:buNone/>
            </a:pPr>
            <a:r>
              <a:rPr lang="en-US" sz="2850" dirty="0"/>
              <a:t>	</a:t>
            </a:r>
            <a:r>
              <a:rPr lang="en-US" sz="2100" b="1" dirty="0" err="1">
                <a:solidFill>
                  <a:srgbClr val="FF0000"/>
                </a:solidFill>
                <a:latin typeface="Anonymous" pitchFamily="49" charset="0"/>
              </a:rPr>
              <a:t>int</a:t>
            </a:r>
            <a:r>
              <a:rPr lang="en-US" sz="2100" b="1" dirty="0">
                <a:solidFill>
                  <a:srgbClr val="FF0000"/>
                </a:solidFill>
                <a:latin typeface="Anonymous" pitchFamily="49" charset="0"/>
              </a:rPr>
              <a:t> </a:t>
            </a:r>
            <a:r>
              <a:rPr lang="en-US" sz="2100" b="1" dirty="0" err="1">
                <a:latin typeface="Anonymous" pitchFamily="49" charset="0"/>
              </a:rPr>
              <a:t>numberOfItems</a:t>
            </a:r>
            <a:r>
              <a:rPr lang="en-US" sz="2100" b="1" dirty="0">
                <a:latin typeface="Anonymous" pitchFamily="49" charset="0"/>
              </a:rPr>
              <a:t>;</a:t>
            </a:r>
          </a:p>
          <a:p>
            <a:pPr marL="0" indent="0">
              <a:buNone/>
            </a:pPr>
            <a:r>
              <a:rPr lang="en-US" sz="2100" b="1" dirty="0">
                <a:solidFill>
                  <a:schemeClr val="accent1"/>
                </a:solidFill>
                <a:latin typeface="Anonymous" pitchFamily="49" charset="0"/>
              </a:rPr>
              <a:t>	</a:t>
            </a:r>
            <a:r>
              <a:rPr lang="en-US" sz="2100" b="1" dirty="0" err="1">
                <a:solidFill>
                  <a:srgbClr val="FF0000"/>
                </a:solidFill>
                <a:latin typeface="Anonymous" pitchFamily="49" charset="0"/>
              </a:rPr>
              <a:t>boolean</a:t>
            </a:r>
            <a:r>
              <a:rPr lang="en-US" sz="2100" b="1" dirty="0">
                <a:solidFill>
                  <a:srgbClr val="FF0000"/>
                </a:solidFill>
                <a:latin typeface="Anonymous" pitchFamily="49" charset="0"/>
              </a:rPr>
              <a:t> </a:t>
            </a:r>
            <a:r>
              <a:rPr lang="en-US" sz="2100" b="1" dirty="0" err="1">
                <a:latin typeface="Anonymous" pitchFamily="49" charset="0"/>
              </a:rPr>
              <a:t>bounceUp</a:t>
            </a:r>
            <a:r>
              <a:rPr lang="en-US" sz="2100" b="1" dirty="0">
                <a:latin typeface="Anonymous" pitchFamily="49" charset="0"/>
              </a:rPr>
              <a:t>;</a:t>
            </a:r>
          </a:p>
          <a:p>
            <a:pPr marL="0" indent="0">
              <a:buNone/>
            </a:pPr>
            <a:r>
              <a:rPr lang="en-US" sz="2100" b="1" dirty="0">
                <a:latin typeface="Anonymous" pitchFamily="49" charset="0"/>
              </a:rPr>
              <a:t>	</a:t>
            </a:r>
            <a:r>
              <a:rPr lang="en-US" sz="2100" b="1" dirty="0">
                <a:solidFill>
                  <a:srgbClr val="FF0000"/>
                </a:solidFill>
                <a:latin typeface="Anonymous" pitchFamily="49" charset="0"/>
              </a:rPr>
              <a:t>float</a:t>
            </a:r>
            <a:r>
              <a:rPr lang="en-US" sz="2100" b="1" dirty="0">
                <a:latin typeface="Anonymous" pitchFamily="49" charset="0"/>
              </a:rPr>
              <a:t> </a:t>
            </a:r>
            <a:r>
              <a:rPr lang="en-US" sz="2100" b="1" dirty="0" err="1">
                <a:latin typeface="Anonymous" pitchFamily="49" charset="0"/>
              </a:rPr>
              <a:t>lengthOfRectangle</a:t>
            </a:r>
            <a:r>
              <a:rPr lang="en-US" sz="2100" b="1" dirty="0">
                <a:latin typeface="Anonymous" pitchFamily="49" charset="0"/>
              </a:rPr>
              <a:t>;</a:t>
            </a:r>
            <a:endParaRPr lang="en-US" sz="2850" b="1" dirty="0"/>
          </a:p>
          <a:p>
            <a:pPr lvl="1"/>
            <a:endParaRPr lang="en-US" dirty="0">
              <a:solidFill>
                <a:schemeClr val="accent1"/>
              </a:solidFill>
            </a:endParaRPr>
          </a:p>
        </p:txBody>
      </p:sp>
      <p:sp>
        <p:nvSpPr>
          <p:cNvPr id="2" name="Footer Placeholder 1">
            <a:extLst>
              <a:ext uri="{FF2B5EF4-FFF2-40B4-BE49-F238E27FC236}">
                <a16:creationId xmlns:a16="http://schemas.microsoft.com/office/drawing/2014/main" id="{ECBE3AFC-E8E5-271D-C82A-A867781FCEFF}"/>
              </a:ext>
            </a:extLst>
          </p:cNvPr>
          <p:cNvSpPr>
            <a:spLocks noGrp="1"/>
          </p:cNvSpPr>
          <p:nvPr>
            <p:ph type="ftr" sz="quarter" idx="3"/>
          </p:nvPr>
        </p:nvSpPr>
        <p:spPr/>
        <p:txBody>
          <a:bodyPr/>
          <a:lstStyle/>
          <a:p>
            <a:r>
              <a:rPr lang="en-IE"/>
              <a:t>https://processing.org</a:t>
            </a:r>
            <a:endParaRPr lang="en-IE" dirty="0"/>
          </a:p>
        </p:txBody>
      </p:sp>
      <p:sp>
        <p:nvSpPr>
          <p:cNvPr id="3" name="Slide Number Placeholder 2">
            <a:extLst>
              <a:ext uri="{FF2B5EF4-FFF2-40B4-BE49-F238E27FC236}">
                <a16:creationId xmlns:a16="http://schemas.microsoft.com/office/drawing/2014/main" id="{48565720-670B-D9BC-DC03-5528F6D8DB80}"/>
              </a:ext>
            </a:extLst>
          </p:cNvPr>
          <p:cNvSpPr>
            <a:spLocks noGrp="1"/>
          </p:cNvSpPr>
          <p:nvPr>
            <p:ph type="sldNum" sz="quarter" idx="2"/>
          </p:nvPr>
        </p:nvSpPr>
        <p:spPr/>
        <p:txBody>
          <a:bodyPr/>
          <a:lstStyle/>
          <a:p>
            <a:pPr lvl="0"/>
            <a:fld id="{86CB4B4D-7CA3-9044-876B-883B54F8677D}" type="slidenum">
              <a:rPr lang="en-IE" smtClean="0"/>
              <a:t>16</a:t>
            </a:fld>
            <a:endParaRPr lang="en-IE" dirty="0"/>
          </a:p>
        </p:txBody>
      </p:sp>
    </p:spTree>
    <p:extLst>
      <p:ext uri="{BB962C8B-B14F-4D97-AF65-F5344CB8AC3E}">
        <p14:creationId xmlns:p14="http://schemas.microsoft.com/office/powerpoint/2010/main" val="6449156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1632028" y="782424"/>
            <a:ext cx="5595589" cy="1102519"/>
          </a:xfrm>
        </p:spPr>
        <p:txBody>
          <a:bodyPr/>
          <a:lstStyle/>
          <a:p>
            <a:pPr algn="ctr">
              <a:spcBef>
                <a:spcPts val="633"/>
              </a:spcBef>
            </a:pPr>
            <a:r>
              <a:rPr lang="en-IE" sz="3600" dirty="0">
                <a:solidFill>
                  <a:schemeClr val="tx1"/>
                </a:solidFill>
              </a:rPr>
              <a:t>Java’s Primitive Data Types</a:t>
            </a:r>
            <a:br>
              <a:rPr lang="en-IE" sz="3600" dirty="0">
                <a:solidFill>
                  <a:schemeClr val="tx1"/>
                </a:solidFill>
              </a:rPr>
            </a:br>
            <a:r>
              <a:rPr lang="en-IE" sz="3600" dirty="0">
                <a:solidFill>
                  <a:schemeClr val="tx1"/>
                </a:solidFill>
              </a:rPr>
              <a:t>(</a:t>
            </a:r>
            <a:r>
              <a:rPr lang="en-IE" sz="3600" b="1" dirty="0">
                <a:solidFill>
                  <a:srgbClr val="0368FF"/>
                </a:solidFill>
              </a:rPr>
              <a:t>Whole Numbers</a:t>
            </a:r>
            <a:r>
              <a:rPr lang="en-IE" sz="3600" dirty="0">
                <a:solidFill>
                  <a:schemeClr val="tx1"/>
                </a:solidFill>
              </a:rPr>
              <a:t>)</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89782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sz="3200" dirty="0"/>
              <a:t>Java’s Primitive Data Types (whole numbers)</a:t>
            </a:r>
          </a:p>
        </p:txBody>
      </p:sp>
      <p:sp>
        <p:nvSpPr>
          <p:cNvPr id="37891" name="Rectangle 3"/>
          <p:cNvSpPr>
            <a:spLocks noGrp="1" noChangeArrowheads="1"/>
          </p:cNvSpPr>
          <p:nvPr>
            <p:ph type="body" idx="1"/>
          </p:nvPr>
        </p:nvSpPr>
        <p:spPr/>
        <p:txBody>
          <a:bodyPr>
            <a:normAutofit/>
          </a:bodyPr>
          <a:lstStyle/>
          <a:p>
            <a:pPr marL="0" indent="0">
              <a:buNone/>
            </a:pPr>
            <a:endParaRPr lang="en-US" dirty="0">
              <a:solidFill>
                <a:srgbClr val="FF0000"/>
              </a:solidFill>
            </a:endParaRPr>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031030971"/>
              </p:ext>
            </p:extLst>
          </p:nvPr>
        </p:nvGraphicFramePr>
        <p:xfrm>
          <a:off x="276447" y="828124"/>
          <a:ext cx="8472018" cy="3940196"/>
        </p:xfrm>
        <a:graphic>
          <a:graphicData uri="http://schemas.openxmlformats.org/drawingml/2006/table">
            <a:tbl>
              <a:tblPr firstRow="1" bandRow="1">
                <a:tableStyleId>{5C22544A-7EE6-4342-B048-85BDC9FD1C3A}</a:tableStyleId>
              </a:tblPr>
              <a:tblGrid>
                <a:gridCol w="817475">
                  <a:extLst>
                    <a:ext uri="{9D8B030D-6E8A-4147-A177-3AD203B41FA5}">
                      <a16:colId xmlns:a16="http://schemas.microsoft.com/office/drawing/2014/main" val="20000"/>
                    </a:ext>
                  </a:extLst>
                </a:gridCol>
                <a:gridCol w="886546">
                  <a:extLst>
                    <a:ext uri="{9D8B030D-6E8A-4147-A177-3AD203B41FA5}">
                      <a16:colId xmlns:a16="http://schemas.microsoft.com/office/drawing/2014/main" val="20001"/>
                    </a:ext>
                  </a:extLst>
                </a:gridCol>
                <a:gridCol w="1847253">
                  <a:extLst>
                    <a:ext uri="{9D8B030D-6E8A-4147-A177-3AD203B41FA5}">
                      <a16:colId xmlns:a16="http://schemas.microsoft.com/office/drawing/2014/main" val="20002"/>
                    </a:ext>
                  </a:extLst>
                </a:gridCol>
                <a:gridCol w="1814623">
                  <a:extLst>
                    <a:ext uri="{9D8B030D-6E8A-4147-A177-3AD203B41FA5}">
                      <a16:colId xmlns:a16="http://schemas.microsoft.com/office/drawing/2014/main" val="20003"/>
                    </a:ext>
                  </a:extLst>
                </a:gridCol>
                <a:gridCol w="3106121">
                  <a:extLst>
                    <a:ext uri="{9D8B030D-6E8A-4147-A177-3AD203B41FA5}">
                      <a16:colId xmlns:a16="http://schemas.microsoft.com/office/drawing/2014/main" val="20004"/>
                    </a:ext>
                  </a:extLst>
                </a:gridCol>
              </a:tblGrid>
              <a:tr h="447836">
                <a:tc>
                  <a:txBody>
                    <a:bodyPr/>
                    <a:lstStyle/>
                    <a:p>
                      <a:pPr algn="ctr"/>
                      <a:r>
                        <a:rPr lang="en-IE" sz="1400" dirty="0"/>
                        <a:t>Type</a:t>
                      </a:r>
                    </a:p>
                  </a:txBody>
                  <a:tcPr marL="68580" marR="68580" marT="34290" marB="3429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E" sz="1400" dirty="0"/>
                        <a:t>Byte-size</a:t>
                      </a:r>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IE" sz="1400" dirty="0"/>
                        <a:t>Minimum value</a:t>
                      </a:r>
                      <a:r>
                        <a:rPr lang="en-IE" sz="1400" baseline="0" dirty="0"/>
                        <a:t> (inclusive)</a:t>
                      </a:r>
                      <a:endParaRPr lang="en-IE" sz="14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IE" sz="1400" dirty="0"/>
                        <a:t>Maximum value </a:t>
                      </a:r>
                      <a:r>
                        <a:rPr lang="en-IE" sz="1400" baseline="0" dirty="0"/>
                        <a:t>(inclusive)</a:t>
                      </a:r>
                      <a:endParaRPr lang="en-IE" sz="1400" dirty="0"/>
                    </a:p>
                  </a:txBody>
                  <a:tcPr marL="68580" marR="68580" marT="34290" marB="34290" anchor="ctr">
                    <a:lnT w="12700" cap="flat" cmpd="sng" algn="ctr">
                      <a:solidFill>
                        <a:schemeClr val="tx1"/>
                      </a:solidFill>
                      <a:prstDash val="solid"/>
                      <a:round/>
                      <a:headEnd type="none" w="med" len="med"/>
                      <a:tailEnd type="none" w="med" len="med"/>
                    </a:lnT>
                  </a:tcPr>
                </a:tc>
                <a:tc>
                  <a:txBody>
                    <a:bodyPr/>
                    <a:lstStyle/>
                    <a:p>
                      <a:pPr algn="ctr"/>
                      <a:r>
                        <a:rPr lang="en-IE" sz="1400" dirty="0"/>
                        <a:t>Typical Use</a:t>
                      </a:r>
                    </a:p>
                  </a:txBody>
                  <a:tcPr marL="68580" marR="68580" marT="34290" marB="3429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30514">
                <a:tc>
                  <a:txBody>
                    <a:bodyPr/>
                    <a:lstStyle/>
                    <a:p>
                      <a:pPr algn="ctr"/>
                      <a:r>
                        <a:rPr lang="en-IE" sz="1800" dirty="0">
                          <a:solidFill>
                            <a:srgbClr val="FF0000"/>
                          </a:solidFill>
                        </a:rPr>
                        <a:t>byte</a:t>
                      </a:r>
                    </a:p>
                  </a:txBody>
                  <a:tcPr marL="68580" marR="68580" marT="34290" marB="34290">
                    <a:lnL w="12700" cap="flat" cmpd="sng" algn="ctr">
                      <a:solidFill>
                        <a:schemeClr val="tx1"/>
                      </a:solidFill>
                      <a:prstDash val="solid"/>
                      <a:round/>
                      <a:headEnd type="none" w="med" len="med"/>
                      <a:tailEnd type="none" w="med" len="med"/>
                    </a:lnL>
                  </a:tcPr>
                </a:tc>
                <a:tc>
                  <a:txBody>
                    <a:bodyPr/>
                    <a:lstStyle/>
                    <a:p>
                      <a:pPr algn="ctr"/>
                      <a:r>
                        <a:rPr lang="en-IE" sz="1800" dirty="0"/>
                        <a:t>8-bit</a:t>
                      </a:r>
                    </a:p>
                  </a:txBody>
                  <a:tcPr marL="68580" marR="68580" marT="34290" marB="34290"/>
                </a:tc>
                <a:tc>
                  <a:txBody>
                    <a:bodyPr/>
                    <a:lstStyle/>
                    <a:p>
                      <a:pPr marL="0" algn="l" defTabSz="914400" rtl="0" eaLnBrk="1" latinLnBrk="0" hangingPunct="1"/>
                      <a:r>
                        <a:rPr lang="en-IE" sz="1800" kern="1200" dirty="0">
                          <a:solidFill>
                            <a:schemeClr val="dk1"/>
                          </a:solidFill>
                          <a:latin typeface="+mn-lt"/>
                          <a:ea typeface="+mn-ea"/>
                          <a:cs typeface="+mn-cs"/>
                        </a:rPr>
                        <a:t>-128</a:t>
                      </a:r>
                    </a:p>
                  </a:txBody>
                  <a:tcPr marL="68580" marR="68580" marT="34290" marB="34290"/>
                </a:tc>
                <a:tc>
                  <a:txBody>
                    <a:bodyPr/>
                    <a:lstStyle/>
                    <a:p>
                      <a:pPr marL="0" algn="l" defTabSz="914400" rtl="0" eaLnBrk="1" latinLnBrk="0" hangingPunct="1"/>
                      <a:r>
                        <a:rPr lang="en-IE" sz="1800" kern="1200" dirty="0">
                          <a:solidFill>
                            <a:schemeClr val="dk1"/>
                          </a:solidFill>
                          <a:latin typeface="+mn-lt"/>
                          <a:ea typeface="+mn-ea"/>
                          <a:cs typeface="+mn-cs"/>
                        </a:rPr>
                        <a:t>+127</a:t>
                      </a:r>
                    </a:p>
                  </a:txBody>
                  <a:tcPr marL="68580" marR="68580" marT="34290" marB="34290"/>
                </a:tc>
                <a:tc rowSpan="2">
                  <a:txBody>
                    <a:bodyPr/>
                    <a:lstStyle/>
                    <a:p>
                      <a:pPr marL="0" algn="ctr" defTabSz="914400" rtl="0" eaLnBrk="1" latinLnBrk="0" hangingPunct="1"/>
                      <a:r>
                        <a:rPr lang="en-IE" sz="1800" kern="1200" dirty="0">
                          <a:solidFill>
                            <a:schemeClr val="dk1"/>
                          </a:solidFill>
                          <a:latin typeface="+mn-lt"/>
                          <a:ea typeface="+mn-ea"/>
                          <a:cs typeface="+mn-cs"/>
                        </a:rPr>
                        <a:t>Useful in applications where memory savings apply</a:t>
                      </a:r>
                    </a:p>
                  </a:txBody>
                  <a:tcPr marL="68580" marR="68580" marT="34290" marB="3429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58073">
                <a:tc>
                  <a:txBody>
                    <a:bodyPr/>
                    <a:lstStyle/>
                    <a:p>
                      <a:pPr algn="ctr"/>
                      <a:r>
                        <a:rPr lang="en-IE" sz="1800" dirty="0">
                          <a:solidFill>
                            <a:srgbClr val="FF0000"/>
                          </a:solidFill>
                        </a:rPr>
                        <a:t>short</a:t>
                      </a:r>
                    </a:p>
                  </a:txBody>
                  <a:tcPr marL="68580" marR="68580" marT="34290" marB="34290">
                    <a:lnL w="12700" cap="flat" cmpd="sng" algn="ctr">
                      <a:solidFill>
                        <a:schemeClr val="tx1"/>
                      </a:solidFill>
                      <a:prstDash val="solid"/>
                      <a:round/>
                      <a:headEnd type="none" w="med" len="med"/>
                      <a:tailEnd type="none" w="med" len="med"/>
                    </a:lnL>
                  </a:tcPr>
                </a:tc>
                <a:tc>
                  <a:txBody>
                    <a:bodyPr/>
                    <a:lstStyle/>
                    <a:p>
                      <a:pPr algn="ctr"/>
                      <a:r>
                        <a:rPr lang="en-IE" sz="1800" dirty="0"/>
                        <a:t>16-bit</a:t>
                      </a:r>
                    </a:p>
                  </a:txBody>
                  <a:tcPr marL="68580" marR="68580" marT="34290" marB="34290"/>
                </a:tc>
                <a:tc>
                  <a:txBody>
                    <a:bodyPr/>
                    <a:lstStyle/>
                    <a:p>
                      <a:pPr marL="0" algn="l" defTabSz="914400" rtl="0" eaLnBrk="1" latinLnBrk="0" hangingPunct="1"/>
                      <a:r>
                        <a:rPr lang="en-IE" sz="1800" kern="1200" dirty="0">
                          <a:solidFill>
                            <a:schemeClr val="dk1"/>
                          </a:solidFill>
                          <a:latin typeface="+mn-lt"/>
                          <a:ea typeface="+mn-ea"/>
                          <a:cs typeface="+mn-cs"/>
                        </a:rPr>
                        <a:t>-32,768</a:t>
                      </a:r>
                    </a:p>
                  </a:txBody>
                  <a:tcPr marL="68580" marR="68580" marT="34290" marB="34290"/>
                </a:tc>
                <a:tc>
                  <a:txBody>
                    <a:bodyPr/>
                    <a:lstStyle/>
                    <a:p>
                      <a:pPr marL="0" algn="l" defTabSz="914400" rtl="0" eaLnBrk="1" latinLnBrk="0" hangingPunct="1"/>
                      <a:r>
                        <a:rPr lang="en-IE" sz="1800" kern="1200" dirty="0">
                          <a:solidFill>
                            <a:schemeClr val="dk1"/>
                          </a:solidFill>
                          <a:latin typeface="+mn-lt"/>
                          <a:ea typeface="+mn-ea"/>
                          <a:cs typeface="+mn-cs"/>
                        </a:rPr>
                        <a:t>+32,767</a:t>
                      </a:r>
                    </a:p>
                  </a:txBody>
                  <a:tcPr marL="68580" marR="68580" marT="34290" marB="34290"/>
                </a:tc>
                <a:tc vMerge="1">
                  <a:txBody>
                    <a:bodyPr/>
                    <a:lstStyle/>
                    <a:p>
                      <a:pPr marL="0" algn="l" defTabSz="914400" rtl="0" eaLnBrk="1" latinLnBrk="0" hangingPunct="1"/>
                      <a:endParaRPr lang="en-IE" sz="24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806106">
                <a:tc>
                  <a:txBody>
                    <a:bodyPr/>
                    <a:lstStyle/>
                    <a:p>
                      <a:pPr algn="ctr"/>
                      <a:r>
                        <a:rPr lang="en-IE" sz="1800" dirty="0" err="1">
                          <a:solidFill>
                            <a:srgbClr val="FF0000"/>
                          </a:solidFill>
                        </a:rPr>
                        <a:t>int</a:t>
                      </a:r>
                      <a:endParaRPr lang="en-IE" sz="1800"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tcPr>
                </a:tc>
                <a:tc>
                  <a:txBody>
                    <a:bodyPr/>
                    <a:lstStyle/>
                    <a:p>
                      <a:pPr algn="ctr"/>
                      <a:r>
                        <a:rPr lang="en-IE" sz="1800" dirty="0"/>
                        <a:t>32-bit</a:t>
                      </a:r>
                    </a:p>
                  </a:txBody>
                  <a:tcPr marL="68580" marR="68580" marT="34290" marB="34290"/>
                </a:tc>
                <a:tc>
                  <a:txBody>
                    <a:bodyPr/>
                    <a:lstStyle/>
                    <a:p>
                      <a:pPr marL="0" algn="l" defTabSz="914400" rtl="0" eaLnBrk="1" latinLnBrk="0" hangingPunct="1"/>
                      <a:r>
                        <a:rPr lang="en-IE" sz="1800" b="0" i="0" kern="1200" dirty="0">
                          <a:solidFill>
                            <a:schemeClr val="dk1"/>
                          </a:solidFill>
                          <a:effectLst/>
                          <a:latin typeface="+mn-lt"/>
                          <a:ea typeface="+mn-ea"/>
                          <a:cs typeface="+mn-cs"/>
                        </a:rPr>
                        <a:t>-2,147,483,648</a:t>
                      </a:r>
                      <a:endParaRPr lang="en-IE" sz="2400" kern="1200" dirty="0">
                        <a:solidFill>
                          <a:schemeClr val="dk1"/>
                        </a:solidFill>
                        <a:latin typeface="+mn-lt"/>
                        <a:ea typeface="+mn-ea"/>
                        <a:cs typeface="+mn-cs"/>
                      </a:endParaRPr>
                    </a:p>
                  </a:txBody>
                  <a:tcPr marL="68580" marR="68580" marT="34290" marB="34290"/>
                </a:tc>
                <a:tc>
                  <a:txBody>
                    <a:bodyPr/>
                    <a:lstStyle/>
                    <a:p>
                      <a:pPr marL="0" algn="l" defTabSz="914400" rtl="0" eaLnBrk="1" latinLnBrk="0" hangingPunct="1"/>
                      <a:r>
                        <a:rPr lang="en-IE" sz="1800" b="0" i="0" kern="1200" dirty="0">
                          <a:solidFill>
                            <a:schemeClr val="dk1"/>
                          </a:solidFill>
                          <a:effectLst/>
                          <a:latin typeface="+mn-lt"/>
                          <a:ea typeface="+mn-ea"/>
                          <a:cs typeface="+mn-cs"/>
                        </a:rPr>
                        <a:t>+2,147,483,647</a:t>
                      </a:r>
                      <a:endParaRPr lang="en-IE" sz="2400" kern="1200" dirty="0">
                        <a:solidFill>
                          <a:schemeClr val="dk1"/>
                        </a:solidFill>
                        <a:latin typeface="+mn-lt"/>
                        <a:ea typeface="+mn-ea"/>
                        <a:cs typeface="+mn-cs"/>
                      </a:endParaRPr>
                    </a:p>
                  </a:txBody>
                  <a:tcPr marL="68580" marR="68580" marT="34290" marB="34290"/>
                </a:tc>
                <a:tc>
                  <a:txBody>
                    <a:bodyPr/>
                    <a:lstStyle/>
                    <a:p>
                      <a:pPr marL="0" algn="ctr" defTabSz="914400" rtl="0" eaLnBrk="1" latinLnBrk="0" hangingPunct="1"/>
                      <a:r>
                        <a:rPr lang="en-IE" sz="1800" b="1" kern="1200" dirty="0">
                          <a:solidFill>
                            <a:schemeClr val="dk1"/>
                          </a:solidFill>
                          <a:latin typeface="+mn-lt"/>
                          <a:ea typeface="+mn-ea"/>
                          <a:cs typeface="+mn-cs"/>
                        </a:rPr>
                        <a:t>Default</a:t>
                      </a:r>
                      <a:r>
                        <a:rPr lang="en-IE" sz="1800" kern="1200" dirty="0">
                          <a:solidFill>
                            <a:schemeClr val="dk1"/>
                          </a:solidFill>
                          <a:latin typeface="+mn-lt"/>
                          <a:ea typeface="+mn-ea"/>
                          <a:cs typeface="+mn-cs"/>
                        </a:rPr>
                        <a:t> choice</a:t>
                      </a:r>
                    </a:p>
                  </a:txBody>
                  <a:tcPr marL="68580" marR="68580" marT="34290" marB="3429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1550203">
                <a:tc>
                  <a:txBody>
                    <a:bodyPr/>
                    <a:lstStyle/>
                    <a:p>
                      <a:pPr algn="ctr"/>
                      <a:r>
                        <a:rPr lang="en-IE" sz="1800" dirty="0">
                          <a:solidFill>
                            <a:srgbClr val="FF0000"/>
                          </a:solidFill>
                        </a:rPr>
                        <a:t>long</a:t>
                      </a:r>
                    </a:p>
                  </a:txBody>
                  <a:tcPr marL="68580" marR="68580"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IE" sz="1800" dirty="0"/>
                        <a:t>64-bit</a:t>
                      </a:r>
                    </a:p>
                  </a:txBody>
                  <a:tcPr marL="68580" marR="68580" marT="34290" marB="34290">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E" sz="1800" b="0" i="0" kern="1200" dirty="0">
                          <a:solidFill>
                            <a:schemeClr val="dk1"/>
                          </a:solidFill>
                          <a:effectLst/>
                          <a:latin typeface="+mn-lt"/>
                          <a:ea typeface="+mn-ea"/>
                          <a:cs typeface="+mn-cs"/>
                        </a:rPr>
                        <a:t>-9,223,372,036,854,775,808</a:t>
                      </a:r>
                      <a:endParaRPr lang="en-IE" sz="2400" kern="1200" dirty="0">
                        <a:solidFill>
                          <a:schemeClr val="dk1"/>
                        </a:solidFill>
                        <a:latin typeface="+mn-lt"/>
                        <a:ea typeface="+mn-ea"/>
                        <a:cs typeface="+mn-cs"/>
                      </a:endParaRPr>
                    </a:p>
                  </a:txBody>
                  <a:tcPr marL="68580" marR="68580" marT="34290" marB="34290">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E" sz="1800" b="0" i="0" kern="1200" dirty="0">
                          <a:solidFill>
                            <a:schemeClr val="dk1"/>
                          </a:solidFill>
                          <a:effectLst/>
                          <a:latin typeface="+mn-lt"/>
                          <a:ea typeface="+mn-ea"/>
                          <a:cs typeface="+mn-cs"/>
                        </a:rPr>
                        <a:t>+ 9,223,372,036,854,775,807</a:t>
                      </a:r>
                      <a:endParaRPr lang="en-IE" sz="2400" kern="1200" dirty="0">
                        <a:solidFill>
                          <a:schemeClr val="dk1"/>
                        </a:solidFill>
                        <a:latin typeface="+mn-lt"/>
                        <a:ea typeface="+mn-ea"/>
                        <a:cs typeface="+mn-cs"/>
                      </a:endParaRPr>
                    </a:p>
                  </a:txBody>
                  <a:tcPr marL="68580" marR="68580" marT="34290" marB="34290">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E" sz="1800" kern="1200" dirty="0">
                          <a:solidFill>
                            <a:schemeClr val="dk1"/>
                          </a:solidFill>
                          <a:latin typeface="+mn-lt"/>
                          <a:ea typeface="+mn-ea"/>
                          <a:cs typeface="+mn-cs"/>
                        </a:rPr>
                        <a:t>Used when you need a data type</a:t>
                      </a:r>
                      <a:r>
                        <a:rPr lang="en-IE" sz="1800" kern="1200" baseline="0" dirty="0">
                          <a:solidFill>
                            <a:schemeClr val="dk1"/>
                          </a:solidFill>
                          <a:latin typeface="+mn-lt"/>
                          <a:ea typeface="+mn-ea"/>
                          <a:cs typeface="+mn-cs"/>
                        </a:rPr>
                        <a:t> with a range of values larger than that provided by int</a:t>
                      </a:r>
                      <a:endParaRPr lang="en-IE" sz="1800" kern="1200" dirty="0">
                        <a:solidFill>
                          <a:schemeClr val="dk1"/>
                        </a:solidFill>
                        <a:latin typeface="+mn-lt"/>
                        <a:ea typeface="+mn-ea"/>
                        <a:cs typeface="+mn-cs"/>
                      </a:endParaRPr>
                    </a:p>
                  </a:txBody>
                  <a:tcPr marL="68580" marR="68580" marT="34290" marB="3429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Footer Placeholder 2">
            <a:extLst>
              <a:ext uri="{FF2B5EF4-FFF2-40B4-BE49-F238E27FC236}">
                <a16:creationId xmlns:a16="http://schemas.microsoft.com/office/drawing/2014/main" id="{DF63DBC3-C891-A5BC-79DD-E2AE6204A92A}"/>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AD443696-B8E4-3EAC-8512-F3DCD22E093F}"/>
              </a:ext>
            </a:extLst>
          </p:cNvPr>
          <p:cNvSpPr>
            <a:spLocks noGrp="1"/>
          </p:cNvSpPr>
          <p:nvPr>
            <p:ph type="sldNum" sz="quarter" idx="2"/>
          </p:nvPr>
        </p:nvSpPr>
        <p:spPr/>
        <p:txBody>
          <a:bodyPr/>
          <a:lstStyle/>
          <a:p>
            <a:pPr lvl="0"/>
            <a:fld id="{86CB4B4D-7CA3-9044-876B-883B54F8677D}" type="slidenum">
              <a:rPr lang="en-IE" smtClean="0"/>
              <a:t>18</a:t>
            </a:fld>
            <a:endParaRPr lang="en-IE" dirty="0"/>
          </a:p>
        </p:txBody>
      </p:sp>
    </p:spTree>
    <p:extLst>
      <p:ext uri="{BB962C8B-B14F-4D97-AF65-F5344CB8AC3E}">
        <p14:creationId xmlns:p14="http://schemas.microsoft.com/office/powerpoint/2010/main" val="8590309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a:t>Declaring variables of a specific type</a:t>
            </a:r>
          </a:p>
        </p:txBody>
      </p:sp>
      <p:pic>
        <p:nvPicPr>
          <p:cNvPr id="4" name="Picture 3">
            <a:extLst>
              <a:ext uri="{FF2B5EF4-FFF2-40B4-BE49-F238E27FC236}">
                <a16:creationId xmlns:a16="http://schemas.microsoft.com/office/drawing/2014/main" id="{B346C56A-C04A-4DC0-B38A-CBDFFAF529F4}"/>
              </a:ext>
            </a:extLst>
          </p:cNvPr>
          <p:cNvPicPr>
            <a:picLocks noChangeAspect="1"/>
          </p:cNvPicPr>
          <p:nvPr/>
        </p:nvPicPr>
        <p:blipFill rotWithShape="1">
          <a:blip r:embed="rId3"/>
          <a:srcRect r="-24" b="59999"/>
          <a:stretch/>
        </p:blipFill>
        <p:spPr>
          <a:xfrm>
            <a:off x="1485900" y="1200150"/>
            <a:ext cx="6229350" cy="2220362"/>
          </a:xfrm>
          <a:prstGeom prst="rect">
            <a:avLst/>
          </a:prstGeom>
          <a:solidFill>
            <a:srgbClr val="FFFF00"/>
          </a:solidFill>
          <a:ln w="19050">
            <a:solidFill>
              <a:schemeClr val="tx1"/>
            </a:solidFill>
          </a:ln>
        </p:spPr>
      </p:pic>
      <p:sp>
        <p:nvSpPr>
          <p:cNvPr id="2" name="Footer Placeholder 1">
            <a:extLst>
              <a:ext uri="{FF2B5EF4-FFF2-40B4-BE49-F238E27FC236}">
                <a16:creationId xmlns:a16="http://schemas.microsoft.com/office/drawing/2014/main" id="{44095C55-9A19-BDB3-0F39-7017EE8C4176}"/>
              </a:ext>
            </a:extLst>
          </p:cNvPr>
          <p:cNvSpPr>
            <a:spLocks noGrp="1"/>
          </p:cNvSpPr>
          <p:nvPr>
            <p:ph type="ftr" sz="quarter" idx="3"/>
          </p:nvPr>
        </p:nvSpPr>
        <p:spPr/>
        <p:txBody>
          <a:bodyPr/>
          <a:lstStyle/>
          <a:p>
            <a:r>
              <a:rPr lang="en-IE"/>
              <a:t>https://processing.org</a:t>
            </a:r>
            <a:endParaRPr lang="en-IE" dirty="0"/>
          </a:p>
        </p:txBody>
      </p:sp>
      <p:sp>
        <p:nvSpPr>
          <p:cNvPr id="3" name="Slide Number Placeholder 2">
            <a:extLst>
              <a:ext uri="{FF2B5EF4-FFF2-40B4-BE49-F238E27FC236}">
                <a16:creationId xmlns:a16="http://schemas.microsoft.com/office/drawing/2014/main" id="{FFC8F278-C882-582C-3047-2F04A36EE08A}"/>
              </a:ext>
            </a:extLst>
          </p:cNvPr>
          <p:cNvSpPr>
            <a:spLocks noGrp="1"/>
          </p:cNvSpPr>
          <p:nvPr>
            <p:ph type="sldNum" sz="quarter" idx="2"/>
          </p:nvPr>
        </p:nvSpPr>
        <p:spPr/>
        <p:txBody>
          <a:bodyPr/>
          <a:lstStyle/>
          <a:p>
            <a:pPr lvl="0"/>
            <a:fld id="{86CB4B4D-7CA3-9044-876B-883B54F8677D}" type="slidenum">
              <a:rPr lang="en-IE" smtClean="0"/>
              <a:t>19</a:t>
            </a:fld>
            <a:endParaRPr lang="en-IE" dirty="0"/>
          </a:p>
        </p:txBody>
      </p:sp>
    </p:spTree>
    <p:extLst>
      <p:ext uri="{BB962C8B-B14F-4D97-AF65-F5344CB8AC3E}">
        <p14:creationId xmlns:p14="http://schemas.microsoft.com/office/powerpoint/2010/main" val="26939984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E5F8875-BE14-6F78-797D-7623587C6E38}"/>
              </a:ext>
            </a:extLst>
          </p:cNvPr>
          <p:cNvCxnSpPr/>
          <p:nvPr/>
        </p:nvCxnSpPr>
        <p:spPr>
          <a:xfrm>
            <a:off x="192024" y="2240280"/>
            <a:ext cx="8705088" cy="0"/>
          </a:xfrm>
          <a:prstGeom prst="line">
            <a:avLst/>
          </a:prstGeom>
          <a:noFill/>
          <a:ln w="15875" cap="flat">
            <a:solidFill>
              <a:srgbClr val="84AEFF"/>
            </a:solidFill>
            <a:prstDash val="solid"/>
            <a:miter lim="400000"/>
          </a:ln>
          <a:effectLst/>
        </p:spPr>
        <p:style>
          <a:lnRef idx="0">
            <a:scrgbClr r="0" g="0" b="0"/>
          </a:lnRef>
          <a:fillRef idx="0">
            <a:scrgbClr r="0" g="0" b="0"/>
          </a:fillRef>
          <a:effectRef idx="0">
            <a:scrgbClr r="0" g="0" b="0"/>
          </a:effectRef>
          <a:fontRef idx="none"/>
        </p:style>
      </p:cxnSp>
      <p:sp>
        <p:nvSpPr>
          <p:cNvPr id="6" name="Title 2">
            <a:extLst>
              <a:ext uri="{FF2B5EF4-FFF2-40B4-BE49-F238E27FC236}">
                <a16:creationId xmlns:a16="http://schemas.microsoft.com/office/drawing/2014/main" id="{F3D22CC2-63B9-5CB6-174A-205E5A7B9B8B}"/>
              </a:ext>
            </a:extLst>
          </p:cNvPr>
          <p:cNvSpPr txBox="1">
            <a:spLocks/>
          </p:cNvSpPr>
          <p:nvPr/>
        </p:nvSpPr>
        <p:spPr>
          <a:xfrm>
            <a:off x="192024" y="1269402"/>
            <a:ext cx="7772401" cy="1063029"/>
          </a:xfrm>
          <a:prstGeom prst="rect">
            <a:avLst/>
          </a:prstGeom>
        </p:spPr>
        <p:txBody>
          <a:bodyPr>
            <a:normAutofit/>
          </a:bodyPr>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endParaRPr lang="en-IE" sz="2800" dirty="0">
              <a:solidFill>
                <a:schemeClr val="tx1"/>
              </a:solidFill>
            </a:endParaRPr>
          </a:p>
          <a:p>
            <a:pPr algn="l" defTabSz="914400"/>
            <a:r>
              <a:rPr lang="en-IE" sz="2800" dirty="0">
                <a:solidFill>
                  <a:schemeClr val="tx1"/>
                </a:solidFill>
              </a:rPr>
              <a:t>Introduction to Processing</a:t>
            </a:r>
            <a:endParaRPr lang="en-US" sz="2800" dirty="0">
              <a:solidFill>
                <a:schemeClr val="tx1"/>
              </a:solidFill>
            </a:endParaRPr>
          </a:p>
        </p:txBody>
      </p:sp>
      <p:pic>
        <p:nvPicPr>
          <p:cNvPr id="8" name="Picture 7">
            <a:extLst>
              <a:ext uri="{FF2B5EF4-FFF2-40B4-BE49-F238E27FC236}">
                <a16:creationId xmlns:a16="http://schemas.microsoft.com/office/drawing/2014/main" id="{CE8C56AC-B899-2568-9517-5FD54D9A7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63824" y="266518"/>
            <a:ext cx="2813800" cy="4413803"/>
          </a:xfrm>
          <a:prstGeom prst="rect">
            <a:avLst/>
          </a:prstGeom>
        </p:spPr>
      </p:pic>
      <p:sp>
        <p:nvSpPr>
          <p:cNvPr id="9" name="Title 2">
            <a:extLst>
              <a:ext uri="{FF2B5EF4-FFF2-40B4-BE49-F238E27FC236}">
                <a16:creationId xmlns:a16="http://schemas.microsoft.com/office/drawing/2014/main" id="{92B49638-F999-2A91-FA44-4A9EC7335E24}"/>
              </a:ext>
            </a:extLst>
          </p:cNvPr>
          <p:cNvSpPr txBox="1">
            <a:spLocks/>
          </p:cNvSpPr>
          <p:nvPr/>
        </p:nvSpPr>
        <p:spPr>
          <a:xfrm>
            <a:off x="192024" y="2262468"/>
            <a:ext cx="7772401" cy="1611627"/>
          </a:xfrm>
          <a:prstGeom prst="rect">
            <a:avLst/>
          </a:prstGeom>
        </p:spPr>
        <p:txBody>
          <a:bodyPr>
            <a:normAutofit/>
          </a:bodyPr>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IE" sz="2400" dirty="0">
                <a:solidFill>
                  <a:schemeClr val="bg1">
                    <a:lumMod val="75000"/>
                  </a:schemeClr>
                </a:solidFill>
              </a:rPr>
              <a:t>Variables, Data Types &amp; </a:t>
            </a:r>
          </a:p>
          <a:p>
            <a:pPr algn="l" defTabSz="914400"/>
            <a:r>
              <a:rPr lang="en-IE" sz="2400" dirty="0">
                <a:solidFill>
                  <a:schemeClr val="bg1">
                    <a:lumMod val="75000"/>
                  </a:schemeClr>
                </a:solidFill>
              </a:rPr>
              <a:t>Arithmetic Operators</a:t>
            </a:r>
            <a:endParaRPr lang="en-US" sz="2400" dirty="0">
              <a:solidFill>
                <a:schemeClr val="bg1">
                  <a:lumMod val="75000"/>
                </a:schemeClr>
              </a:solidFill>
            </a:endParaRPr>
          </a:p>
        </p:txBody>
      </p:sp>
    </p:spTree>
    <p:extLst>
      <p:ext uri="{BB962C8B-B14F-4D97-AF65-F5344CB8AC3E}">
        <p14:creationId xmlns:p14="http://schemas.microsoft.com/office/powerpoint/2010/main" val="261649061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a:t>Declaring variables of a specific type</a:t>
            </a:r>
          </a:p>
        </p:txBody>
      </p:sp>
      <p:pic>
        <p:nvPicPr>
          <p:cNvPr id="4" name="Picture 3">
            <a:extLst>
              <a:ext uri="{FF2B5EF4-FFF2-40B4-BE49-F238E27FC236}">
                <a16:creationId xmlns:a16="http://schemas.microsoft.com/office/drawing/2014/main" id="{B346C56A-C04A-4DC0-B38A-CBDFFAF529F4}"/>
              </a:ext>
            </a:extLst>
          </p:cNvPr>
          <p:cNvPicPr>
            <a:picLocks noChangeAspect="1"/>
          </p:cNvPicPr>
          <p:nvPr/>
        </p:nvPicPr>
        <p:blipFill rotWithShape="1">
          <a:blip r:embed="rId3"/>
          <a:srcRect r="-24" b="59999"/>
          <a:stretch/>
        </p:blipFill>
        <p:spPr>
          <a:xfrm>
            <a:off x="1485900" y="1200150"/>
            <a:ext cx="6229350" cy="2220362"/>
          </a:xfrm>
          <a:prstGeom prst="rect">
            <a:avLst/>
          </a:prstGeom>
          <a:solidFill>
            <a:srgbClr val="FFFF00"/>
          </a:solidFill>
          <a:ln w="19050">
            <a:solidFill>
              <a:schemeClr val="tx1"/>
            </a:solidFill>
          </a:ln>
        </p:spPr>
      </p:pic>
      <p:sp>
        <p:nvSpPr>
          <p:cNvPr id="2" name="Donut 1"/>
          <p:cNvSpPr/>
          <p:nvPr/>
        </p:nvSpPr>
        <p:spPr>
          <a:xfrm>
            <a:off x="2114550" y="2343150"/>
            <a:ext cx="1314450" cy="571500"/>
          </a:xfrm>
          <a:prstGeom prst="donut">
            <a:avLst>
              <a:gd name="adj" fmla="val 5081"/>
            </a:avLst>
          </a:prstGeom>
          <a:solidFill>
            <a:srgbClr val="FFFF00"/>
          </a:solidFill>
          <a:ln w="1905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sz="1688">
              <a:solidFill>
                <a:schemeClr val="tx1"/>
              </a:solidFill>
            </a:endParaRPr>
          </a:p>
        </p:txBody>
      </p:sp>
      <p:sp>
        <p:nvSpPr>
          <p:cNvPr id="6" name="TextBox 5"/>
          <p:cNvSpPr txBox="1"/>
          <p:nvPr/>
        </p:nvSpPr>
        <p:spPr>
          <a:xfrm>
            <a:off x="2628900" y="3548371"/>
            <a:ext cx="3547423" cy="1131335"/>
          </a:xfrm>
          <a:prstGeom prst="rect">
            <a:avLst/>
          </a:prstGeom>
          <a:solidFill>
            <a:srgbClr val="FFFF00"/>
          </a:solidFill>
          <a:ln w="19050">
            <a:solidFill>
              <a:schemeClr val="accent1"/>
            </a:solidFill>
          </a:ln>
        </p:spPr>
        <p:txBody>
          <a:bodyPr wrap="square" rtlCol="0">
            <a:spAutoFit/>
          </a:bodyPr>
          <a:lstStyle/>
          <a:p>
            <a:pPr algn="ctr"/>
            <a:r>
              <a:rPr lang="en-GB" sz="1688" dirty="0"/>
              <a:t>YELLOW underline – a warning message that indicates that the variable hasn’t been used meaningfully.</a:t>
            </a:r>
          </a:p>
        </p:txBody>
      </p:sp>
      <p:sp>
        <p:nvSpPr>
          <p:cNvPr id="3" name="Footer Placeholder 2">
            <a:extLst>
              <a:ext uri="{FF2B5EF4-FFF2-40B4-BE49-F238E27FC236}">
                <a16:creationId xmlns:a16="http://schemas.microsoft.com/office/drawing/2014/main" id="{6E5448BD-19AB-CE39-77BD-EC85195C44A9}"/>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99EB3755-45B6-F64A-D435-4F774B1260A1}"/>
              </a:ext>
            </a:extLst>
          </p:cNvPr>
          <p:cNvSpPr>
            <a:spLocks noGrp="1"/>
          </p:cNvSpPr>
          <p:nvPr>
            <p:ph type="sldNum" sz="quarter" idx="2"/>
          </p:nvPr>
        </p:nvSpPr>
        <p:spPr/>
        <p:txBody>
          <a:bodyPr/>
          <a:lstStyle/>
          <a:p>
            <a:pPr lvl="0"/>
            <a:fld id="{86CB4B4D-7CA3-9044-876B-883B54F8677D}" type="slidenum">
              <a:rPr lang="en-IE" smtClean="0"/>
              <a:t>20</a:t>
            </a:fld>
            <a:endParaRPr lang="en-IE" dirty="0"/>
          </a:p>
        </p:txBody>
      </p:sp>
    </p:spTree>
    <p:extLst>
      <p:ext uri="{BB962C8B-B14F-4D97-AF65-F5344CB8AC3E}">
        <p14:creationId xmlns:p14="http://schemas.microsoft.com/office/powerpoint/2010/main" val="17798517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a:t>Declaring variables of a specific type</a:t>
            </a:r>
          </a:p>
        </p:txBody>
      </p:sp>
      <p:pic>
        <p:nvPicPr>
          <p:cNvPr id="2" name="Picture 1">
            <a:extLst>
              <a:ext uri="{FF2B5EF4-FFF2-40B4-BE49-F238E27FC236}">
                <a16:creationId xmlns:a16="http://schemas.microsoft.com/office/drawing/2014/main" id="{64DF56CB-3B05-413D-B755-FF52ECFE2822}"/>
              </a:ext>
            </a:extLst>
          </p:cNvPr>
          <p:cNvPicPr>
            <a:picLocks noChangeAspect="1"/>
          </p:cNvPicPr>
          <p:nvPr/>
        </p:nvPicPr>
        <p:blipFill rotWithShape="1">
          <a:blip r:embed="rId3"/>
          <a:srcRect l="-1" r="483" b="51111"/>
          <a:stretch/>
        </p:blipFill>
        <p:spPr>
          <a:xfrm>
            <a:off x="1485900" y="1200151"/>
            <a:ext cx="6229350" cy="2727608"/>
          </a:xfrm>
          <a:prstGeom prst="rect">
            <a:avLst/>
          </a:prstGeom>
          <a:ln>
            <a:solidFill>
              <a:schemeClr val="tx1"/>
            </a:solidFill>
          </a:ln>
        </p:spPr>
      </p:pic>
      <p:sp>
        <p:nvSpPr>
          <p:cNvPr id="3" name="Rectangle 2"/>
          <p:cNvSpPr/>
          <p:nvPr/>
        </p:nvSpPr>
        <p:spPr>
          <a:xfrm>
            <a:off x="1400175" y="3388497"/>
            <a:ext cx="6400800" cy="514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sp>
        <p:nvSpPr>
          <p:cNvPr id="4" name="Footer Placeholder 3">
            <a:extLst>
              <a:ext uri="{FF2B5EF4-FFF2-40B4-BE49-F238E27FC236}">
                <a16:creationId xmlns:a16="http://schemas.microsoft.com/office/drawing/2014/main" id="{6CD9E5E7-DB44-618A-4896-99BEA433C630}"/>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35E1AD73-7191-0A9A-9A8A-FC3E8C1A3698}"/>
              </a:ext>
            </a:extLst>
          </p:cNvPr>
          <p:cNvSpPr>
            <a:spLocks noGrp="1"/>
          </p:cNvSpPr>
          <p:nvPr>
            <p:ph type="sldNum" sz="quarter" idx="2"/>
          </p:nvPr>
        </p:nvSpPr>
        <p:spPr/>
        <p:txBody>
          <a:bodyPr/>
          <a:lstStyle/>
          <a:p>
            <a:pPr lvl="0"/>
            <a:fld id="{86CB4B4D-7CA3-9044-876B-883B54F8677D}" type="slidenum">
              <a:rPr lang="en-IE" smtClean="0"/>
              <a:t>21</a:t>
            </a:fld>
            <a:endParaRPr lang="en-IE" dirty="0"/>
          </a:p>
        </p:txBody>
      </p:sp>
    </p:spTree>
    <p:extLst>
      <p:ext uri="{BB962C8B-B14F-4D97-AF65-F5344CB8AC3E}">
        <p14:creationId xmlns:p14="http://schemas.microsoft.com/office/powerpoint/2010/main" val="33135182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a:t>Declaring variables of a specific type</a:t>
            </a:r>
          </a:p>
        </p:txBody>
      </p:sp>
      <p:pic>
        <p:nvPicPr>
          <p:cNvPr id="2" name="Picture 1">
            <a:extLst>
              <a:ext uri="{FF2B5EF4-FFF2-40B4-BE49-F238E27FC236}">
                <a16:creationId xmlns:a16="http://schemas.microsoft.com/office/drawing/2014/main" id="{4E2C38EA-ECB3-4D94-AEAE-A23947CBE6BB}"/>
              </a:ext>
            </a:extLst>
          </p:cNvPr>
          <p:cNvPicPr>
            <a:picLocks noChangeAspect="1"/>
          </p:cNvPicPr>
          <p:nvPr/>
        </p:nvPicPr>
        <p:blipFill rotWithShape="1">
          <a:blip r:embed="rId3"/>
          <a:srcRect l="-1" r="483" b="43333"/>
          <a:stretch/>
        </p:blipFill>
        <p:spPr>
          <a:xfrm>
            <a:off x="1485900" y="1143000"/>
            <a:ext cx="6229350" cy="3161546"/>
          </a:xfrm>
          <a:prstGeom prst="rect">
            <a:avLst/>
          </a:prstGeom>
          <a:ln>
            <a:solidFill>
              <a:schemeClr val="tx1"/>
            </a:solidFill>
          </a:ln>
        </p:spPr>
      </p:pic>
      <p:sp>
        <p:nvSpPr>
          <p:cNvPr id="3" name="Rectangle 2"/>
          <p:cNvSpPr/>
          <p:nvPr/>
        </p:nvSpPr>
        <p:spPr>
          <a:xfrm>
            <a:off x="1485901" y="3847346"/>
            <a:ext cx="6275195"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1688"/>
          </a:p>
        </p:txBody>
      </p:sp>
      <p:sp>
        <p:nvSpPr>
          <p:cNvPr id="4" name="Footer Placeholder 3">
            <a:extLst>
              <a:ext uri="{FF2B5EF4-FFF2-40B4-BE49-F238E27FC236}">
                <a16:creationId xmlns:a16="http://schemas.microsoft.com/office/drawing/2014/main" id="{9B9303AD-33CF-B32B-FE64-AB5DBF98B797}"/>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18726C97-5125-04FA-BE95-E8019C109A64}"/>
              </a:ext>
            </a:extLst>
          </p:cNvPr>
          <p:cNvSpPr>
            <a:spLocks noGrp="1"/>
          </p:cNvSpPr>
          <p:nvPr>
            <p:ph type="sldNum" sz="quarter" idx="2"/>
          </p:nvPr>
        </p:nvSpPr>
        <p:spPr/>
        <p:txBody>
          <a:bodyPr/>
          <a:lstStyle/>
          <a:p>
            <a:pPr lvl="0"/>
            <a:fld id="{86CB4B4D-7CA3-9044-876B-883B54F8677D}" type="slidenum">
              <a:rPr lang="en-IE" smtClean="0"/>
              <a:t>22</a:t>
            </a:fld>
            <a:endParaRPr lang="en-IE" dirty="0"/>
          </a:p>
        </p:txBody>
      </p:sp>
    </p:spTree>
    <p:extLst>
      <p:ext uri="{BB962C8B-B14F-4D97-AF65-F5344CB8AC3E}">
        <p14:creationId xmlns:p14="http://schemas.microsoft.com/office/powerpoint/2010/main" val="13434198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a:t>Declaring variables - some errors</a:t>
            </a:r>
          </a:p>
        </p:txBody>
      </p:sp>
      <p:pic>
        <p:nvPicPr>
          <p:cNvPr id="3" name="Picture 2">
            <a:extLst>
              <a:ext uri="{FF2B5EF4-FFF2-40B4-BE49-F238E27FC236}">
                <a16:creationId xmlns:a16="http://schemas.microsoft.com/office/drawing/2014/main" id="{730FA9E5-D0BC-4846-A6BE-7BC58C81E0BA}"/>
              </a:ext>
            </a:extLst>
          </p:cNvPr>
          <p:cNvPicPr>
            <a:picLocks noChangeAspect="1"/>
          </p:cNvPicPr>
          <p:nvPr/>
        </p:nvPicPr>
        <p:blipFill rotWithShape="1">
          <a:blip r:embed="rId3"/>
          <a:srcRect r="-391" b="36666"/>
          <a:stretch/>
        </p:blipFill>
        <p:spPr>
          <a:xfrm>
            <a:off x="1166924" y="913439"/>
            <a:ext cx="6094895" cy="3790876"/>
          </a:xfrm>
          <a:prstGeom prst="rect">
            <a:avLst/>
          </a:prstGeom>
          <a:ln>
            <a:solidFill>
              <a:schemeClr val="tx1"/>
            </a:solidFill>
          </a:ln>
        </p:spPr>
      </p:pic>
      <p:sp>
        <p:nvSpPr>
          <p:cNvPr id="2" name="TextBox 1"/>
          <p:cNvSpPr txBox="1"/>
          <p:nvPr/>
        </p:nvSpPr>
        <p:spPr>
          <a:xfrm>
            <a:off x="5266660" y="2093285"/>
            <a:ext cx="3544186" cy="1985159"/>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IE" sz="2400" dirty="0"/>
              <a:t>Data types are case sensitive.</a:t>
            </a:r>
          </a:p>
          <a:p>
            <a:pPr algn="ctr"/>
            <a:endParaRPr lang="en-IE" sz="2700" dirty="0"/>
          </a:p>
          <a:p>
            <a:pPr algn="ctr"/>
            <a:r>
              <a:rPr lang="en-IE" sz="2400" dirty="0" err="1">
                <a:solidFill>
                  <a:srgbClr val="FF0000"/>
                </a:solidFill>
              </a:rPr>
              <a:t>Int</a:t>
            </a:r>
            <a:r>
              <a:rPr lang="en-IE" sz="2400" dirty="0">
                <a:solidFill>
                  <a:srgbClr val="FF0000"/>
                </a:solidFill>
              </a:rPr>
              <a:t> </a:t>
            </a:r>
            <a:r>
              <a:rPr lang="en-IE" sz="2400" dirty="0"/>
              <a:t>is not valid.</a:t>
            </a:r>
          </a:p>
          <a:p>
            <a:pPr algn="ctr"/>
            <a:r>
              <a:rPr lang="en-IE" sz="2400" b="1" dirty="0" err="1">
                <a:solidFill>
                  <a:srgbClr val="0368FF"/>
                </a:solidFill>
              </a:rPr>
              <a:t>int</a:t>
            </a:r>
            <a:r>
              <a:rPr lang="en-IE" sz="2400" dirty="0">
                <a:solidFill>
                  <a:srgbClr val="FF0000"/>
                </a:solidFill>
              </a:rPr>
              <a:t> </a:t>
            </a:r>
            <a:r>
              <a:rPr lang="en-IE" sz="2400" dirty="0"/>
              <a:t>is valid.</a:t>
            </a:r>
          </a:p>
        </p:txBody>
      </p:sp>
      <p:sp>
        <p:nvSpPr>
          <p:cNvPr id="4" name="Footer Placeholder 3">
            <a:extLst>
              <a:ext uri="{FF2B5EF4-FFF2-40B4-BE49-F238E27FC236}">
                <a16:creationId xmlns:a16="http://schemas.microsoft.com/office/drawing/2014/main" id="{D78D8956-0BE9-FC95-E4B4-93C5F71700D6}"/>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6DA2A34C-94AA-7E03-D9B9-E782DD87A645}"/>
              </a:ext>
            </a:extLst>
          </p:cNvPr>
          <p:cNvSpPr>
            <a:spLocks noGrp="1"/>
          </p:cNvSpPr>
          <p:nvPr>
            <p:ph type="sldNum" sz="quarter" idx="2"/>
          </p:nvPr>
        </p:nvSpPr>
        <p:spPr/>
        <p:txBody>
          <a:bodyPr/>
          <a:lstStyle/>
          <a:p>
            <a:pPr lvl="0"/>
            <a:fld id="{86CB4B4D-7CA3-9044-876B-883B54F8677D}" type="slidenum">
              <a:rPr lang="en-IE" smtClean="0"/>
              <a:t>23</a:t>
            </a:fld>
            <a:endParaRPr lang="en-IE" dirty="0"/>
          </a:p>
        </p:txBody>
      </p:sp>
      <p:cxnSp>
        <p:nvCxnSpPr>
          <p:cNvPr id="6" name="Straight Arrow Connector 5">
            <a:extLst>
              <a:ext uri="{FF2B5EF4-FFF2-40B4-BE49-F238E27FC236}">
                <a16:creationId xmlns:a16="http://schemas.microsoft.com/office/drawing/2014/main" id="{57F57B20-C2E0-8699-4A75-FC175C843912}"/>
              </a:ext>
            </a:extLst>
          </p:cNvPr>
          <p:cNvCxnSpPr>
            <a:cxnSpLocks/>
          </p:cNvCxnSpPr>
          <p:nvPr/>
        </p:nvCxnSpPr>
        <p:spPr>
          <a:xfrm flipH="1" flipV="1">
            <a:off x="2962940" y="2948763"/>
            <a:ext cx="2825369" cy="493158"/>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687F60B4-DBB3-932F-0CDD-64362256B187}"/>
              </a:ext>
            </a:extLst>
          </p:cNvPr>
          <p:cNvCxnSpPr>
            <a:cxnSpLocks/>
          </p:cNvCxnSpPr>
          <p:nvPr/>
        </p:nvCxnSpPr>
        <p:spPr>
          <a:xfrm>
            <a:off x="3919338" y="3861254"/>
            <a:ext cx="0" cy="583340"/>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0063988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a:t>Declaring variables - some errors</a:t>
            </a:r>
          </a:p>
        </p:txBody>
      </p:sp>
      <p:pic>
        <p:nvPicPr>
          <p:cNvPr id="3" name="Picture 2">
            <a:extLst>
              <a:ext uri="{FF2B5EF4-FFF2-40B4-BE49-F238E27FC236}">
                <a16:creationId xmlns:a16="http://schemas.microsoft.com/office/drawing/2014/main" id="{730FA9E5-D0BC-4846-A6BE-7BC58C81E0BA}"/>
              </a:ext>
            </a:extLst>
          </p:cNvPr>
          <p:cNvPicPr>
            <a:picLocks noChangeAspect="1"/>
          </p:cNvPicPr>
          <p:nvPr/>
        </p:nvPicPr>
        <p:blipFill rotWithShape="1">
          <a:blip r:embed="rId3"/>
          <a:srcRect r="-391" b="36666"/>
          <a:stretch/>
        </p:blipFill>
        <p:spPr>
          <a:xfrm>
            <a:off x="1166924" y="913439"/>
            <a:ext cx="6094895" cy="3790876"/>
          </a:xfrm>
          <a:prstGeom prst="rect">
            <a:avLst/>
          </a:prstGeom>
          <a:ln>
            <a:solidFill>
              <a:schemeClr val="tx1"/>
            </a:solidFill>
          </a:ln>
        </p:spPr>
      </p:pic>
      <p:sp>
        <p:nvSpPr>
          <p:cNvPr id="2" name="TextBox 1"/>
          <p:cNvSpPr txBox="1"/>
          <p:nvPr/>
        </p:nvSpPr>
        <p:spPr>
          <a:xfrm>
            <a:off x="5266660" y="2093285"/>
            <a:ext cx="3544186" cy="1985159"/>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IE" sz="2400" dirty="0"/>
              <a:t>Data types are case sensitive.</a:t>
            </a:r>
          </a:p>
          <a:p>
            <a:pPr algn="ctr"/>
            <a:endParaRPr lang="en-IE" sz="2700" dirty="0"/>
          </a:p>
          <a:p>
            <a:pPr algn="ctr"/>
            <a:r>
              <a:rPr lang="en-IE" sz="2400" dirty="0" err="1">
                <a:solidFill>
                  <a:srgbClr val="FF0000"/>
                </a:solidFill>
              </a:rPr>
              <a:t>Int</a:t>
            </a:r>
            <a:r>
              <a:rPr lang="en-IE" sz="2400" dirty="0">
                <a:solidFill>
                  <a:srgbClr val="FF0000"/>
                </a:solidFill>
              </a:rPr>
              <a:t> </a:t>
            </a:r>
            <a:r>
              <a:rPr lang="en-IE" sz="2400" dirty="0"/>
              <a:t>is not valid.</a:t>
            </a:r>
          </a:p>
          <a:p>
            <a:pPr algn="ctr"/>
            <a:r>
              <a:rPr lang="en-IE" sz="2400" b="1" dirty="0" err="1">
                <a:solidFill>
                  <a:srgbClr val="0368FF"/>
                </a:solidFill>
              </a:rPr>
              <a:t>int</a:t>
            </a:r>
            <a:r>
              <a:rPr lang="en-IE" sz="2400" dirty="0">
                <a:solidFill>
                  <a:srgbClr val="FF0000"/>
                </a:solidFill>
              </a:rPr>
              <a:t> </a:t>
            </a:r>
            <a:r>
              <a:rPr lang="en-IE" sz="2400" dirty="0"/>
              <a:t>is valid.</a:t>
            </a:r>
          </a:p>
        </p:txBody>
      </p:sp>
      <p:sp>
        <p:nvSpPr>
          <p:cNvPr id="4" name="Footer Placeholder 3">
            <a:extLst>
              <a:ext uri="{FF2B5EF4-FFF2-40B4-BE49-F238E27FC236}">
                <a16:creationId xmlns:a16="http://schemas.microsoft.com/office/drawing/2014/main" id="{D78D8956-0BE9-FC95-E4B4-93C5F71700D6}"/>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6DA2A34C-94AA-7E03-D9B9-E782DD87A645}"/>
              </a:ext>
            </a:extLst>
          </p:cNvPr>
          <p:cNvSpPr>
            <a:spLocks noGrp="1"/>
          </p:cNvSpPr>
          <p:nvPr>
            <p:ph type="sldNum" sz="quarter" idx="2"/>
          </p:nvPr>
        </p:nvSpPr>
        <p:spPr/>
        <p:txBody>
          <a:bodyPr/>
          <a:lstStyle/>
          <a:p>
            <a:pPr lvl="0"/>
            <a:fld id="{86CB4B4D-7CA3-9044-876B-883B54F8677D}" type="slidenum">
              <a:rPr lang="en-IE" smtClean="0"/>
              <a:t>24</a:t>
            </a:fld>
            <a:endParaRPr lang="en-IE" dirty="0"/>
          </a:p>
        </p:txBody>
      </p:sp>
      <p:sp>
        <p:nvSpPr>
          <p:cNvPr id="7" name="TextBox 6">
            <a:extLst>
              <a:ext uri="{FF2B5EF4-FFF2-40B4-BE49-F238E27FC236}">
                <a16:creationId xmlns:a16="http://schemas.microsoft.com/office/drawing/2014/main" id="{B848C6EE-26F0-91B3-AF2E-42593BD067C3}"/>
              </a:ext>
            </a:extLst>
          </p:cNvPr>
          <p:cNvSpPr txBox="1"/>
          <p:nvPr/>
        </p:nvSpPr>
        <p:spPr>
          <a:xfrm>
            <a:off x="1980044" y="3339198"/>
            <a:ext cx="2953053" cy="553998"/>
          </a:xfrm>
          <a:prstGeom prst="rect">
            <a:avLst/>
          </a:prstGeom>
          <a:solidFill>
            <a:srgbClr val="FF8989"/>
          </a:solidFill>
          <a:ln w="19050">
            <a:solidFill>
              <a:schemeClr val="tx1"/>
            </a:solidFill>
          </a:ln>
        </p:spPr>
        <p:txBody>
          <a:bodyPr wrap="none" rtlCol="0">
            <a:spAutoFit/>
          </a:bodyPr>
          <a:lstStyle/>
          <a:p>
            <a:r>
              <a:rPr lang="en-GB" sz="1500" b="1" dirty="0"/>
              <a:t>RED underline </a:t>
            </a:r>
            <a:br>
              <a:rPr lang="en-GB" sz="1500" b="1" dirty="0"/>
            </a:br>
            <a:r>
              <a:rPr lang="en-GB" sz="1500" b="1" dirty="0"/>
              <a:t>- indicates a type of syntax error</a:t>
            </a:r>
          </a:p>
        </p:txBody>
      </p:sp>
      <p:cxnSp>
        <p:nvCxnSpPr>
          <p:cNvPr id="6" name="Straight Arrow Connector 5">
            <a:extLst>
              <a:ext uri="{FF2B5EF4-FFF2-40B4-BE49-F238E27FC236}">
                <a16:creationId xmlns:a16="http://schemas.microsoft.com/office/drawing/2014/main" id="{57F57B20-C2E0-8699-4A75-FC175C843912}"/>
              </a:ext>
            </a:extLst>
          </p:cNvPr>
          <p:cNvCxnSpPr>
            <a:cxnSpLocks/>
          </p:cNvCxnSpPr>
          <p:nvPr/>
        </p:nvCxnSpPr>
        <p:spPr>
          <a:xfrm flipH="1" flipV="1">
            <a:off x="1885836" y="3056843"/>
            <a:ext cx="389860" cy="367783"/>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965744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200" dirty="0"/>
              <a:t>Declaring variables - some errors</a:t>
            </a:r>
          </a:p>
        </p:txBody>
      </p:sp>
      <p:pic>
        <p:nvPicPr>
          <p:cNvPr id="2" name="Picture 1">
            <a:extLst>
              <a:ext uri="{FF2B5EF4-FFF2-40B4-BE49-F238E27FC236}">
                <a16:creationId xmlns:a16="http://schemas.microsoft.com/office/drawing/2014/main" id="{9E951534-F72D-4C94-83BA-6657E2F8905A}"/>
              </a:ext>
            </a:extLst>
          </p:cNvPr>
          <p:cNvPicPr>
            <a:picLocks noChangeAspect="1"/>
          </p:cNvPicPr>
          <p:nvPr/>
        </p:nvPicPr>
        <p:blipFill rotWithShape="1">
          <a:blip r:embed="rId3"/>
          <a:srcRect r="-391" b="36666"/>
          <a:stretch/>
        </p:blipFill>
        <p:spPr>
          <a:xfrm>
            <a:off x="479352" y="838200"/>
            <a:ext cx="6172200" cy="3838958"/>
          </a:xfrm>
          <a:prstGeom prst="rect">
            <a:avLst/>
          </a:prstGeom>
          <a:ln>
            <a:solidFill>
              <a:schemeClr val="tx1"/>
            </a:solidFill>
          </a:ln>
        </p:spPr>
      </p:pic>
      <p:sp>
        <p:nvSpPr>
          <p:cNvPr id="6" name="TextBox 5">
            <a:extLst>
              <a:ext uri="{FF2B5EF4-FFF2-40B4-BE49-F238E27FC236}">
                <a16:creationId xmlns:a16="http://schemas.microsoft.com/office/drawing/2014/main" id="{533E301B-B9E9-495A-8061-5C310F4B9D07}"/>
              </a:ext>
            </a:extLst>
          </p:cNvPr>
          <p:cNvSpPr txBox="1"/>
          <p:nvPr/>
        </p:nvSpPr>
        <p:spPr>
          <a:xfrm>
            <a:off x="5165650" y="2451896"/>
            <a:ext cx="3744433" cy="1200329"/>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IE" sz="2400" dirty="0"/>
              <a:t>Syntax error – you cannot define two variables with the same name.</a:t>
            </a:r>
          </a:p>
        </p:txBody>
      </p:sp>
      <p:sp>
        <p:nvSpPr>
          <p:cNvPr id="3" name="Footer Placeholder 2">
            <a:extLst>
              <a:ext uri="{FF2B5EF4-FFF2-40B4-BE49-F238E27FC236}">
                <a16:creationId xmlns:a16="http://schemas.microsoft.com/office/drawing/2014/main" id="{FC6DDD26-DD07-E912-DF78-C01F6824F523}"/>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E291CB5D-2C81-8372-729C-BB2D97BBC605}"/>
              </a:ext>
            </a:extLst>
          </p:cNvPr>
          <p:cNvSpPr>
            <a:spLocks noGrp="1"/>
          </p:cNvSpPr>
          <p:nvPr>
            <p:ph type="sldNum" sz="quarter" idx="2"/>
          </p:nvPr>
        </p:nvSpPr>
        <p:spPr/>
        <p:txBody>
          <a:bodyPr/>
          <a:lstStyle/>
          <a:p>
            <a:pPr lvl="0"/>
            <a:fld id="{86CB4B4D-7CA3-9044-876B-883B54F8677D}" type="slidenum">
              <a:rPr lang="en-IE" smtClean="0"/>
              <a:t>25</a:t>
            </a:fld>
            <a:endParaRPr lang="en-IE" dirty="0"/>
          </a:p>
        </p:txBody>
      </p:sp>
      <p:cxnSp>
        <p:nvCxnSpPr>
          <p:cNvPr id="5" name="Straight Arrow Connector 4">
            <a:extLst>
              <a:ext uri="{FF2B5EF4-FFF2-40B4-BE49-F238E27FC236}">
                <a16:creationId xmlns:a16="http://schemas.microsoft.com/office/drawing/2014/main" id="{18D5D680-3F7F-133A-1021-BC48DE0576B5}"/>
              </a:ext>
            </a:extLst>
          </p:cNvPr>
          <p:cNvCxnSpPr>
            <a:cxnSpLocks/>
          </p:cNvCxnSpPr>
          <p:nvPr/>
        </p:nvCxnSpPr>
        <p:spPr>
          <a:xfrm flipH="1" flipV="1">
            <a:off x="2707759" y="3052060"/>
            <a:ext cx="2289543" cy="130619"/>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0EEE6B63-AAE4-7994-2680-A5BBEEB5FDDD}"/>
              </a:ext>
            </a:extLst>
          </p:cNvPr>
          <p:cNvCxnSpPr>
            <a:cxnSpLocks/>
          </p:cNvCxnSpPr>
          <p:nvPr/>
        </p:nvCxnSpPr>
        <p:spPr>
          <a:xfrm>
            <a:off x="1796903" y="3720384"/>
            <a:ext cx="0" cy="773274"/>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9789909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Declaring variables - some errors</a:t>
            </a:r>
            <a:endParaRPr lang="en-IE" sz="3200" dirty="0"/>
          </a:p>
        </p:txBody>
      </p:sp>
      <p:pic>
        <p:nvPicPr>
          <p:cNvPr id="6" name="Picture 5">
            <a:extLst>
              <a:ext uri="{FF2B5EF4-FFF2-40B4-BE49-F238E27FC236}">
                <a16:creationId xmlns:a16="http://schemas.microsoft.com/office/drawing/2014/main" id="{17BCBEBE-347C-4000-BC30-8D60B2074F55}"/>
              </a:ext>
            </a:extLst>
          </p:cNvPr>
          <p:cNvPicPr>
            <a:picLocks noChangeAspect="1"/>
          </p:cNvPicPr>
          <p:nvPr/>
        </p:nvPicPr>
        <p:blipFill rotWithShape="1">
          <a:blip r:embed="rId2"/>
          <a:srcRect r="-391" b="36666"/>
          <a:stretch/>
        </p:blipFill>
        <p:spPr>
          <a:xfrm>
            <a:off x="475364" y="831112"/>
            <a:ext cx="6156272" cy="3829050"/>
          </a:xfrm>
          <a:prstGeom prst="rect">
            <a:avLst/>
          </a:prstGeom>
          <a:ln>
            <a:solidFill>
              <a:schemeClr val="tx1"/>
            </a:solidFill>
          </a:ln>
        </p:spPr>
      </p:pic>
      <p:sp>
        <p:nvSpPr>
          <p:cNvPr id="3" name="Footer Placeholder 2">
            <a:extLst>
              <a:ext uri="{FF2B5EF4-FFF2-40B4-BE49-F238E27FC236}">
                <a16:creationId xmlns:a16="http://schemas.microsoft.com/office/drawing/2014/main" id="{0311F645-046E-014E-AA7F-0057FBA0B7B2}"/>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50167435-1EAD-7FF2-FD55-D1AE8EC6EE92}"/>
              </a:ext>
            </a:extLst>
          </p:cNvPr>
          <p:cNvSpPr>
            <a:spLocks noGrp="1"/>
          </p:cNvSpPr>
          <p:nvPr>
            <p:ph type="sldNum" sz="quarter" idx="2"/>
          </p:nvPr>
        </p:nvSpPr>
        <p:spPr/>
        <p:txBody>
          <a:bodyPr/>
          <a:lstStyle/>
          <a:p>
            <a:pPr lvl="0"/>
            <a:fld id="{86CB4B4D-7CA3-9044-876B-883B54F8677D}" type="slidenum">
              <a:rPr lang="en-IE" smtClean="0"/>
              <a:t>26</a:t>
            </a:fld>
            <a:endParaRPr lang="en-IE" dirty="0"/>
          </a:p>
        </p:txBody>
      </p:sp>
      <p:sp>
        <p:nvSpPr>
          <p:cNvPr id="5" name="TextBox 4">
            <a:extLst>
              <a:ext uri="{FF2B5EF4-FFF2-40B4-BE49-F238E27FC236}">
                <a16:creationId xmlns:a16="http://schemas.microsoft.com/office/drawing/2014/main" id="{EF915D17-C765-71FF-AAA5-266C3B24358A}"/>
              </a:ext>
            </a:extLst>
          </p:cNvPr>
          <p:cNvSpPr txBox="1"/>
          <p:nvPr/>
        </p:nvSpPr>
        <p:spPr>
          <a:xfrm>
            <a:off x="5165654" y="2451901"/>
            <a:ext cx="3751521" cy="1200329"/>
          </a:xfrm>
          <a:prstGeom prst="rect">
            <a:avLst/>
          </a:prstGeom>
          <a:solidFill>
            <a:schemeClr val="accent6">
              <a:lumMod val="20000"/>
              <a:lumOff val="80000"/>
            </a:schemeClr>
          </a:solidFill>
          <a:ln>
            <a:solidFill>
              <a:schemeClr val="accent1"/>
            </a:solidFill>
          </a:ln>
        </p:spPr>
        <p:txBody>
          <a:bodyPr wrap="square" rtlCol="0">
            <a:spAutoFit/>
          </a:bodyPr>
          <a:lstStyle/>
          <a:p>
            <a:pPr algn="ctr"/>
            <a:r>
              <a:rPr lang="en-IE" sz="2400" dirty="0"/>
              <a:t>Syntax error – you can only store whole numbers in an </a:t>
            </a:r>
            <a:r>
              <a:rPr lang="en-IE" sz="2400" b="1" dirty="0" err="1">
                <a:solidFill>
                  <a:srgbClr val="0368FF"/>
                </a:solidFill>
              </a:rPr>
              <a:t>int</a:t>
            </a:r>
            <a:r>
              <a:rPr lang="en-IE" sz="2400" dirty="0"/>
              <a:t> variable.</a:t>
            </a:r>
          </a:p>
        </p:txBody>
      </p:sp>
      <p:cxnSp>
        <p:nvCxnSpPr>
          <p:cNvPr id="8" name="Straight Arrow Connector 7">
            <a:extLst>
              <a:ext uri="{FF2B5EF4-FFF2-40B4-BE49-F238E27FC236}">
                <a16:creationId xmlns:a16="http://schemas.microsoft.com/office/drawing/2014/main" id="{7FC0D99F-F6D0-8411-68D7-248DCEDA6FF8}"/>
              </a:ext>
            </a:extLst>
          </p:cNvPr>
          <p:cNvCxnSpPr>
            <a:cxnSpLocks/>
          </p:cNvCxnSpPr>
          <p:nvPr/>
        </p:nvCxnSpPr>
        <p:spPr>
          <a:xfrm flipH="1" flipV="1">
            <a:off x="2962940" y="2863702"/>
            <a:ext cx="2034362" cy="318977"/>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66866D62-35DE-152B-0E7C-5D0FA2D7B13D}"/>
              </a:ext>
            </a:extLst>
          </p:cNvPr>
          <p:cNvCxnSpPr>
            <a:cxnSpLocks/>
          </p:cNvCxnSpPr>
          <p:nvPr/>
        </p:nvCxnSpPr>
        <p:spPr>
          <a:xfrm>
            <a:off x="2962940" y="3652230"/>
            <a:ext cx="0" cy="773274"/>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0680944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Java’s Primitive Data Types: </a:t>
            </a:r>
            <a:r>
              <a:rPr lang="en-IE" sz="3200" b="1" dirty="0" err="1">
                <a:solidFill>
                  <a:srgbClr val="0368FF"/>
                </a:solidFill>
              </a:rPr>
              <a:t>int</a:t>
            </a:r>
            <a:r>
              <a:rPr lang="en-IE" sz="3200" dirty="0"/>
              <a:t> example</a:t>
            </a:r>
            <a:endParaRPr lang="en-IE" sz="2800" dirty="0"/>
          </a:p>
        </p:txBody>
      </p:sp>
      <p:sp>
        <p:nvSpPr>
          <p:cNvPr id="4" name="Rectangle 3"/>
          <p:cNvSpPr/>
          <p:nvPr/>
        </p:nvSpPr>
        <p:spPr>
          <a:xfrm>
            <a:off x="1266937" y="4496150"/>
            <a:ext cx="6325771" cy="352084"/>
          </a:xfrm>
          <a:prstGeom prst="rect">
            <a:avLst/>
          </a:prstGeom>
        </p:spPr>
        <p:txBody>
          <a:bodyPr wrap="none">
            <a:spAutoFit/>
          </a:bodyPr>
          <a:lstStyle/>
          <a:p>
            <a:pPr lvl="0"/>
            <a:r>
              <a:rPr lang="en-IE" sz="1688" dirty="0"/>
              <a:t>Based on the Processing Example: Basics </a:t>
            </a:r>
            <a:r>
              <a:rPr lang="en-IE" sz="1688" dirty="0">
                <a:sym typeface="Wingdings" panose="05000000000000000000" pitchFamily="2" charset="2"/>
              </a:rPr>
              <a:t></a:t>
            </a:r>
            <a:r>
              <a:rPr lang="en-IE" sz="1688" dirty="0"/>
              <a:t> Data </a:t>
            </a:r>
            <a:r>
              <a:rPr lang="en-IE" sz="1688" dirty="0">
                <a:sym typeface="Wingdings" panose="05000000000000000000" pitchFamily="2" charset="2"/>
              </a:rPr>
              <a:t> </a:t>
            </a:r>
            <a:r>
              <a:rPr lang="en-IE" sz="1688" dirty="0"/>
              <a:t>Variables</a:t>
            </a:r>
          </a:p>
        </p:txBody>
      </p:sp>
      <p:pic>
        <p:nvPicPr>
          <p:cNvPr id="3" name="Picture 2">
            <a:extLst>
              <a:ext uri="{FF2B5EF4-FFF2-40B4-BE49-F238E27FC236}">
                <a16:creationId xmlns:a16="http://schemas.microsoft.com/office/drawing/2014/main" id="{30EBEE2F-7E6D-4EB5-90B5-130044589FEE}"/>
              </a:ext>
            </a:extLst>
          </p:cNvPr>
          <p:cNvPicPr>
            <a:picLocks noChangeAspect="1"/>
          </p:cNvPicPr>
          <p:nvPr/>
        </p:nvPicPr>
        <p:blipFill rotWithShape="1">
          <a:blip r:embed="rId3"/>
          <a:srcRect r="24409" b="44444"/>
          <a:stretch/>
        </p:blipFill>
        <p:spPr>
          <a:xfrm>
            <a:off x="483271" y="821279"/>
            <a:ext cx="4382312" cy="3371850"/>
          </a:xfrm>
          <a:prstGeom prst="rect">
            <a:avLst/>
          </a:prstGeom>
          <a:ln>
            <a:solidFill>
              <a:schemeClr val="tx1"/>
            </a:solidFill>
          </a:ln>
        </p:spPr>
      </p:pic>
      <p:sp>
        <p:nvSpPr>
          <p:cNvPr id="5" name="TextBox 4"/>
          <p:cNvSpPr txBox="1"/>
          <p:nvPr/>
        </p:nvSpPr>
        <p:spPr>
          <a:xfrm>
            <a:off x="4572000" y="2114551"/>
            <a:ext cx="4416056" cy="1384995"/>
          </a:xfrm>
          <a:prstGeom prst="rect">
            <a:avLst/>
          </a:prstGeom>
          <a:solidFill>
            <a:schemeClr val="accent6">
              <a:lumMod val="20000"/>
              <a:lumOff val="80000"/>
            </a:schemeClr>
          </a:solidFill>
          <a:ln>
            <a:solidFill>
              <a:schemeClr val="tx1"/>
            </a:solidFill>
          </a:ln>
        </p:spPr>
        <p:txBody>
          <a:bodyPr wrap="square" rtlCol="0">
            <a:spAutoFit/>
          </a:bodyPr>
          <a:lstStyle/>
          <a:p>
            <a:pPr algn="l"/>
            <a:r>
              <a:rPr lang="en-IE" sz="2100" dirty="0"/>
              <a:t>In this example, we have defined three variables (a, b and c) that:</a:t>
            </a:r>
          </a:p>
          <a:p>
            <a:pPr marL="342900" indent="-342900" algn="l">
              <a:buFont typeface="Arial" panose="020B0604020202020204" pitchFamily="34" charset="0"/>
              <a:buChar char="•"/>
            </a:pPr>
            <a:r>
              <a:rPr lang="en-IE" sz="2000" dirty="0"/>
              <a:t>can hold whole numbers (</a:t>
            </a:r>
            <a:r>
              <a:rPr lang="en-IE" sz="2000" b="1" dirty="0" err="1">
                <a:solidFill>
                  <a:srgbClr val="0368FF"/>
                </a:solidFill>
              </a:rPr>
              <a:t>int</a:t>
            </a:r>
            <a:r>
              <a:rPr lang="en-IE" sz="2000" dirty="0"/>
              <a:t>).  </a:t>
            </a:r>
          </a:p>
          <a:p>
            <a:pPr marL="342900" indent="-342900" algn="l">
              <a:buFont typeface="Arial" panose="020B0604020202020204" pitchFamily="34" charset="0"/>
              <a:buChar char="•"/>
            </a:pPr>
            <a:r>
              <a:rPr lang="en-IE" sz="2000" dirty="0"/>
              <a:t>are set with a starting value.</a:t>
            </a:r>
          </a:p>
        </p:txBody>
      </p:sp>
      <p:sp>
        <p:nvSpPr>
          <p:cNvPr id="6" name="Footer Placeholder 5">
            <a:extLst>
              <a:ext uri="{FF2B5EF4-FFF2-40B4-BE49-F238E27FC236}">
                <a16:creationId xmlns:a16="http://schemas.microsoft.com/office/drawing/2014/main" id="{7D2536E9-44EC-32DF-78CE-B9BB14A63549}"/>
              </a:ext>
            </a:extLst>
          </p:cNvPr>
          <p:cNvSpPr>
            <a:spLocks noGrp="1"/>
          </p:cNvSpPr>
          <p:nvPr>
            <p:ph type="ftr" sz="quarter" idx="3"/>
          </p:nvPr>
        </p:nvSpPr>
        <p:spPr/>
        <p:txBody>
          <a:bodyPr/>
          <a:lstStyle/>
          <a:p>
            <a:r>
              <a:rPr lang="en-IE"/>
              <a:t>https://processing.org</a:t>
            </a:r>
            <a:endParaRPr lang="en-IE" dirty="0"/>
          </a:p>
        </p:txBody>
      </p:sp>
      <p:sp>
        <p:nvSpPr>
          <p:cNvPr id="7" name="Slide Number Placeholder 6">
            <a:extLst>
              <a:ext uri="{FF2B5EF4-FFF2-40B4-BE49-F238E27FC236}">
                <a16:creationId xmlns:a16="http://schemas.microsoft.com/office/drawing/2014/main" id="{D1EF05FD-9464-B31E-AB29-43CFDFA5546D}"/>
              </a:ext>
            </a:extLst>
          </p:cNvPr>
          <p:cNvSpPr>
            <a:spLocks noGrp="1"/>
          </p:cNvSpPr>
          <p:nvPr>
            <p:ph type="sldNum" sz="quarter" idx="2"/>
          </p:nvPr>
        </p:nvSpPr>
        <p:spPr/>
        <p:txBody>
          <a:bodyPr/>
          <a:lstStyle/>
          <a:p>
            <a:pPr lvl="0"/>
            <a:fld id="{86CB4B4D-7CA3-9044-876B-883B54F8677D}" type="slidenum">
              <a:rPr lang="en-IE" smtClean="0"/>
              <a:t>27</a:t>
            </a:fld>
            <a:endParaRPr lang="en-IE" dirty="0"/>
          </a:p>
        </p:txBody>
      </p:sp>
    </p:spTree>
    <p:extLst>
      <p:ext uri="{BB962C8B-B14F-4D97-AF65-F5344CB8AC3E}">
        <p14:creationId xmlns:p14="http://schemas.microsoft.com/office/powerpoint/2010/main" val="417264580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Java’s Primitive Data Types: </a:t>
            </a:r>
            <a:r>
              <a:rPr lang="en-IE" sz="3200" b="1" dirty="0">
                <a:solidFill>
                  <a:srgbClr val="0368FF"/>
                </a:solidFill>
              </a:rPr>
              <a:t>int</a:t>
            </a:r>
            <a:r>
              <a:rPr lang="en-IE" sz="3200" dirty="0"/>
              <a:t> example</a:t>
            </a:r>
          </a:p>
        </p:txBody>
      </p:sp>
      <p:pic>
        <p:nvPicPr>
          <p:cNvPr id="3" name="Picture 2">
            <a:extLst>
              <a:ext uri="{FF2B5EF4-FFF2-40B4-BE49-F238E27FC236}">
                <a16:creationId xmlns:a16="http://schemas.microsoft.com/office/drawing/2014/main" id="{0237FA44-A833-44C8-AE1A-7A10E2363CC0}"/>
              </a:ext>
            </a:extLst>
          </p:cNvPr>
          <p:cNvPicPr>
            <a:picLocks noChangeAspect="1"/>
          </p:cNvPicPr>
          <p:nvPr/>
        </p:nvPicPr>
        <p:blipFill rotWithShape="1">
          <a:blip r:embed="rId3"/>
          <a:srcRect r="24409" b="36666"/>
          <a:stretch/>
        </p:blipFill>
        <p:spPr>
          <a:xfrm>
            <a:off x="446808" y="846802"/>
            <a:ext cx="4183793" cy="3669780"/>
          </a:xfrm>
          <a:prstGeom prst="rect">
            <a:avLst/>
          </a:prstGeom>
          <a:ln>
            <a:solidFill>
              <a:schemeClr val="tx1"/>
            </a:solidFill>
          </a:ln>
        </p:spPr>
      </p:pic>
      <p:sp>
        <p:nvSpPr>
          <p:cNvPr id="5" name="TextBox 4"/>
          <p:cNvSpPr txBox="1"/>
          <p:nvPr/>
        </p:nvSpPr>
        <p:spPr>
          <a:xfrm>
            <a:off x="4679013" y="951306"/>
            <a:ext cx="4267200" cy="738664"/>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IE" sz="2100" dirty="0"/>
              <a:t>We can pass the defined variables as values to functions.</a:t>
            </a:r>
          </a:p>
        </p:txBody>
      </p:sp>
      <p:pic>
        <p:nvPicPr>
          <p:cNvPr id="6" name="Picture 5">
            <a:extLst>
              <a:ext uri="{FF2B5EF4-FFF2-40B4-BE49-F238E27FC236}">
                <a16:creationId xmlns:a16="http://schemas.microsoft.com/office/drawing/2014/main" id="{F5C8DFB0-6522-4DE9-8D88-4E7C262B61A5}"/>
              </a:ext>
            </a:extLst>
          </p:cNvPr>
          <p:cNvPicPr>
            <a:picLocks noChangeAspect="1"/>
          </p:cNvPicPr>
          <p:nvPr/>
        </p:nvPicPr>
        <p:blipFill>
          <a:blip r:embed="rId4"/>
          <a:stretch>
            <a:fillRect/>
          </a:stretch>
        </p:blipFill>
        <p:spPr>
          <a:xfrm>
            <a:off x="5166736" y="1879461"/>
            <a:ext cx="3001201" cy="2235994"/>
          </a:xfrm>
          <a:prstGeom prst="rect">
            <a:avLst/>
          </a:prstGeom>
        </p:spPr>
      </p:pic>
      <p:sp>
        <p:nvSpPr>
          <p:cNvPr id="7" name="Footer Placeholder 6">
            <a:extLst>
              <a:ext uri="{FF2B5EF4-FFF2-40B4-BE49-F238E27FC236}">
                <a16:creationId xmlns:a16="http://schemas.microsoft.com/office/drawing/2014/main" id="{64EB075B-C518-8884-CCDC-09AD0AC10AB8}"/>
              </a:ext>
            </a:extLst>
          </p:cNvPr>
          <p:cNvSpPr>
            <a:spLocks noGrp="1"/>
          </p:cNvSpPr>
          <p:nvPr>
            <p:ph type="ftr" sz="quarter" idx="3"/>
          </p:nvPr>
        </p:nvSpPr>
        <p:spPr/>
        <p:txBody>
          <a:bodyPr/>
          <a:lstStyle/>
          <a:p>
            <a:r>
              <a:rPr lang="en-IE"/>
              <a:t>https://processing.org</a:t>
            </a:r>
            <a:endParaRPr lang="en-IE" dirty="0"/>
          </a:p>
        </p:txBody>
      </p:sp>
      <p:sp>
        <p:nvSpPr>
          <p:cNvPr id="8" name="Slide Number Placeholder 7">
            <a:extLst>
              <a:ext uri="{FF2B5EF4-FFF2-40B4-BE49-F238E27FC236}">
                <a16:creationId xmlns:a16="http://schemas.microsoft.com/office/drawing/2014/main" id="{D16C4769-F38F-7BA2-0CAB-2D3C77BA57BB}"/>
              </a:ext>
            </a:extLst>
          </p:cNvPr>
          <p:cNvSpPr>
            <a:spLocks noGrp="1"/>
          </p:cNvSpPr>
          <p:nvPr>
            <p:ph type="sldNum" sz="quarter" idx="2"/>
          </p:nvPr>
        </p:nvSpPr>
        <p:spPr/>
        <p:txBody>
          <a:bodyPr/>
          <a:lstStyle/>
          <a:p>
            <a:pPr lvl="0"/>
            <a:fld id="{86CB4B4D-7CA3-9044-876B-883B54F8677D}" type="slidenum">
              <a:rPr lang="en-IE" smtClean="0"/>
              <a:t>28</a:t>
            </a:fld>
            <a:endParaRPr lang="en-IE" dirty="0"/>
          </a:p>
        </p:txBody>
      </p:sp>
      <p:sp>
        <p:nvSpPr>
          <p:cNvPr id="9" name="Rectangle 8">
            <a:extLst>
              <a:ext uri="{FF2B5EF4-FFF2-40B4-BE49-F238E27FC236}">
                <a16:creationId xmlns:a16="http://schemas.microsoft.com/office/drawing/2014/main" id="{39D5646E-63B7-A3BC-2D08-09BE2DEEB1DF}"/>
              </a:ext>
            </a:extLst>
          </p:cNvPr>
          <p:cNvSpPr/>
          <p:nvPr/>
        </p:nvSpPr>
        <p:spPr>
          <a:xfrm>
            <a:off x="1266937" y="4496150"/>
            <a:ext cx="6325771" cy="352084"/>
          </a:xfrm>
          <a:prstGeom prst="rect">
            <a:avLst/>
          </a:prstGeom>
        </p:spPr>
        <p:txBody>
          <a:bodyPr wrap="none">
            <a:spAutoFit/>
          </a:bodyPr>
          <a:lstStyle/>
          <a:p>
            <a:pPr lvl="0"/>
            <a:r>
              <a:rPr lang="en-IE" sz="1688" dirty="0"/>
              <a:t>Based on the Processing Example: Basics </a:t>
            </a:r>
            <a:r>
              <a:rPr lang="en-IE" sz="1688" dirty="0">
                <a:sym typeface="Wingdings" panose="05000000000000000000" pitchFamily="2" charset="2"/>
              </a:rPr>
              <a:t></a:t>
            </a:r>
            <a:r>
              <a:rPr lang="en-IE" sz="1688" dirty="0"/>
              <a:t> Data </a:t>
            </a:r>
            <a:r>
              <a:rPr lang="en-IE" sz="1688" dirty="0">
                <a:sym typeface="Wingdings" panose="05000000000000000000" pitchFamily="2" charset="2"/>
              </a:rPr>
              <a:t> </a:t>
            </a:r>
            <a:r>
              <a:rPr lang="en-IE" sz="1688" dirty="0"/>
              <a:t>Variables</a:t>
            </a:r>
          </a:p>
        </p:txBody>
      </p:sp>
    </p:spTree>
    <p:extLst>
      <p:ext uri="{BB962C8B-B14F-4D97-AF65-F5344CB8AC3E}">
        <p14:creationId xmlns:p14="http://schemas.microsoft.com/office/powerpoint/2010/main" val="4046493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Java’s Primitive Data Types: </a:t>
            </a:r>
            <a:r>
              <a:rPr lang="en-IE" sz="3200" b="1" dirty="0">
                <a:solidFill>
                  <a:srgbClr val="0368FF"/>
                </a:solidFill>
              </a:rPr>
              <a:t>int</a:t>
            </a:r>
            <a:r>
              <a:rPr lang="en-IE" sz="3200" dirty="0"/>
              <a:t> example</a:t>
            </a:r>
          </a:p>
        </p:txBody>
      </p:sp>
      <p:pic>
        <p:nvPicPr>
          <p:cNvPr id="8" name="Picture 7">
            <a:extLst>
              <a:ext uri="{FF2B5EF4-FFF2-40B4-BE49-F238E27FC236}">
                <a16:creationId xmlns:a16="http://schemas.microsoft.com/office/drawing/2014/main" id="{47B17ACA-4EBC-495A-B10E-59924DB305F9}"/>
              </a:ext>
            </a:extLst>
          </p:cNvPr>
          <p:cNvPicPr>
            <a:picLocks noChangeAspect="1"/>
          </p:cNvPicPr>
          <p:nvPr/>
        </p:nvPicPr>
        <p:blipFill rotWithShape="1">
          <a:blip r:embed="rId3"/>
          <a:srcRect l="9305" t="18320" r="26716" b="36666"/>
          <a:stretch/>
        </p:blipFill>
        <p:spPr>
          <a:xfrm>
            <a:off x="429893" y="902505"/>
            <a:ext cx="3569036" cy="2628900"/>
          </a:xfrm>
          <a:prstGeom prst="rect">
            <a:avLst/>
          </a:prstGeom>
          <a:ln>
            <a:solidFill>
              <a:schemeClr val="tx1"/>
            </a:solidFill>
          </a:ln>
        </p:spPr>
      </p:pic>
      <p:sp>
        <p:nvSpPr>
          <p:cNvPr id="5" name="TextBox 4"/>
          <p:cNvSpPr txBox="1"/>
          <p:nvPr/>
        </p:nvSpPr>
        <p:spPr>
          <a:xfrm>
            <a:off x="4175931" y="3092975"/>
            <a:ext cx="4754539" cy="738664"/>
          </a:xfrm>
          <a:prstGeom prst="rect">
            <a:avLst/>
          </a:prstGeom>
          <a:solidFill>
            <a:schemeClr val="accent6">
              <a:lumMod val="20000"/>
              <a:lumOff val="80000"/>
            </a:schemeClr>
          </a:solidFill>
          <a:ln>
            <a:solidFill>
              <a:schemeClr val="tx1"/>
            </a:solidFill>
          </a:ln>
        </p:spPr>
        <p:txBody>
          <a:bodyPr wrap="square" rtlCol="0">
            <a:spAutoFit/>
          </a:bodyPr>
          <a:lstStyle/>
          <a:p>
            <a:pPr algn="l"/>
            <a:r>
              <a:rPr lang="en-IE" sz="2100" b="1" i="1" dirty="0">
                <a:solidFill>
                  <a:srgbClr val="FF0000"/>
                </a:solidFill>
              </a:rPr>
              <a:t>Q: </a:t>
            </a:r>
            <a:r>
              <a:rPr lang="en-IE" sz="2100" i="1" dirty="0"/>
              <a:t>Could we have used the </a:t>
            </a:r>
            <a:r>
              <a:rPr lang="en-IE" sz="2100" b="1" i="1" dirty="0">
                <a:solidFill>
                  <a:srgbClr val="0070C0"/>
                </a:solidFill>
              </a:rPr>
              <a:t>byte</a:t>
            </a:r>
            <a:r>
              <a:rPr lang="en-IE" sz="2100" i="1" dirty="0"/>
              <a:t> data type instead of </a:t>
            </a:r>
            <a:r>
              <a:rPr lang="en-IE" sz="2100" b="1" i="1" dirty="0" err="1">
                <a:solidFill>
                  <a:srgbClr val="0070C0"/>
                </a:solidFill>
              </a:rPr>
              <a:t>int</a:t>
            </a:r>
            <a:r>
              <a:rPr lang="en-IE" sz="2100" i="1" dirty="0"/>
              <a:t>? </a:t>
            </a:r>
          </a:p>
        </p:txBody>
      </p:sp>
      <p:graphicFrame>
        <p:nvGraphicFramePr>
          <p:cNvPr id="7" name="Table 6"/>
          <p:cNvGraphicFramePr>
            <a:graphicFrameLocks noGrp="1"/>
          </p:cNvGraphicFramePr>
          <p:nvPr>
            <p:extLst>
              <p:ext uri="{D42A27DB-BD31-4B8C-83A1-F6EECF244321}">
                <p14:modId xmlns:p14="http://schemas.microsoft.com/office/powerpoint/2010/main" val="3143289081"/>
              </p:ext>
            </p:extLst>
          </p:nvPr>
        </p:nvGraphicFramePr>
        <p:xfrm>
          <a:off x="4175931" y="902505"/>
          <a:ext cx="4754539" cy="2026920"/>
        </p:xfrm>
        <a:graphic>
          <a:graphicData uri="http://schemas.openxmlformats.org/drawingml/2006/table">
            <a:tbl>
              <a:tblPr firstRow="1" bandRow="1">
                <a:tableStyleId>{5C22544A-7EE6-4342-B048-85BDC9FD1C3A}</a:tableStyleId>
              </a:tblPr>
              <a:tblGrid>
                <a:gridCol w="535086">
                  <a:extLst>
                    <a:ext uri="{9D8B030D-6E8A-4147-A177-3AD203B41FA5}">
                      <a16:colId xmlns:a16="http://schemas.microsoft.com/office/drawing/2014/main" val="20000"/>
                    </a:ext>
                  </a:extLst>
                </a:gridCol>
                <a:gridCol w="2486419">
                  <a:extLst>
                    <a:ext uri="{9D8B030D-6E8A-4147-A177-3AD203B41FA5}">
                      <a16:colId xmlns:a16="http://schemas.microsoft.com/office/drawing/2014/main" val="20001"/>
                    </a:ext>
                  </a:extLst>
                </a:gridCol>
                <a:gridCol w="1733034">
                  <a:extLst>
                    <a:ext uri="{9D8B030D-6E8A-4147-A177-3AD203B41FA5}">
                      <a16:colId xmlns:a16="http://schemas.microsoft.com/office/drawing/2014/main" val="20002"/>
                    </a:ext>
                  </a:extLst>
                </a:gridCol>
              </a:tblGrid>
              <a:tr h="480060">
                <a:tc>
                  <a:txBody>
                    <a:bodyPr/>
                    <a:lstStyle/>
                    <a:p>
                      <a:pPr algn="ctr"/>
                      <a:r>
                        <a:rPr lang="en-IE" sz="1400" dirty="0"/>
                        <a:t>Type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sz="1400" dirty="0"/>
                        <a:t>Minimum value</a:t>
                      </a:r>
                      <a:r>
                        <a:rPr lang="en-IE" sz="1400" baseline="0" dirty="0"/>
                        <a:t> (inclusive)</a:t>
                      </a:r>
                      <a:endParaRPr lang="en-IE"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sz="1400" dirty="0"/>
                        <a:t>Maximum value </a:t>
                      </a:r>
                      <a:r>
                        <a:rPr lang="en-IE" sz="1400" baseline="0" dirty="0"/>
                        <a:t>(inclusive)</a:t>
                      </a:r>
                      <a:endParaRPr lang="en-IE"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IE" sz="1400" dirty="0">
                          <a:solidFill>
                            <a:srgbClr val="FF0000"/>
                          </a:solidFill>
                        </a:rPr>
                        <a:t>byte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-128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127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4320">
                <a:tc>
                  <a:txBody>
                    <a:bodyPr/>
                    <a:lstStyle/>
                    <a:p>
                      <a:pPr algn="ctr"/>
                      <a:r>
                        <a:rPr lang="en-IE" sz="1400" dirty="0">
                          <a:solidFill>
                            <a:srgbClr val="FF0000"/>
                          </a:solidFill>
                        </a:rPr>
                        <a:t>short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-32,768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32,767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320">
                <a:tc>
                  <a:txBody>
                    <a:bodyPr/>
                    <a:lstStyle/>
                    <a:p>
                      <a:pPr algn="ctr"/>
                      <a:r>
                        <a:rPr lang="en-IE" sz="1400" dirty="0" err="1">
                          <a:solidFill>
                            <a:srgbClr val="FF0000"/>
                          </a:solidFill>
                        </a:rPr>
                        <a:t>int</a:t>
                      </a:r>
                      <a:endParaRPr lang="en-IE" sz="1400" dirty="0">
                        <a:solidFill>
                          <a:srgbClr val="FF0000"/>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b="0" i="0" kern="1200" dirty="0">
                          <a:solidFill>
                            <a:schemeClr val="dk1"/>
                          </a:solidFill>
                          <a:effectLst/>
                          <a:latin typeface="+mn-lt"/>
                          <a:ea typeface="+mn-ea"/>
                          <a:cs typeface="+mn-cs"/>
                        </a:rPr>
                        <a:t>-2,147,483,648</a:t>
                      </a:r>
                      <a:endParaRPr lang="en-IE" sz="1800" kern="1200" dirty="0">
                        <a:solidFill>
                          <a:schemeClr val="dk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b="0" i="0" kern="1200" dirty="0">
                          <a:solidFill>
                            <a:schemeClr val="dk1"/>
                          </a:solidFill>
                          <a:effectLst/>
                          <a:latin typeface="+mn-lt"/>
                          <a:ea typeface="+mn-ea"/>
                          <a:cs typeface="+mn-cs"/>
                        </a:rPr>
                        <a:t>2,147,483,647</a:t>
                      </a:r>
                      <a:endParaRPr lang="en-IE" sz="1800" kern="1200" dirty="0">
                        <a:solidFill>
                          <a:schemeClr val="dk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85800">
                <a:tc>
                  <a:txBody>
                    <a:bodyPr/>
                    <a:lstStyle/>
                    <a:p>
                      <a:pPr algn="ctr"/>
                      <a:r>
                        <a:rPr lang="en-IE" sz="1400" dirty="0">
                          <a:solidFill>
                            <a:srgbClr val="FF0000"/>
                          </a:solidFill>
                        </a:rPr>
                        <a:t>long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b="0" i="0" kern="1200" dirty="0">
                          <a:solidFill>
                            <a:schemeClr val="dk1"/>
                          </a:solidFill>
                          <a:effectLst/>
                          <a:latin typeface="+mn-lt"/>
                          <a:ea typeface="+mn-ea"/>
                          <a:cs typeface="+mn-cs"/>
                        </a:rPr>
                        <a:t>-9,223,372,036,854,775,808</a:t>
                      </a:r>
                      <a:endParaRPr lang="en-IE" sz="1800" kern="1200" dirty="0">
                        <a:solidFill>
                          <a:schemeClr val="dk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b="0" i="0" kern="1200" dirty="0">
                          <a:solidFill>
                            <a:schemeClr val="dk1"/>
                          </a:solidFill>
                          <a:effectLst/>
                          <a:latin typeface="+mn-lt"/>
                          <a:ea typeface="+mn-ea"/>
                          <a:cs typeface="+mn-cs"/>
                        </a:rPr>
                        <a:t>9,223,372,036,854,775,807</a:t>
                      </a:r>
                      <a:endParaRPr lang="en-IE" sz="1800" kern="1200" dirty="0">
                        <a:solidFill>
                          <a:schemeClr val="dk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Footer Placeholder 2">
            <a:extLst>
              <a:ext uri="{FF2B5EF4-FFF2-40B4-BE49-F238E27FC236}">
                <a16:creationId xmlns:a16="http://schemas.microsoft.com/office/drawing/2014/main" id="{EBE05DB4-7604-FDF9-4496-AA8F4D55B99F}"/>
              </a:ext>
            </a:extLst>
          </p:cNvPr>
          <p:cNvSpPr>
            <a:spLocks noGrp="1"/>
          </p:cNvSpPr>
          <p:nvPr>
            <p:ph type="ftr" sz="quarter" idx="3"/>
          </p:nvPr>
        </p:nvSpPr>
        <p:spPr/>
        <p:txBody>
          <a:bodyPr/>
          <a:lstStyle/>
          <a:p>
            <a:r>
              <a:rPr lang="en-IE"/>
              <a:t>https://processing.org</a:t>
            </a:r>
            <a:endParaRPr lang="en-IE" dirty="0"/>
          </a:p>
        </p:txBody>
      </p:sp>
      <p:sp>
        <p:nvSpPr>
          <p:cNvPr id="6" name="Slide Number Placeholder 5">
            <a:extLst>
              <a:ext uri="{FF2B5EF4-FFF2-40B4-BE49-F238E27FC236}">
                <a16:creationId xmlns:a16="http://schemas.microsoft.com/office/drawing/2014/main" id="{30D16464-28AE-88CF-806D-6818A37F1CBE}"/>
              </a:ext>
            </a:extLst>
          </p:cNvPr>
          <p:cNvSpPr>
            <a:spLocks noGrp="1"/>
          </p:cNvSpPr>
          <p:nvPr>
            <p:ph type="sldNum" sz="quarter" idx="2"/>
          </p:nvPr>
        </p:nvSpPr>
        <p:spPr/>
        <p:txBody>
          <a:bodyPr/>
          <a:lstStyle/>
          <a:p>
            <a:pPr lvl="0"/>
            <a:fld id="{86CB4B4D-7CA3-9044-876B-883B54F8677D}" type="slidenum">
              <a:rPr lang="en-IE" smtClean="0"/>
              <a:t>29</a:t>
            </a:fld>
            <a:endParaRPr lang="en-IE" dirty="0"/>
          </a:p>
        </p:txBody>
      </p:sp>
      <p:sp>
        <p:nvSpPr>
          <p:cNvPr id="9" name="Rectangle 8">
            <a:extLst>
              <a:ext uri="{FF2B5EF4-FFF2-40B4-BE49-F238E27FC236}">
                <a16:creationId xmlns:a16="http://schemas.microsoft.com/office/drawing/2014/main" id="{F7799F72-CCBF-30AD-DD4C-A30C9F795898}"/>
              </a:ext>
            </a:extLst>
          </p:cNvPr>
          <p:cNvSpPr/>
          <p:nvPr/>
        </p:nvSpPr>
        <p:spPr>
          <a:xfrm>
            <a:off x="1266937" y="4496150"/>
            <a:ext cx="6325771" cy="352084"/>
          </a:xfrm>
          <a:prstGeom prst="rect">
            <a:avLst/>
          </a:prstGeom>
        </p:spPr>
        <p:txBody>
          <a:bodyPr wrap="none">
            <a:spAutoFit/>
          </a:bodyPr>
          <a:lstStyle/>
          <a:p>
            <a:pPr lvl="0"/>
            <a:r>
              <a:rPr lang="en-IE" sz="1688" dirty="0"/>
              <a:t>Based on the Processing Example: Basics </a:t>
            </a:r>
            <a:r>
              <a:rPr lang="en-IE" sz="1688" dirty="0">
                <a:sym typeface="Wingdings" panose="05000000000000000000" pitchFamily="2" charset="2"/>
              </a:rPr>
              <a:t></a:t>
            </a:r>
            <a:r>
              <a:rPr lang="en-IE" sz="1688" dirty="0"/>
              <a:t> Data </a:t>
            </a:r>
            <a:r>
              <a:rPr lang="en-IE" sz="1688" dirty="0">
                <a:sym typeface="Wingdings" panose="05000000000000000000" pitchFamily="2" charset="2"/>
              </a:rPr>
              <a:t> </a:t>
            </a:r>
            <a:r>
              <a:rPr lang="en-IE" sz="1688" dirty="0"/>
              <a:t>Variables</a:t>
            </a:r>
          </a:p>
        </p:txBody>
      </p:sp>
    </p:spTree>
    <p:extLst>
      <p:ext uri="{BB962C8B-B14F-4D97-AF65-F5344CB8AC3E}">
        <p14:creationId xmlns:p14="http://schemas.microsoft.com/office/powerpoint/2010/main" val="10539299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200" dirty="0"/>
              <a:t>Agenda</a:t>
            </a:r>
          </a:p>
        </p:txBody>
      </p:sp>
      <p:sp>
        <p:nvSpPr>
          <p:cNvPr id="86" name="Shape 86"/>
          <p:cNvSpPr>
            <a:spLocks noGrp="1"/>
          </p:cNvSpPr>
          <p:nvPr>
            <p:ph type="body" idx="1"/>
          </p:nvPr>
        </p:nvSpPr>
        <p:spPr>
          <a:xfrm>
            <a:off x="458271" y="824150"/>
            <a:ext cx="8289105" cy="3996445"/>
          </a:xfrm>
          <a:prstGeom prst="rect">
            <a:avLst/>
          </a:prstGeom>
        </p:spPr>
        <p:txBody>
          <a:bodyPr>
            <a:normAutofit fontScale="92500" lnSpcReduction="10000"/>
          </a:bodyPr>
          <a:lstStyle/>
          <a:p>
            <a:pPr>
              <a:spcBef>
                <a:spcPts val="633"/>
              </a:spcBef>
            </a:pPr>
            <a:r>
              <a:rPr lang="en-IE" sz="3200" dirty="0">
                <a:solidFill>
                  <a:schemeClr val="tx1"/>
                </a:solidFill>
              </a:rPr>
              <a:t>Variables</a:t>
            </a:r>
          </a:p>
          <a:p>
            <a:pPr>
              <a:spcBef>
                <a:spcPts val="633"/>
              </a:spcBef>
            </a:pPr>
            <a:r>
              <a:rPr lang="en-IE" sz="3200" dirty="0">
                <a:solidFill>
                  <a:schemeClr val="tx1"/>
                </a:solidFill>
              </a:rPr>
              <a:t>Assignment statement</a:t>
            </a:r>
          </a:p>
          <a:p>
            <a:pPr>
              <a:spcBef>
                <a:spcPts val="633"/>
              </a:spcBef>
            </a:pPr>
            <a:r>
              <a:rPr lang="en-IE" sz="3200" dirty="0">
                <a:solidFill>
                  <a:schemeClr val="tx1"/>
                </a:solidFill>
              </a:rPr>
              <a:t>Data Types</a:t>
            </a:r>
          </a:p>
          <a:p>
            <a:pPr>
              <a:spcBef>
                <a:spcPts val="633"/>
              </a:spcBef>
            </a:pPr>
            <a:r>
              <a:rPr lang="en-IE" sz="3200" dirty="0">
                <a:solidFill>
                  <a:schemeClr val="tx1"/>
                </a:solidFill>
              </a:rPr>
              <a:t>Java’s Primitive Data Types</a:t>
            </a:r>
          </a:p>
          <a:p>
            <a:pPr lvl="2">
              <a:spcBef>
                <a:spcPts val="633"/>
              </a:spcBef>
            </a:pPr>
            <a:r>
              <a:rPr lang="en-IE" sz="3000" dirty="0">
                <a:solidFill>
                  <a:schemeClr val="tx1"/>
                </a:solidFill>
              </a:rPr>
              <a:t>Whole numbers</a:t>
            </a:r>
          </a:p>
          <a:p>
            <a:pPr lvl="2">
              <a:spcBef>
                <a:spcPts val="633"/>
              </a:spcBef>
            </a:pPr>
            <a:r>
              <a:rPr lang="en-IE" sz="3000" dirty="0">
                <a:solidFill>
                  <a:schemeClr val="tx1"/>
                </a:solidFill>
              </a:rPr>
              <a:t>Decimal numbers</a:t>
            </a:r>
          </a:p>
          <a:p>
            <a:pPr lvl="2">
              <a:spcBef>
                <a:spcPts val="633"/>
              </a:spcBef>
            </a:pPr>
            <a:r>
              <a:rPr lang="en-IE" sz="3000" dirty="0">
                <a:solidFill>
                  <a:schemeClr val="tx1"/>
                </a:solidFill>
              </a:rPr>
              <a:t>Others</a:t>
            </a:r>
          </a:p>
          <a:p>
            <a:pPr>
              <a:spcBef>
                <a:spcPts val="633"/>
              </a:spcBef>
            </a:pPr>
            <a:r>
              <a:rPr lang="en-IE" sz="3200" dirty="0">
                <a:solidFill>
                  <a:schemeClr val="tx1"/>
                </a:solidFill>
              </a:rPr>
              <a:t>Arithmetic operators</a:t>
            </a:r>
          </a:p>
          <a:p>
            <a:pPr>
              <a:spcBef>
                <a:spcPts val="633"/>
              </a:spcBef>
            </a:pPr>
            <a:endParaRPr lang="en-IE" sz="3200" dirty="0">
              <a:solidFill>
                <a:schemeClr val="tx1"/>
              </a:solidFill>
            </a:endParaRPr>
          </a:p>
          <a:p>
            <a:pPr>
              <a:spcBef>
                <a:spcPts val="633"/>
              </a:spcBef>
            </a:pPr>
            <a:endParaRPr lang="en-IE" sz="3200" dirty="0">
              <a:solidFill>
                <a:schemeClr val="tx1"/>
              </a:solidFill>
            </a:endParaRPr>
          </a:p>
          <a:p>
            <a:pPr>
              <a:spcBef>
                <a:spcPts val="633"/>
              </a:spcBef>
            </a:pPr>
            <a:endParaRPr lang="en-IE" sz="3200" dirty="0">
              <a:solidFill>
                <a:schemeClr val="tx1"/>
              </a:solidFill>
            </a:endParaRPr>
          </a:p>
        </p:txBody>
      </p:sp>
      <p:sp>
        <p:nvSpPr>
          <p:cNvPr id="3" name="Slide Number Placeholder 2">
            <a:extLst>
              <a:ext uri="{FF2B5EF4-FFF2-40B4-BE49-F238E27FC236}">
                <a16:creationId xmlns:a16="http://schemas.microsoft.com/office/drawing/2014/main" id="{84E31B71-BF96-7234-5AC5-247277E0C876}"/>
              </a:ext>
            </a:extLst>
          </p:cNvPr>
          <p:cNvSpPr>
            <a:spLocks noGrp="1"/>
          </p:cNvSpPr>
          <p:nvPr>
            <p:ph type="sldNum" sz="quarter" idx="2"/>
          </p:nvPr>
        </p:nvSpPr>
        <p:spPr/>
        <p:txBody>
          <a:bodyPr/>
          <a:lstStyle/>
          <a:p>
            <a:pPr lvl="0"/>
            <a:fld id="{86CB4B4D-7CA3-9044-876B-883B54F8677D}" type="slidenum">
              <a:rPr lang="en-IE" smtClean="0"/>
              <a:t>3</a:t>
            </a:fld>
            <a:endParaRPr lang="en-IE" dirty="0"/>
          </a:p>
        </p:txBody>
      </p:sp>
      <p:sp>
        <p:nvSpPr>
          <p:cNvPr id="4" name="Footer Placeholder 3">
            <a:extLst>
              <a:ext uri="{FF2B5EF4-FFF2-40B4-BE49-F238E27FC236}">
                <a16:creationId xmlns:a16="http://schemas.microsoft.com/office/drawing/2014/main" id="{E2D7CF6F-DA6A-B1AC-23B0-5DD54324032B}"/>
              </a:ext>
            </a:extLst>
          </p:cNvPr>
          <p:cNvSpPr>
            <a:spLocks noGrp="1"/>
          </p:cNvSpPr>
          <p:nvPr>
            <p:ph type="ftr" sz="quarter" idx="3"/>
          </p:nvPr>
        </p:nvSpPr>
        <p:spPr/>
        <p:txBody>
          <a:bodyPr/>
          <a:lstStyle/>
          <a:p>
            <a:r>
              <a:rPr lang="en-IE"/>
              <a:t>https://processing.org</a:t>
            </a:r>
            <a:endParaRPr lang="en-IE" dirty="0"/>
          </a:p>
        </p:txBody>
      </p:sp>
    </p:spTree>
    <p:extLst>
      <p:ext uri="{BB962C8B-B14F-4D97-AF65-F5344CB8AC3E}">
        <p14:creationId xmlns:p14="http://schemas.microsoft.com/office/powerpoint/2010/main" val="29057397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Java’s Primitive Data Types: </a:t>
            </a:r>
            <a:r>
              <a:rPr lang="en-IE" sz="3200" b="1" dirty="0">
                <a:solidFill>
                  <a:srgbClr val="0368FF"/>
                </a:solidFill>
              </a:rPr>
              <a:t>int</a:t>
            </a:r>
            <a:r>
              <a:rPr lang="en-IE" sz="3200" dirty="0"/>
              <a:t> example</a:t>
            </a:r>
          </a:p>
        </p:txBody>
      </p:sp>
      <p:sp>
        <p:nvSpPr>
          <p:cNvPr id="5" name="TextBox 4"/>
          <p:cNvSpPr txBox="1"/>
          <p:nvPr/>
        </p:nvSpPr>
        <p:spPr>
          <a:xfrm>
            <a:off x="4074511" y="1932931"/>
            <a:ext cx="4993289" cy="2031325"/>
          </a:xfrm>
          <a:prstGeom prst="rect">
            <a:avLst/>
          </a:prstGeom>
          <a:solidFill>
            <a:schemeClr val="accent6">
              <a:lumMod val="20000"/>
              <a:lumOff val="80000"/>
            </a:schemeClr>
          </a:solidFill>
          <a:ln>
            <a:solidFill>
              <a:schemeClr val="tx1"/>
            </a:solidFill>
          </a:ln>
        </p:spPr>
        <p:txBody>
          <a:bodyPr wrap="square" rtlCol="0">
            <a:spAutoFit/>
          </a:bodyPr>
          <a:lstStyle/>
          <a:p>
            <a:pPr algn="l"/>
            <a:r>
              <a:rPr lang="en-IE" sz="2100" b="1" i="1" dirty="0">
                <a:solidFill>
                  <a:srgbClr val="FF0000"/>
                </a:solidFill>
              </a:rPr>
              <a:t>Q: </a:t>
            </a:r>
            <a:r>
              <a:rPr lang="en-IE" sz="2100" i="1" dirty="0"/>
              <a:t>Could we have used the </a:t>
            </a:r>
            <a:r>
              <a:rPr lang="en-IE" sz="2100" b="1" i="1" dirty="0">
                <a:solidFill>
                  <a:srgbClr val="0070C0"/>
                </a:solidFill>
              </a:rPr>
              <a:t>byte</a:t>
            </a:r>
            <a:r>
              <a:rPr lang="en-IE" sz="2100" i="1" dirty="0"/>
              <a:t> data type instead of </a:t>
            </a:r>
            <a:r>
              <a:rPr lang="en-IE" sz="2100" b="1" i="1" dirty="0" err="1">
                <a:solidFill>
                  <a:srgbClr val="0070C0"/>
                </a:solidFill>
              </a:rPr>
              <a:t>int</a:t>
            </a:r>
            <a:r>
              <a:rPr lang="en-IE" sz="2100" i="1" dirty="0"/>
              <a:t>? </a:t>
            </a:r>
          </a:p>
          <a:p>
            <a:pPr algn="l"/>
            <a:r>
              <a:rPr lang="en-IE" sz="2100" b="1" i="1" dirty="0">
                <a:solidFill>
                  <a:srgbClr val="FF0000"/>
                </a:solidFill>
              </a:rPr>
              <a:t>A: </a:t>
            </a:r>
            <a:r>
              <a:rPr lang="en-IE" sz="2100" i="1" dirty="0"/>
              <a:t>F</a:t>
            </a:r>
            <a:r>
              <a:rPr lang="en-IE" sz="2100" dirty="0"/>
              <a:t>or </a:t>
            </a:r>
            <a:r>
              <a:rPr lang="en-IE" sz="2100" b="1" i="1" dirty="0">
                <a:solidFill>
                  <a:srgbClr val="0070C0"/>
                </a:solidFill>
              </a:rPr>
              <a:t>a</a:t>
            </a:r>
            <a:r>
              <a:rPr lang="en-IE" sz="2100" dirty="0"/>
              <a:t> and </a:t>
            </a:r>
            <a:r>
              <a:rPr lang="en-IE" sz="2100" b="1" i="1" dirty="0">
                <a:solidFill>
                  <a:srgbClr val="0070C0"/>
                </a:solidFill>
              </a:rPr>
              <a:t>b</a:t>
            </a:r>
            <a:r>
              <a:rPr lang="en-IE" sz="2100" dirty="0"/>
              <a:t> we could have; 50 and 120 fall below the max value of 127.  But </a:t>
            </a:r>
            <a:r>
              <a:rPr lang="en-IE" sz="2100" b="1" i="1" dirty="0">
                <a:solidFill>
                  <a:srgbClr val="0070C0"/>
                </a:solidFill>
              </a:rPr>
              <a:t>c</a:t>
            </a:r>
            <a:r>
              <a:rPr lang="en-IE" sz="2100" dirty="0"/>
              <a:t> produces a syntax error; 180 cannot fit into a 127 capacity variable. </a:t>
            </a:r>
            <a:endParaRPr lang="en-IE" sz="2100" i="1" dirty="0"/>
          </a:p>
        </p:txBody>
      </p:sp>
      <p:pic>
        <p:nvPicPr>
          <p:cNvPr id="6" name="Picture 5">
            <a:extLst>
              <a:ext uri="{FF2B5EF4-FFF2-40B4-BE49-F238E27FC236}">
                <a16:creationId xmlns:a16="http://schemas.microsoft.com/office/drawing/2014/main" id="{5B2152C4-A0ED-4E4A-A551-831F1EF7D9F3}"/>
              </a:ext>
            </a:extLst>
          </p:cNvPr>
          <p:cNvPicPr>
            <a:picLocks noChangeAspect="1"/>
          </p:cNvPicPr>
          <p:nvPr/>
        </p:nvPicPr>
        <p:blipFill rotWithShape="1">
          <a:blip r:embed="rId3"/>
          <a:srcRect r="31388" b="30000"/>
          <a:stretch/>
        </p:blipFill>
        <p:spPr>
          <a:xfrm>
            <a:off x="479659" y="816732"/>
            <a:ext cx="3370924" cy="3600450"/>
          </a:xfrm>
          <a:prstGeom prst="rect">
            <a:avLst/>
          </a:prstGeom>
          <a:ln>
            <a:solidFill>
              <a:schemeClr val="tx1"/>
            </a:solidFill>
          </a:ln>
        </p:spPr>
      </p:pic>
      <p:graphicFrame>
        <p:nvGraphicFramePr>
          <p:cNvPr id="7" name="Table 6"/>
          <p:cNvGraphicFramePr>
            <a:graphicFrameLocks noGrp="1"/>
          </p:cNvGraphicFramePr>
          <p:nvPr>
            <p:extLst>
              <p:ext uri="{D42A27DB-BD31-4B8C-83A1-F6EECF244321}">
                <p14:modId xmlns:p14="http://schemas.microsoft.com/office/powerpoint/2010/main" val="1208251516"/>
              </p:ext>
            </p:extLst>
          </p:nvPr>
        </p:nvGraphicFramePr>
        <p:xfrm>
          <a:off x="4078903" y="922558"/>
          <a:ext cx="3132109" cy="849630"/>
        </p:xfrm>
        <a:graphic>
          <a:graphicData uri="http://schemas.openxmlformats.org/drawingml/2006/table">
            <a:tbl>
              <a:tblPr firstRow="1" bandRow="1">
                <a:tableStyleId>{5C22544A-7EE6-4342-B048-85BDC9FD1C3A}</a:tableStyleId>
              </a:tblPr>
              <a:tblGrid>
                <a:gridCol w="1044035">
                  <a:extLst>
                    <a:ext uri="{9D8B030D-6E8A-4147-A177-3AD203B41FA5}">
                      <a16:colId xmlns:a16="http://schemas.microsoft.com/office/drawing/2014/main" val="20000"/>
                    </a:ext>
                  </a:extLst>
                </a:gridCol>
                <a:gridCol w="1131039">
                  <a:extLst>
                    <a:ext uri="{9D8B030D-6E8A-4147-A177-3AD203B41FA5}">
                      <a16:colId xmlns:a16="http://schemas.microsoft.com/office/drawing/2014/main" val="20001"/>
                    </a:ext>
                  </a:extLst>
                </a:gridCol>
                <a:gridCol w="957035">
                  <a:extLst>
                    <a:ext uri="{9D8B030D-6E8A-4147-A177-3AD203B41FA5}">
                      <a16:colId xmlns:a16="http://schemas.microsoft.com/office/drawing/2014/main" val="20002"/>
                    </a:ext>
                  </a:extLst>
                </a:gridCol>
              </a:tblGrid>
              <a:tr h="285750">
                <a:tc>
                  <a:txBody>
                    <a:bodyPr/>
                    <a:lstStyle/>
                    <a:p>
                      <a:pPr algn="ctr"/>
                      <a:r>
                        <a:rPr lang="en-IE" sz="1400" dirty="0"/>
                        <a:t>Type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sz="1400" dirty="0"/>
                        <a:t>Min value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E" sz="1400" dirty="0"/>
                        <a:t>Max value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IE" sz="1400" dirty="0">
                          <a:solidFill>
                            <a:srgbClr val="FF0000"/>
                          </a:solidFill>
                        </a:rPr>
                        <a:t>byte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-128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127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4320">
                <a:tc>
                  <a:txBody>
                    <a:bodyPr/>
                    <a:lstStyle/>
                    <a:p>
                      <a:pPr algn="ctr"/>
                      <a:r>
                        <a:rPr lang="en-IE" sz="1400" dirty="0">
                          <a:solidFill>
                            <a:srgbClr val="FF0000"/>
                          </a:solidFill>
                        </a:rPr>
                        <a:t>short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-32,768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E" sz="1400" kern="1200" dirty="0">
                          <a:solidFill>
                            <a:schemeClr val="dk1"/>
                          </a:solidFill>
                          <a:latin typeface="+mn-lt"/>
                          <a:ea typeface="+mn-ea"/>
                          <a:cs typeface="+mn-cs"/>
                        </a:rPr>
                        <a:t>32,767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Footer Placeholder 2">
            <a:extLst>
              <a:ext uri="{FF2B5EF4-FFF2-40B4-BE49-F238E27FC236}">
                <a16:creationId xmlns:a16="http://schemas.microsoft.com/office/drawing/2014/main" id="{E26BB5ED-2CB7-81C3-E703-AC4A41AEE296}"/>
              </a:ext>
            </a:extLst>
          </p:cNvPr>
          <p:cNvSpPr>
            <a:spLocks noGrp="1"/>
          </p:cNvSpPr>
          <p:nvPr>
            <p:ph type="ftr" sz="quarter" idx="3"/>
          </p:nvPr>
        </p:nvSpPr>
        <p:spPr/>
        <p:txBody>
          <a:bodyPr/>
          <a:lstStyle/>
          <a:p>
            <a:r>
              <a:rPr lang="en-IE"/>
              <a:t>https://processing.org</a:t>
            </a:r>
            <a:endParaRPr lang="en-IE" dirty="0"/>
          </a:p>
        </p:txBody>
      </p:sp>
      <p:sp>
        <p:nvSpPr>
          <p:cNvPr id="8" name="Slide Number Placeholder 7">
            <a:extLst>
              <a:ext uri="{FF2B5EF4-FFF2-40B4-BE49-F238E27FC236}">
                <a16:creationId xmlns:a16="http://schemas.microsoft.com/office/drawing/2014/main" id="{FE3DBD94-9566-C06D-0183-73F219F66F95}"/>
              </a:ext>
            </a:extLst>
          </p:cNvPr>
          <p:cNvSpPr>
            <a:spLocks noGrp="1"/>
          </p:cNvSpPr>
          <p:nvPr>
            <p:ph type="sldNum" sz="quarter" idx="2"/>
          </p:nvPr>
        </p:nvSpPr>
        <p:spPr/>
        <p:txBody>
          <a:bodyPr/>
          <a:lstStyle/>
          <a:p>
            <a:pPr lvl="0"/>
            <a:fld id="{86CB4B4D-7CA3-9044-876B-883B54F8677D}" type="slidenum">
              <a:rPr lang="en-IE" smtClean="0"/>
              <a:t>30</a:t>
            </a:fld>
            <a:endParaRPr lang="en-IE" dirty="0"/>
          </a:p>
        </p:txBody>
      </p:sp>
      <p:sp>
        <p:nvSpPr>
          <p:cNvPr id="9" name="Rectangle 8">
            <a:extLst>
              <a:ext uri="{FF2B5EF4-FFF2-40B4-BE49-F238E27FC236}">
                <a16:creationId xmlns:a16="http://schemas.microsoft.com/office/drawing/2014/main" id="{7E8367F6-7DCF-5978-6F08-CDAF7A189161}"/>
              </a:ext>
            </a:extLst>
          </p:cNvPr>
          <p:cNvSpPr/>
          <p:nvPr/>
        </p:nvSpPr>
        <p:spPr>
          <a:xfrm>
            <a:off x="1266937" y="4496150"/>
            <a:ext cx="6325771" cy="352084"/>
          </a:xfrm>
          <a:prstGeom prst="rect">
            <a:avLst/>
          </a:prstGeom>
        </p:spPr>
        <p:txBody>
          <a:bodyPr wrap="none">
            <a:spAutoFit/>
          </a:bodyPr>
          <a:lstStyle/>
          <a:p>
            <a:pPr lvl="0"/>
            <a:r>
              <a:rPr lang="en-IE" sz="1688" dirty="0"/>
              <a:t>Based on the Processing Example: Basics </a:t>
            </a:r>
            <a:r>
              <a:rPr lang="en-IE" sz="1688" dirty="0">
                <a:sym typeface="Wingdings" panose="05000000000000000000" pitchFamily="2" charset="2"/>
              </a:rPr>
              <a:t></a:t>
            </a:r>
            <a:r>
              <a:rPr lang="en-IE" sz="1688" dirty="0"/>
              <a:t> Data </a:t>
            </a:r>
            <a:r>
              <a:rPr lang="en-IE" sz="1688" dirty="0">
                <a:sym typeface="Wingdings" panose="05000000000000000000" pitchFamily="2" charset="2"/>
              </a:rPr>
              <a:t> </a:t>
            </a:r>
            <a:r>
              <a:rPr lang="en-IE" sz="1688" dirty="0"/>
              <a:t>Variables</a:t>
            </a:r>
          </a:p>
        </p:txBody>
      </p:sp>
    </p:spTree>
    <p:extLst>
      <p:ext uri="{BB962C8B-B14F-4D97-AF65-F5344CB8AC3E}">
        <p14:creationId xmlns:p14="http://schemas.microsoft.com/office/powerpoint/2010/main" val="87855247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1632028" y="782424"/>
            <a:ext cx="5595589" cy="1102519"/>
          </a:xfrm>
        </p:spPr>
        <p:txBody>
          <a:bodyPr/>
          <a:lstStyle/>
          <a:p>
            <a:pPr algn="ctr">
              <a:spcBef>
                <a:spcPts val="633"/>
              </a:spcBef>
            </a:pPr>
            <a:r>
              <a:rPr lang="en-IE" sz="3600" dirty="0">
                <a:solidFill>
                  <a:schemeClr val="tx1"/>
                </a:solidFill>
              </a:rPr>
              <a:t>Java’s Primitive Data Types</a:t>
            </a:r>
            <a:br>
              <a:rPr lang="en-IE" sz="3600" dirty="0">
                <a:solidFill>
                  <a:schemeClr val="tx1"/>
                </a:solidFill>
              </a:rPr>
            </a:br>
            <a:r>
              <a:rPr lang="en-IE" sz="3600" dirty="0">
                <a:solidFill>
                  <a:schemeClr val="tx1"/>
                </a:solidFill>
              </a:rPr>
              <a:t>(</a:t>
            </a:r>
            <a:r>
              <a:rPr lang="en-IE" sz="3600" b="1" dirty="0">
                <a:solidFill>
                  <a:srgbClr val="0368FF"/>
                </a:solidFill>
              </a:rPr>
              <a:t>Decimal Numbers</a:t>
            </a:r>
            <a:r>
              <a:rPr lang="en-IE" sz="3600" dirty="0">
                <a:solidFill>
                  <a:schemeClr val="tx1"/>
                </a:solidFill>
              </a:rPr>
              <a:t>)</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407958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536" y="0"/>
            <a:ext cx="8249700" cy="761815"/>
          </a:xfrm>
        </p:spPr>
        <p:txBody>
          <a:bodyPr>
            <a:noAutofit/>
          </a:bodyPr>
          <a:lstStyle/>
          <a:p>
            <a:r>
              <a:rPr lang="en-US" sz="3200" dirty="0"/>
              <a:t>Java’s Primitive Data Types (decimal numbers)</a:t>
            </a:r>
          </a:p>
        </p:txBody>
      </p:sp>
      <p:sp>
        <p:nvSpPr>
          <p:cNvPr id="37891" name="Rectangle 3"/>
          <p:cNvSpPr>
            <a:spLocks noGrp="1" noChangeArrowheads="1"/>
          </p:cNvSpPr>
          <p:nvPr>
            <p:ph type="body" idx="1"/>
          </p:nvPr>
        </p:nvSpPr>
        <p:spPr/>
        <p:txBody>
          <a:bodyPr>
            <a:normAutofit/>
          </a:bodyPr>
          <a:lstStyle/>
          <a:p>
            <a:pPr marL="0" indent="0">
              <a:buNone/>
            </a:pPr>
            <a:endParaRPr lang="en-US" dirty="0">
              <a:solidFill>
                <a:srgbClr val="FF0000"/>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12839630"/>
              </p:ext>
            </p:extLst>
          </p:nvPr>
        </p:nvGraphicFramePr>
        <p:xfrm>
          <a:off x="467422" y="924282"/>
          <a:ext cx="7924801" cy="3375660"/>
        </p:xfrm>
        <a:graphic>
          <a:graphicData uri="http://schemas.openxmlformats.org/drawingml/2006/table">
            <a:tbl>
              <a:tblPr firstRow="1" bandRow="1">
                <a:tableStyleId>{5C22544A-7EE6-4342-B048-85BDC9FD1C3A}</a:tableStyleId>
              </a:tblPr>
              <a:tblGrid>
                <a:gridCol w="1017864">
                  <a:extLst>
                    <a:ext uri="{9D8B030D-6E8A-4147-A177-3AD203B41FA5}">
                      <a16:colId xmlns:a16="http://schemas.microsoft.com/office/drawing/2014/main" val="20000"/>
                    </a:ext>
                  </a:extLst>
                </a:gridCol>
                <a:gridCol w="945160">
                  <a:extLst>
                    <a:ext uri="{9D8B030D-6E8A-4147-A177-3AD203B41FA5}">
                      <a16:colId xmlns:a16="http://schemas.microsoft.com/office/drawing/2014/main" val="20001"/>
                    </a:ext>
                  </a:extLst>
                </a:gridCol>
                <a:gridCol w="1814217">
                  <a:extLst>
                    <a:ext uri="{9D8B030D-6E8A-4147-A177-3AD203B41FA5}">
                      <a16:colId xmlns:a16="http://schemas.microsoft.com/office/drawing/2014/main" val="20002"/>
                    </a:ext>
                  </a:extLst>
                </a:gridCol>
                <a:gridCol w="1925653">
                  <a:extLst>
                    <a:ext uri="{9D8B030D-6E8A-4147-A177-3AD203B41FA5}">
                      <a16:colId xmlns:a16="http://schemas.microsoft.com/office/drawing/2014/main" val="20003"/>
                    </a:ext>
                  </a:extLst>
                </a:gridCol>
                <a:gridCol w="2221907">
                  <a:extLst>
                    <a:ext uri="{9D8B030D-6E8A-4147-A177-3AD203B41FA5}">
                      <a16:colId xmlns:a16="http://schemas.microsoft.com/office/drawing/2014/main" val="20004"/>
                    </a:ext>
                  </a:extLst>
                </a:gridCol>
              </a:tblGrid>
              <a:tr h="483381">
                <a:tc>
                  <a:txBody>
                    <a:bodyPr/>
                    <a:lstStyle/>
                    <a:p>
                      <a:pPr algn="ctr"/>
                      <a:r>
                        <a:rPr lang="en-IE" sz="1400" dirty="0"/>
                        <a:t>Type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Byte-size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Minimum value</a:t>
                      </a:r>
                      <a:r>
                        <a:rPr lang="en-IE" sz="1400" baseline="0" dirty="0"/>
                        <a:t> (inclusive)</a:t>
                      </a:r>
                      <a:endParaRPr lang="en-IE" sz="1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Maximum value </a:t>
                      </a:r>
                      <a:r>
                        <a:rPr lang="en-IE" sz="1400" baseline="0" dirty="0"/>
                        <a:t>(inclusive)</a:t>
                      </a:r>
                      <a:endParaRPr lang="en-IE" sz="1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Typical Use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97380">
                <a:tc>
                  <a:txBody>
                    <a:bodyPr/>
                    <a:lstStyle/>
                    <a:p>
                      <a:endParaRPr lang="en-IE" sz="1500" dirty="0">
                        <a:solidFill>
                          <a:srgbClr val="FF0000"/>
                        </a:solidFill>
                      </a:endParaRPr>
                    </a:p>
                    <a:p>
                      <a:r>
                        <a:rPr lang="en-IE" sz="1500" dirty="0">
                          <a:solidFill>
                            <a:srgbClr val="FF0000"/>
                          </a:solidFill>
                        </a:rPr>
                        <a:t>float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E" sz="1500" dirty="0"/>
                    </a:p>
                    <a:p>
                      <a:r>
                        <a:rPr lang="en-IE" sz="1500" dirty="0"/>
                        <a:t>32-bit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gridSpan="2">
                  <a:txBody>
                    <a:bodyPr/>
                    <a:lstStyle/>
                    <a:p>
                      <a:pPr marL="0" algn="l" defTabSz="914400" rtl="0" eaLnBrk="1" latinLnBrk="0" hangingPunct="1"/>
                      <a:endParaRPr lang="en-IE" sz="1500" i="1" kern="1200" dirty="0">
                        <a:solidFill>
                          <a:schemeClr val="bg1">
                            <a:lumMod val="50000"/>
                          </a:schemeClr>
                        </a:solidFill>
                        <a:latin typeface="+mn-lt"/>
                        <a:ea typeface="+mn-ea"/>
                        <a:cs typeface="+mn-cs"/>
                      </a:endParaRPr>
                    </a:p>
                    <a:p>
                      <a:pPr marL="0" algn="l" defTabSz="914400" rtl="0" eaLnBrk="1" latinLnBrk="0" hangingPunct="1"/>
                      <a:endParaRPr lang="en-IE" sz="1500" i="1" kern="1200" dirty="0">
                        <a:solidFill>
                          <a:schemeClr val="bg1">
                            <a:lumMod val="50000"/>
                          </a:schemeClr>
                        </a:solidFill>
                        <a:latin typeface="+mn-lt"/>
                        <a:ea typeface="+mn-ea"/>
                        <a:cs typeface="+mn-cs"/>
                      </a:endParaRPr>
                    </a:p>
                    <a:p>
                      <a:pPr marL="0" algn="l" defTabSz="914400" rtl="0" eaLnBrk="1" latinLnBrk="0" hangingPunct="1"/>
                      <a:r>
                        <a:rPr lang="en-IE" sz="1500" i="1" kern="1200" dirty="0">
                          <a:solidFill>
                            <a:schemeClr val="bg1">
                              <a:lumMod val="50000"/>
                            </a:schemeClr>
                          </a:solidFill>
                          <a:latin typeface="+mn-lt"/>
                          <a:ea typeface="+mn-ea"/>
                          <a:cs typeface="+mn-cs"/>
                        </a:rPr>
                        <a:t>Beyond the scope of this lecture .  </a:t>
                      </a:r>
                    </a:p>
                    <a:p>
                      <a:pPr marL="0" algn="l" defTabSz="914400" rtl="0" eaLnBrk="1" latinLnBrk="0" hangingPunct="1"/>
                      <a:endParaRPr lang="en-IE" sz="1500" i="1" kern="1200" dirty="0">
                        <a:solidFill>
                          <a:schemeClr val="bg1">
                            <a:lumMod val="50000"/>
                          </a:schemeClr>
                        </a:solidFill>
                        <a:latin typeface="+mn-lt"/>
                        <a:ea typeface="+mn-ea"/>
                        <a:cs typeface="+mn-cs"/>
                      </a:endParaRPr>
                    </a:p>
                    <a:p>
                      <a:pPr marL="0" algn="l" defTabSz="914400" rtl="0" eaLnBrk="1" latinLnBrk="0" hangingPunct="1"/>
                      <a:r>
                        <a:rPr lang="en-IE" sz="1500" i="1" kern="1200" dirty="0">
                          <a:solidFill>
                            <a:schemeClr val="bg1">
                              <a:lumMod val="50000"/>
                            </a:schemeClr>
                          </a:solidFill>
                          <a:latin typeface="+mn-lt"/>
                          <a:ea typeface="+mn-ea"/>
                          <a:cs typeface="+mn-cs"/>
                        </a:rPr>
                        <a:t>There is also a loss of precision in</a:t>
                      </a:r>
                      <a:r>
                        <a:rPr lang="en-IE" sz="1500" i="1" kern="1200" baseline="0" dirty="0">
                          <a:solidFill>
                            <a:schemeClr val="bg1">
                              <a:lumMod val="50000"/>
                            </a:schemeClr>
                          </a:solidFill>
                          <a:latin typeface="+mn-lt"/>
                          <a:ea typeface="+mn-ea"/>
                          <a:cs typeface="+mn-cs"/>
                        </a:rPr>
                        <a:t> this data-type that we will cover in later lectures.</a:t>
                      </a:r>
                      <a:endParaRPr lang="en-IE" sz="1500" i="1" kern="1200" dirty="0">
                        <a:solidFill>
                          <a:schemeClr val="bg1">
                            <a:lumMod val="50000"/>
                          </a:schemeClr>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pPr marL="0" algn="l" defTabSz="914400" rtl="0" eaLnBrk="1" latinLnBrk="0" hangingPunct="1"/>
                      <a:endParaRPr lang="en-IE" sz="2400" i="1" kern="1200" dirty="0">
                        <a:solidFill>
                          <a:schemeClr val="bg1">
                            <a:lumMod val="50000"/>
                          </a:schemeClr>
                        </a:solidFill>
                        <a:latin typeface="+mn-lt"/>
                        <a:ea typeface="+mn-ea"/>
                        <a:cs typeface="+mn-cs"/>
                      </a:endParaRPr>
                    </a:p>
                  </a:txBody>
                  <a:tcPr/>
                </a:tc>
                <a:tc>
                  <a:txBody>
                    <a:bodyPr/>
                    <a:lstStyle/>
                    <a:p>
                      <a:pPr marL="0" algn="l" defTabSz="914400" rtl="0" eaLnBrk="1" latinLnBrk="0" hangingPunct="1"/>
                      <a:r>
                        <a:rPr lang="en-IE" sz="1500" kern="1200" dirty="0">
                          <a:solidFill>
                            <a:schemeClr val="dk1"/>
                          </a:solidFill>
                          <a:latin typeface="+mn-lt"/>
                          <a:ea typeface="+mn-ea"/>
                          <a:cs typeface="+mn-cs"/>
                        </a:rPr>
                        <a:t>Useful in applications where memory savings apply.</a:t>
                      </a:r>
                    </a:p>
                    <a:p>
                      <a:pPr marL="0" algn="l" defTabSz="914400" rtl="0" eaLnBrk="1" latinLnBrk="0" hangingPunct="1"/>
                      <a:endParaRPr lang="en-IE" sz="1500" kern="1200" dirty="0">
                        <a:solidFill>
                          <a:schemeClr val="dk1"/>
                        </a:solidFill>
                        <a:latin typeface="+mn-lt"/>
                        <a:ea typeface="+mn-ea"/>
                        <a:cs typeface="+mn-cs"/>
                      </a:endParaRPr>
                    </a:p>
                    <a:p>
                      <a:pPr marL="0" algn="l" defTabSz="914400" rtl="0" eaLnBrk="1" latinLnBrk="0" hangingPunct="1"/>
                      <a:r>
                        <a:rPr lang="en-IE" sz="1500" kern="1200" dirty="0">
                          <a:solidFill>
                            <a:schemeClr val="dk1"/>
                          </a:solidFill>
                          <a:latin typeface="+mn-lt"/>
                          <a:ea typeface="+mn-ea"/>
                          <a:cs typeface="+mn-cs"/>
                        </a:rPr>
                        <a:t>Default choice</a:t>
                      </a:r>
                      <a:r>
                        <a:rPr lang="en-IE" sz="1500" kern="1200" baseline="0" dirty="0">
                          <a:solidFill>
                            <a:schemeClr val="dk1"/>
                          </a:solidFill>
                          <a:latin typeface="+mn-lt"/>
                          <a:ea typeface="+mn-ea"/>
                          <a:cs typeface="+mn-cs"/>
                        </a:rPr>
                        <a:t> when using </a:t>
                      </a:r>
                      <a:r>
                        <a:rPr lang="en-IE" sz="1500" b="1" kern="1200" baseline="0" dirty="0">
                          <a:solidFill>
                            <a:srgbClr val="0368FF"/>
                          </a:solidFill>
                          <a:latin typeface="+mn-lt"/>
                          <a:ea typeface="+mn-ea"/>
                          <a:cs typeface="+mn-cs"/>
                        </a:rPr>
                        <a:t>Processing</a:t>
                      </a:r>
                      <a:r>
                        <a:rPr lang="en-IE" sz="1500" kern="1200" baseline="0" dirty="0">
                          <a:solidFill>
                            <a:schemeClr val="dk1"/>
                          </a:solidFill>
                          <a:latin typeface="+mn-lt"/>
                          <a:ea typeface="+mn-ea"/>
                          <a:cs typeface="+mn-cs"/>
                        </a:rPr>
                        <a:t>. </a:t>
                      </a:r>
                      <a:endParaRPr lang="en-IE" sz="1500" kern="1200" dirty="0">
                        <a:solidFill>
                          <a:schemeClr val="dk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82980">
                <a:tc>
                  <a:txBody>
                    <a:bodyPr/>
                    <a:lstStyle/>
                    <a:p>
                      <a:endParaRPr lang="en-IE" sz="1500" dirty="0">
                        <a:solidFill>
                          <a:srgbClr val="FF0000"/>
                        </a:solidFill>
                      </a:endParaRPr>
                    </a:p>
                    <a:p>
                      <a:r>
                        <a:rPr lang="en-IE" sz="1500" dirty="0">
                          <a:solidFill>
                            <a:srgbClr val="FF0000"/>
                          </a:solidFill>
                        </a:rPr>
                        <a:t>double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E" sz="1500" dirty="0"/>
                    </a:p>
                    <a:p>
                      <a:r>
                        <a:rPr lang="en-IE" sz="1500" dirty="0"/>
                        <a:t>64-bit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pPr marL="0" algn="l" defTabSz="914400" rtl="0" eaLnBrk="1" latinLnBrk="0" hangingPunct="1"/>
                      <a:endParaRPr lang="en-IE" sz="2400" i="1" kern="1200" dirty="0">
                        <a:solidFill>
                          <a:schemeClr val="bg1">
                            <a:lumMod val="50000"/>
                          </a:schemeClr>
                        </a:solidFill>
                        <a:latin typeface="+mn-lt"/>
                        <a:ea typeface="+mn-ea"/>
                        <a:cs typeface="+mn-cs"/>
                      </a:endParaRPr>
                    </a:p>
                  </a:txBody>
                  <a:tcPr/>
                </a:tc>
                <a:tc hMerge="1" vMerge="1">
                  <a:txBody>
                    <a:bodyPr/>
                    <a:lstStyle/>
                    <a:p>
                      <a:pPr marL="0" algn="l" defTabSz="914400" rtl="0" eaLnBrk="1" latinLnBrk="0" hangingPunct="1"/>
                      <a:endParaRPr lang="en-IE" sz="2400" i="1" kern="1200" dirty="0">
                        <a:solidFill>
                          <a:schemeClr val="bg1">
                            <a:lumMod val="50000"/>
                          </a:schemeClr>
                        </a:solidFill>
                        <a:latin typeface="+mn-lt"/>
                        <a:ea typeface="+mn-ea"/>
                        <a:cs typeface="+mn-cs"/>
                      </a:endParaRPr>
                    </a:p>
                  </a:txBody>
                  <a:tcPr/>
                </a:tc>
                <a:tc>
                  <a:txBody>
                    <a:bodyPr/>
                    <a:lstStyle/>
                    <a:p>
                      <a:pPr marL="0" algn="l" defTabSz="914400" rtl="0" eaLnBrk="1" latinLnBrk="0" hangingPunct="1"/>
                      <a:r>
                        <a:rPr lang="en-IE" sz="1500" kern="1200" dirty="0">
                          <a:solidFill>
                            <a:schemeClr val="dk1"/>
                          </a:solidFill>
                          <a:latin typeface="+mn-lt"/>
                          <a:ea typeface="+mn-ea"/>
                          <a:cs typeface="+mn-cs"/>
                        </a:rPr>
                        <a:t>Default</a:t>
                      </a:r>
                      <a:r>
                        <a:rPr lang="en-IE" sz="1500" kern="1200" baseline="0" dirty="0">
                          <a:solidFill>
                            <a:schemeClr val="dk1"/>
                          </a:solidFill>
                          <a:latin typeface="+mn-lt"/>
                          <a:ea typeface="+mn-ea"/>
                          <a:cs typeface="+mn-cs"/>
                        </a:rPr>
                        <a:t> choice when programming </a:t>
                      </a:r>
                      <a:r>
                        <a:rPr lang="en-IE" sz="1500" b="1" kern="1200" baseline="0" dirty="0">
                          <a:solidFill>
                            <a:srgbClr val="0368FF"/>
                          </a:solidFill>
                          <a:latin typeface="+mn-lt"/>
                          <a:ea typeface="+mn-ea"/>
                          <a:cs typeface="+mn-cs"/>
                        </a:rPr>
                        <a:t>Java apps</a:t>
                      </a:r>
                      <a:r>
                        <a:rPr lang="en-IE" sz="1500" b="1" kern="1200" baseline="0" dirty="0">
                          <a:solidFill>
                            <a:schemeClr val="dk1"/>
                          </a:solidFill>
                          <a:latin typeface="+mn-lt"/>
                          <a:ea typeface="+mn-ea"/>
                          <a:cs typeface="+mn-cs"/>
                        </a:rPr>
                        <a:t>.</a:t>
                      </a:r>
                      <a:endParaRPr lang="en-IE" sz="1500" b="1" kern="1200" dirty="0">
                        <a:solidFill>
                          <a:schemeClr val="dk1"/>
                        </a:solidFill>
                        <a:latin typeface="+mn-lt"/>
                        <a:ea typeface="+mn-ea"/>
                        <a:cs typeface="+mn-cs"/>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Footer Placeholder 1">
            <a:extLst>
              <a:ext uri="{FF2B5EF4-FFF2-40B4-BE49-F238E27FC236}">
                <a16:creationId xmlns:a16="http://schemas.microsoft.com/office/drawing/2014/main" id="{E1C60631-5F76-1EE2-8B93-69A96765E246}"/>
              </a:ext>
            </a:extLst>
          </p:cNvPr>
          <p:cNvSpPr>
            <a:spLocks noGrp="1"/>
          </p:cNvSpPr>
          <p:nvPr>
            <p:ph type="ftr" sz="quarter" idx="3"/>
          </p:nvPr>
        </p:nvSpPr>
        <p:spPr/>
        <p:txBody>
          <a:bodyPr/>
          <a:lstStyle/>
          <a:p>
            <a:r>
              <a:rPr lang="en-IE"/>
              <a:t>https://processing.org</a:t>
            </a:r>
            <a:endParaRPr lang="en-IE" dirty="0"/>
          </a:p>
        </p:txBody>
      </p:sp>
      <p:sp>
        <p:nvSpPr>
          <p:cNvPr id="3" name="Slide Number Placeholder 2">
            <a:extLst>
              <a:ext uri="{FF2B5EF4-FFF2-40B4-BE49-F238E27FC236}">
                <a16:creationId xmlns:a16="http://schemas.microsoft.com/office/drawing/2014/main" id="{A54164F0-E5AE-C73D-8884-EFA493FBD269}"/>
              </a:ext>
            </a:extLst>
          </p:cNvPr>
          <p:cNvSpPr>
            <a:spLocks noGrp="1"/>
          </p:cNvSpPr>
          <p:nvPr>
            <p:ph type="sldNum" sz="quarter" idx="2"/>
          </p:nvPr>
        </p:nvSpPr>
        <p:spPr/>
        <p:txBody>
          <a:bodyPr/>
          <a:lstStyle/>
          <a:p>
            <a:pPr lvl="0"/>
            <a:fld id="{86CB4B4D-7CA3-9044-876B-883B54F8677D}" type="slidenum">
              <a:rPr lang="en-IE" smtClean="0"/>
              <a:t>32</a:t>
            </a:fld>
            <a:endParaRPr lang="en-IE" dirty="0"/>
          </a:p>
        </p:txBody>
      </p:sp>
    </p:spTree>
    <p:extLst>
      <p:ext uri="{BB962C8B-B14F-4D97-AF65-F5344CB8AC3E}">
        <p14:creationId xmlns:p14="http://schemas.microsoft.com/office/powerpoint/2010/main" val="3898287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79022" y="3689775"/>
            <a:ext cx="4549486" cy="738664"/>
          </a:xfrm>
          <a:prstGeom prst="rect">
            <a:avLst/>
          </a:prstGeom>
          <a:solidFill>
            <a:schemeClr val="accent6">
              <a:lumMod val="20000"/>
              <a:lumOff val="80000"/>
            </a:schemeClr>
          </a:solidFill>
          <a:ln>
            <a:solidFill>
              <a:schemeClr val="tx1"/>
            </a:solidFill>
          </a:ln>
        </p:spPr>
        <p:txBody>
          <a:bodyPr wrap="square" rtlCol="0">
            <a:spAutoFit/>
          </a:bodyPr>
          <a:lstStyle/>
          <a:p>
            <a:r>
              <a:rPr lang="en-IE" sz="2100" dirty="0"/>
              <a:t>We can pass the defined variables as values to functions.</a:t>
            </a:r>
          </a:p>
        </p:txBody>
      </p:sp>
      <p:pic>
        <p:nvPicPr>
          <p:cNvPr id="3" name="Picture 2">
            <a:extLst>
              <a:ext uri="{FF2B5EF4-FFF2-40B4-BE49-F238E27FC236}">
                <a16:creationId xmlns:a16="http://schemas.microsoft.com/office/drawing/2014/main" id="{1724BA80-48FB-4AE8-A5C9-18B96D44FBD8}"/>
              </a:ext>
            </a:extLst>
          </p:cNvPr>
          <p:cNvPicPr>
            <a:picLocks noChangeAspect="1"/>
          </p:cNvPicPr>
          <p:nvPr/>
        </p:nvPicPr>
        <p:blipFill rotWithShape="1">
          <a:blip r:embed="rId3"/>
          <a:srcRect r="-19" b="60000"/>
          <a:stretch/>
        </p:blipFill>
        <p:spPr>
          <a:xfrm>
            <a:off x="503294" y="874568"/>
            <a:ext cx="5732969" cy="2400300"/>
          </a:xfrm>
          <a:prstGeom prst="rect">
            <a:avLst/>
          </a:prstGeom>
          <a:ln>
            <a:solidFill>
              <a:schemeClr val="tx1"/>
            </a:solidFill>
          </a:ln>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5633" t="20761" r="65802" b="63429"/>
          <a:stretch/>
        </p:blipFill>
        <p:spPr bwMode="auto">
          <a:xfrm>
            <a:off x="6944591" y="1058141"/>
            <a:ext cx="1600200" cy="1846211"/>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4" name="Footer Placeholder 3">
            <a:extLst>
              <a:ext uri="{FF2B5EF4-FFF2-40B4-BE49-F238E27FC236}">
                <a16:creationId xmlns:a16="http://schemas.microsoft.com/office/drawing/2014/main" id="{896B9C9C-06E0-354A-FCC5-28C7481B9EE9}"/>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82A983C6-BC4D-DABD-E58F-7133DE015138}"/>
              </a:ext>
            </a:extLst>
          </p:cNvPr>
          <p:cNvSpPr>
            <a:spLocks noGrp="1"/>
          </p:cNvSpPr>
          <p:nvPr>
            <p:ph type="sldNum" sz="quarter" idx="2"/>
          </p:nvPr>
        </p:nvSpPr>
        <p:spPr/>
        <p:txBody>
          <a:bodyPr/>
          <a:lstStyle/>
          <a:p>
            <a:pPr lvl="0"/>
            <a:fld id="{86CB4B4D-7CA3-9044-876B-883B54F8677D}" type="slidenum">
              <a:rPr lang="en-IE" smtClean="0"/>
              <a:t>33</a:t>
            </a:fld>
            <a:endParaRPr lang="en-IE" dirty="0"/>
          </a:p>
        </p:txBody>
      </p:sp>
      <p:cxnSp>
        <p:nvCxnSpPr>
          <p:cNvPr id="7" name="Straight Arrow Connector 6">
            <a:extLst>
              <a:ext uri="{FF2B5EF4-FFF2-40B4-BE49-F238E27FC236}">
                <a16:creationId xmlns:a16="http://schemas.microsoft.com/office/drawing/2014/main" id="{F9C35AC3-F7C6-3E8B-9193-9F1700321584}"/>
              </a:ext>
            </a:extLst>
          </p:cNvPr>
          <p:cNvCxnSpPr>
            <a:cxnSpLocks/>
          </p:cNvCxnSpPr>
          <p:nvPr/>
        </p:nvCxnSpPr>
        <p:spPr>
          <a:xfrm flipV="1">
            <a:off x="2159376" y="3183790"/>
            <a:ext cx="0" cy="446101"/>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8830D854-3C67-AFFD-D753-851960666B88}"/>
              </a:ext>
            </a:extLst>
          </p:cNvPr>
          <p:cNvCxnSpPr>
            <a:cxnSpLocks/>
          </p:cNvCxnSpPr>
          <p:nvPr/>
        </p:nvCxnSpPr>
        <p:spPr>
          <a:xfrm flipV="1">
            <a:off x="3433992" y="3183790"/>
            <a:ext cx="0" cy="446101"/>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3" name="Rectangle 2">
            <a:extLst>
              <a:ext uri="{FF2B5EF4-FFF2-40B4-BE49-F238E27FC236}">
                <a16:creationId xmlns:a16="http://schemas.microsoft.com/office/drawing/2014/main" id="{937C99CB-F586-BF1E-4D88-0818FF7BBE32}"/>
              </a:ext>
            </a:extLst>
          </p:cNvPr>
          <p:cNvSpPr>
            <a:spLocks noGrp="1" noChangeArrowheads="1"/>
          </p:cNvSpPr>
          <p:nvPr>
            <p:ph type="title"/>
          </p:nvPr>
        </p:nvSpPr>
        <p:spPr>
          <a:xfrm>
            <a:off x="395536" y="0"/>
            <a:ext cx="8249700" cy="761815"/>
          </a:xfrm>
        </p:spPr>
        <p:txBody>
          <a:bodyPr>
            <a:noAutofit/>
          </a:bodyPr>
          <a:lstStyle/>
          <a:p>
            <a:r>
              <a:rPr lang="en-US" sz="3200" dirty="0"/>
              <a:t>Java’s Primitive Data Types (decimal numbers)</a:t>
            </a:r>
          </a:p>
        </p:txBody>
      </p:sp>
    </p:spTree>
    <p:extLst>
      <p:ext uri="{BB962C8B-B14F-4D97-AF65-F5344CB8AC3E}">
        <p14:creationId xmlns:p14="http://schemas.microsoft.com/office/powerpoint/2010/main" val="341560237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Java’s Primitive Data Types: </a:t>
            </a:r>
            <a:r>
              <a:rPr lang="en-IE" sz="3200" b="1" dirty="0">
                <a:solidFill>
                  <a:srgbClr val="0368FF"/>
                </a:solidFill>
              </a:rPr>
              <a:t>float</a:t>
            </a:r>
            <a:r>
              <a:rPr lang="en-IE" sz="3200" dirty="0"/>
              <a:t> example</a:t>
            </a:r>
          </a:p>
        </p:txBody>
      </p:sp>
      <p:sp>
        <p:nvSpPr>
          <p:cNvPr id="4" name="Footer Placeholder 3">
            <a:extLst>
              <a:ext uri="{FF2B5EF4-FFF2-40B4-BE49-F238E27FC236}">
                <a16:creationId xmlns:a16="http://schemas.microsoft.com/office/drawing/2014/main" id="{D4434775-AA7C-6954-97A2-1775BFAAB314}"/>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DCDD8F46-61B3-B53E-8268-0E5E6C415A8A}"/>
              </a:ext>
            </a:extLst>
          </p:cNvPr>
          <p:cNvSpPr>
            <a:spLocks noGrp="1"/>
          </p:cNvSpPr>
          <p:nvPr>
            <p:ph type="sldNum" sz="quarter" idx="2"/>
          </p:nvPr>
        </p:nvSpPr>
        <p:spPr/>
        <p:txBody>
          <a:bodyPr/>
          <a:lstStyle/>
          <a:p>
            <a:pPr lvl="0"/>
            <a:fld id="{86CB4B4D-7CA3-9044-876B-883B54F8677D}" type="slidenum">
              <a:rPr lang="en-IE" smtClean="0"/>
              <a:t>34</a:t>
            </a:fld>
            <a:endParaRPr lang="en-IE" dirty="0"/>
          </a:p>
        </p:txBody>
      </p:sp>
      <p:pic>
        <p:nvPicPr>
          <p:cNvPr id="7" name="Picture 6">
            <a:extLst>
              <a:ext uri="{FF2B5EF4-FFF2-40B4-BE49-F238E27FC236}">
                <a16:creationId xmlns:a16="http://schemas.microsoft.com/office/drawing/2014/main" id="{FB34B1CA-8269-90AE-C2EC-9AA9807944B2}"/>
              </a:ext>
            </a:extLst>
          </p:cNvPr>
          <p:cNvPicPr>
            <a:picLocks noChangeAspect="1"/>
          </p:cNvPicPr>
          <p:nvPr/>
        </p:nvPicPr>
        <p:blipFill rotWithShape="1">
          <a:blip r:embed="rId3"/>
          <a:srcRect r="-19" b="60000"/>
          <a:stretch/>
        </p:blipFill>
        <p:spPr>
          <a:xfrm>
            <a:off x="503294" y="874568"/>
            <a:ext cx="5732969" cy="2400300"/>
          </a:xfrm>
          <a:prstGeom prst="rect">
            <a:avLst/>
          </a:prstGeom>
          <a:ln>
            <a:solidFill>
              <a:schemeClr val="tx1"/>
            </a:solidFill>
          </a:ln>
        </p:spPr>
      </p:pic>
      <p:sp>
        <p:nvSpPr>
          <p:cNvPr id="8" name="TextBox 7">
            <a:extLst>
              <a:ext uri="{FF2B5EF4-FFF2-40B4-BE49-F238E27FC236}">
                <a16:creationId xmlns:a16="http://schemas.microsoft.com/office/drawing/2014/main" id="{2B1ED100-937F-0537-8E54-94FC67FDE2D0}"/>
              </a:ext>
            </a:extLst>
          </p:cNvPr>
          <p:cNvSpPr txBox="1"/>
          <p:nvPr/>
        </p:nvSpPr>
        <p:spPr>
          <a:xfrm>
            <a:off x="503295" y="3320184"/>
            <a:ext cx="6701070" cy="1511952"/>
          </a:xfrm>
          <a:prstGeom prst="rect">
            <a:avLst/>
          </a:prstGeom>
          <a:solidFill>
            <a:schemeClr val="accent6">
              <a:lumMod val="20000"/>
              <a:lumOff val="80000"/>
            </a:schemeClr>
          </a:solidFill>
          <a:ln>
            <a:solidFill>
              <a:schemeClr val="tx1"/>
            </a:solidFill>
          </a:ln>
        </p:spPr>
        <p:txBody>
          <a:bodyPr wrap="square" rtlCol="0">
            <a:spAutoFit/>
          </a:bodyPr>
          <a:lstStyle/>
          <a:p>
            <a:pPr algn="l"/>
            <a:r>
              <a:rPr lang="en-IE" sz="2100" dirty="0"/>
              <a:t>Whole numbers can be placed into a </a:t>
            </a:r>
            <a:r>
              <a:rPr lang="en-IE" sz="2100" b="1" dirty="0">
                <a:solidFill>
                  <a:srgbClr val="0368FF"/>
                </a:solidFill>
              </a:rPr>
              <a:t>float</a:t>
            </a:r>
            <a:r>
              <a:rPr lang="en-IE" sz="2100" dirty="0"/>
              <a:t> variable.  </a:t>
            </a:r>
          </a:p>
          <a:p>
            <a:pPr algn="l"/>
            <a:endParaRPr lang="en-IE" sz="825" dirty="0"/>
          </a:p>
          <a:p>
            <a:pPr algn="l"/>
            <a:r>
              <a:rPr lang="en-IE" sz="2100" dirty="0">
                <a:solidFill>
                  <a:srgbClr val="FF0000"/>
                </a:solidFill>
              </a:rPr>
              <a:t>Q: </a:t>
            </a:r>
            <a:r>
              <a:rPr lang="en-IE" sz="2100" dirty="0"/>
              <a:t>Why?</a:t>
            </a:r>
          </a:p>
          <a:p>
            <a:pPr algn="l"/>
            <a:endParaRPr lang="en-IE" sz="2100" dirty="0"/>
          </a:p>
          <a:p>
            <a:pPr algn="l"/>
            <a:endParaRPr lang="en-IE" sz="2100" dirty="0"/>
          </a:p>
        </p:txBody>
      </p:sp>
    </p:spTree>
    <p:extLst>
      <p:ext uri="{BB962C8B-B14F-4D97-AF65-F5344CB8AC3E}">
        <p14:creationId xmlns:p14="http://schemas.microsoft.com/office/powerpoint/2010/main" val="390811812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Java’s Primitive Data Types: </a:t>
            </a:r>
            <a:r>
              <a:rPr lang="en-IE" sz="3200" b="1" dirty="0">
                <a:solidFill>
                  <a:srgbClr val="0368FF"/>
                </a:solidFill>
              </a:rPr>
              <a:t>float</a:t>
            </a:r>
            <a:r>
              <a:rPr lang="en-IE" sz="3200" dirty="0"/>
              <a:t> example</a:t>
            </a:r>
          </a:p>
        </p:txBody>
      </p:sp>
      <p:sp>
        <p:nvSpPr>
          <p:cNvPr id="4" name="Footer Placeholder 3">
            <a:extLst>
              <a:ext uri="{FF2B5EF4-FFF2-40B4-BE49-F238E27FC236}">
                <a16:creationId xmlns:a16="http://schemas.microsoft.com/office/drawing/2014/main" id="{D4434775-AA7C-6954-97A2-1775BFAAB314}"/>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DCDD8F46-61B3-B53E-8268-0E5E6C415A8A}"/>
              </a:ext>
            </a:extLst>
          </p:cNvPr>
          <p:cNvSpPr>
            <a:spLocks noGrp="1"/>
          </p:cNvSpPr>
          <p:nvPr>
            <p:ph type="sldNum" sz="quarter" idx="2"/>
          </p:nvPr>
        </p:nvSpPr>
        <p:spPr/>
        <p:txBody>
          <a:bodyPr/>
          <a:lstStyle/>
          <a:p>
            <a:pPr lvl="0"/>
            <a:fld id="{86CB4B4D-7CA3-9044-876B-883B54F8677D}" type="slidenum">
              <a:rPr lang="en-IE" smtClean="0"/>
              <a:t>35</a:t>
            </a:fld>
            <a:endParaRPr lang="en-IE" dirty="0"/>
          </a:p>
        </p:txBody>
      </p:sp>
      <p:pic>
        <p:nvPicPr>
          <p:cNvPr id="7" name="Picture 6">
            <a:extLst>
              <a:ext uri="{FF2B5EF4-FFF2-40B4-BE49-F238E27FC236}">
                <a16:creationId xmlns:a16="http://schemas.microsoft.com/office/drawing/2014/main" id="{FB34B1CA-8269-90AE-C2EC-9AA9807944B2}"/>
              </a:ext>
            </a:extLst>
          </p:cNvPr>
          <p:cNvPicPr>
            <a:picLocks noChangeAspect="1"/>
          </p:cNvPicPr>
          <p:nvPr/>
        </p:nvPicPr>
        <p:blipFill rotWithShape="1">
          <a:blip r:embed="rId3"/>
          <a:srcRect r="-19" b="60000"/>
          <a:stretch/>
        </p:blipFill>
        <p:spPr>
          <a:xfrm>
            <a:off x="503294" y="874568"/>
            <a:ext cx="5732969" cy="2400300"/>
          </a:xfrm>
          <a:prstGeom prst="rect">
            <a:avLst/>
          </a:prstGeom>
          <a:ln>
            <a:solidFill>
              <a:schemeClr val="tx1"/>
            </a:solidFill>
          </a:ln>
        </p:spPr>
      </p:pic>
      <p:sp>
        <p:nvSpPr>
          <p:cNvPr id="8" name="TextBox 7">
            <a:extLst>
              <a:ext uri="{FF2B5EF4-FFF2-40B4-BE49-F238E27FC236}">
                <a16:creationId xmlns:a16="http://schemas.microsoft.com/office/drawing/2014/main" id="{2B1ED100-937F-0537-8E54-94FC67FDE2D0}"/>
              </a:ext>
            </a:extLst>
          </p:cNvPr>
          <p:cNvSpPr txBox="1"/>
          <p:nvPr/>
        </p:nvSpPr>
        <p:spPr>
          <a:xfrm>
            <a:off x="503295" y="3320184"/>
            <a:ext cx="6701070" cy="1511952"/>
          </a:xfrm>
          <a:prstGeom prst="rect">
            <a:avLst/>
          </a:prstGeom>
          <a:solidFill>
            <a:schemeClr val="accent6">
              <a:lumMod val="20000"/>
              <a:lumOff val="80000"/>
            </a:schemeClr>
          </a:solidFill>
          <a:ln>
            <a:solidFill>
              <a:schemeClr val="tx1"/>
            </a:solidFill>
          </a:ln>
        </p:spPr>
        <p:txBody>
          <a:bodyPr wrap="square" rtlCol="0">
            <a:spAutoFit/>
          </a:bodyPr>
          <a:lstStyle/>
          <a:p>
            <a:pPr algn="l"/>
            <a:r>
              <a:rPr lang="en-IE" sz="2100" dirty="0"/>
              <a:t>Whole numbers can be placed into a </a:t>
            </a:r>
            <a:r>
              <a:rPr lang="en-IE" sz="2100" b="1" dirty="0">
                <a:solidFill>
                  <a:srgbClr val="0368FF"/>
                </a:solidFill>
              </a:rPr>
              <a:t>float</a:t>
            </a:r>
            <a:r>
              <a:rPr lang="en-IE" sz="2100" dirty="0"/>
              <a:t> variable.  </a:t>
            </a:r>
          </a:p>
          <a:p>
            <a:pPr algn="l"/>
            <a:endParaRPr lang="en-IE" sz="825" dirty="0"/>
          </a:p>
          <a:p>
            <a:pPr algn="l"/>
            <a:r>
              <a:rPr lang="en-IE" sz="2100" dirty="0">
                <a:solidFill>
                  <a:srgbClr val="FF0000"/>
                </a:solidFill>
              </a:rPr>
              <a:t>Q: </a:t>
            </a:r>
            <a:r>
              <a:rPr lang="en-IE" sz="2100" dirty="0"/>
              <a:t>Why?</a:t>
            </a:r>
          </a:p>
          <a:p>
            <a:pPr algn="l"/>
            <a:r>
              <a:rPr lang="en-IE" sz="2100" dirty="0">
                <a:solidFill>
                  <a:srgbClr val="FF0000"/>
                </a:solidFill>
              </a:rPr>
              <a:t>A: </a:t>
            </a:r>
            <a:r>
              <a:rPr lang="en-IE" sz="2100" dirty="0"/>
              <a:t>There is no loss of precision.  We are not losing any data.  </a:t>
            </a:r>
          </a:p>
        </p:txBody>
      </p:sp>
    </p:spTree>
    <p:extLst>
      <p:ext uri="{BB962C8B-B14F-4D97-AF65-F5344CB8AC3E}">
        <p14:creationId xmlns:p14="http://schemas.microsoft.com/office/powerpoint/2010/main" val="100645270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3200" dirty="0"/>
              <a:t>Passing variables as arguments: </a:t>
            </a:r>
            <a:r>
              <a:rPr lang="en-IE" sz="3200" b="1" dirty="0">
                <a:solidFill>
                  <a:srgbClr val="0368FF"/>
                </a:solidFill>
              </a:rPr>
              <a:t>some errors</a:t>
            </a:r>
          </a:p>
        </p:txBody>
      </p:sp>
      <p:pic>
        <p:nvPicPr>
          <p:cNvPr id="5" name="Picture 4">
            <a:extLst>
              <a:ext uri="{FF2B5EF4-FFF2-40B4-BE49-F238E27FC236}">
                <a16:creationId xmlns:a16="http://schemas.microsoft.com/office/drawing/2014/main" id="{32BDA329-7DFE-4067-8801-4531891E6B5D}"/>
              </a:ext>
            </a:extLst>
          </p:cNvPr>
          <p:cNvPicPr>
            <a:picLocks noChangeAspect="1"/>
          </p:cNvPicPr>
          <p:nvPr/>
        </p:nvPicPr>
        <p:blipFill rotWithShape="1">
          <a:blip r:embed="rId3"/>
          <a:srcRect r="-19" b="44444"/>
          <a:stretch/>
        </p:blipFill>
        <p:spPr>
          <a:xfrm>
            <a:off x="143741" y="864119"/>
            <a:ext cx="5285212" cy="3073377"/>
          </a:xfrm>
          <a:prstGeom prst="rect">
            <a:avLst/>
          </a:prstGeom>
        </p:spPr>
      </p:pic>
      <p:sp>
        <p:nvSpPr>
          <p:cNvPr id="4" name="TextBox 3"/>
          <p:cNvSpPr txBox="1"/>
          <p:nvPr/>
        </p:nvSpPr>
        <p:spPr>
          <a:xfrm>
            <a:off x="4973787" y="864119"/>
            <a:ext cx="4080158" cy="3647152"/>
          </a:xfrm>
          <a:prstGeom prst="rect">
            <a:avLst/>
          </a:prstGeom>
          <a:solidFill>
            <a:schemeClr val="accent6">
              <a:lumMod val="20000"/>
              <a:lumOff val="80000"/>
            </a:schemeClr>
          </a:solidFill>
          <a:ln>
            <a:solidFill>
              <a:schemeClr val="accent1"/>
            </a:solidFill>
          </a:ln>
        </p:spPr>
        <p:txBody>
          <a:bodyPr wrap="square" rtlCol="0">
            <a:spAutoFit/>
          </a:bodyPr>
          <a:lstStyle/>
          <a:p>
            <a:pPr algn="l"/>
            <a:r>
              <a:rPr lang="en-IE" sz="2100" dirty="0"/>
              <a:t>We changed the data type of our variables from </a:t>
            </a:r>
            <a:r>
              <a:rPr lang="en-IE" sz="2100" b="1" dirty="0">
                <a:solidFill>
                  <a:srgbClr val="0070C0"/>
                </a:solidFill>
              </a:rPr>
              <a:t>float</a:t>
            </a:r>
            <a:r>
              <a:rPr lang="en-IE" sz="2100" dirty="0"/>
              <a:t> to </a:t>
            </a:r>
            <a:r>
              <a:rPr lang="en-IE" sz="2100" b="1" dirty="0">
                <a:solidFill>
                  <a:srgbClr val="0070C0"/>
                </a:solidFill>
              </a:rPr>
              <a:t>double</a:t>
            </a:r>
            <a:r>
              <a:rPr lang="en-IE" sz="2100" dirty="0"/>
              <a:t>. </a:t>
            </a:r>
          </a:p>
          <a:p>
            <a:pPr algn="l"/>
            <a:endParaRPr lang="en-IE" sz="2100" dirty="0"/>
          </a:p>
          <a:p>
            <a:pPr algn="l"/>
            <a:r>
              <a:rPr lang="en-IE" sz="2100" b="1" i="1" dirty="0">
                <a:solidFill>
                  <a:srgbClr val="FF0000"/>
                </a:solidFill>
              </a:rPr>
              <a:t>Q: </a:t>
            </a:r>
            <a:r>
              <a:rPr lang="en-IE" sz="2100" dirty="0"/>
              <a:t>Why are we getting this syntax error?</a:t>
            </a:r>
          </a:p>
          <a:p>
            <a:pPr algn="l"/>
            <a:endParaRPr lang="en-IE" sz="2100" dirty="0"/>
          </a:p>
          <a:p>
            <a:pPr algn="l"/>
            <a:endParaRPr lang="en-IE" sz="2100" dirty="0"/>
          </a:p>
          <a:p>
            <a:pPr algn="l"/>
            <a:endParaRPr lang="en-IE" sz="2100" dirty="0"/>
          </a:p>
          <a:p>
            <a:pPr algn="l"/>
            <a:endParaRPr lang="en-IE" sz="2100" dirty="0"/>
          </a:p>
          <a:p>
            <a:pPr algn="l"/>
            <a:endParaRPr lang="en-IE" sz="2100" dirty="0"/>
          </a:p>
        </p:txBody>
      </p:sp>
      <p:sp>
        <p:nvSpPr>
          <p:cNvPr id="3" name="Footer Placeholder 2">
            <a:extLst>
              <a:ext uri="{FF2B5EF4-FFF2-40B4-BE49-F238E27FC236}">
                <a16:creationId xmlns:a16="http://schemas.microsoft.com/office/drawing/2014/main" id="{077B0789-82EE-4E96-BFD5-D59BFEADF810}"/>
              </a:ext>
            </a:extLst>
          </p:cNvPr>
          <p:cNvSpPr>
            <a:spLocks noGrp="1"/>
          </p:cNvSpPr>
          <p:nvPr>
            <p:ph type="ftr" sz="quarter" idx="3"/>
          </p:nvPr>
        </p:nvSpPr>
        <p:spPr/>
        <p:txBody>
          <a:bodyPr/>
          <a:lstStyle/>
          <a:p>
            <a:r>
              <a:rPr lang="en-IE"/>
              <a:t>https://processing.org</a:t>
            </a:r>
            <a:endParaRPr lang="en-IE" dirty="0"/>
          </a:p>
        </p:txBody>
      </p:sp>
      <p:sp>
        <p:nvSpPr>
          <p:cNvPr id="6" name="Slide Number Placeholder 5">
            <a:extLst>
              <a:ext uri="{FF2B5EF4-FFF2-40B4-BE49-F238E27FC236}">
                <a16:creationId xmlns:a16="http://schemas.microsoft.com/office/drawing/2014/main" id="{EE8EB6A6-FF87-7BD3-0544-FD478FA6B7DB}"/>
              </a:ext>
            </a:extLst>
          </p:cNvPr>
          <p:cNvSpPr>
            <a:spLocks noGrp="1"/>
          </p:cNvSpPr>
          <p:nvPr>
            <p:ph type="sldNum" sz="quarter" idx="2"/>
          </p:nvPr>
        </p:nvSpPr>
        <p:spPr/>
        <p:txBody>
          <a:bodyPr/>
          <a:lstStyle/>
          <a:p>
            <a:pPr lvl="0"/>
            <a:fld id="{86CB4B4D-7CA3-9044-876B-883B54F8677D}" type="slidenum">
              <a:rPr lang="en-IE" smtClean="0"/>
              <a:t>36</a:t>
            </a:fld>
            <a:endParaRPr lang="en-IE" dirty="0"/>
          </a:p>
        </p:txBody>
      </p:sp>
      <p:cxnSp>
        <p:nvCxnSpPr>
          <p:cNvPr id="7" name="Straight Arrow Connector 6">
            <a:extLst>
              <a:ext uri="{FF2B5EF4-FFF2-40B4-BE49-F238E27FC236}">
                <a16:creationId xmlns:a16="http://schemas.microsoft.com/office/drawing/2014/main" id="{803B0728-AF6E-FFBC-DB10-AC5F89E528B6}"/>
              </a:ext>
            </a:extLst>
          </p:cNvPr>
          <p:cNvCxnSpPr>
            <a:cxnSpLocks/>
          </p:cNvCxnSpPr>
          <p:nvPr/>
        </p:nvCxnSpPr>
        <p:spPr>
          <a:xfrm>
            <a:off x="395536" y="1600200"/>
            <a:ext cx="431389" cy="634473"/>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E01AC9EF-4CBC-8B2D-538D-8367A688B5FE}"/>
              </a:ext>
            </a:extLst>
          </p:cNvPr>
          <p:cNvCxnSpPr>
            <a:cxnSpLocks/>
          </p:cNvCxnSpPr>
          <p:nvPr/>
        </p:nvCxnSpPr>
        <p:spPr>
          <a:xfrm>
            <a:off x="4064373" y="3117273"/>
            <a:ext cx="0" cy="618481"/>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0194371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3200" dirty="0"/>
              <a:t>Passing variables as arguments: </a:t>
            </a:r>
            <a:r>
              <a:rPr lang="en-IE" sz="3200" b="1" dirty="0">
                <a:solidFill>
                  <a:srgbClr val="0368FF"/>
                </a:solidFill>
              </a:rPr>
              <a:t>some errors</a:t>
            </a:r>
          </a:p>
        </p:txBody>
      </p:sp>
      <p:pic>
        <p:nvPicPr>
          <p:cNvPr id="5" name="Picture 4">
            <a:extLst>
              <a:ext uri="{FF2B5EF4-FFF2-40B4-BE49-F238E27FC236}">
                <a16:creationId xmlns:a16="http://schemas.microsoft.com/office/drawing/2014/main" id="{32BDA329-7DFE-4067-8801-4531891E6B5D}"/>
              </a:ext>
            </a:extLst>
          </p:cNvPr>
          <p:cNvPicPr>
            <a:picLocks noChangeAspect="1"/>
          </p:cNvPicPr>
          <p:nvPr/>
        </p:nvPicPr>
        <p:blipFill rotWithShape="1">
          <a:blip r:embed="rId3"/>
          <a:srcRect r="-19" b="44444"/>
          <a:stretch/>
        </p:blipFill>
        <p:spPr>
          <a:xfrm>
            <a:off x="143741" y="864119"/>
            <a:ext cx="5285212" cy="3073377"/>
          </a:xfrm>
          <a:prstGeom prst="rect">
            <a:avLst/>
          </a:prstGeom>
        </p:spPr>
      </p:pic>
      <p:sp>
        <p:nvSpPr>
          <p:cNvPr id="4" name="TextBox 3"/>
          <p:cNvSpPr txBox="1"/>
          <p:nvPr/>
        </p:nvSpPr>
        <p:spPr>
          <a:xfrm>
            <a:off x="4973787" y="864119"/>
            <a:ext cx="4080158" cy="3647152"/>
          </a:xfrm>
          <a:prstGeom prst="rect">
            <a:avLst/>
          </a:prstGeom>
          <a:solidFill>
            <a:schemeClr val="accent6">
              <a:lumMod val="20000"/>
              <a:lumOff val="80000"/>
            </a:schemeClr>
          </a:solidFill>
          <a:ln>
            <a:solidFill>
              <a:schemeClr val="accent1"/>
            </a:solidFill>
          </a:ln>
        </p:spPr>
        <p:txBody>
          <a:bodyPr wrap="square" rtlCol="0">
            <a:spAutoFit/>
          </a:bodyPr>
          <a:lstStyle/>
          <a:p>
            <a:pPr algn="l"/>
            <a:r>
              <a:rPr lang="en-IE" sz="2100" dirty="0"/>
              <a:t>We changed the data type of our variables from </a:t>
            </a:r>
            <a:r>
              <a:rPr lang="en-IE" sz="2100" b="1" dirty="0">
                <a:solidFill>
                  <a:srgbClr val="0070C0"/>
                </a:solidFill>
              </a:rPr>
              <a:t>float</a:t>
            </a:r>
            <a:r>
              <a:rPr lang="en-IE" sz="2100" dirty="0"/>
              <a:t> to </a:t>
            </a:r>
            <a:r>
              <a:rPr lang="en-IE" sz="2100" b="1" dirty="0">
                <a:solidFill>
                  <a:srgbClr val="0070C0"/>
                </a:solidFill>
              </a:rPr>
              <a:t>double</a:t>
            </a:r>
            <a:r>
              <a:rPr lang="en-IE" sz="2100" dirty="0"/>
              <a:t>. </a:t>
            </a:r>
          </a:p>
          <a:p>
            <a:pPr algn="l"/>
            <a:endParaRPr lang="en-IE" sz="2100" dirty="0"/>
          </a:p>
          <a:p>
            <a:pPr algn="l"/>
            <a:r>
              <a:rPr lang="en-IE" sz="2100" b="1" i="1" dirty="0">
                <a:solidFill>
                  <a:srgbClr val="FF0000"/>
                </a:solidFill>
              </a:rPr>
              <a:t>Q: </a:t>
            </a:r>
            <a:r>
              <a:rPr lang="en-IE" sz="2100" dirty="0"/>
              <a:t>Why are we getting this syntax error?</a:t>
            </a:r>
          </a:p>
          <a:p>
            <a:pPr algn="l"/>
            <a:r>
              <a:rPr lang="en-IE" sz="2100" b="1" i="1" dirty="0">
                <a:solidFill>
                  <a:srgbClr val="FF0000"/>
                </a:solidFill>
              </a:rPr>
              <a:t>A: </a:t>
            </a:r>
            <a:r>
              <a:rPr lang="en-IE" sz="2100" dirty="0"/>
              <a:t>a </a:t>
            </a:r>
            <a:r>
              <a:rPr lang="en-IE" sz="2100" dirty="0">
                <a:solidFill>
                  <a:srgbClr val="0070C0"/>
                </a:solidFill>
              </a:rPr>
              <a:t>double</a:t>
            </a:r>
            <a:r>
              <a:rPr lang="en-IE" sz="2100" dirty="0"/>
              <a:t> variable has a larger capacity than a </a:t>
            </a:r>
            <a:r>
              <a:rPr lang="en-IE" sz="2100" dirty="0">
                <a:solidFill>
                  <a:srgbClr val="0070C0"/>
                </a:solidFill>
              </a:rPr>
              <a:t>float</a:t>
            </a:r>
            <a:r>
              <a:rPr lang="en-IE" sz="2100" dirty="0"/>
              <a:t>.  A </a:t>
            </a:r>
            <a:r>
              <a:rPr lang="en-IE" sz="2100" dirty="0">
                <a:solidFill>
                  <a:srgbClr val="0070C0"/>
                </a:solidFill>
              </a:rPr>
              <a:t>float</a:t>
            </a:r>
            <a:r>
              <a:rPr lang="en-IE" sz="2100" dirty="0"/>
              <a:t> is required in the </a:t>
            </a:r>
            <a:r>
              <a:rPr lang="en-IE" sz="2100" dirty="0" err="1">
                <a:solidFill>
                  <a:srgbClr val="0070C0"/>
                </a:solidFill>
              </a:rPr>
              <a:t>rect</a:t>
            </a:r>
            <a:r>
              <a:rPr lang="en-IE" sz="2100" dirty="0">
                <a:solidFill>
                  <a:srgbClr val="0070C0"/>
                </a:solidFill>
              </a:rPr>
              <a:t>()</a:t>
            </a:r>
            <a:r>
              <a:rPr lang="en-IE" sz="2100" dirty="0"/>
              <a:t> method. The value stored in the double may not fit into the float.</a:t>
            </a:r>
          </a:p>
        </p:txBody>
      </p:sp>
      <p:sp>
        <p:nvSpPr>
          <p:cNvPr id="3" name="Footer Placeholder 2">
            <a:extLst>
              <a:ext uri="{FF2B5EF4-FFF2-40B4-BE49-F238E27FC236}">
                <a16:creationId xmlns:a16="http://schemas.microsoft.com/office/drawing/2014/main" id="{077B0789-82EE-4E96-BFD5-D59BFEADF810}"/>
              </a:ext>
            </a:extLst>
          </p:cNvPr>
          <p:cNvSpPr>
            <a:spLocks noGrp="1"/>
          </p:cNvSpPr>
          <p:nvPr>
            <p:ph type="ftr" sz="quarter" idx="3"/>
          </p:nvPr>
        </p:nvSpPr>
        <p:spPr/>
        <p:txBody>
          <a:bodyPr/>
          <a:lstStyle/>
          <a:p>
            <a:r>
              <a:rPr lang="en-IE"/>
              <a:t>https://processing.org</a:t>
            </a:r>
            <a:endParaRPr lang="en-IE" dirty="0"/>
          </a:p>
        </p:txBody>
      </p:sp>
      <p:sp>
        <p:nvSpPr>
          <p:cNvPr id="6" name="Slide Number Placeholder 5">
            <a:extLst>
              <a:ext uri="{FF2B5EF4-FFF2-40B4-BE49-F238E27FC236}">
                <a16:creationId xmlns:a16="http://schemas.microsoft.com/office/drawing/2014/main" id="{EE8EB6A6-FF87-7BD3-0544-FD478FA6B7DB}"/>
              </a:ext>
            </a:extLst>
          </p:cNvPr>
          <p:cNvSpPr>
            <a:spLocks noGrp="1"/>
          </p:cNvSpPr>
          <p:nvPr>
            <p:ph type="sldNum" sz="quarter" idx="2"/>
          </p:nvPr>
        </p:nvSpPr>
        <p:spPr/>
        <p:txBody>
          <a:bodyPr/>
          <a:lstStyle/>
          <a:p>
            <a:pPr lvl="0"/>
            <a:fld id="{86CB4B4D-7CA3-9044-876B-883B54F8677D}" type="slidenum">
              <a:rPr lang="en-IE" smtClean="0"/>
              <a:t>37</a:t>
            </a:fld>
            <a:endParaRPr lang="en-IE" dirty="0"/>
          </a:p>
        </p:txBody>
      </p:sp>
      <p:cxnSp>
        <p:nvCxnSpPr>
          <p:cNvPr id="7" name="Straight Arrow Connector 6">
            <a:extLst>
              <a:ext uri="{FF2B5EF4-FFF2-40B4-BE49-F238E27FC236}">
                <a16:creationId xmlns:a16="http://schemas.microsoft.com/office/drawing/2014/main" id="{803B0728-AF6E-FFBC-DB10-AC5F89E528B6}"/>
              </a:ext>
            </a:extLst>
          </p:cNvPr>
          <p:cNvCxnSpPr>
            <a:cxnSpLocks/>
          </p:cNvCxnSpPr>
          <p:nvPr/>
        </p:nvCxnSpPr>
        <p:spPr>
          <a:xfrm>
            <a:off x="395536" y="1600200"/>
            <a:ext cx="431389" cy="634473"/>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E01AC9EF-4CBC-8B2D-538D-8367A688B5FE}"/>
              </a:ext>
            </a:extLst>
          </p:cNvPr>
          <p:cNvCxnSpPr>
            <a:cxnSpLocks/>
          </p:cNvCxnSpPr>
          <p:nvPr/>
        </p:nvCxnSpPr>
        <p:spPr>
          <a:xfrm>
            <a:off x="4064373" y="3117273"/>
            <a:ext cx="0" cy="618481"/>
          </a:xfrm>
          <a:prstGeom prst="straightConnector1">
            <a:avLst/>
          </a:prstGeom>
          <a:noFill/>
          <a:ln w="63500" cap="flat">
            <a:solidFill>
              <a:srgbClr val="FF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6697513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sz="3200" dirty="0"/>
              <a:t>Passing variables as arguments: </a:t>
            </a:r>
            <a:r>
              <a:rPr lang="en-IE" sz="3200" b="1" dirty="0">
                <a:solidFill>
                  <a:srgbClr val="0368FF"/>
                </a:solidFill>
              </a:rPr>
              <a:t>some errors</a:t>
            </a:r>
          </a:p>
        </p:txBody>
      </p:sp>
      <p:cxnSp>
        <p:nvCxnSpPr>
          <p:cNvPr id="6" name="Straight Arrow Connector 5"/>
          <p:cNvCxnSpPr>
            <a:cxnSpLocks/>
          </p:cNvCxnSpPr>
          <p:nvPr/>
        </p:nvCxnSpPr>
        <p:spPr>
          <a:xfrm>
            <a:off x="5728631" y="3861096"/>
            <a:ext cx="74706" cy="47164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cxnSpLocks/>
          </p:cNvCxnSpPr>
          <p:nvPr/>
        </p:nvCxnSpPr>
        <p:spPr>
          <a:xfrm flipH="1">
            <a:off x="6234398" y="3778827"/>
            <a:ext cx="212783" cy="49676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a:cxnSpLocks/>
          </p:cNvCxnSpPr>
          <p:nvPr/>
        </p:nvCxnSpPr>
        <p:spPr>
          <a:xfrm flipH="1">
            <a:off x="6683784" y="3689026"/>
            <a:ext cx="443570" cy="6041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a:cxnSpLocks/>
          </p:cNvCxnSpPr>
          <p:nvPr/>
        </p:nvCxnSpPr>
        <p:spPr>
          <a:xfrm flipH="1">
            <a:off x="7006144" y="3834615"/>
            <a:ext cx="307640" cy="45856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762" y="1373553"/>
            <a:ext cx="4904165" cy="1871128"/>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sp>
        <p:nvSpPr>
          <p:cNvPr id="4101" name="Rectangle 4100"/>
          <p:cNvSpPr/>
          <p:nvPr/>
        </p:nvSpPr>
        <p:spPr>
          <a:xfrm>
            <a:off x="581762" y="919400"/>
            <a:ext cx="4998484" cy="352084"/>
          </a:xfrm>
          <a:prstGeom prst="rect">
            <a:avLst/>
          </a:prstGeom>
          <a:solidFill>
            <a:schemeClr val="accent6">
              <a:lumMod val="20000"/>
              <a:lumOff val="80000"/>
            </a:schemeClr>
          </a:solidFill>
          <a:ln>
            <a:solidFill>
              <a:schemeClr val="accent1"/>
            </a:solidFill>
          </a:ln>
        </p:spPr>
        <p:txBody>
          <a:bodyPr wrap="none">
            <a:spAutoFit/>
          </a:bodyPr>
          <a:lstStyle/>
          <a:p>
            <a:r>
              <a:rPr lang="en-IE" sz="1688" dirty="0"/>
              <a:t>From:  https://processing.org/reference/rect_.html</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797" t="33164" r="47175" b="58927"/>
          <a:stretch/>
        </p:blipFill>
        <p:spPr bwMode="auto">
          <a:xfrm>
            <a:off x="4969393" y="3161807"/>
            <a:ext cx="2631557" cy="763971"/>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11" name="Picture 10">
            <a:extLst>
              <a:ext uri="{FF2B5EF4-FFF2-40B4-BE49-F238E27FC236}">
                <a16:creationId xmlns:a16="http://schemas.microsoft.com/office/drawing/2014/main" id="{AEA98846-CDF6-4708-97DE-1B9AF94F5708}"/>
              </a:ext>
            </a:extLst>
          </p:cNvPr>
          <p:cNvPicPr>
            <a:picLocks noChangeAspect="1"/>
          </p:cNvPicPr>
          <p:nvPr/>
        </p:nvPicPr>
        <p:blipFill rotWithShape="1">
          <a:blip r:embed="rId4"/>
          <a:srcRect l="-2" t="50216" r="-17" b="44444"/>
          <a:stretch/>
        </p:blipFill>
        <p:spPr>
          <a:xfrm>
            <a:off x="1640168" y="4332743"/>
            <a:ext cx="6135122" cy="342900"/>
          </a:xfrm>
          <a:prstGeom prst="rect">
            <a:avLst/>
          </a:prstGeom>
          <a:ln>
            <a:solidFill>
              <a:schemeClr val="tx1"/>
            </a:solidFill>
          </a:ln>
        </p:spPr>
      </p:pic>
      <p:sp>
        <p:nvSpPr>
          <p:cNvPr id="3" name="Footer Placeholder 2">
            <a:extLst>
              <a:ext uri="{FF2B5EF4-FFF2-40B4-BE49-F238E27FC236}">
                <a16:creationId xmlns:a16="http://schemas.microsoft.com/office/drawing/2014/main" id="{E3975DE1-5B1D-4E46-55DA-B886C668AE21}"/>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84F5E141-8222-5D67-E6D0-732104FCC051}"/>
              </a:ext>
            </a:extLst>
          </p:cNvPr>
          <p:cNvSpPr>
            <a:spLocks noGrp="1"/>
          </p:cNvSpPr>
          <p:nvPr>
            <p:ph type="sldNum" sz="quarter" idx="2"/>
          </p:nvPr>
        </p:nvSpPr>
        <p:spPr/>
        <p:txBody>
          <a:bodyPr/>
          <a:lstStyle/>
          <a:p>
            <a:pPr lvl="0"/>
            <a:fld id="{86CB4B4D-7CA3-9044-876B-883B54F8677D}" type="slidenum">
              <a:rPr lang="en-IE" smtClean="0"/>
              <a:t>38</a:t>
            </a:fld>
            <a:endParaRPr lang="en-IE" dirty="0"/>
          </a:p>
        </p:txBody>
      </p:sp>
    </p:spTree>
    <p:extLst>
      <p:ext uri="{BB962C8B-B14F-4D97-AF65-F5344CB8AC3E}">
        <p14:creationId xmlns:p14="http://schemas.microsoft.com/office/powerpoint/2010/main" val="39617271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1632028" y="782424"/>
            <a:ext cx="5595589" cy="1102519"/>
          </a:xfrm>
        </p:spPr>
        <p:txBody>
          <a:bodyPr/>
          <a:lstStyle/>
          <a:p>
            <a:pPr algn="ctr">
              <a:spcBef>
                <a:spcPts val="633"/>
              </a:spcBef>
            </a:pPr>
            <a:r>
              <a:rPr lang="en-IE" sz="3600" dirty="0">
                <a:solidFill>
                  <a:schemeClr val="tx1"/>
                </a:solidFill>
              </a:rPr>
              <a:t>Java’s Primitive Data Types</a:t>
            </a:r>
            <a:br>
              <a:rPr lang="en-IE" sz="3600" dirty="0">
                <a:solidFill>
                  <a:schemeClr val="tx1"/>
                </a:solidFill>
              </a:rPr>
            </a:br>
            <a:r>
              <a:rPr lang="en-IE" sz="3600" dirty="0">
                <a:solidFill>
                  <a:schemeClr val="tx1"/>
                </a:solidFill>
              </a:rPr>
              <a:t>(</a:t>
            </a:r>
            <a:r>
              <a:rPr lang="en-IE" sz="3600" b="1" dirty="0">
                <a:solidFill>
                  <a:srgbClr val="0368FF"/>
                </a:solidFill>
              </a:rPr>
              <a:t>Others</a:t>
            </a:r>
            <a:r>
              <a:rPr lang="en-IE" sz="3600" dirty="0">
                <a:solidFill>
                  <a:schemeClr val="tx1"/>
                </a:solidFill>
              </a:rPr>
              <a:t>)</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3431542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3453737" y="511445"/>
            <a:ext cx="1952172" cy="1102519"/>
          </a:xfrm>
        </p:spPr>
        <p:txBody>
          <a:bodyPr/>
          <a:lstStyle/>
          <a:p>
            <a:pPr>
              <a:spcBef>
                <a:spcPts val="633"/>
              </a:spcBef>
            </a:pPr>
            <a:r>
              <a:rPr lang="en-IE" sz="3600" dirty="0">
                <a:solidFill>
                  <a:schemeClr val="tx1"/>
                </a:solidFill>
              </a:rPr>
              <a:t>Variables</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37751384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z="3200" dirty="0"/>
              <a:t>Java’s Primitive Data Types (</a:t>
            </a:r>
            <a:r>
              <a:rPr lang="en-US" sz="3200" b="1" dirty="0">
                <a:solidFill>
                  <a:srgbClr val="0368FF"/>
                </a:solidFill>
              </a:rPr>
              <a:t>others</a:t>
            </a:r>
            <a:r>
              <a:rPr lang="en-US" sz="3200" dirty="0"/>
              <a:t>)</a:t>
            </a:r>
          </a:p>
        </p:txBody>
      </p:sp>
      <p:sp>
        <p:nvSpPr>
          <p:cNvPr id="36867" name="Rectangle 3"/>
          <p:cNvSpPr>
            <a:spLocks noGrp="1" noChangeArrowheads="1"/>
          </p:cNvSpPr>
          <p:nvPr>
            <p:ph type="body" idx="1"/>
          </p:nvPr>
        </p:nvSpPr>
        <p:spPr>
          <a:xfrm>
            <a:off x="395536" y="843558"/>
            <a:ext cx="8546163" cy="4299943"/>
          </a:xfrm>
        </p:spPr>
        <p:txBody>
          <a:bodyPr>
            <a:normAutofit/>
          </a:bodyPr>
          <a:lstStyle/>
          <a:p>
            <a:pPr>
              <a:lnSpc>
                <a:spcPct val="80000"/>
              </a:lnSpc>
            </a:pPr>
            <a:r>
              <a:rPr lang="en-US" dirty="0"/>
              <a:t>We will go into more detail on these two data types in later lectures.</a:t>
            </a:r>
          </a:p>
        </p:txBody>
      </p:sp>
      <p:graphicFrame>
        <p:nvGraphicFramePr>
          <p:cNvPr id="4" name="Table 3"/>
          <p:cNvGraphicFramePr>
            <a:graphicFrameLocks noGrp="1"/>
          </p:cNvGraphicFramePr>
          <p:nvPr>
            <p:extLst>
              <p:ext uri="{D42A27DB-BD31-4B8C-83A1-F6EECF244321}">
                <p14:modId xmlns:p14="http://schemas.microsoft.com/office/powerpoint/2010/main" val="3841025342"/>
              </p:ext>
            </p:extLst>
          </p:nvPr>
        </p:nvGraphicFramePr>
        <p:xfrm>
          <a:off x="764697" y="1536390"/>
          <a:ext cx="7614605" cy="2743200"/>
        </p:xfrm>
        <a:graphic>
          <a:graphicData uri="http://schemas.openxmlformats.org/drawingml/2006/table">
            <a:tbl>
              <a:tblPr firstRow="1" bandRow="1">
                <a:tableStyleId>{5C22544A-7EE6-4342-B048-85BDC9FD1C3A}</a:tableStyleId>
              </a:tblPr>
              <a:tblGrid>
                <a:gridCol w="1265236">
                  <a:extLst>
                    <a:ext uri="{9D8B030D-6E8A-4147-A177-3AD203B41FA5}">
                      <a16:colId xmlns:a16="http://schemas.microsoft.com/office/drawing/2014/main" val="20000"/>
                    </a:ext>
                  </a:extLst>
                </a:gridCol>
                <a:gridCol w="979845">
                  <a:extLst>
                    <a:ext uri="{9D8B030D-6E8A-4147-A177-3AD203B41FA5}">
                      <a16:colId xmlns:a16="http://schemas.microsoft.com/office/drawing/2014/main" val="20001"/>
                    </a:ext>
                  </a:extLst>
                </a:gridCol>
                <a:gridCol w="1550084">
                  <a:extLst>
                    <a:ext uri="{9D8B030D-6E8A-4147-A177-3AD203B41FA5}">
                      <a16:colId xmlns:a16="http://schemas.microsoft.com/office/drawing/2014/main" val="20002"/>
                    </a:ext>
                  </a:extLst>
                </a:gridCol>
                <a:gridCol w="1514100">
                  <a:extLst>
                    <a:ext uri="{9D8B030D-6E8A-4147-A177-3AD203B41FA5}">
                      <a16:colId xmlns:a16="http://schemas.microsoft.com/office/drawing/2014/main" val="20003"/>
                    </a:ext>
                  </a:extLst>
                </a:gridCol>
                <a:gridCol w="2305340">
                  <a:extLst>
                    <a:ext uri="{9D8B030D-6E8A-4147-A177-3AD203B41FA5}">
                      <a16:colId xmlns:a16="http://schemas.microsoft.com/office/drawing/2014/main" val="20004"/>
                    </a:ext>
                  </a:extLst>
                </a:gridCol>
              </a:tblGrid>
              <a:tr h="685800">
                <a:tc>
                  <a:txBody>
                    <a:bodyPr/>
                    <a:lstStyle/>
                    <a:p>
                      <a:pPr algn="ctr"/>
                      <a:r>
                        <a:rPr lang="en-IE" sz="1400" dirty="0"/>
                        <a:t>Type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Byte-size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Minimum value</a:t>
                      </a:r>
                      <a:r>
                        <a:rPr lang="en-IE" sz="1400" baseline="0" dirty="0"/>
                        <a:t> (inclusive)</a:t>
                      </a:r>
                      <a:endParaRPr lang="en-IE" sz="1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Maximum value </a:t>
                      </a:r>
                      <a:r>
                        <a:rPr lang="en-IE" sz="1400" baseline="0" dirty="0"/>
                        <a:t>(inclusive)</a:t>
                      </a:r>
                      <a:endParaRPr lang="en-IE" sz="14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400" dirty="0"/>
                        <a:t>Typical Use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91540">
                <a:tc>
                  <a:txBody>
                    <a:bodyPr/>
                    <a:lstStyle/>
                    <a:p>
                      <a:pPr algn="ctr"/>
                      <a:r>
                        <a:rPr lang="en-IE" sz="1800" dirty="0">
                          <a:solidFill>
                            <a:srgbClr val="FF0000"/>
                          </a:solidFill>
                        </a:rPr>
                        <a:t>char</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800" dirty="0"/>
                        <a:t>16-bit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E" sz="1800" kern="1200" dirty="0">
                          <a:solidFill>
                            <a:schemeClr val="dk1"/>
                          </a:solidFill>
                          <a:latin typeface="+mn-lt"/>
                          <a:ea typeface="+mn-ea"/>
                          <a:cs typeface="+mn-cs"/>
                        </a:rPr>
                        <a:t>'\u0000’</a:t>
                      </a:r>
                      <a:br>
                        <a:rPr lang="en-IE" sz="1800" kern="1200" dirty="0">
                          <a:solidFill>
                            <a:schemeClr val="dk1"/>
                          </a:solidFill>
                          <a:latin typeface="+mn-lt"/>
                          <a:ea typeface="+mn-ea"/>
                          <a:cs typeface="+mn-cs"/>
                        </a:rPr>
                      </a:br>
                      <a:r>
                        <a:rPr lang="en-IE" sz="1800" kern="1200" dirty="0">
                          <a:solidFill>
                            <a:schemeClr val="dk1"/>
                          </a:solidFill>
                          <a:latin typeface="+mn-lt"/>
                          <a:ea typeface="+mn-ea"/>
                          <a:cs typeface="+mn-cs"/>
                        </a:rPr>
                        <a:t>(or 0)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E" sz="1800" kern="1200" dirty="0">
                          <a:solidFill>
                            <a:schemeClr val="dk1"/>
                          </a:solidFill>
                          <a:latin typeface="+mn-lt"/>
                          <a:ea typeface="+mn-ea"/>
                          <a:cs typeface="+mn-cs"/>
                        </a:rPr>
                        <a:t>'\</a:t>
                      </a:r>
                      <a:r>
                        <a:rPr lang="en-IE" sz="1800" kern="1200" dirty="0" err="1">
                          <a:solidFill>
                            <a:schemeClr val="dk1"/>
                          </a:solidFill>
                          <a:latin typeface="+mn-lt"/>
                          <a:ea typeface="+mn-ea"/>
                          <a:cs typeface="+mn-cs"/>
                        </a:rPr>
                        <a:t>uffff</a:t>
                      </a:r>
                      <a:r>
                        <a:rPr lang="en-IE" sz="1800" kern="1200" dirty="0">
                          <a:solidFill>
                            <a:schemeClr val="dk1"/>
                          </a:solidFill>
                          <a:latin typeface="+mn-lt"/>
                          <a:ea typeface="+mn-ea"/>
                          <a:cs typeface="+mn-cs"/>
                        </a:rPr>
                        <a:t>' </a:t>
                      </a:r>
                    </a:p>
                    <a:p>
                      <a:pPr marL="0" algn="ctr" defTabSz="914400" rtl="0" eaLnBrk="1" latinLnBrk="0" hangingPunct="1"/>
                      <a:r>
                        <a:rPr lang="en-IE" sz="1800" kern="1200" dirty="0">
                          <a:solidFill>
                            <a:schemeClr val="dk1"/>
                          </a:solidFill>
                          <a:latin typeface="+mn-lt"/>
                          <a:ea typeface="+mn-ea"/>
                          <a:cs typeface="+mn-cs"/>
                        </a:rPr>
                        <a:t>(or 65,535)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IE" sz="1800" kern="1200" dirty="0">
                          <a:solidFill>
                            <a:schemeClr val="dk1"/>
                          </a:solidFill>
                          <a:latin typeface="+mn-lt"/>
                          <a:ea typeface="+mn-ea"/>
                          <a:cs typeface="+mn-cs"/>
                        </a:rPr>
                        <a:t>Represents a Unicode character</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65860">
                <a:tc>
                  <a:txBody>
                    <a:bodyPr/>
                    <a:lstStyle/>
                    <a:p>
                      <a:pPr algn="ctr"/>
                      <a:endParaRPr lang="en-IE" sz="1800" dirty="0">
                        <a:solidFill>
                          <a:srgbClr val="FF0000"/>
                        </a:solidFill>
                      </a:endParaRPr>
                    </a:p>
                    <a:p>
                      <a:pPr algn="ctr"/>
                      <a:r>
                        <a:rPr lang="en-IE" sz="1800" dirty="0" err="1">
                          <a:solidFill>
                            <a:srgbClr val="FF0000"/>
                          </a:solidFill>
                        </a:rPr>
                        <a:t>boolean</a:t>
                      </a:r>
                      <a:endParaRPr lang="en-IE" sz="18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E" sz="1800" dirty="0"/>
                    </a:p>
                    <a:p>
                      <a:pPr algn="ctr"/>
                      <a:r>
                        <a:rPr lang="en-IE" sz="1800" dirty="0"/>
                        <a:t>1-bit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algn="ctr" defTabSz="914400" rtl="0" eaLnBrk="1" latinLnBrk="0" hangingPunct="1"/>
                      <a:endParaRPr lang="en-IE" sz="1800" kern="1200" dirty="0">
                        <a:solidFill>
                          <a:schemeClr val="dk1"/>
                        </a:solidFill>
                        <a:latin typeface="+mn-lt"/>
                        <a:ea typeface="+mn-ea"/>
                        <a:cs typeface="+mn-cs"/>
                      </a:endParaRPr>
                    </a:p>
                    <a:p>
                      <a:pPr marL="0" algn="ctr" defTabSz="914400" rtl="0" eaLnBrk="1" latinLnBrk="0" hangingPunct="1"/>
                      <a:r>
                        <a:rPr lang="en-IE" sz="1800" kern="1200" dirty="0">
                          <a:solidFill>
                            <a:schemeClr val="dk1"/>
                          </a:solidFill>
                          <a:latin typeface="+mn-lt"/>
                          <a:ea typeface="+mn-ea"/>
                          <a:cs typeface="+mn-cs"/>
                        </a:rPr>
                        <a:t>n/a</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algn="l" defTabSz="914400" rtl="0" eaLnBrk="1" latinLnBrk="0" hangingPunct="1"/>
                      <a:endParaRPr lang="en-IE" sz="3200" kern="1200" dirty="0">
                        <a:solidFill>
                          <a:schemeClr val="dk1"/>
                        </a:solidFill>
                        <a:latin typeface="+mn-lt"/>
                        <a:ea typeface="+mn-ea"/>
                        <a:cs typeface="+mn-cs"/>
                      </a:endParaRPr>
                    </a:p>
                  </a:txBody>
                  <a:tcPr/>
                </a:tc>
                <a:tc>
                  <a:txBody>
                    <a:bodyPr/>
                    <a:lstStyle/>
                    <a:p>
                      <a:pPr marL="0" algn="ctr" defTabSz="914400" rtl="0" eaLnBrk="1" latinLnBrk="0" hangingPunct="1"/>
                      <a:r>
                        <a:rPr lang="en-IE" sz="1800" kern="1200" dirty="0">
                          <a:solidFill>
                            <a:schemeClr val="dk1"/>
                          </a:solidFill>
                          <a:latin typeface="+mn-lt"/>
                          <a:ea typeface="+mn-ea"/>
                          <a:cs typeface="+mn-cs"/>
                        </a:rPr>
                        <a:t>Holds either </a:t>
                      </a:r>
                      <a:r>
                        <a:rPr lang="en-IE" sz="1800" b="1" kern="1200" dirty="0">
                          <a:solidFill>
                            <a:schemeClr val="dk1"/>
                          </a:solidFill>
                          <a:latin typeface="+mn-lt"/>
                          <a:ea typeface="+mn-ea"/>
                          <a:cs typeface="+mn-cs"/>
                        </a:rPr>
                        <a:t>true</a:t>
                      </a:r>
                      <a:r>
                        <a:rPr lang="en-IE" sz="1800" kern="1200" dirty="0">
                          <a:solidFill>
                            <a:schemeClr val="dk1"/>
                          </a:solidFill>
                          <a:latin typeface="+mn-lt"/>
                          <a:ea typeface="+mn-ea"/>
                          <a:cs typeface="+mn-cs"/>
                        </a:rPr>
                        <a:t> or </a:t>
                      </a:r>
                      <a:r>
                        <a:rPr lang="en-IE" sz="1800" b="1" kern="1200" dirty="0">
                          <a:solidFill>
                            <a:schemeClr val="dk1"/>
                          </a:solidFill>
                          <a:latin typeface="+mn-lt"/>
                          <a:ea typeface="+mn-ea"/>
                          <a:cs typeface="+mn-cs"/>
                        </a:rPr>
                        <a:t>false</a:t>
                      </a:r>
                      <a:r>
                        <a:rPr lang="en-IE" sz="1800" kern="1200" dirty="0">
                          <a:solidFill>
                            <a:schemeClr val="dk1"/>
                          </a:solidFill>
                          <a:latin typeface="+mn-lt"/>
                          <a:ea typeface="+mn-ea"/>
                          <a:cs typeface="+mn-cs"/>
                        </a:rPr>
                        <a:t> and is typically used as a flag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Rectangle 1"/>
          <p:cNvSpPr/>
          <p:nvPr/>
        </p:nvSpPr>
        <p:spPr>
          <a:xfrm>
            <a:off x="1449955" y="4355253"/>
            <a:ext cx="6115050" cy="369332"/>
          </a:xfrm>
          <a:prstGeom prst="rect">
            <a:avLst/>
          </a:prstGeom>
        </p:spPr>
        <p:txBody>
          <a:bodyPr wrap="square">
            <a:spAutoFit/>
          </a:bodyPr>
          <a:lstStyle/>
          <a:p>
            <a:pPr algn="ctr"/>
            <a:r>
              <a:rPr lang="en-IE" sz="1800" dirty="0">
                <a:hlinkClick r:id="rId3"/>
              </a:rPr>
              <a:t>http://en.wikipedia.org/wiki/List_of_Unicode_characters</a:t>
            </a:r>
            <a:endParaRPr lang="en-IE" sz="1800" dirty="0"/>
          </a:p>
        </p:txBody>
      </p:sp>
      <p:sp>
        <p:nvSpPr>
          <p:cNvPr id="3" name="Footer Placeholder 2">
            <a:extLst>
              <a:ext uri="{FF2B5EF4-FFF2-40B4-BE49-F238E27FC236}">
                <a16:creationId xmlns:a16="http://schemas.microsoft.com/office/drawing/2014/main" id="{4C172417-47BB-397C-88FA-8C837E30BF64}"/>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3EF6645B-E416-E57D-B6F3-08BD294A8B91}"/>
              </a:ext>
            </a:extLst>
          </p:cNvPr>
          <p:cNvSpPr>
            <a:spLocks noGrp="1"/>
          </p:cNvSpPr>
          <p:nvPr>
            <p:ph type="sldNum" sz="quarter" idx="2"/>
          </p:nvPr>
        </p:nvSpPr>
        <p:spPr/>
        <p:txBody>
          <a:bodyPr/>
          <a:lstStyle/>
          <a:p>
            <a:pPr lvl="0"/>
            <a:fld id="{86CB4B4D-7CA3-9044-876B-883B54F8677D}" type="slidenum">
              <a:rPr lang="en-IE" smtClean="0"/>
              <a:t>40</a:t>
            </a:fld>
            <a:endParaRPr lang="en-IE" dirty="0"/>
          </a:p>
        </p:txBody>
      </p:sp>
    </p:spTree>
    <p:extLst>
      <p:ext uri="{BB962C8B-B14F-4D97-AF65-F5344CB8AC3E}">
        <p14:creationId xmlns:p14="http://schemas.microsoft.com/office/powerpoint/2010/main" val="32747451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Java’s Primitive Data Types (</a:t>
            </a:r>
            <a:r>
              <a:rPr lang="en-US" sz="3200" b="1" dirty="0">
                <a:solidFill>
                  <a:srgbClr val="0368FF"/>
                </a:solidFill>
              </a:rPr>
              <a:t>d</a:t>
            </a:r>
            <a:r>
              <a:rPr lang="en-IE" sz="3200" b="1" dirty="0" err="1">
                <a:solidFill>
                  <a:srgbClr val="0368FF"/>
                </a:solidFill>
              </a:rPr>
              <a:t>efault</a:t>
            </a:r>
            <a:r>
              <a:rPr lang="en-IE" sz="3200" b="1" dirty="0">
                <a:solidFill>
                  <a:srgbClr val="0368FF"/>
                </a:solidFill>
              </a:rPr>
              <a:t> values</a:t>
            </a:r>
            <a:r>
              <a:rPr lang="en-IE" sz="3200"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5299710"/>
              </p:ext>
            </p:extLst>
          </p:nvPr>
        </p:nvGraphicFramePr>
        <p:xfrm>
          <a:off x="2435704" y="963933"/>
          <a:ext cx="3417658" cy="3360420"/>
        </p:xfrm>
        <a:graphic>
          <a:graphicData uri="http://schemas.openxmlformats.org/drawingml/2006/table">
            <a:tbl>
              <a:tblPr>
                <a:tableStyleId>{BDBED569-4797-4DF1-A0F4-6AAB3CD982D8}</a:tableStyleId>
              </a:tblPr>
              <a:tblGrid>
                <a:gridCol w="1238282">
                  <a:extLst>
                    <a:ext uri="{9D8B030D-6E8A-4147-A177-3AD203B41FA5}">
                      <a16:colId xmlns:a16="http://schemas.microsoft.com/office/drawing/2014/main" val="20000"/>
                    </a:ext>
                  </a:extLst>
                </a:gridCol>
                <a:gridCol w="2179376">
                  <a:extLst>
                    <a:ext uri="{9D8B030D-6E8A-4147-A177-3AD203B41FA5}">
                      <a16:colId xmlns:a16="http://schemas.microsoft.com/office/drawing/2014/main" val="20001"/>
                    </a:ext>
                  </a:extLst>
                </a:gridCol>
              </a:tblGrid>
              <a:tr h="617220">
                <a:tc>
                  <a:txBody>
                    <a:bodyPr/>
                    <a:lstStyle/>
                    <a:p>
                      <a:pPr algn="ctr"/>
                      <a:r>
                        <a:rPr lang="en-IE" sz="1800" b="1" dirty="0">
                          <a:solidFill>
                            <a:schemeClr val="bg1"/>
                          </a:solidFill>
                        </a:rPr>
                        <a:t>Data Type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368FF"/>
                    </a:solidFill>
                  </a:tcPr>
                </a:tc>
                <a:tc>
                  <a:txBody>
                    <a:bodyPr/>
                    <a:lstStyle/>
                    <a:p>
                      <a:pPr algn="ctr"/>
                      <a:r>
                        <a:rPr lang="en-IE" sz="1800" b="1" dirty="0">
                          <a:solidFill>
                            <a:schemeClr val="bg1"/>
                          </a:solidFill>
                        </a:rPr>
                        <a:t>Default Value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368FF"/>
                    </a:solidFill>
                  </a:tcPr>
                </a:tc>
                <a:extLst>
                  <a:ext uri="{0D108BD9-81ED-4DB2-BD59-A6C34878D82A}">
                    <a16:rowId xmlns:a16="http://schemas.microsoft.com/office/drawing/2014/main" val="10000"/>
                  </a:ext>
                </a:extLst>
              </a:tr>
              <a:tr h="342900">
                <a:tc>
                  <a:txBody>
                    <a:bodyPr/>
                    <a:lstStyle/>
                    <a:p>
                      <a:r>
                        <a:rPr lang="en-IE" sz="1800" dirty="0">
                          <a:solidFill>
                            <a:srgbClr val="FF0000"/>
                          </a:solidFill>
                        </a:rPr>
                        <a:t>byte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2900">
                <a:tc>
                  <a:txBody>
                    <a:bodyPr/>
                    <a:lstStyle/>
                    <a:p>
                      <a:r>
                        <a:rPr lang="en-IE" sz="1800" dirty="0">
                          <a:solidFill>
                            <a:srgbClr val="FF0000"/>
                          </a:solidFill>
                        </a:rPr>
                        <a:t>short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2900">
                <a:tc>
                  <a:txBody>
                    <a:bodyPr/>
                    <a:lstStyle/>
                    <a:p>
                      <a:r>
                        <a:rPr lang="en-IE" sz="1800" dirty="0" err="1">
                          <a:solidFill>
                            <a:srgbClr val="FF0000"/>
                          </a:solidFill>
                        </a:rPr>
                        <a:t>int</a:t>
                      </a:r>
                      <a:endParaRPr lang="en-IE" sz="18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2900">
                <a:tc>
                  <a:txBody>
                    <a:bodyPr/>
                    <a:lstStyle/>
                    <a:p>
                      <a:r>
                        <a:rPr lang="en-IE" sz="1800" dirty="0">
                          <a:solidFill>
                            <a:srgbClr val="FF0000"/>
                          </a:solidFill>
                        </a:rPr>
                        <a:t>long</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dirty="0"/>
                        <a:t>0L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2900">
                <a:tc>
                  <a:txBody>
                    <a:bodyPr/>
                    <a:lstStyle/>
                    <a:p>
                      <a:r>
                        <a:rPr lang="en-IE" sz="1800" dirty="0">
                          <a:solidFill>
                            <a:srgbClr val="FF0000"/>
                          </a:solidFill>
                        </a:rPr>
                        <a:t>float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dirty="0"/>
                        <a:t>0.0f</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2900">
                <a:tc>
                  <a:txBody>
                    <a:bodyPr/>
                    <a:lstStyle/>
                    <a:p>
                      <a:r>
                        <a:rPr lang="en-IE" sz="1800" dirty="0">
                          <a:solidFill>
                            <a:srgbClr val="FF0000"/>
                          </a:solidFill>
                        </a:rPr>
                        <a:t>double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dirty="0"/>
                        <a:t>0.0d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2900">
                <a:tc>
                  <a:txBody>
                    <a:bodyPr/>
                    <a:lstStyle/>
                    <a:p>
                      <a:r>
                        <a:rPr lang="en-IE" sz="1800" dirty="0">
                          <a:solidFill>
                            <a:srgbClr val="FF0000"/>
                          </a:solidFill>
                        </a:rPr>
                        <a:t>char</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dirty="0"/>
                        <a:t>'\u0000'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2900">
                <a:tc>
                  <a:txBody>
                    <a:bodyPr/>
                    <a:lstStyle/>
                    <a:p>
                      <a:r>
                        <a:rPr lang="en-IE" sz="1800" dirty="0" err="1">
                          <a:solidFill>
                            <a:srgbClr val="FF0000"/>
                          </a:solidFill>
                        </a:rPr>
                        <a:t>boolean</a:t>
                      </a:r>
                      <a:endParaRPr lang="en-IE" sz="1800" dirty="0">
                        <a:solidFill>
                          <a:srgbClr val="FF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IE" sz="1800" dirty="0"/>
                        <a:t>false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786510" y="4454928"/>
            <a:ext cx="7286626" cy="352084"/>
          </a:xfrm>
          <a:prstGeom prst="rect">
            <a:avLst/>
          </a:prstGeom>
        </p:spPr>
        <p:txBody>
          <a:bodyPr wrap="square">
            <a:spAutoFit/>
          </a:bodyPr>
          <a:lstStyle/>
          <a:p>
            <a:pPr algn="ctr"/>
            <a:r>
              <a:rPr lang="en-IE" sz="1688" dirty="0">
                <a:hlinkClick r:id="rId3"/>
              </a:rPr>
              <a:t>http://docs.oracle.com/javase/tutorial/java/nutsandbolts/datatypes.html</a:t>
            </a:r>
            <a:endParaRPr lang="en-IE" sz="1688" dirty="0"/>
          </a:p>
        </p:txBody>
      </p:sp>
      <p:sp>
        <p:nvSpPr>
          <p:cNvPr id="3" name="Footer Placeholder 2">
            <a:extLst>
              <a:ext uri="{FF2B5EF4-FFF2-40B4-BE49-F238E27FC236}">
                <a16:creationId xmlns:a16="http://schemas.microsoft.com/office/drawing/2014/main" id="{B00F3F4E-13E5-7E80-15D1-C11CD83C6D56}"/>
              </a:ext>
            </a:extLst>
          </p:cNvPr>
          <p:cNvSpPr>
            <a:spLocks noGrp="1"/>
          </p:cNvSpPr>
          <p:nvPr>
            <p:ph type="ftr" sz="quarter" idx="3"/>
          </p:nvPr>
        </p:nvSpPr>
        <p:spPr/>
        <p:txBody>
          <a:bodyPr/>
          <a:lstStyle/>
          <a:p>
            <a:r>
              <a:rPr lang="en-IE"/>
              <a:t>https://processing.org</a:t>
            </a:r>
            <a:endParaRPr lang="en-IE" dirty="0"/>
          </a:p>
        </p:txBody>
      </p:sp>
      <p:sp>
        <p:nvSpPr>
          <p:cNvPr id="6" name="Slide Number Placeholder 5">
            <a:extLst>
              <a:ext uri="{FF2B5EF4-FFF2-40B4-BE49-F238E27FC236}">
                <a16:creationId xmlns:a16="http://schemas.microsoft.com/office/drawing/2014/main" id="{F8822667-3D6C-58A8-7183-A79ABFEE238F}"/>
              </a:ext>
            </a:extLst>
          </p:cNvPr>
          <p:cNvSpPr>
            <a:spLocks noGrp="1"/>
          </p:cNvSpPr>
          <p:nvPr>
            <p:ph type="sldNum" sz="quarter" idx="2"/>
          </p:nvPr>
        </p:nvSpPr>
        <p:spPr/>
        <p:txBody>
          <a:bodyPr/>
          <a:lstStyle/>
          <a:p>
            <a:pPr lvl="0"/>
            <a:fld id="{86CB4B4D-7CA3-9044-876B-883B54F8677D}" type="slidenum">
              <a:rPr lang="en-IE" smtClean="0"/>
              <a:t>41</a:t>
            </a:fld>
            <a:endParaRPr lang="en-IE" dirty="0"/>
          </a:p>
        </p:txBody>
      </p:sp>
    </p:spTree>
    <p:extLst>
      <p:ext uri="{BB962C8B-B14F-4D97-AF65-F5344CB8AC3E}">
        <p14:creationId xmlns:p14="http://schemas.microsoft.com/office/powerpoint/2010/main" val="4684245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2345499" y="456733"/>
            <a:ext cx="4168647" cy="1102519"/>
          </a:xfrm>
        </p:spPr>
        <p:txBody>
          <a:bodyPr/>
          <a:lstStyle/>
          <a:p>
            <a:pPr>
              <a:spcBef>
                <a:spcPts val="633"/>
              </a:spcBef>
            </a:pPr>
            <a:r>
              <a:rPr lang="en-IE" sz="3600" dirty="0">
                <a:solidFill>
                  <a:schemeClr val="tx1"/>
                </a:solidFill>
              </a:rPr>
              <a:t>Arithmetic operators</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3043548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Arithmetic Operators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5643206"/>
              </p:ext>
            </p:extLst>
          </p:nvPr>
        </p:nvGraphicFramePr>
        <p:xfrm>
          <a:off x="1286573" y="971251"/>
          <a:ext cx="7171628" cy="3543300"/>
        </p:xfrm>
        <a:graphic>
          <a:graphicData uri="http://schemas.openxmlformats.org/drawingml/2006/table">
            <a:tbl>
              <a:tblPr firstRow="1" bandRow="1">
                <a:tableStyleId>{5C22544A-7EE6-4342-B048-85BDC9FD1C3A}</a:tableStyleId>
              </a:tblPr>
              <a:tblGrid>
                <a:gridCol w="1695112">
                  <a:extLst>
                    <a:ext uri="{9D8B030D-6E8A-4147-A177-3AD203B41FA5}">
                      <a16:colId xmlns:a16="http://schemas.microsoft.com/office/drawing/2014/main" val="20000"/>
                    </a:ext>
                  </a:extLst>
                </a:gridCol>
                <a:gridCol w="2151488">
                  <a:extLst>
                    <a:ext uri="{9D8B030D-6E8A-4147-A177-3AD203B41FA5}">
                      <a16:colId xmlns:a16="http://schemas.microsoft.com/office/drawing/2014/main" val="20001"/>
                    </a:ext>
                  </a:extLst>
                </a:gridCol>
                <a:gridCol w="3325028">
                  <a:extLst>
                    <a:ext uri="{9D8B030D-6E8A-4147-A177-3AD203B41FA5}">
                      <a16:colId xmlns:a16="http://schemas.microsoft.com/office/drawing/2014/main" val="20002"/>
                    </a:ext>
                  </a:extLst>
                </a:gridCol>
              </a:tblGrid>
              <a:tr h="708660">
                <a:tc>
                  <a:txBody>
                    <a:bodyPr/>
                    <a:lstStyle/>
                    <a:p>
                      <a:pPr algn="ctr"/>
                      <a:r>
                        <a:rPr lang="en-IE" sz="2100" dirty="0"/>
                        <a:t>Arithmetic</a:t>
                      </a:r>
                      <a:r>
                        <a:rPr lang="en-IE" sz="2100" baseline="0" dirty="0"/>
                        <a:t> Operator</a:t>
                      </a:r>
                      <a:endParaRPr lang="en-IE" sz="2100" dirty="0"/>
                    </a:p>
                  </a:txBody>
                  <a:tcPr marL="68580" marR="68580" marT="34290" marB="34290" anchor="ctr"/>
                </a:tc>
                <a:tc>
                  <a:txBody>
                    <a:bodyPr/>
                    <a:lstStyle/>
                    <a:p>
                      <a:pPr algn="ctr"/>
                      <a:r>
                        <a:rPr lang="en-IE" sz="2100" dirty="0"/>
                        <a:t>Explanation</a:t>
                      </a:r>
                    </a:p>
                  </a:txBody>
                  <a:tcPr marL="68580" marR="68580" marT="34290" marB="34290" anchor="ctr"/>
                </a:tc>
                <a:tc>
                  <a:txBody>
                    <a:bodyPr/>
                    <a:lstStyle/>
                    <a:p>
                      <a:pPr algn="ctr"/>
                      <a:r>
                        <a:rPr lang="en-IE" sz="2100" dirty="0"/>
                        <a:t>Example(s)</a:t>
                      </a:r>
                    </a:p>
                  </a:txBody>
                  <a:tcPr marL="68580" marR="68580" marT="34290" marB="34290" anchor="ctr"/>
                </a:tc>
                <a:extLst>
                  <a:ext uri="{0D108BD9-81ED-4DB2-BD59-A6C34878D82A}">
                    <a16:rowId xmlns:a16="http://schemas.microsoft.com/office/drawing/2014/main" val="10000"/>
                  </a:ext>
                </a:extLst>
              </a:tr>
              <a:tr h="708660">
                <a:tc>
                  <a:txBody>
                    <a:bodyPr/>
                    <a:lstStyle/>
                    <a:p>
                      <a:r>
                        <a:rPr lang="en-IE" sz="4100" dirty="0"/>
                        <a:t>   +</a:t>
                      </a:r>
                    </a:p>
                  </a:txBody>
                  <a:tcPr marL="68580" marR="68580" marT="34290" marB="34290"/>
                </a:tc>
                <a:tc>
                  <a:txBody>
                    <a:bodyPr/>
                    <a:lstStyle/>
                    <a:p>
                      <a:pPr algn="l"/>
                      <a:r>
                        <a:rPr lang="en-IE" sz="2100" dirty="0"/>
                        <a:t>Addition</a:t>
                      </a:r>
                    </a:p>
                  </a:txBody>
                  <a:tcPr marL="68580" marR="68580" marT="34290" marB="34290" anchor="ctr"/>
                </a:tc>
                <a:tc>
                  <a:txBody>
                    <a:bodyPr/>
                    <a:lstStyle/>
                    <a:p>
                      <a:r>
                        <a:rPr lang="en-IE" sz="2100" dirty="0"/>
                        <a:t>6 + 2</a:t>
                      </a:r>
                    </a:p>
                    <a:p>
                      <a:r>
                        <a:rPr lang="en-IE" sz="2100" dirty="0" err="1">
                          <a:solidFill>
                            <a:srgbClr val="0368FF"/>
                          </a:solidFill>
                        </a:rPr>
                        <a:t>amountOwed</a:t>
                      </a:r>
                      <a:r>
                        <a:rPr lang="en-IE" sz="2100" baseline="0" dirty="0"/>
                        <a:t>  + 10</a:t>
                      </a:r>
                      <a:endParaRPr lang="en-IE" sz="2100" dirty="0"/>
                    </a:p>
                  </a:txBody>
                  <a:tcPr marL="68580" marR="68580" marT="34290" marB="34290"/>
                </a:tc>
                <a:extLst>
                  <a:ext uri="{0D108BD9-81ED-4DB2-BD59-A6C34878D82A}">
                    <a16:rowId xmlns:a16="http://schemas.microsoft.com/office/drawing/2014/main" val="10001"/>
                  </a:ext>
                </a:extLst>
              </a:tr>
              <a:tr h="708660">
                <a:tc>
                  <a:txBody>
                    <a:bodyPr/>
                    <a:lstStyle/>
                    <a:p>
                      <a:r>
                        <a:rPr lang="en-IE" sz="4100" dirty="0"/>
                        <a:t>   - </a:t>
                      </a:r>
                    </a:p>
                  </a:txBody>
                  <a:tcPr marL="68580" marR="68580" marT="34290" marB="34290"/>
                </a:tc>
                <a:tc>
                  <a:txBody>
                    <a:bodyPr/>
                    <a:lstStyle/>
                    <a:p>
                      <a:pPr algn="l"/>
                      <a:r>
                        <a:rPr lang="en-IE" sz="2100" dirty="0"/>
                        <a:t>Subtraction</a:t>
                      </a:r>
                    </a:p>
                  </a:txBody>
                  <a:tcPr marL="68580" marR="68580" marT="34290" marB="34290" anchor="ctr"/>
                </a:tc>
                <a:tc>
                  <a:txBody>
                    <a:bodyPr/>
                    <a:lstStyle/>
                    <a:p>
                      <a:r>
                        <a:rPr lang="en-IE" sz="2100" dirty="0"/>
                        <a:t>6 – 2</a:t>
                      </a:r>
                    </a:p>
                    <a:p>
                      <a:r>
                        <a:rPr lang="en-IE" sz="2100" dirty="0" err="1">
                          <a:solidFill>
                            <a:srgbClr val="0368FF"/>
                          </a:solidFill>
                        </a:rPr>
                        <a:t>amountOwed</a:t>
                      </a:r>
                      <a:r>
                        <a:rPr lang="en-IE" sz="2100" dirty="0"/>
                        <a:t>  – 10</a:t>
                      </a:r>
                    </a:p>
                  </a:txBody>
                  <a:tcPr marL="68580" marR="68580" marT="34290" marB="34290"/>
                </a:tc>
                <a:extLst>
                  <a:ext uri="{0D108BD9-81ED-4DB2-BD59-A6C34878D82A}">
                    <a16:rowId xmlns:a16="http://schemas.microsoft.com/office/drawing/2014/main" val="10002"/>
                  </a:ext>
                </a:extLst>
              </a:tr>
              <a:tr h="708660">
                <a:tc>
                  <a:txBody>
                    <a:bodyPr/>
                    <a:lstStyle/>
                    <a:p>
                      <a:r>
                        <a:rPr lang="en-IE" sz="4100" dirty="0"/>
                        <a:t>   *</a:t>
                      </a:r>
                    </a:p>
                  </a:txBody>
                  <a:tcPr marL="68580" marR="68580" marT="34290" marB="34290"/>
                </a:tc>
                <a:tc>
                  <a:txBody>
                    <a:bodyPr/>
                    <a:lstStyle/>
                    <a:p>
                      <a:pPr algn="l"/>
                      <a:r>
                        <a:rPr lang="en-IE" sz="2100" dirty="0"/>
                        <a:t>Multiplication</a:t>
                      </a:r>
                    </a:p>
                  </a:txBody>
                  <a:tcPr marL="68580" marR="68580" marT="34290" marB="34290" anchor="ctr"/>
                </a:tc>
                <a:tc>
                  <a:txBody>
                    <a:bodyPr/>
                    <a:lstStyle/>
                    <a:p>
                      <a:r>
                        <a:rPr lang="en-IE" sz="2100" dirty="0"/>
                        <a:t>6 * 2</a:t>
                      </a:r>
                    </a:p>
                    <a:p>
                      <a:r>
                        <a:rPr lang="en-IE" sz="2100" dirty="0" err="1">
                          <a:solidFill>
                            <a:srgbClr val="0368FF"/>
                          </a:solidFill>
                        </a:rPr>
                        <a:t>amountOwed</a:t>
                      </a:r>
                      <a:r>
                        <a:rPr lang="en-IE" sz="2100" dirty="0"/>
                        <a:t> </a:t>
                      </a:r>
                      <a:r>
                        <a:rPr lang="en-IE" sz="2100" baseline="0" dirty="0"/>
                        <a:t> *</a:t>
                      </a:r>
                      <a:r>
                        <a:rPr lang="en-IE" sz="2100" dirty="0"/>
                        <a:t> 10</a:t>
                      </a:r>
                    </a:p>
                  </a:txBody>
                  <a:tcPr marL="68580" marR="68580" marT="34290" marB="34290"/>
                </a:tc>
                <a:extLst>
                  <a:ext uri="{0D108BD9-81ED-4DB2-BD59-A6C34878D82A}">
                    <a16:rowId xmlns:a16="http://schemas.microsoft.com/office/drawing/2014/main" val="10003"/>
                  </a:ext>
                </a:extLst>
              </a:tr>
              <a:tr h="708660">
                <a:tc>
                  <a:txBody>
                    <a:bodyPr/>
                    <a:lstStyle/>
                    <a:p>
                      <a:r>
                        <a:rPr lang="en-IE" sz="4100" dirty="0"/>
                        <a:t>   /</a:t>
                      </a:r>
                    </a:p>
                  </a:txBody>
                  <a:tcPr marL="68580" marR="68580" marT="34290" marB="34290"/>
                </a:tc>
                <a:tc>
                  <a:txBody>
                    <a:bodyPr/>
                    <a:lstStyle/>
                    <a:p>
                      <a:pPr algn="l"/>
                      <a:r>
                        <a:rPr lang="en-IE" sz="2100" dirty="0"/>
                        <a:t>Division</a:t>
                      </a:r>
                    </a:p>
                  </a:txBody>
                  <a:tcPr marL="68580" marR="68580" marT="34290" marB="34290" anchor="ctr"/>
                </a:tc>
                <a:tc>
                  <a:txBody>
                    <a:bodyPr/>
                    <a:lstStyle/>
                    <a:p>
                      <a:r>
                        <a:rPr lang="en-IE" sz="2100" dirty="0"/>
                        <a:t>6 / 2</a:t>
                      </a:r>
                    </a:p>
                    <a:p>
                      <a:r>
                        <a:rPr lang="en-IE" sz="2100" dirty="0" err="1">
                          <a:solidFill>
                            <a:srgbClr val="0368FF"/>
                          </a:solidFill>
                        </a:rPr>
                        <a:t>amountOwed</a:t>
                      </a:r>
                      <a:r>
                        <a:rPr lang="en-IE" sz="2100" dirty="0"/>
                        <a:t> </a:t>
                      </a:r>
                      <a:r>
                        <a:rPr lang="en-IE" sz="2100" baseline="0" dirty="0"/>
                        <a:t> / </a:t>
                      </a:r>
                      <a:r>
                        <a:rPr lang="en-IE" sz="2100" dirty="0"/>
                        <a:t>10</a:t>
                      </a:r>
                    </a:p>
                  </a:txBody>
                  <a:tcPr marL="68580" marR="68580" marT="34290" marB="34290"/>
                </a:tc>
                <a:extLst>
                  <a:ext uri="{0D108BD9-81ED-4DB2-BD59-A6C34878D82A}">
                    <a16:rowId xmlns:a16="http://schemas.microsoft.com/office/drawing/2014/main" val="10004"/>
                  </a:ext>
                </a:extLst>
              </a:tr>
            </a:tbl>
          </a:graphicData>
        </a:graphic>
      </p:graphicFrame>
      <p:sp>
        <p:nvSpPr>
          <p:cNvPr id="3" name="Footer Placeholder 2">
            <a:extLst>
              <a:ext uri="{FF2B5EF4-FFF2-40B4-BE49-F238E27FC236}">
                <a16:creationId xmlns:a16="http://schemas.microsoft.com/office/drawing/2014/main" id="{407D6734-EE52-9A8A-1D12-297B9A3A152D}"/>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8F3AD1A9-C0A0-6369-C8F1-363367FCC9F7}"/>
              </a:ext>
            </a:extLst>
          </p:cNvPr>
          <p:cNvSpPr>
            <a:spLocks noGrp="1"/>
          </p:cNvSpPr>
          <p:nvPr>
            <p:ph type="sldNum" sz="quarter" idx="2"/>
          </p:nvPr>
        </p:nvSpPr>
        <p:spPr/>
        <p:txBody>
          <a:bodyPr/>
          <a:lstStyle/>
          <a:p>
            <a:pPr lvl="0"/>
            <a:fld id="{86CB4B4D-7CA3-9044-876B-883B54F8677D}" type="slidenum">
              <a:rPr lang="en-IE" smtClean="0"/>
              <a:t>43</a:t>
            </a:fld>
            <a:endParaRPr lang="en-IE" dirty="0"/>
          </a:p>
        </p:txBody>
      </p:sp>
    </p:spTree>
    <p:extLst>
      <p:ext uri="{BB962C8B-B14F-4D97-AF65-F5344CB8AC3E}">
        <p14:creationId xmlns:p14="http://schemas.microsoft.com/office/powerpoint/2010/main" val="1850563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Arithmetic operators: example 1</a:t>
            </a:r>
          </a:p>
        </p:txBody>
      </p:sp>
      <p:sp>
        <p:nvSpPr>
          <p:cNvPr id="4" name="Rectangle 3"/>
          <p:cNvSpPr/>
          <p:nvPr/>
        </p:nvSpPr>
        <p:spPr>
          <a:xfrm>
            <a:off x="1118850" y="4414409"/>
            <a:ext cx="6325771" cy="352084"/>
          </a:xfrm>
          <a:prstGeom prst="rect">
            <a:avLst/>
          </a:prstGeom>
        </p:spPr>
        <p:txBody>
          <a:bodyPr wrap="none">
            <a:spAutoFit/>
          </a:bodyPr>
          <a:lstStyle/>
          <a:p>
            <a:pPr lvl="0"/>
            <a:r>
              <a:rPr lang="en-IE" sz="1688" dirty="0"/>
              <a:t>Based on the Processing Example: Basics </a:t>
            </a:r>
            <a:r>
              <a:rPr lang="en-IE" sz="1688" dirty="0">
                <a:sym typeface="Wingdings" panose="05000000000000000000" pitchFamily="2" charset="2"/>
              </a:rPr>
              <a:t></a:t>
            </a:r>
            <a:r>
              <a:rPr lang="en-IE" sz="1688" dirty="0"/>
              <a:t> Data </a:t>
            </a:r>
            <a:r>
              <a:rPr lang="en-IE" sz="1688" dirty="0">
                <a:sym typeface="Wingdings" panose="05000000000000000000" pitchFamily="2" charset="2"/>
              </a:rPr>
              <a:t> </a:t>
            </a:r>
            <a:r>
              <a:rPr lang="en-IE" sz="1688" dirty="0"/>
              <a:t>Variables</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666" t="32728" r="78393" b="35009"/>
          <a:stretch/>
        </p:blipFill>
        <p:spPr bwMode="auto">
          <a:xfrm>
            <a:off x="498672" y="858484"/>
            <a:ext cx="3200400" cy="3426532"/>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474" t="23661" r="18877" b="19866"/>
          <a:stretch/>
        </p:blipFill>
        <p:spPr bwMode="auto">
          <a:xfrm>
            <a:off x="4147168" y="989757"/>
            <a:ext cx="3591641" cy="3028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3E8F412E-1EB2-CBFD-90FF-F66C61A5F637}"/>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52F9214A-A39B-569B-47EC-33C11ED52B22}"/>
              </a:ext>
            </a:extLst>
          </p:cNvPr>
          <p:cNvSpPr>
            <a:spLocks noGrp="1"/>
          </p:cNvSpPr>
          <p:nvPr>
            <p:ph type="sldNum" sz="quarter" idx="2"/>
          </p:nvPr>
        </p:nvSpPr>
        <p:spPr/>
        <p:txBody>
          <a:bodyPr/>
          <a:lstStyle/>
          <a:p>
            <a:pPr lvl="0"/>
            <a:fld id="{86CB4B4D-7CA3-9044-876B-883B54F8677D}" type="slidenum">
              <a:rPr lang="en-IE" smtClean="0"/>
              <a:t>44</a:t>
            </a:fld>
            <a:endParaRPr lang="en-IE" dirty="0"/>
          </a:p>
        </p:txBody>
      </p:sp>
    </p:spTree>
    <p:extLst>
      <p:ext uri="{BB962C8B-B14F-4D97-AF65-F5344CB8AC3E}">
        <p14:creationId xmlns:p14="http://schemas.microsoft.com/office/powerpoint/2010/main" val="146810654"/>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Arithmetic operators: example 2</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267" t="26116" r="78916" b="25223"/>
          <a:stretch/>
        </p:blipFill>
        <p:spPr bwMode="auto">
          <a:xfrm>
            <a:off x="473528" y="859919"/>
            <a:ext cx="2383972" cy="3878399"/>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3600" t="23437" r="19002" b="19196"/>
          <a:stretch/>
        </p:blipFill>
        <p:spPr bwMode="auto">
          <a:xfrm>
            <a:off x="3820240" y="938640"/>
            <a:ext cx="3649436" cy="314733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7884C9BF-BD70-14CE-EFFB-D2BCDBFD7364}"/>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7820569A-3C14-269E-AA64-F282DCF81A49}"/>
              </a:ext>
            </a:extLst>
          </p:cNvPr>
          <p:cNvSpPr>
            <a:spLocks noGrp="1"/>
          </p:cNvSpPr>
          <p:nvPr>
            <p:ph type="sldNum" sz="quarter" idx="2"/>
          </p:nvPr>
        </p:nvSpPr>
        <p:spPr/>
        <p:txBody>
          <a:bodyPr/>
          <a:lstStyle/>
          <a:p>
            <a:pPr lvl="0"/>
            <a:fld id="{86CB4B4D-7CA3-9044-876B-883B54F8677D}" type="slidenum">
              <a:rPr lang="en-IE" smtClean="0"/>
              <a:t>45</a:t>
            </a:fld>
            <a:endParaRPr lang="en-IE" dirty="0"/>
          </a:p>
        </p:txBody>
      </p:sp>
      <p:sp>
        <p:nvSpPr>
          <p:cNvPr id="6" name="Rectangle 5">
            <a:extLst>
              <a:ext uri="{FF2B5EF4-FFF2-40B4-BE49-F238E27FC236}">
                <a16:creationId xmlns:a16="http://schemas.microsoft.com/office/drawing/2014/main" id="{428C7CD7-4074-15E0-D13E-BE64B802C30B}"/>
              </a:ext>
            </a:extLst>
          </p:cNvPr>
          <p:cNvSpPr/>
          <p:nvPr/>
        </p:nvSpPr>
        <p:spPr>
          <a:xfrm>
            <a:off x="2857500" y="4386234"/>
            <a:ext cx="6325771" cy="352084"/>
          </a:xfrm>
          <a:prstGeom prst="rect">
            <a:avLst/>
          </a:prstGeom>
        </p:spPr>
        <p:txBody>
          <a:bodyPr wrap="none">
            <a:spAutoFit/>
          </a:bodyPr>
          <a:lstStyle/>
          <a:p>
            <a:pPr lvl="0"/>
            <a:r>
              <a:rPr lang="en-IE" sz="1688" dirty="0"/>
              <a:t>Based on the Processing Example: Basics </a:t>
            </a:r>
            <a:r>
              <a:rPr lang="en-IE" sz="1688" dirty="0">
                <a:sym typeface="Wingdings" panose="05000000000000000000" pitchFamily="2" charset="2"/>
              </a:rPr>
              <a:t></a:t>
            </a:r>
            <a:r>
              <a:rPr lang="en-IE" sz="1688" dirty="0"/>
              <a:t> Data </a:t>
            </a:r>
            <a:r>
              <a:rPr lang="en-IE" sz="1688" dirty="0">
                <a:sym typeface="Wingdings" panose="05000000000000000000" pitchFamily="2" charset="2"/>
              </a:rPr>
              <a:t> </a:t>
            </a:r>
            <a:r>
              <a:rPr lang="en-IE" sz="1688" dirty="0"/>
              <a:t>Variables</a:t>
            </a:r>
          </a:p>
        </p:txBody>
      </p:sp>
    </p:spTree>
    <p:extLst>
      <p:ext uri="{BB962C8B-B14F-4D97-AF65-F5344CB8AC3E}">
        <p14:creationId xmlns:p14="http://schemas.microsoft.com/office/powerpoint/2010/main" val="207402609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Arithmetic operators: example 3</a:t>
            </a:r>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696" t="25670" r="79240" b="40625"/>
          <a:stretch/>
        </p:blipFill>
        <p:spPr bwMode="auto">
          <a:xfrm>
            <a:off x="487962" y="893059"/>
            <a:ext cx="2726726" cy="3216683"/>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pic>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3349" t="23661" r="26280" b="44940"/>
          <a:stretch/>
        </p:blipFill>
        <p:spPr bwMode="auto">
          <a:xfrm>
            <a:off x="4140297" y="1204652"/>
            <a:ext cx="3932735" cy="2286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098DF7D4-081F-D7EC-8F7B-DD357B9A6516}"/>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D9942C7A-F141-16FD-BD68-CAD033B9435A}"/>
              </a:ext>
            </a:extLst>
          </p:cNvPr>
          <p:cNvSpPr>
            <a:spLocks noGrp="1"/>
          </p:cNvSpPr>
          <p:nvPr>
            <p:ph type="sldNum" sz="quarter" idx="2"/>
          </p:nvPr>
        </p:nvSpPr>
        <p:spPr/>
        <p:txBody>
          <a:bodyPr/>
          <a:lstStyle/>
          <a:p>
            <a:pPr lvl="0"/>
            <a:fld id="{86CB4B4D-7CA3-9044-876B-883B54F8677D}" type="slidenum">
              <a:rPr lang="en-IE" smtClean="0"/>
              <a:t>46</a:t>
            </a:fld>
            <a:endParaRPr lang="en-IE" dirty="0"/>
          </a:p>
        </p:txBody>
      </p:sp>
      <p:sp>
        <p:nvSpPr>
          <p:cNvPr id="6" name="Rectangle 5">
            <a:extLst>
              <a:ext uri="{FF2B5EF4-FFF2-40B4-BE49-F238E27FC236}">
                <a16:creationId xmlns:a16="http://schemas.microsoft.com/office/drawing/2014/main" id="{AAED6439-D8A1-2727-FF34-6A4F22C35BED}"/>
              </a:ext>
            </a:extLst>
          </p:cNvPr>
          <p:cNvSpPr/>
          <p:nvPr/>
        </p:nvSpPr>
        <p:spPr>
          <a:xfrm>
            <a:off x="1118850" y="4414409"/>
            <a:ext cx="6325771" cy="352084"/>
          </a:xfrm>
          <a:prstGeom prst="rect">
            <a:avLst/>
          </a:prstGeom>
        </p:spPr>
        <p:txBody>
          <a:bodyPr wrap="none">
            <a:spAutoFit/>
          </a:bodyPr>
          <a:lstStyle/>
          <a:p>
            <a:pPr lvl="0"/>
            <a:r>
              <a:rPr lang="en-IE" sz="1688" dirty="0"/>
              <a:t>Based on the Processing Example: Basics </a:t>
            </a:r>
            <a:r>
              <a:rPr lang="en-IE" sz="1688" dirty="0">
                <a:sym typeface="Wingdings" panose="05000000000000000000" pitchFamily="2" charset="2"/>
              </a:rPr>
              <a:t></a:t>
            </a:r>
            <a:r>
              <a:rPr lang="en-IE" sz="1688" dirty="0"/>
              <a:t> Data </a:t>
            </a:r>
            <a:r>
              <a:rPr lang="en-IE" sz="1688" dirty="0">
                <a:sym typeface="Wingdings" panose="05000000000000000000" pitchFamily="2" charset="2"/>
              </a:rPr>
              <a:t> </a:t>
            </a:r>
            <a:r>
              <a:rPr lang="en-IE" sz="1688" dirty="0"/>
              <a:t>Variables</a:t>
            </a:r>
          </a:p>
        </p:txBody>
      </p:sp>
    </p:spTree>
    <p:extLst>
      <p:ext uri="{BB962C8B-B14F-4D97-AF65-F5344CB8AC3E}">
        <p14:creationId xmlns:p14="http://schemas.microsoft.com/office/powerpoint/2010/main" val="317816039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t>Questions?</a:t>
            </a:r>
          </a:p>
        </p:txBody>
      </p:sp>
      <p:pic>
        <p:nvPicPr>
          <p:cNvPr id="3074" name="Picture 2" descr="Image result for ques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543050"/>
            <a:ext cx="3257550" cy="263210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3DFF7A2-02A0-619D-E3EB-C6332A4BF92E}"/>
              </a:ext>
            </a:extLst>
          </p:cNvPr>
          <p:cNvSpPr>
            <a:spLocks noGrp="1"/>
          </p:cNvSpPr>
          <p:nvPr>
            <p:ph type="sldNum" sz="quarter" idx="2"/>
          </p:nvPr>
        </p:nvSpPr>
        <p:spPr/>
        <p:txBody>
          <a:bodyPr/>
          <a:lstStyle/>
          <a:p>
            <a:pPr lvl="0"/>
            <a:fld id="{86CB4B4D-7CA3-9044-876B-883B54F8677D}" type="slidenum">
              <a:rPr lang="en-IE" smtClean="0"/>
              <a:t>47</a:t>
            </a:fld>
            <a:endParaRPr lang="en-IE" dirty="0"/>
          </a:p>
        </p:txBody>
      </p:sp>
      <p:sp>
        <p:nvSpPr>
          <p:cNvPr id="5" name="Footer Placeholder 4">
            <a:extLst>
              <a:ext uri="{FF2B5EF4-FFF2-40B4-BE49-F238E27FC236}">
                <a16:creationId xmlns:a16="http://schemas.microsoft.com/office/drawing/2014/main" id="{8330F185-86FC-570A-EA4B-451CCA65404E}"/>
              </a:ext>
            </a:extLst>
          </p:cNvPr>
          <p:cNvSpPr>
            <a:spLocks noGrp="1"/>
          </p:cNvSpPr>
          <p:nvPr>
            <p:ph type="ftr" sz="quarter" idx="3"/>
          </p:nvPr>
        </p:nvSpPr>
        <p:spPr/>
        <p:txBody>
          <a:bodyPr/>
          <a:lstStyle/>
          <a:p>
            <a:r>
              <a:rPr lang="en-IE"/>
              <a:t>https://processing.org</a:t>
            </a:r>
            <a:endParaRPr lang="en-IE" dirty="0"/>
          </a:p>
        </p:txBody>
      </p:sp>
    </p:spTree>
    <p:extLst>
      <p:ext uri="{BB962C8B-B14F-4D97-AF65-F5344CB8AC3E}">
        <p14:creationId xmlns:p14="http://schemas.microsoft.com/office/powerpoint/2010/main" val="210987867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logo&#13;&#10;&#13;&#10;Description automatically generated">
            <a:extLst>
              <a:ext uri="{FF2B5EF4-FFF2-40B4-BE49-F238E27FC236}">
                <a16:creationId xmlns:a16="http://schemas.microsoft.com/office/drawing/2014/main" id="{64886AB6-DCB6-9645-8125-CA11F57910D5}"/>
              </a:ext>
            </a:extLst>
          </p:cNvPr>
          <p:cNvPicPr>
            <a:picLocks noChangeAspect="1"/>
          </p:cNvPicPr>
          <p:nvPr/>
        </p:nvPicPr>
        <p:blipFill rotWithShape="1">
          <a:blip r:embed="rId2">
            <a:extLst>
              <a:ext uri="{28A0092B-C50C-407E-A947-70E740481C1C}">
                <a14:useLocalDpi xmlns:a14="http://schemas.microsoft.com/office/drawing/2010/main" val="0"/>
              </a:ext>
            </a:extLst>
          </a:blip>
          <a:srcRect t="1662" r="1" b="1"/>
          <a:stretch/>
        </p:blipFill>
        <p:spPr>
          <a:xfrm>
            <a:off x="1347374" y="473974"/>
            <a:ext cx="5821443" cy="4007299"/>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solidFill>
            <a:srgbClr val="FDE111"/>
          </a:solidFill>
          <a:ln>
            <a:noFill/>
          </a:ln>
        </p:spPr>
      </p:pic>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11"/>
          </p:nvPr>
        </p:nvSpPr>
        <p:spPr/>
        <p:txBody>
          <a:bodyPr/>
          <a:lstStyle/>
          <a:p>
            <a:r>
              <a:rPr lang="en-IE"/>
              <a:t>https://processing.org</a:t>
            </a:r>
            <a:endParaRPr lang="en-IE" dirty="0"/>
          </a:p>
        </p:txBody>
      </p:sp>
      <p:pic>
        <p:nvPicPr>
          <p:cNvPr id="7" name="Picture 6" descr="A close up of a toy&#13;&#10;&#13;&#10;Description automatically generated">
            <a:extLst>
              <a:ext uri="{FF2B5EF4-FFF2-40B4-BE49-F238E27FC236}">
                <a16:creationId xmlns:a16="http://schemas.microsoft.com/office/drawing/2014/main" id="{2D47C071-A929-7E49-8327-BB4D84AA9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71" y="4095032"/>
            <a:ext cx="628034" cy="772482"/>
          </a:xfrm>
          <a:prstGeom prst="rect">
            <a:avLst/>
          </a:prstGeom>
        </p:spPr>
      </p:pic>
      <p:sp>
        <p:nvSpPr>
          <p:cNvPr id="9" name="Rectangle 8">
            <a:extLst>
              <a:ext uri="{FF2B5EF4-FFF2-40B4-BE49-F238E27FC236}">
                <a16:creationId xmlns:a16="http://schemas.microsoft.com/office/drawing/2014/main" id="{879B5407-EB5B-AF48-8192-C2BB3AEC3F33}"/>
              </a:ext>
            </a:extLst>
          </p:cNvPr>
          <p:cNvSpPr/>
          <p:nvPr/>
        </p:nvSpPr>
        <p:spPr>
          <a:xfrm>
            <a:off x="11" y="4902399"/>
            <a:ext cx="9143989" cy="241102"/>
          </a:xfrm>
          <a:prstGeom prst="rect">
            <a:avLst/>
          </a:prstGeom>
          <a:solidFill>
            <a:srgbClr val="0368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69025A5-5106-3945-8404-F8F73E40F972}"/>
              </a:ext>
            </a:extLst>
          </p:cNvPr>
          <p:cNvSpPr/>
          <p:nvPr/>
        </p:nvSpPr>
        <p:spPr>
          <a:xfrm>
            <a:off x="21" y="4867339"/>
            <a:ext cx="9143978" cy="35060"/>
          </a:xfrm>
          <a:prstGeom prst="rect">
            <a:avLst/>
          </a:prstGeom>
          <a:solidFill>
            <a:srgbClr val="1F33A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Arc 4">
            <a:extLst>
              <a:ext uri="{FF2B5EF4-FFF2-40B4-BE49-F238E27FC236}">
                <a16:creationId xmlns:a16="http://schemas.microsoft.com/office/drawing/2014/main" id="{E905818B-C982-6824-2D72-82CAA50EB15F}"/>
              </a:ext>
            </a:extLst>
          </p:cNvPr>
          <p:cNvSpPr/>
          <p:nvPr/>
        </p:nvSpPr>
        <p:spPr>
          <a:xfrm>
            <a:off x="3119770" y="255925"/>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Arc 5">
            <a:extLst>
              <a:ext uri="{FF2B5EF4-FFF2-40B4-BE49-F238E27FC236}">
                <a16:creationId xmlns:a16="http://schemas.microsoft.com/office/drawing/2014/main" id="{0E12D8E3-B5EB-1F63-44BF-C8DFC4B7792B}"/>
              </a:ext>
            </a:extLst>
          </p:cNvPr>
          <p:cNvSpPr/>
          <p:nvPr/>
        </p:nvSpPr>
        <p:spPr>
          <a:xfrm rot="10800000">
            <a:off x="1199184" y="241101"/>
            <a:ext cx="4825046" cy="4363451"/>
          </a:xfrm>
          <a:custGeom>
            <a:avLst/>
            <a:gdLst>
              <a:gd name="connsiteX0" fmla="*/ 2412523 w 4825046"/>
              <a:gd name="connsiteY0" fmla="*/ 0 h 4363451"/>
              <a:gd name="connsiteX1" fmla="*/ 4825046 w 4825046"/>
              <a:gd name="connsiteY1" fmla="*/ 2181726 h 4363451"/>
              <a:gd name="connsiteX2" fmla="*/ 4294291 w 4825046"/>
              <a:gd name="connsiteY2" fmla="*/ 2181726 h 4363451"/>
              <a:gd name="connsiteX3" fmla="*/ 3835912 w 4825046"/>
              <a:gd name="connsiteY3" fmla="*/ 2181726 h 4363451"/>
              <a:gd name="connsiteX4" fmla="*/ 3401657 w 4825046"/>
              <a:gd name="connsiteY4" fmla="*/ 2181726 h 4363451"/>
              <a:gd name="connsiteX5" fmla="*/ 2895028 w 4825046"/>
              <a:gd name="connsiteY5" fmla="*/ 2181726 h 4363451"/>
              <a:gd name="connsiteX6" fmla="*/ 2412523 w 4825046"/>
              <a:gd name="connsiteY6" fmla="*/ 2181726 h 4363451"/>
              <a:gd name="connsiteX7" fmla="*/ 2412523 w 4825046"/>
              <a:gd name="connsiteY7" fmla="*/ 1592660 h 4363451"/>
              <a:gd name="connsiteX8" fmla="*/ 2412523 w 4825046"/>
              <a:gd name="connsiteY8" fmla="*/ 1003594 h 4363451"/>
              <a:gd name="connsiteX9" fmla="*/ 2412523 w 4825046"/>
              <a:gd name="connsiteY9" fmla="*/ 0 h 4363451"/>
              <a:gd name="connsiteX0" fmla="*/ 2412523 w 4825046"/>
              <a:gd name="connsiteY0" fmla="*/ 0 h 4363451"/>
              <a:gd name="connsiteX1" fmla="*/ 4825046 w 4825046"/>
              <a:gd name="connsiteY1" fmla="*/ 2181726 h 4363451"/>
            </a:gdLst>
            <a:ahLst/>
            <a:cxnLst>
              <a:cxn ang="0">
                <a:pos x="connsiteX0" y="connsiteY0"/>
              </a:cxn>
              <a:cxn ang="0">
                <a:pos x="connsiteX1" y="connsiteY1"/>
              </a:cxn>
            </a:cxnLst>
            <a:rect l="l" t="t" r="r" b="b"/>
            <a:pathLst>
              <a:path w="4825046" h="4363451" stroke="0" extrusionOk="0">
                <a:moveTo>
                  <a:pt x="2412523" y="0"/>
                </a:moveTo>
                <a:cubicBezTo>
                  <a:pt x="3628794" y="-71631"/>
                  <a:pt x="4778611" y="994220"/>
                  <a:pt x="4825046" y="2181726"/>
                </a:cubicBezTo>
                <a:cubicBezTo>
                  <a:pt x="4648381" y="2216667"/>
                  <a:pt x="4555722" y="2178687"/>
                  <a:pt x="4294291" y="2181726"/>
                </a:cubicBezTo>
                <a:cubicBezTo>
                  <a:pt x="4032860" y="2184765"/>
                  <a:pt x="3930079" y="2128263"/>
                  <a:pt x="3835912" y="2181726"/>
                </a:cubicBezTo>
                <a:cubicBezTo>
                  <a:pt x="3741745" y="2235189"/>
                  <a:pt x="3611727" y="2130904"/>
                  <a:pt x="3401657" y="2181726"/>
                </a:cubicBezTo>
                <a:cubicBezTo>
                  <a:pt x="3191588" y="2232548"/>
                  <a:pt x="3023759" y="2129332"/>
                  <a:pt x="2895028" y="2181726"/>
                </a:cubicBezTo>
                <a:cubicBezTo>
                  <a:pt x="2766297" y="2234120"/>
                  <a:pt x="2573145" y="2144605"/>
                  <a:pt x="2412523" y="2181726"/>
                </a:cubicBezTo>
                <a:cubicBezTo>
                  <a:pt x="2399089" y="2048791"/>
                  <a:pt x="2438220" y="1759814"/>
                  <a:pt x="2412523" y="1592660"/>
                </a:cubicBezTo>
                <a:cubicBezTo>
                  <a:pt x="2386826" y="1425506"/>
                  <a:pt x="2428532" y="1262217"/>
                  <a:pt x="2412523" y="1003594"/>
                </a:cubicBezTo>
                <a:cubicBezTo>
                  <a:pt x="2396514" y="744971"/>
                  <a:pt x="2425062" y="317837"/>
                  <a:pt x="2412523" y="0"/>
                </a:cubicBezTo>
                <a:close/>
              </a:path>
              <a:path w="4825046" h="4363451" fill="none" extrusionOk="0">
                <a:moveTo>
                  <a:pt x="2412523" y="0"/>
                </a:moveTo>
                <a:cubicBezTo>
                  <a:pt x="3893069" y="220530"/>
                  <a:pt x="4841856" y="1150891"/>
                  <a:pt x="4825046" y="2181726"/>
                </a:cubicBezTo>
              </a:path>
              <a:path w="4825046" h="4363451" fill="none" stroke="0" extrusionOk="0">
                <a:moveTo>
                  <a:pt x="2412523" y="0"/>
                </a:moveTo>
                <a:cubicBezTo>
                  <a:pt x="3594218" y="-24376"/>
                  <a:pt x="4991083" y="1112579"/>
                  <a:pt x="4825046" y="2181726"/>
                </a:cubicBezTo>
              </a:path>
            </a:pathLst>
          </a:custGeom>
          <a:ln w="161925">
            <a:extLst>
              <a:ext uri="{C807C97D-BFC1-408E-A445-0C87EB9F89A2}">
                <ask:lineSketchStyleProps xmlns:ask="http://schemas.microsoft.com/office/drawing/2018/sketchyshapes" sd="1219033472">
                  <a:prstGeom prst="arc">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2" name="Slide Number Placeholder 11">
            <a:extLst>
              <a:ext uri="{FF2B5EF4-FFF2-40B4-BE49-F238E27FC236}">
                <a16:creationId xmlns:a16="http://schemas.microsoft.com/office/drawing/2014/main" id="{4BA07139-B4B0-117B-EC27-2D34964457A0}"/>
              </a:ext>
            </a:extLst>
          </p:cNvPr>
          <p:cNvSpPr>
            <a:spLocks noGrp="1"/>
          </p:cNvSpPr>
          <p:nvPr>
            <p:ph type="sldNum" sz="quarter" idx="10"/>
          </p:nvPr>
        </p:nvSpPr>
        <p:spPr/>
        <p:txBody>
          <a:bodyPr/>
          <a:lstStyle/>
          <a:p>
            <a:fld id="{86CB4B4D-7CA3-9044-876B-883B54F8677D}" type="slidenum">
              <a:rPr lang="en-US" smtClean="0"/>
              <a:pPr/>
              <a:t>48</a:t>
            </a:fld>
            <a:endParaRPr lang="en-US" dirty="0"/>
          </a:p>
        </p:txBody>
      </p:sp>
    </p:spTree>
    <p:extLst>
      <p:ext uri="{BB962C8B-B14F-4D97-AF65-F5344CB8AC3E}">
        <p14:creationId xmlns:p14="http://schemas.microsoft.com/office/powerpoint/2010/main" val="37246852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t>Variables</a:t>
            </a:r>
          </a:p>
        </p:txBody>
      </p:sp>
      <p:sp>
        <p:nvSpPr>
          <p:cNvPr id="3" name="Content Placeholder 2"/>
          <p:cNvSpPr>
            <a:spLocks noGrp="1"/>
          </p:cNvSpPr>
          <p:nvPr>
            <p:ph idx="1"/>
          </p:nvPr>
        </p:nvSpPr>
        <p:spPr>
          <a:xfrm>
            <a:off x="395536" y="843558"/>
            <a:ext cx="8437568" cy="4299943"/>
          </a:xfrm>
        </p:spPr>
        <p:txBody>
          <a:bodyPr>
            <a:normAutofit/>
          </a:bodyPr>
          <a:lstStyle/>
          <a:p>
            <a:pPr>
              <a:buFont typeface="Wingdings" pitchFamily="2" charset="2"/>
              <a:buChar char="q"/>
            </a:pPr>
            <a:r>
              <a:rPr lang="en-IE" sz="2800" dirty="0"/>
              <a:t>In Programming, </a:t>
            </a:r>
            <a:r>
              <a:rPr lang="en-IE" sz="2800" b="1" dirty="0">
                <a:solidFill>
                  <a:srgbClr val="0368FF"/>
                </a:solidFill>
              </a:rPr>
              <a:t>variables</a:t>
            </a:r>
            <a:r>
              <a:rPr lang="en-IE" sz="2800" dirty="0"/>
              <a:t>:</a:t>
            </a:r>
          </a:p>
          <a:p>
            <a:pPr marL="0" indent="0">
              <a:buNone/>
            </a:pPr>
            <a:endParaRPr lang="en-IE" sz="2800" dirty="0"/>
          </a:p>
          <a:p>
            <a:pPr lvl="1"/>
            <a:r>
              <a:rPr lang="en-IE" sz="2800" dirty="0"/>
              <a:t>are </a:t>
            </a:r>
            <a:r>
              <a:rPr lang="en-IE" sz="2800" dirty="0">
                <a:solidFill>
                  <a:srgbClr val="0368FF"/>
                </a:solidFill>
              </a:rPr>
              <a:t>defined</a:t>
            </a:r>
            <a:r>
              <a:rPr lang="en-IE" sz="2800" dirty="0"/>
              <a:t> (created) in your programs</a:t>
            </a:r>
          </a:p>
          <a:p>
            <a:pPr lvl="1"/>
            <a:r>
              <a:rPr lang="en-IE" sz="2800" dirty="0"/>
              <a:t>are used to </a:t>
            </a:r>
            <a:r>
              <a:rPr lang="en-IE" sz="2800" dirty="0">
                <a:solidFill>
                  <a:srgbClr val="0368FF"/>
                </a:solidFill>
              </a:rPr>
              <a:t>store data </a:t>
            </a:r>
            <a:r>
              <a:rPr lang="en-IE" sz="2800" dirty="0"/>
              <a:t>(whose value can change over time)</a:t>
            </a:r>
          </a:p>
          <a:p>
            <a:pPr lvl="1"/>
            <a:r>
              <a:rPr lang="en-IE" sz="2800" dirty="0"/>
              <a:t>have a </a:t>
            </a:r>
            <a:r>
              <a:rPr lang="en-IE" sz="2800" dirty="0">
                <a:solidFill>
                  <a:srgbClr val="0368FF"/>
                </a:solidFill>
              </a:rPr>
              <a:t>data type</a:t>
            </a:r>
            <a:r>
              <a:rPr lang="en-IE" sz="2800" dirty="0"/>
              <a:t>.</a:t>
            </a:r>
          </a:p>
          <a:p>
            <a:pPr lvl="1"/>
            <a:r>
              <a:rPr lang="en-IE" sz="2800" dirty="0"/>
              <a:t>have a </a:t>
            </a:r>
            <a:r>
              <a:rPr lang="en-IE" sz="2800" dirty="0">
                <a:solidFill>
                  <a:srgbClr val="0368FF"/>
                </a:solidFill>
              </a:rPr>
              <a:t>name</a:t>
            </a:r>
            <a:r>
              <a:rPr lang="en-IE" sz="2800" dirty="0"/>
              <a:t>.</a:t>
            </a:r>
          </a:p>
          <a:p>
            <a:pPr lvl="1"/>
            <a:r>
              <a:rPr lang="en-IE" sz="2800" dirty="0"/>
              <a:t>are a </a:t>
            </a:r>
            <a:r>
              <a:rPr lang="en-IE" sz="2800" b="1" i="1" dirty="0">
                <a:solidFill>
                  <a:srgbClr val="0368FF"/>
                </a:solidFill>
              </a:rPr>
              <a:t>VERY</a:t>
            </a:r>
            <a:r>
              <a:rPr lang="en-IE" sz="2800" dirty="0"/>
              <a:t> important programming concept!</a:t>
            </a:r>
          </a:p>
        </p:txBody>
      </p:sp>
      <p:sp>
        <p:nvSpPr>
          <p:cNvPr id="4" name="Footer Placeholder 3">
            <a:extLst>
              <a:ext uri="{FF2B5EF4-FFF2-40B4-BE49-F238E27FC236}">
                <a16:creationId xmlns:a16="http://schemas.microsoft.com/office/drawing/2014/main" id="{682EC139-0D65-24F3-7ECE-C3C9612F0AD2}"/>
              </a:ext>
            </a:extLst>
          </p:cNvPr>
          <p:cNvSpPr>
            <a:spLocks noGrp="1"/>
          </p:cNvSpPr>
          <p:nvPr>
            <p:ph type="ftr" sz="quarter" idx="3"/>
          </p:nvPr>
        </p:nvSpPr>
        <p:spPr/>
        <p:txBody>
          <a:bodyPr/>
          <a:lstStyle/>
          <a:p>
            <a:r>
              <a:rPr lang="en-IE"/>
              <a:t>https://processing.org</a:t>
            </a:r>
            <a:endParaRPr lang="en-IE" dirty="0"/>
          </a:p>
        </p:txBody>
      </p:sp>
      <p:sp>
        <p:nvSpPr>
          <p:cNvPr id="5" name="Slide Number Placeholder 4">
            <a:extLst>
              <a:ext uri="{FF2B5EF4-FFF2-40B4-BE49-F238E27FC236}">
                <a16:creationId xmlns:a16="http://schemas.microsoft.com/office/drawing/2014/main" id="{B0588D23-102E-4E29-45A3-45E845C3DCE5}"/>
              </a:ext>
            </a:extLst>
          </p:cNvPr>
          <p:cNvSpPr>
            <a:spLocks noGrp="1"/>
          </p:cNvSpPr>
          <p:nvPr>
            <p:ph type="sldNum" sz="quarter" idx="2"/>
          </p:nvPr>
        </p:nvSpPr>
        <p:spPr/>
        <p:txBody>
          <a:bodyPr/>
          <a:lstStyle/>
          <a:p>
            <a:pPr lvl="0"/>
            <a:fld id="{86CB4B4D-7CA3-9044-876B-883B54F8677D}" type="slidenum">
              <a:rPr lang="en-IE" smtClean="0"/>
              <a:t>5</a:t>
            </a:fld>
            <a:endParaRPr lang="en-IE" dirty="0"/>
          </a:p>
        </p:txBody>
      </p:sp>
    </p:spTree>
    <p:custDataLst>
      <p:tags r:id="rId1"/>
    </p:custDataLst>
    <p:extLst>
      <p:ext uri="{BB962C8B-B14F-4D97-AF65-F5344CB8AC3E}">
        <p14:creationId xmlns:p14="http://schemas.microsoft.com/office/powerpoint/2010/main" val="20162462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t>Variable names…</a:t>
            </a:r>
          </a:p>
        </p:txBody>
      </p:sp>
      <p:sp>
        <p:nvSpPr>
          <p:cNvPr id="3" name="Content Placeholder 2"/>
          <p:cNvSpPr>
            <a:spLocks noGrp="1"/>
          </p:cNvSpPr>
          <p:nvPr>
            <p:ph idx="1"/>
          </p:nvPr>
        </p:nvSpPr>
        <p:spPr>
          <a:xfrm>
            <a:off x="395536" y="847082"/>
            <a:ext cx="8748464" cy="3898654"/>
          </a:xfrm>
        </p:spPr>
        <p:txBody>
          <a:bodyPr>
            <a:noAutofit/>
          </a:bodyPr>
          <a:lstStyle/>
          <a:p>
            <a:r>
              <a:rPr lang="en-IE" sz="2500" dirty="0"/>
              <a:t>Are </a:t>
            </a:r>
            <a:r>
              <a:rPr lang="en-IE" sz="2500" dirty="0">
                <a:solidFill>
                  <a:srgbClr val="0368FF"/>
                </a:solidFill>
              </a:rPr>
              <a:t>case-sensitive</a:t>
            </a:r>
            <a:r>
              <a:rPr lang="en-IE" sz="2500" dirty="0"/>
              <a:t> </a:t>
            </a:r>
          </a:p>
          <a:p>
            <a:r>
              <a:rPr lang="en-IE" sz="2500" dirty="0"/>
              <a:t>Begin with either:</a:t>
            </a:r>
          </a:p>
          <a:p>
            <a:pPr lvl="1"/>
            <a:r>
              <a:rPr lang="en-IE" sz="2500" dirty="0"/>
              <a:t>a </a:t>
            </a:r>
            <a:r>
              <a:rPr lang="en-IE" sz="2500" b="1" dirty="0">
                <a:solidFill>
                  <a:srgbClr val="0368FF"/>
                </a:solidFill>
              </a:rPr>
              <a:t>letter</a:t>
            </a:r>
            <a:r>
              <a:rPr lang="en-IE" sz="2500" b="1" dirty="0"/>
              <a:t> (preferable)</a:t>
            </a:r>
            <a:r>
              <a:rPr lang="en-IE" sz="2500" dirty="0"/>
              <a:t>, </a:t>
            </a:r>
          </a:p>
          <a:p>
            <a:pPr lvl="1"/>
            <a:r>
              <a:rPr lang="en-IE" sz="2500" dirty="0"/>
              <a:t>the dollar sign "</a:t>
            </a:r>
            <a:r>
              <a:rPr lang="en-IE" sz="2500" b="1" dirty="0">
                <a:solidFill>
                  <a:srgbClr val="0368FF"/>
                </a:solidFill>
              </a:rPr>
              <a:t>$</a:t>
            </a:r>
            <a:r>
              <a:rPr lang="en-IE" sz="2500" dirty="0"/>
              <a:t>", or</a:t>
            </a:r>
          </a:p>
          <a:p>
            <a:pPr lvl="1"/>
            <a:r>
              <a:rPr lang="en-IE" sz="2500" dirty="0"/>
              <a:t>the underscore character "</a:t>
            </a:r>
            <a:r>
              <a:rPr lang="en-IE" sz="2500" b="1" dirty="0">
                <a:solidFill>
                  <a:srgbClr val="0368FF"/>
                </a:solidFill>
              </a:rPr>
              <a:t>_</a:t>
            </a:r>
            <a:r>
              <a:rPr lang="en-IE" sz="2500" dirty="0"/>
              <a:t>"</a:t>
            </a:r>
          </a:p>
          <a:p>
            <a:r>
              <a:rPr lang="en-IE" sz="2500" b="1" dirty="0">
                <a:solidFill>
                  <a:srgbClr val="0368FF"/>
                </a:solidFill>
              </a:rPr>
              <a:t>Can</a:t>
            </a:r>
            <a:r>
              <a:rPr lang="en-IE" sz="2500" dirty="0"/>
              <a:t> contain letters, digits, "$", or "_" characters</a:t>
            </a:r>
          </a:p>
          <a:p>
            <a:r>
              <a:rPr lang="en-IE" sz="2500" b="1" dirty="0">
                <a:solidFill>
                  <a:srgbClr val="0368FF"/>
                </a:solidFill>
              </a:rPr>
              <a:t>Can</a:t>
            </a:r>
            <a:r>
              <a:rPr lang="en-IE" sz="2500" dirty="0"/>
              <a:t> be any length you choose</a:t>
            </a:r>
          </a:p>
          <a:p>
            <a:r>
              <a:rPr lang="en-IE" sz="2500" b="1" dirty="0">
                <a:solidFill>
                  <a:srgbClr val="0368FF"/>
                </a:solidFill>
              </a:rPr>
              <a:t>Cannot</a:t>
            </a:r>
            <a:r>
              <a:rPr lang="en-IE" sz="2500" dirty="0"/>
              <a:t> be a </a:t>
            </a:r>
            <a:r>
              <a:rPr lang="en-IE" sz="2500" b="1" dirty="0">
                <a:solidFill>
                  <a:srgbClr val="0368FF"/>
                </a:solidFill>
              </a:rPr>
              <a:t>keyword</a:t>
            </a:r>
            <a:r>
              <a:rPr lang="en-IE" sz="2500" b="1" dirty="0"/>
              <a:t> or </a:t>
            </a:r>
            <a:r>
              <a:rPr lang="en-IE" sz="2500" b="1" dirty="0">
                <a:solidFill>
                  <a:srgbClr val="0368FF"/>
                </a:solidFill>
              </a:rPr>
              <a:t>reserved word </a:t>
            </a:r>
            <a:r>
              <a:rPr lang="en-IE" sz="2500" dirty="0"/>
              <a:t>e.g. </a:t>
            </a:r>
            <a:r>
              <a:rPr lang="en-IE" sz="2500" dirty="0" err="1">
                <a:solidFill>
                  <a:srgbClr val="0368FF"/>
                </a:solidFill>
                <a:latin typeface="Arial Unicode MS" panose="020B0604020202020204" pitchFamily="34" charset="-128"/>
                <a:ea typeface="Arial Unicode MS" panose="020B0604020202020204" pitchFamily="34" charset="-128"/>
                <a:cs typeface="Arial Unicode MS" panose="020B0604020202020204" pitchFamily="34" charset="-128"/>
              </a:rPr>
              <a:t>int</a:t>
            </a:r>
            <a:r>
              <a:rPr lang="en-IE" sz="2500" dirty="0"/>
              <a:t>, </a:t>
            </a:r>
            <a:r>
              <a:rPr lang="en-IE" sz="2500" dirty="0">
                <a:solidFill>
                  <a:srgbClr val="0368FF"/>
                </a:solidFill>
                <a:latin typeface="Arial Unicode MS" panose="020B0604020202020204" pitchFamily="34" charset="-128"/>
                <a:ea typeface="Arial Unicode MS" panose="020B0604020202020204" pitchFamily="34" charset="-128"/>
                <a:cs typeface="Arial Unicode MS" panose="020B0604020202020204" pitchFamily="34" charset="-128"/>
              </a:rPr>
              <a:t>while</a:t>
            </a:r>
            <a:r>
              <a:rPr lang="en-IE" sz="2500" dirty="0"/>
              <a:t>, etc.</a:t>
            </a:r>
          </a:p>
          <a:p>
            <a:r>
              <a:rPr lang="en-IE" sz="2500" b="1" dirty="0">
                <a:solidFill>
                  <a:srgbClr val="0368FF"/>
                </a:solidFill>
              </a:rPr>
              <a:t>Cannot</a:t>
            </a:r>
            <a:r>
              <a:rPr lang="en-IE" sz="2500" dirty="0"/>
              <a:t> contain white spaces.</a:t>
            </a:r>
          </a:p>
        </p:txBody>
      </p:sp>
      <p:sp>
        <p:nvSpPr>
          <p:cNvPr id="4" name="Rectangle 3"/>
          <p:cNvSpPr/>
          <p:nvPr/>
        </p:nvSpPr>
        <p:spPr>
          <a:xfrm>
            <a:off x="2400300" y="124611"/>
            <a:ext cx="6743700" cy="276999"/>
          </a:xfrm>
          <a:prstGeom prst="rect">
            <a:avLst/>
          </a:prstGeom>
        </p:spPr>
        <p:txBody>
          <a:bodyPr wrap="square">
            <a:spAutoFit/>
          </a:bodyPr>
          <a:lstStyle/>
          <a:p>
            <a:pPr algn="ctr"/>
            <a:r>
              <a:rPr lang="en-IE" sz="1200" dirty="0"/>
              <a:t>https://docs.oracle.com/javase/tutorial/java/nutsandbolts/variables.html</a:t>
            </a:r>
          </a:p>
        </p:txBody>
      </p:sp>
      <p:sp>
        <p:nvSpPr>
          <p:cNvPr id="5" name="Footer Placeholder 4">
            <a:extLst>
              <a:ext uri="{FF2B5EF4-FFF2-40B4-BE49-F238E27FC236}">
                <a16:creationId xmlns:a16="http://schemas.microsoft.com/office/drawing/2014/main" id="{CF15901D-1934-1A30-B5E5-A654C74D45DC}"/>
              </a:ext>
            </a:extLst>
          </p:cNvPr>
          <p:cNvSpPr>
            <a:spLocks noGrp="1"/>
          </p:cNvSpPr>
          <p:nvPr>
            <p:ph type="ftr" sz="quarter" idx="3"/>
          </p:nvPr>
        </p:nvSpPr>
        <p:spPr/>
        <p:txBody>
          <a:bodyPr/>
          <a:lstStyle/>
          <a:p>
            <a:r>
              <a:rPr lang="en-IE"/>
              <a:t>https://processing.org</a:t>
            </a:r>
            <a:endParaRPr lang="en-IE" dirty="0"/>
          </a:p>
        </p:txBody>
      </p:sp>
      <p:sp>
        <p:nvSpPr>
          <p:cNvPr id="6" name="Slide Number Placeholder 5">
            <a:extLst>
              <a:ext uri="{FF2B5EF4-FFF2-40B4-BE49-F238E27FC236}">
                <a16:creationId xmlns:a16="http://schemas.microsoft.com/office/drawing/2014/main" id="{CFB2A773-DABC-2CAF-2E8F-38F176F43DE1}"/>
              </a:ext>
            </a:extLst>
          </p:cNvPr>
          <p:cNvSpPr>
            <a:spLocks noGrp="1"/>
          </p:cNvSpPr>
          <p:nvPr>
            <p:ph type="sldNum" sz="quarter" idx="2"/>
          </p:nvPr>
        </p:nvSpPr>
        <p:spPr/>
        <p:txBody>
          <a:bodyPr/>
          <a:lstStyle/>
          <a:p>
            <a:pPr lvl="0"/>
            <a:fld id="{86CB4B4D-7CA3-9044-876B-883B54F8677D}" type="slidenum">
              <a:rPr lang="en-IE" smtClean="0"/>
              <a:t>6</a:t>
            </a:fld>
            <a:endParaRPr lang="en-IE" dirty="0"/>
          </a:p>
        </p:txBody>
      </p:sp>
    </p:spTree>
    <p:extLst>
      <p:ext uri="{BB962C8B-B14F-4D97-AF65-F5344CB8AC3E}">
        <p14:creationId xmlns:p14="http://schemas.microsoft.com/office/powerpoint/2010/main" val="749991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3200" dirty="0"/>
              <a:t>Variable names should be carefully chosen</a:t>
            </a:r>
          </a:p>
        </p:txBody>
      </p:sp>
      <p:sp>
        <p:nvSpPr>
          <p:cNvPr id="3" name="Content Placeholder 2"/>
          <p:cNvSpPr>
            <a:spLocks noGrp="1"/>
          </p:cNvSpPr>
          <p:nvPr>
            <p:ph idx="1"/>
          </p:nvPr>
        </p:nvSpPr>
        <p:spPr/>
        <p:txBody>
          <a:bodyPr>
            <a:noAutofit/>
          </a:bodyPr>
          <a:lstStyle/>
          <a:p>
            <a:r>
              <a:rPr lang="en-IE" dirty="0"/>
              <a:t>Use full words instead of cryptic abbreviations e.g.</a:t>
            </a:r>
          </a:p>
          <a:p>
            <a:pPr lvl="1"/>
            <a:r>
              <a:rPr lang="en-IE" sz="2000" dirty="0">
                <a:sym typeface="Wingdings" panose="05000000000000000000" pitchFamily="2" charset="2"/>
              </a:rPr>
              <a:t>v</a:t>
            </a:r>
            <a:r>
              <a:rPr lang="en-IE" sz="2000" dirty="0"/>
              <a:t>ariables named </a:t>
            </a:r>
            <a:r>
              <a:rPr lang="en-IE" sz="2000" dirty="0">
                <a:solidFill>
                  <a:srgbClr val="0368FF"/>
                </a:solidFill>
              </a:rPr>
              <a:t>speed</a:t>
            </a:r>
            <a:r>
              <a:rPr lang="en-IE" sz="2000" dirty="0"/>
              <a:t> and </a:t>
            </a:r>
            <a:r>
              <a:rPr lang="en-IE" sz="2000" dirty="0">
                <a:solidFill>
                  <a:srgbClr val="0368FF"/>
                </a:solidFill>
              </a:rPr>
              <a:t>gear</a:t>
            </a:r>
            <a:r>
              <a:rPr lang="en-IE" sz="2000" dirty="0"/>
              <a:t> are much more intuitive than abbreviated versions, such as </a:t>
            </a:r>
            <a:r>
              <a:rPr lang="en-IE" sz="2000" dirty="0">
                <a:solidFill>
                  <a:srgbClr val="FF0000"/>
                </a:solidFill>
              </a:rPr>
              <a:t>s </a:t>
            </a:r>
            <a:r>
              <a:rPr lang="en-IE" sz="2000" dirty="0"/>
              <a:t>and</a:t>
            </a:r>
            <a:r>
              <a:rPr lang="en-IE" sz="2000" dirty="0">
                <a:solidFill>
                  <a:srgbClr val="FF0000"/>
                </a:solidFill>
              </a:rPr>
              <a:t> g</a:t>
            </a:r>
            <a:r>
              <a:rPr lang="en-IE" sz="2000" dirty="0"/>
              <a:t>. </a:t>
            </a:r>
            <a:endParaRPr lang="en-IE" dirty="0"/>
          </a:p>
          <a:p>
            <a:endParaRPr lang="en-IE" dirty="0"/>
          </a:p>
          <a:p>
            <a:r>
              <a:rPr lang="en-IE" dirty="0"/>
              <a:t>If the name consists of:</a:t>
            </a:r>
          </a:p>
          <a:p>
            <a:pPr lvl="1"/>
            <a:r>
              <a:rPr lang="en-IE" sz="2000" dirty="0"/>
              <a:t>only one word, </a:t>
            </a:r>
          </a:p>
          <a:p>
            <a:pPr lvl="2"/>
            <a:r>
              <a:rPr lang="en-IE" sz="1600" dirty="0"/>
              <a:t>spell that word in all lowercase letters e.g. </a:t>
            </a:r>
            <a:r>
              <a:rPr lang="en-IE" sz="1600" dirty="0">
                <a:solidFill>
                  <a:srgbClr val="0368FF"/>
                </a:solidFill>
              </a:rPr>
              <a:t>ratio</a:t>
            </a:r>
            <a:r>
              <a:rPr lang="en-IE" sz="1600" dirty="0"/>
              <a:t>.</a:t>
            </a:r>
          </a:p>
          <a:p>
            <a:pPr lvl="1"/>
            <a:r>
              <a:rPr lang="en-IE" sz="2000" dirty="0"/>
              <a:t>more than one word, </a:t>
            </a:r>
          </a:p>
          <a:p>
            <a:pPr lvl="2"/>
            <a:r>
              <a:rPr lang="en-IE" sz="1600" dirty="0"/>
              <a:t>capitalise the first letter of each subsequent word e.g. </a:t>
            </a:r>
            <a:r>
              <a:rPr lang="en-IE" sz="1600" dirty="0" err="1">
                <a:solidFill>
                  <a:srgbClr val="0368FF"/>
                </a:solidFill>
              </a:rPr>
              <a:t>gearRatio</a:t>
            </a:r>
            <a:r>
              <a:rPr lang="en-IE" sz="1600" dirty="0"/>
              <a:t> and </a:t>
            </a:r>
            <a:r>
              <a:rPr lang="en-IE" sz="1600" dirty="0" err="1">
                <a:solidFill>
                  <a:srgbClr val="0368FF"/>
                </a:solidFill>
              </a:rPr>
              <a:t>currentGear</a:t>
            </a:r>
            <a:r>
              <a:rPr lang="en-IE" sz="1600" dirty="0"/>
              <a:t>. </a:t>
            </a:r>
          </a:p>
          <a:p>
            <a:pPr lvl="2"/>
            <a:r>
              <a:rPr lang="en-IE" sz="1600" dirty="0"/>
              <a:t>This is called </a:t>
            </a:r>
            <a:r>
              <a:rPr lang="en-IE" sz="1600" b="1" dirty="0" err="1"/>
              <a:t>camelCase</a:t>
            </a:r>
            <a:endParaRPr lang="en-IE" sz="1600" b="1" dirty="0"/>
          </a:p>
        </p:txBody>
      </p:sp>
      <p:sp>
        <p:nvSpPr>
          <p:cNvPr id="4" name="Rectangle 3"/>
          <p:cNvSpPr/>
          <p:nvPr/>
        </p:nvSpPr>
        <p:spPr>
          <a:xfrm>
            <a:off x="3231449" y="4558041"/>
            <a:ext cx="6743700" cy="276999"/>
          </a:xfrm>
          <a:prstGeom prst="rect">
            <a:avLst/>
          </a:prstGeom>
        </p:spPr>
        <p:txBody>
          <a:bodyPr wrap="square">
            <a:spAutoFit/>
          </a:bodyPr>
          <a:lstStyle/>
          <a:p>
            <a:pPr algn="ctr"/>
            <a:r>
              <a:rPr lang="en-IE" sz="1200" dirty="0"/>
              <a:t>https://docs.oracle.com/javase/tutorial/java/nutsandbolts/variables.html</a:t>
            </a:r>
          </a:p>
        </p:txBody>
      </p:sp>
      <p:sp>
        <p:nvSpPr>
          <p:cNvPr id="5" name="Footer Placeholder 4">
            <a:extLst>
              <a:ext uri="{FF2B5EF4-FFF2-40B4-BE49-F238E27FC236}">
                <a16:creationId xmlns:a16="http://schemas.microsoft.com/office/drawing/2014/main" id="{6F2336C9-0F32-3200-BC9F-07645AF0B66C}"/>
              </a:ext>
            </a:extLst>
          </p:cNvPr>
          <p:cNvSpPr>
            <a:spLocks noGrp="1"/>
          </p:cNvSpPr>
          <p:nvPr>
            <p:ph type="ftr" sz="quarter" idx="3"/>
          </p:nvPr>
        </p:nvSpPr>
        <p:spPr/>
        <p:txBody>
          <a:bodyPr/>
          <a:lstStyle/>
          <a:p>
            <a:r>
              <a:rPr lang="en-IE"/>
              <a:t>https://processing.org</a:t>
            </a:r>
            <a:endParaRPr lang="en-IE" dirty="0"/>
          </a:p>
        </p:txBody>
      </p:sp>
      <p:sp>
        <p:nvSpPr>
          <p:cNvPr id="6" name="Slide Number Placeholder 5">
            <a:extLst>
              <a:ext uri="{FF2B5EF4-FFF2-40B4-BE49-F238E27FC236}">
                <a16:creationId xmlns:a16="http://schemas.microsoft.com/office/drawing/2014/main" id="{1BFDD021-3C34-E016-1B7A-F77643A01824}"/>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Tree>
    <p:extLst>
      <p:ext uri="{BB962C8B-B14F-4D97-AF65-F5344CB8AC3E}">
        <p14:creationId xmlns:p14="http://schemas.microsoft.com/office/powerpoint/2010/main" val="7106997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F2B9-CA77-41E2-BFCC-DD2CEF5266DB}"/>
              </a:ext>
            </a:extLst>
          </p:cNvPr>
          <p:cNvSpPr>
            <a:spLocks noGrp="1"/>
          </p:cNvSpPr>
          <p:nvPr>
            <p:ph type="ctrTitle"/>
          </p:nvPr>
        </p:nvSpPr>
        <p:spPr>
          <a:xfrm>
            <a:off x="2124187" y="485452"/>
            <a:ext cx="4611271" cy="1102519"/>
          </a:xfrm>
        </p:spPr>
        <p:txBody>
          <a:bodyPr/>
          <a:lstStyle/>
          <a:p>
            <a:pPr>
              <a:spcBef>
                <a:spcPts val="633"/>
              </a:spcBef>
            </a:pPr>
            <a:r>
              <a:rPr lang="en-IE" sz="3600" dirty="0">
                <a:solidFill>
                  <a:schemeClr val="tx1"/>
                </a:solidFill>
              </a:rPr>
              <a:t>Assignment Statement</a:t>
            </a:r>
          </a:p>
        </p:txBody>
      </p:sp>
      <p:pic>
        <p:nvPicPr>
          <p:cNvPr id="4" name="Picture 2">
            <a:extLst>
              <a:ext uri="{FF2B5EF4-FFF2-40B4-BE49-F238E27FC236}">
                <a16:creationId xmlns:a16="http://schemas.microsoft.com/office/drawing/2014/main" id="{80B48627-70FE-4B45-9414-DD660DBF2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214689" y="1844899"/>
            <a:ext cx="2430269" cy="2261889"/>
          </a:xfrm>
          <a:prstGeom prst="rect">
            <a:avLst/>
          </a:prstGeom>
          <a:noFill/>
          <a:ln w="38100">
            <a:solidFill>
              <a:schemeClr val="accent1"/>
            </a:solidFill>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4EBBC8-D8C4-AD98-5A2D-86C0011001EA}"/>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8" name="Footer Placeholder 7">
            <a:extLst>
              <a:ext uri="{FF2B5EF4-FFF2-40B4-BE49-F238E27FC236}">
                <a16:creationId xmlns:a16="http://schemas.microsoft.com/office/drawing/2014/main" id="{12E5978C-2993-225B-79D6-A53E710FFFEE}"/>
              </a:ext>
            </a:extLst>
          </p:cNvPr>
          <p:cNvSpPr>
            <a:spLocks noGrp="1"/>
          </p:cNvSpPr>
          <p:nvPr>
            <p:ph type="ftr" sz="quarter" idx="11"/>
          </p:nvPr>
        </p:nvSpPr>
        <p:spPr/>
        <p:txBody>
          <a:bodyPr/>
          <a:lstStyle/>
          <a:p>
            <a:r>
              <a:rPr lang="en-US"/>
              <a:t>https://processing.org</a:t>
            </a:r>
          </a:p>
        </p:txBody>
      </p:sp>
    </p:spTree>
    <p:extLst>
      <p:ext uri="{BB962C8B-B14F-4D97-AF65-F5344CB8AC3E}">
        <p14:creationId xmlns:p14="http://schemas.microsoft.com/office/powerpoint/2010/main" val="421695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3200" dirty="0"/>
              <a:t>Assignment Statement</a:t>
            </a:r>
          </a:p>
        </p:txBody>
      </p:sp>
      <p:sp>
        <p:nvSpPr>
          <p:cNvPr id="15363" name="Rectangle 3"/>
          <p:cNvSpPr>
            <a:spLocks noGrp="1" noChangeArrowheads="1"/>
          </p:cNvSpPr>
          <p:nvPr>
            <p:ph type="body" idx="1"/>
          </p:nvPr>
        </p:nvSpPr>
        <p:spPr>
          <a:xfrm>
            <a:off x="395535" y="827796"/>
            <a:ext cx="8581604" cy="3394472"/>
          </a:xfrm>
        </p:spPr>
        <p:txBody>
          <a:bodyPr>
            <a:noAutofit/>
          </a:bodyPr>
          <a:lstStyle/>
          <a:p>
            <a:r>
              <a:rPr lang="en-US" dirty="0"/>
              <a:t>Values are stored in variables via </a:t>
            </a:r>
            <a:r>
              <a:rPr lang="en-US" dirty="0">
                <a:solidFill>
                  <a:srgbClr val="0368FF"/>
                </a:solidFill>
              </a:rPr>
              <a:t>assignment statements</a:t>
            </a:r>
            <a:r>
              <a:rPr lang="en-US" dirty="0"/>
              <a:t>:</a:t>
            </a:r>
          </a:p>
          <a:p>
            <a:pPr marL="0" indent="0">
              <a:buNone/>
            </a:pPr>
            <a:endParaRPr lang="en-US" dirty="0"/>
          </a:p>
          <a:p>
            <a:pPr marL="0" indent="0">
              <a:buNone/>
            </a:pPr>
            <a:endParaRPr lang="en-US" dirty="0"/>
          </a:p>
          <a:p>
            <a:endParaRPr lang="en-US" dirty="0"/>
          </a:p>
          <a:p>
            <a:r>
              <a:rPr lang="en-US" dirty="0"/>
              <a:t>A variable stores a </a:t>
            </a:r>
            <a:r>
              <a:rPr lang="en-US" dirty="0">
                <a:solidFill>
                  <a:srgbClr val="0368FF"/>
                </a:solidFill>
              </a:rPr>
              <a:t>single</a:t>
            </a:r>
            <a:r>
              <a:rPr lang="en-US" dirty="0"/>
              <a:t> value, so any previous value is lost</a:t>
            </a:r>
            <a:br>
              <a:rPr lang="en-US" dirty="0"/>
            </a:br>
            <a:endParaRPr lang="en-US" dirty="0"/>
          </a:p>
          <a:p>
            <a:r>
              <a:rPr lang="en-US" dirty="0"/>
              <a:t>Assignment statements work by taking the value of what appears on the right-hand side of the operator and </a:t>
            </a:r>
            <a:r>
              <a:rPr lang="en-US" dirty="0">
                <a:solidFill>
                  <a:srgbClr val="0368FF"/>
                </a:solidFill>
              </a:rPr>
              <a:t>copying</a:t>
            </a:r>
            <a:r>
              <a:rPr lang="en-US" dirty="0"/>
              <a:t> that value into a variable on </a:t>
            </a:r>
            <a:r>
              <a:rPr lang="en-IE" dirty="0"/>
              <a:t>the left-hand side</a:t>
            </a:r>
            <a:endParaRPr lang="en-US" dirty="0"/>
          </a:p>
        </p:txBody>
      </p:sp>
      <p:graphicFrame>
        <p:nvGraphicFramePr>
          <p:cNvPr id="2" name="Table 1"/>
          <p:cNvGraphicFramePr>
            <a:graphicFrameLocks noGrp="1"/>
          </p:cNvGraphicFramePr>
          <p:nvPr/>
        </p:nvGraphicFramePr>
        <p:xfrm>
          <a:off x="1674871" y="1482153"/>
          <a:ext cx="4572000" cy="857250"/>
        </p:xfrm>
        <a:graphic>
          <a:graphicData uri="http://schemas.openxmlformats.org/drawingml/2006/table">
            <a:tbl>
              <a:tblPr bandRow="1">
                <a:tableStyleId>{5C22544A-7EE6-4342-B048-85BDC9FD1C3A}</a:tableStyleId>
              </a:tblPr>
              <a:tblGrid>
                <a:gridCol w="1371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428625">
                <a:tc>
                  <a:txBody>
                    <a:bodyPr/>
                    <a:lstStyle/>
                    <a:p>
                      <a:r>
                        <a:rPr lang="en-IE" sz="1800" b="1" dirty="0">
                          <a:solidFill>
                            <a:srgbClr val="0368FF"/>
                          </a:solidFill>
                        </a:rPr>
                        <a:t>Syntax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Courier New" pitchFamily="49" charset="0"/>
                          <a:ea typeface="+mn-ea"/>
                          <a:cs typeface="+mn-cs"/>
                        </a:rPr>
                        <a:t>variable </a:t>
                      </a:r>
                      <a:r>
                        <a:rPr lang="en-US" sz="1800" b="1" kern="1200" dirty="0">
                          <a:solidFill>
                            <a:srgbClr val="0368FF"/>
                          </a:solidFill>
                          <a:latin typeface="Courier New" pitchFamily="49" charset="0"/>
                          <a:ea typeface="+mn-ea"/>
                          <a:cs typeface="+mn-cs"/>
                        </a:rPr>
                        <a:t>=</a:t>
                      </a:r>
                      <a:r>
                        <a:rPr lang="en-US" sz="1800" kern="1200" dirty="0">
                          <a:solidFill>
                            <a:schemeClr val="dk1"/>
                          </a:solidFill>
                          <a:latin typeface="Courier New" pitchFamily="49" charset="0"/>
                          <a:ea typeface="+mn-ea"/>
                          <a:cs typeface="+mn-cs"/>
                        </a:rPr>
                        <a:t> expression;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r>
                        <a:rPr lang="en-IE" sz="1800" b="1" dirty="0">
                          <a:solidFill>
                            <a:srgbClr val="0368FF"/>
                          </a:solidFill>
                        </a:rPr>
                        <a:t>Example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a:latin typeface="Courier New" pitchFamily="49" charset="0"/>
                        </a:rPr>
                        <a:t>diameter</a:t>
                      </a:r>
                      <a:r>
                        <a:rPr lang="en-US" sz="1800" baseline="0" dirty="0">
                          <a:latin typeface="Courier New" pitchFamily="49" charset="0"/>
                        </a:rPr>
                        <a:t> </a:t>
                      </a:r>
                      <a:r>
                        <a:rPr lang="en-US" sz="1800" b="1" dirty="0">
                          <a:solidFill>
                            <a:srgbClr val="0368FF"/>
                          </a:solidFill>
                          <a:latin typeface="Courier New" pitchFamily="49" charset="0"/>
                        </a:rPr>
                        <a:t>=</a:t>
                      </a:r>
                      <a:r>
                        <a:rPr lang="en-US" sz="1800" dirty="0">
                          <a:latin typeface="Courier New" pitchFamily="49" charset="0"/>
                        </a:rPr>
                        <a:t> 100;</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75E973D8-7713-F9BA-6C6D-91EC3C4FA866}"/>
              </a:ext>
            </a:extLst>
          </p:cNvPr>
          <p:cNvSpPr>
            <a:spLocks noGrp="1"/>
          </p:cNvSpPr>
          <p:nvPr>
            <p:ph type="ftr" sz="quarter" idx="3"/>
          </p:nvPr>
        </p:nvSpPr>
        <p:spPr/>
        <p:txBody>
          <a:bodyPr/>
          <a:lstStyle/>
          <a:p>
            <a:r>
              <a:rPr lang="en-IE"/>
              <a:t>https://processing.org</a:t>
            </a:r>
            <a:endParaRPr lang="en-IE" dirty="0"/>
          </a:p>
        </p:txBody>
      </p:sp>
      <p:sp>
        <p:nvSpPr>
          <p:cNvPr id="4" name="Slide Number Placeholder 3">
            <a:extLst>
              <a:ext uri="{FF2B5EF4-FFF2-40B4-BE49-F238E27FC236}">
                <a16:creationId xmlns:a16="http://schemas.microsoft.com/office/drawing/2014/main" id="{5925F80F-172C-D07B-D4EB-EB230A843F62}"/>
              </a:ext>
            </a:extLst>
          </p:cNvPr>
          <p:cNvSpPr>
            <a:spLocks noGrp="1"/>
          </p:cNvSpPr>
          <p:nvPr>
            <p:ph type="sldNum" sz="quarter" idx="2"/>
          </p:nvPr>
        </p:nvSpPr>
        <p:spPr/>
        <p:txBody>
          <a:bodyPr/>
          <a:lstStyle/>
          <a:p>
            <a:pPr lvl="0"/>
            <a:fld id="{86CB4B4D-7CA3-9044-876B-883B54F8677D}" type="slidenum">
              <a:rPr lang="en-IE" smtClean="0"/>
              <a:t>9</a:t>
            </a:fld>
            <a:endParaRPr lang="en-IE" dirty="0"/>
          </a:p>
        </p:txBody>
      </p:sp>
    </p:spTree>
    <p:extLst>
      <p:ext uri="{BB962C8B-B14F-4D97-AF65-F5344CB8AC3E}">
        <p14:creationId xmlns:p14="http://schemas.microsoft.com/office/powerpoint/2010/main" val="2914332804"/>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IMING" val="|12.8|7.2|16|9.7"/>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10283</TotalTime>
  <Words>3218</Words>
  <Application>Microsoft Macintosh PowerPoint</Application>
  <PresentationFormat>On-screen Show (16:9)</PresentationFormat>
  <Paragraphs>592</Paragraphs>
  <Slides>48</Slides>
  <Notes>31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Anonymous</vt:lpstr>
      <vt:lpstr>Arial Unicode MS</vt:lpstr>
      <vt:lpstr>Arial</vt:lpstr>
      <vt:lpstr>Avenir</vt:lpstr>
      <vt:lpstr>Calibri</vt:lpstr>
      <vt:lpstr>Courier New</vt:lpstr>
      <vt:lpstr>Helvetica</vt:lpstr>
      <vt:lpstr>Helvetica Light</vt:lpstr>
      <vt:lpstr>Helvetica Neue</vt:lpstr>
      <vt:lpstr>Helvetica Neue Light</vt:lpstr>
      <vt:lpstr>Helvetica Neue UltraLight</vt:lpstr>
      <vt:lpstr>Wingdings</vt:lpstr>
      <vt:lpstr>White</vt:lpstr>
      <vt:lpstr>Programming Fundamentals 1</vt:lpstr>
      <vt:lpstr>PowerPoint Presentation</vt:lpstr>
      <vt:lpstr>Agenda</vt:lpstr>
      <vt:lpstr>Variables</vt:lpstr>
      <vt:lpstr>Variables</vt:lpstr>
      <vt:lpstr>Variable names…</vt:lpstr>
      <vt:lpstr>Variable names should be carefully chosen</vt:lpstr>
      <vt:lpstr>Assignment Statement</vt:lpstr>
      <vt:lpstr>Assignment Statement</vt:lpstr>
      <vt:lpstr>Assignment Statement</vt:lpstr>
      <vt:lpstr>Assignment Statement</vt:lpstr>
      <vt:lpstr>Data Types</vt:lpstr>
      <vt:lpstr>Data Types</vt:lpstr>
      <vt:lpstr>Data Types </vt:lpstr>
      <vt:lpstr>Java’s Primitive Data Types</vt:lpstr>
      <vt:lpstr>Java’s Primitive Data Types</vt:lpstr>
      <vt:lpstr>Java’s Primitive Data Types (Whole Numbers)</vt:lpstr>
      <vt:lpstr>Java’s Primitive Data Types (whole numbers)</vt:lpstr>
      <vt:lpstr>Declaring variables of a specific type</vt:lpstr>
      <vt:lpstr>Declaring variables of a specific type</vt:lpstr>
      <vt:lpstr>Declaring variables of a specific type</vt:lpstr>
      <vt:lpstr>Declaring variables of a specific type</vt:lpstr>
      <vt:lpstr>Declaring variables - some errors</vt:lpstr>
      <vt:lpstr>Declaring variables - some errors</vt:lpstr>
      <vt:lpstr>Declaring variables - some errors</vt:lpstr>
      <vt:lpstr>Declaring variables - some errors</vt:lpstr>
      <vt:lpstr>Java’s Primitive Data Types: int example</vt:lpstr>
      <vt:lpstr>Java’s Primitive Data Types: int example</vt:lpstr>
      <vt:lpstr>Java’s Primitive Data Types: int example</vt:lpstr>
      <vt:lpstr>Java’s Primitive Data Types: int example</vt:lpstr>
      <vt:lpstr>Java’s Primitive Data Types (Decimal Numbers)</vt:lpstr>
      <vt:lpstr>Java’s Primitive Data Types (decimal numbers)</vt:lpstr>
      <vt:lpstr>Java’s Primitive Data Types (decimal numbers)</vt:lpstr>
      <vt:lpstr>Java’s Primitive Data Types: float example</vt:lpstr>
      <vt:lpstr>Java’s Primitive Data Types: float example</vt:lpstr>
      <vt:lpstr>Passing variables as arguments: some errors</vt:lpstr>
      <vt:lpstr>Passing variables as arguments: some errors</vt:lpstr>
      <vt:lpstr>Passing variables as arguments: some errors</vt:lpstr>
      <vt:lpstr>Java’s Primitive Data Types (Others)</vt:lpstr>
      <vt:lpstr>Java’s Primitive Data Types (others)</vt:lpstr>
      <vt:lpstr>Java’s Primitive Data Types (default values)</vt:lpstr>
      <vt:lpstr>Arithmetic operators</vt:lpstr>
      <vt:lpstr>Arithmetic Operators </vt:lpstr>
      <vt:lpstr>Arithmetic operators: example 1</vt:lpstr>
      <vt:lpstr>Arithmetic operators: example 2</vt:lpstr>
      <vt:lpstr>Arithmetic operators: example 3</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109</cp:revision>
  <dcterms:created xsi:type="dcterms:W3CDTF">2019-01-29T16:40:14Z</dcterms:created>
  <dcterms:modified xsi:type="dcterms:W3CDTF">2023-09-18T04:55:53Z</dcterms:modified>
</cp:coreProperties>
</file>