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65" r:id="rId3"/>
    <p:sldId id="350" r:id="rId4"/>
    <p:sldId id="341" r:id="rId5"/>
    <p:sldId id="276" r:id="rId6"/>
    <p:sldId id="330" r:id="rId7"/>
    <p:sldId id="296" r:id="rId8"/>
    <p:sldId id="299" r:id="rId9"/>
    <p:sldId id="347" r:id="rId10"/>
    <p:sldId id="303" r:id="rId11"/>
    <p:sldId id="304" r:id="rId12"/>
    <p:sldId id="306" r:id="rId13"/>
    <p:sldId id="313" r:id="rId14"/>
    <p:sldId id="302" r:id="rId15"/>
    <p:sldId id="320" r:id="rId16"/>
    <p:sldId id="328" r:id="rId17"/>
    <p:sldId id="319" r:id="rId18"/>
    <p:sldId id="331" r:id="rId19"/>
    <p:sldId id="321" r:id="rId20"/>
    <p:sldId id="346" r:id="rId21"/>
    <p:sldId id="349" r:id="rId22"/>
    <p:sldId id="348" r:id="rId23"/>
    <p:sldId id="277" r:id="rId24"/>
    <p:sldId id="278" r:id="rId25"/>
    <p:sldId id="317" r:id="rId26"/>
    <p:sldId id="318" r:id="rId27"/>
    <p:sldId id="279" r:id="rId28"/>
    <p:sldId id="322" r:id="rId29"/>
    <p:sldId id="307" r:id="rId30"/>
    <p:sldId id="333" r:id="rId31"/>
    <p:sldId id="323" r:id="rId32"/>
    <p:sldId id="308" r:id="rId33"/>
    <p:sldId id="311" r:id="rId34"/>
    <p:sldId id="281" r:id="rId35"/>
    <p:sldId id="298" r:id="rId36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8FF"/>
    <a:srgbClr val="84AEFF"/>
    <a:srgbClr val="1F33AB"/>
    <a:srgbClr val="0E9647"/>
    <a:srgbClr val="FDE111"/>
    <a:srgbClr val="EDEDED"/>
    <a:srgbClr val="194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00"/>
    <p:restoredTop sz="85467"/>
  </p:normalViewPr>
  <p:slideViewPr>
    <p:cSldViewPr snapToGrid="0" snapToObjects="1">
      <p:cViewPr varScale="1">
        <p:scale>
          <a:sx n="54" d="100"/>
          <a:sy n="54" d="100"/>
        </p:scale>
        <p:origin x="192" y="10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9/18/23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1pPr>
    <a:lvl2pPr indent="14350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2pPr>
    <a:lvl3pPr indent="28701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3pPr>
    <a:lvl4pPr indent="430517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4pPr>
    <a:lvl5pPr indent="57402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5pPr>
    <a:lvl6pPr indent="717528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6pPr>
    <a:lvl7pPr indent="861034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7pPr>
    <a:lvl8pPr indent="1004539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8pPr>
    <a:lvl9pPr indent="114804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287012" rtl="0">
              <a:lnSpc>
                <a:spcPct val="125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QUESTION:</a:t>
            </a:r>
            <a:r>
              <a:rPr lang="en-IE" baseline="0" dirty="0"/>
              <a:t> </a:t>
            </a:r>
            <a:r>
              <a:rPr lang="en-IE" dirty="0"/>
              <a:t>Replace the x</a:t>
            </a:r>
            <a:r>
              <a:rPr lang="en-IE" baseline="0" dirty="0"/>
              <a:t> value in the </a:t>
            </a:r>
            <a:r>
              <a:rPr lang="en-IE" baseline="0" dirty="0" err="1"/>
              <a:t>rect</a:t>
            </a:r>
            <a:r>
              <a:rPr lang="en-IE" baseline="0" dirty="0"/>
              <a:t>() function call with a statement that calculates the width of the rectangle to draw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//</a:t>
            </a:r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2nd Edition, MIT Press, London.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size(100, 100);</a:t>
            </a:r>
          </a:p>
          <a:p>
            <a:r>
              <a:rPr lang="en-IE" dirty="0"/>
              <a:t>  </a:t>
            </a:r>
            <a:r>
              <a:rPr lang="en-IE" dirty="0" err="1"/>
              <a:t>noStroke</a:t>
            </a:r>
            <a:r>
              <a:rPr lang="en-IE" dirty="0"/>
              <a:t>();</a:t>
            </a:r>
          </a:p>
          <a:p>
            <a:r>
              <a:rPr lang="en-IE" dirty="0"/>
              <a:t>  fill(0);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 background(204);</a:t>
            </a:r>
          </a:p>
          <a:p>
            <a:r>
              <a:rPr lang="en-IE" dirty="0"/>
              <a:t>  if (</a:t>
            </a:r>
            <a:r>
              <a:rPr lang="en-IE" dirty="0" err="1"/>
              <a:t>mouseX</a:t>
            </a:r>
            <a:r>
              <a:rPr lang="en-IE" dirty="0"/>
              <a:t> &lt; 33) {</a:t>
            </a:r>
          </a:p>
          <a:p>
            <a:r>
              <a:rPr lang="en-IE" dirty="0"/>
              <a:t>    </a:t>
            </a:r>
            <a:r>
              <a:rPr lang="en-IE" dirty="0" err="1"/>
              <a:t>rect</a:t>
            </a:r>
            <a:r>
              <a:rPr lang="en-IE" dirty="0"/>
              <a:t>(0, 0, 33, 100); // Left</a:t>
            </a:r>
          </a:p>
          <a:p>
            <a:r>
              <a:rPr lang="en-IE" dirty="0"/>
              <a:t>  } else if (</a:t>
            </a:r>
            <a:r>
              <a:rPr lang="en-IE" dirty="0" err="1"/>
              <a:t>mouseX</a:t>
            </a:r>
            <a:r>
              <a:rPr lang="en-IE" dirty="0"/>
              <a:t> &lt; 66) {</a:t>
            </a:r>
          </a:p>
          <a:p>
            <a:r>
              <a:rPr lang="en-IE" dirty="0"/>
              <a:t>    </a:t>
            </a:r>
            <a:r>
              <a:rPr lang="en-IE" dirty="0" err="1"/>
              <a:t>rect</a:t>
            </a:r>
            <a:r>
              <a:rPr lang="en-IE" dirty="0"/>
              <a:t>(33, 0, 33, 100); // Middle</a:t>
            </a:r>
          </a:p>
          <a:p>
            <a:r>
              <a:rPr lang="en-IE" dirty="0"/>
              <a:t>  } else {</a:t>
            </a:r>
          </a:p>
          <a:p>
            <a:r>
              <a:rPr lang="en-IE" dirty="0"/>
              <a:t>    </a:t>
            </a:r>
            <a:r>
              <a:rPr lang="en-IE" dirty="0" err="1"/>
              <a:t>rect</a:t>
            </a:r>
            <a:r>
              <a:rPr lang="en-IE" dirty="0"/>
              <a:t>(66, 0, 33, 100); // Right</a:t>
            </a:r>
          </a:p>
          <a:p>
            <a:r>
              <a:rPr lang="en-IE" dirty="0"/>
              <a:t>  }</a:t>
            </a:r>
          </a:p>
          <a:p>
            <a:r>
              <a:rPr lang="en-IE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5731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QUESTION:</a:t>
            </a:r>
            <a:r>
              <a:rPr lang="en-IE" baseline="0" dirty="0"/>
              <a:t> </a:t>
            </a:r>
            <a:r>
              <a:rPr lang="en-IE" dirty="0"/>
              <a:t>Replace the x</a:t>
            </a:r>
            <a:r>
              <a:rPr lang="en-IE" baseline="0" dirty="0"/>
              <a:t> value in the </a:t>
            </a:r>
            <a:r>
              <a:rPr lang="en-IE" baseline="0" dirty="0" err="1"/>
              <a:t>rect</a:t>
            </a:r>
            <a:r>
              <a:rPr lang="en-IE" baseline="0" dirty="0"/>
              <a:t>() function call with a statement that calculates the width of the rectangle to draw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//</a:t>
            </a:r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2nd Edition, MIT Press, London.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size(100, 100);</a:t>
            </a:r>
          </a:p>
          <a:p>
            <a:r>
              <a:rPr lang="en-IE" dirty="0"/>
              <a:t>  </a:t>
            </a:r>
            <a:r>
              <a:rPr lang="en-IE" dirty="0" err="1"/>
              <a:t>noStroke</a:t>
            </a:r>
            <a:r>
              <a:rPr lang="en-IE" dirty="0"/>
              <a:t>();</a:t>
            </a:r>
          </a:p>
          <a:p>
            <a:r>
              <a:rPr lang="en-IE" dirty="0"/>
              <a:t>  fill(0);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 background(204);</a:t>
            </a:r>
          </a:p>
          <a:p>
            <a:r>
              <a:rPr lang="en-IE" dirty="0"/>
              <a:t>  if (</a:t>
            </a:r>
            <a:r>
              <a:rPr lang="en-IE" dirty="0" err="1"/>
              <a:t>mouseX</a:t>
            </a:r>
            <a:r>
              <a:rPr lang="en-IE" dirty="0"/>
              <a:t> &lt; 33) {</a:t>
            </a:r>
          </a:p>
          <a:p>
            <a:r>
              <a:rPr lang="en-IE" dirty="0"/>
              <a:t>    </a:t>
            </a:r>
            <a:r>
              <a:rPr lang="en-IE" dirty="0" err="1"/>
              <a:t>rect</a:t>
            </a:r>
            <a:r>
              <a:rPr lang="en-IE" dirty="0"/>
              <a:t>(0, 0, 33, 100); // Left</a:t>
            </a:r>
          </a:p>
          <a:p>
            <a:r>
              <a:rPr lang="en-IE" dirty="0"/>
              <a:t>  } else if (</a:t>
            </a:r>
            <a:r>
              <a:rPr lang="en-IE" dirty="0" err="1"/>
              <a:t>mouseX</a:t>
            </a:r>
            <a:r>
              <a:rPr lang="en-IE" dirty="0"/>
              <a:t> &lt; 66) {</a:t>
            </a:r>
          </a:p>
          <a:p>
            <a:r>
              <a:rPr lang="en-IE" dirty="0"/>
              <a:t>    </a:t>
            </a:r>
            <a:r>
              <a:rPr lang="en-IE" dirty="0" err="1"/>
              <a:t>rect</a:t>
            </a:r>
            <a:r>
              <a:rPr lang="en-IE" dirty="0"/>
              <a:t>(33, 0, 33, 100); // Middle</a:t>
            </a:r>
          </a:p>
          <a:p>
            <a:r>
              <a:rPr lang="en-IE" dirty="0"/>
              <a:t>  } else {</a:t>
            </a:r>
          </a:p>
          <a:p>
            <a:r>
              <a:rPr lang="en-IE" dirty="0"/>
              <a:t>    </a:t>
            </a:r>
            <a:r>
              <a:rPr lang="en-IE" dirty="0" err="1"/>
              <a:t>rect</a:t>
            </a:r>
            <a:r>
              <a:rPr lang="en-IE" dirty="0"/>
              <a:t>(66, 0, 33, 100); // Right</a:t>
            </a:r>
          </a:p>
          <a:p>
            <a:r>
              <a:rPr lang="en-IE" dirty="0"/>
              <a:t>  }</a:t>
            </a:r>
          </a:p>
          <a:p>
            <a:r>
              <a:rPr lang="en-IE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4494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(a &gt; b) &amp;&amp; (a &lt; c)  =  (5&gt;10) is false.  (5&lt;7) is true.  Overall FALSE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(a &lt; b) || (c &lt; a) = (5 &lt; 10) is true.  As we are using</a:t>
            </a:r>
            <a:r>
              <a:rPr lang="en-IE" baseline="0" dirty="0"/>
              <a:t> the “lazy” OR, we don’t have to evaluate the other side…overall answer is TRUE.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!(b &lt; a) &amp;&amp; (c &gt; b) = !(10 &lt; 5) is true.  (7 &gt; 10) is false.  Overall FALSE.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4059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</a:t>
            </a:r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2nd Edition, MIT Press, London.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size(100, 100);</a:t>
            </a:r>
          </a:p>
          <a:p>
            <a:r>
              <a:rPr lang="en-IE" dirty="0"/>
              <a:t>  </a:t>
            </a:r>
            <a:r>
              <a:rPr lang="en-IE" dirty="0" err="1"/>
              <a:t>noStroke</a:t>
            </a:r>
            <a:r>
              <a:rPr lang="en-IE" dirty="0"/>
              <a:t>();</a:t>
            </a:r>
          </a:p>
          <a:p>
            <a:r>
              <a:rPr lang="en-IE" dirty="0"/>
              <a:t>  fill(0);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 background(204);</a:t>
            </a:r>
          </a:p>
          <a:p>
            <a:r>
              <a:rPr lang="en-IE" dirty="0"/>
              <a:t>  if ((</a:t>
            </a:r>
            <a:r>
              <a:rPr lang="en-IE" dirty="0" err="1"/>
              <a:t>mouseX</a:t>
            </a:r>
            <a:r>
              <a:rPr lang="en-IE" dirty="0"/>
              <a:t> &gt; 40) &amp;&amp; (</a:t>
            </a:r>
            <a:r>
              <a:rPr lang="en-IE" dirty="0" err="1"/>
              <a:t>mouseX</a:t>
            </a:r>
            <a:r>
              <a:rPr lang="en-IE" dirty="0"/>
              <a:t> &lt; 80) &amp;&amp;</a:t>
            </a:r>
          </a:p>
          <a:p>
            <a:r>
              <a:rPr lang="en-IE" dirty="0"/>
              <a:t>      (</a:t>
            </a:r>
            <a:r>
              <a:rPr lang="en-IE" dirty="0" err="1"/>
              <a:t>mouseY</a:t>
            </a:r>
            <a:r>
              <a:rPr lang="en-IE" dirty="0"/>
              <a:t> &gt; 20) &amp;&amp; (</a:t>
            </a:r>
            <a:r>
              <a:rPr lang="en-IE" dirty="0" err="1"/>
              <a:t>mouseY</a:t>
            </a:r>
            <a:r>
              <a:rPr lang="en-IE" dirty="0"/>
              <a:t> &lt; 80)) {</a:t>
            </a:r>
          </a:p>
          <a:p>
            <a:r>
              <a:rPr lang="en-IE" dirty="0"/>
              <a:t>      fill(255);  //White</a:t>
            </a:r>
          </a:p>
          <a:p>
            <a:r>
              <a:rPr lang="en-IE" dirty="0"/>
              <a:t>  } else {</a:t>
            </a:r>
          </a:p>
          <a:p>
            <a:r>
              <a:rPr lang="en-IE" dirty="0"/>
              <a:t>      fill(0);    //Black</a:t>
            </a:r>
          </a:p>
          <a:p>
            <a:r>
              <a:rPr lang="en-IE" dirty="0"/>
              <a:t>  }</a:t>
            </a:r>
          </a:p>
          <a:p>
            <a:r>
              <a:rPr lang="en-IE" dirty="0"/>
              <a:t>  </a:t>
            </a:r>
            <a:r>
              <a:rPr lang="en-IE" dirty="0" err="1"/>
              <a:t>rect</a:t>
            </a:r>
            <a:r>
              <a:rPr lang="en-IE" dirty="0"/>
              <a:t>(40, 20, 40, 60);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2153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</a:t>
            </a:r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2nd Edition, MIT Press, London.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size(100, 100);</a:t>
            </a:r>
          </a:p>
          <a:p>
            <a:r>
              <a:rPr lang="en-IE" dirty="0"/>
              <a:t>  </a:t>
            </a:r>
            <a:r>
              <a:rPr lang="en-IE" dirty="0" err="1"/>
              <a:t>noStroke</a:t>
            </a:r>
            <a:r>
              <a:rPr lang="en-IE" dirty="0"/>
              <a:t>();</a:t>
            </a:r>
          </a:p>
          <a:p>
            <a:r>
              <a:rPr lang="en-IE" dirty="0"/>
              <a:t>  fill(0);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 background(204);</a:t>
            </a:r>
          </a:p>
          <a:p>
            <a:r>
              <a:rPr lang="en-IE" dirty="0"/>
              <a:t>  if ((</a:t>
            </a:r>
            <a:r>
              <a:rPr lang="en-IE" dirty="0" err="1"/>
              <a:t>mouseX</a:t>
            </a:r>
            <a:r>
              <a:rPr lang="en-IE" dirty="0"/>
              <a:t> &gt; 40) &amp;&amp; (</a:t>
            </a:r>
            <a:r>
              <a:rPr lang="en-IE" dirty="0" err="1"/>
              <a:t>mouseX</a:t>
            </a:r>
            <a:r>
              <a:rPr lang="en-IE" dirty="0"/>
              <a:t> &lt; 80) &amp;&amp;</a:t>
            </a:r>
          </a:p>
          <a:p>
            <a:r>
              <a:rPr lang="en-IE" dirty="0"/>
              <a:t>      (</a:t>
            </a:r>
            <a:r>
              <a:rPr lang="en-IE" dirty="0" err="1"/>
              <a:t>mouseY</a:t>
            </a:r>
            <a:r>
              <a:rPr lang="en-IE" dirty="0"/>
              <a:t> &gt; 20) &amp;&amp; (</a:t>
            </a:r>
            <a:r>
              <a:rPr lang="en-IE" dirty="0" err="1"/>
              <a:t>mouseY</a:t>
            </a:r>
            <a:r>
              <a:rPr lang="en-IE" dirty="0"/>
              <a:t> &lt; 80)) {</a:t>
            </a:r>
          </a:p>
          <a:p>
            <a:r>
              <a:rPr lang="en-IE" dirty="0"/>
              <a:t>      fill(255);  //White</a:t>
            </a:r>
          </a:p>
          <a:p>
            <a:r>
              <a:rPr lang="en-IE" dirty="0"/>
              <a:t>  } else {</a:t>
            </a:r>
          </a:p>
          <a:p>
            <a:r>
              <a:rPr lang="en-IE" dirty="0"/>
              <a:t>      fill(0);    //Black</a:t>
            </a:r>
          </a:p>
          <a:p>
            <a:r>
              <a:rPr lang="en-IE" dirty="0"/>
              <a:t>  }</a:t>
            </a:r>
          </a:p>
          <a:p>
            <a:r>
              <a:rPr lang="en-IE" dirty="0"/>
              <a:t>  </a:t>
            </a:r>
            <a:r>
              <a:rPr lang="en-IE" dirty="0" err="1"/>
              <a:t>rect</a:t>
            </a:r>
            <a:r>
              <a:rPr lang="en-IE" dirty="0"/>
              <a:t>(40, 20, 40, 60);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5660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</a:t>
            </a:r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2nd Edition, MIT Press, London.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size(100, 100);</a:t>
            </a:r>
          </a:p>
          <a:p>
            <a:r>
              <a:rPr lang="en-IE" dirty="0"/>
              <a:t>  </a:t>
            </a:r>
            <a:r>
              <a:rPr lang="en-IE" dirty="0" err="1"/>
              <a:t>noStroke</a:t>
            </a:r>
            <a:r>
              <a:rPr lang="en-IE" dirty="0"/>
              <a:t>();</a:t>
            </a:r>
          </a:p>
          <a:p>
            <a:r>
              <a:rPr lang="en-IE" dirty="0"/>
              <a:t>  fill(0);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 background(204);</a:t>
            </a:r>
          </a:p>
          <a:p>
            <a:r>
              <a:rPr lang="en-IE" dirty="0"/>
              <a:t>  if ((</a:t>
            </a:r>
            <a:r>
              <a:rPr lang="en-IE" dirty="0" err="1"/>
              <a:t>mouseX</a:t>
            </a:r>
            <a:r>
              <a:rPr lang="en-IE" dirty="0"/>
              <a:t> &lt;= 50) &amp;&amp; (</a:t>
            </a:r>
            <a:r>
              <a:rPr lang="en-IE" dirty="0" err="1"/>
              <a:t>mouseY</a:t>
            </a:r>
            <a:r>
              <a:rPr lang="en-IE" dirty="0"/>
              <a:t> &lt;= 50)) {</a:t>
            </a:r>
          </a:p>
          <a:p>
            <a:r>
              <a:rPr lang="en-IE" dirty="0"/>
              <a:t>    </a:t>
            </a:r>
            <a:r>
              <a:rPr lang="en-IE" dirty="0" err="1"/>
              <a:t>rect</a:t>
            </a:r>
            <a:r>
              <a:rPr lang="en-IE" dirty="0"/>
              <a:t>(0, 0, 50, 50);     // Upper-left</a:t>
            </a:r>
          </a:p>
          <a:p>
            <a:r>
              <a:rPr lang="en-IE" dirty="0"/>
              <a:t>  } </a:t>
            </a:r>
          </a:p>
          <a:p>
            <a:r>
              <a:rPr lang="en-IE" dirty="0"/>
              <a:t>  else if ((</a:t>
            </a:r>
            <a:r>
              <a:rPr lang="en-IE" dirty="0" err="1"/>
              <a:t>mouseX</a:t>
            </a:r>
            <a:r>
              <a:rPr lang="en-IE" dirty="0"/>
              <a:t> &lt;= 50) &amp;&amp; (</a:t>
            </a:r>
            <a:r>
              <a:rPr lang="en-IE" dirty="0" err="1"/>
              <a:t>mouseY</a:t>
            </a:r>
            <a:r>
              <a:rPr lang="en-IE" dirty="0"/>
              <a:t> &gt; 50)) {</a:t>
            </a:r>
          </a:p>
          <a:p>
            <a:r>
              <a:rPr lang="en-IE" dirty="0"/>
              <a:t>    </a:t>
            </a:r>
            <a:r>
              <a:rPr lang="en-IE" dirty="0" err="1"/>
              <a:t>rect</a:t>
            </a:r>
            <a:r>
              <a:rPr lang="en-IE" dirty="0"/>
              <a:t>(0, 50, 50, 50);    // Lower-left</a:t>
            </a:r>
          </a:p>
          <a:p>
            <a:r>
              <a:rPr lang="en-IE" dirty="0"/>
              <a:t>  } </a:t>
            </a:r>
          </a:p>
          <a:p>
            <a:r>
              <a:rPr lang="en-IE" dirty="0"/>
              <a:t>  else if ((</a:t>
            </a:r>
            <a:r>
              <a:rPr lang="en-IE" dirty="0" err="1"/>
              <a:t>mouseX</a:t>
            </a:r>
            <a:r>
              <a:rPr lang="en-IE" dirty="0"/>
              <a:t> &gt; 50) &amp;&amp; (</a:t>
            </a:r>
            <a:r>
              <a:rPr lang="en-IE" dirty="0" err="1"/>
              <a:t>mouseY</a:t>
            </a:r>
            <a:r>
              <a:rPr lang="en-IE" dirty="0"/>
              <a:t> &lt;= 50)) {</a:t>
            </a:r>
          </a:p>
          <a:p>
            <a:r>
              <a:rPr lang="en-IE" dirty="0"/>
              <a:t>    </a:t>
            </a:r>
            <a:r>
              <a:rPr lang="en-IE" dirty="0" err="1"/>
              <a:t>rect</a:t>
            </a:r>
            <a:r>
              <a:rPr lang="en-IE" dirty="0"/>
              <a:t>(50, 0, 50, 50);    // Upper-right</a:t>
            </a:r>
          </a:p>
          <a:p>
            <a:r>
              <a:rPr lang="en-IE" dirty="0"/>
              <a:t>  } </a:t>
            </a:r>
          </a:p>
          <a:p>
            <a:r>
              <a:rPr lang="en-IE" dirty="0"/>
              <a:t>  else {</a:t>
            </a:r>
          </a:p>
          <a:p>
            <a:r>
              <a:rPr lang="en-IE" dirty="0"/>
              <a:t>    </a:t>
            </a:r>
            <a:r>
              <a:rPr lang="en-IE" dirty="0" err="1"/>
              <a:t>rect</a:t>
            </a:r>
            <a:r>
              <a:rPr lang="en-IE" dirty="0"/>
              <a:t>(50, 50, 50, 50);   // Lower-right</a:t>
            </a:r>
          </a:p>
          <a:p>
            <a:r>
              <a:rPr lang="en-IE" dirty="0"/>
              <a:t>  }</a:t>
            </a:r>
          </a:p>
          <a:p>
            <a:r>
              <a:rPr lang="en-IE" dirty="0"/>
              <a:t>}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174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B914E-CF00-448E-A14B-E53BADD4D4F1}" type="slidenum">
              <a:rPr lang="en-GB"/>
              <a:pPr/>
              <a:t>5</a:t>
            </a:fld>
            <a:endParaRPr lang="en-GB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83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B914E-CF00-448E-A14B-E53BADD4D4F1}" type="slidenum">
              <a:rPr lang="en-GB"/>
              <a:pPr/>
              <a:t>6</a:t>
            </a:fld>
            <a:endParaRPr lang="en-GB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3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B914E-CF00-448E-A14B-E53BADD4D4F1}" type="slidenum">
              <a:rPr lang="en-GB"/>
              <a:pPr/>
              <a:t>7</a:t>
            </a:fld>
            <a:endParaRPr lang="en-GB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05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B914E-CF00-448E-A14B-E53BADD4D4F1}" type="slidenum">
              <a:rPr lang="en-GB"/>
              <a:pPr/>
              <a:t>8</a:t>
            </a:fld>
            <a:endParaRPr lang="en-GB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half multiple </a:t>
            </a:r>
            <a:r>
              <a:rPr lang="en-US" dirty="0" err="1"/>
              <a:t>occurances</a:t>
            </a:r>
            <a:r>
              <a:rPr lang="en-US" dirty="0"/>
              <a:t> of “else if” </a:t>
            </a:r>
          </a:p>
        </p:txBody>
      </p:sp>
    </p:spTree>
    <p:extLst>
      <p:ext uri="{BB962C8B-B14F-4D97-AF65-F5344CB8AC3E}">
        <p14:creationId xmlns:p14="http://schemas.microsoft.com/office/powerpoint/2010/main" val="64685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I would advise to use use them to avoid errors</a:t>
            </a:r>
            <a:r>
              <a:rPr lang="en-GB" baseline="0" dirty="0"/>
              <a:t> when updating programs later.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7875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  <a:p>
            <a:pPr marL="171450" indent="-171450">
              <a:buFontTx/>
              <a:buChar char="-"/>
            </a:pPr>
            <a:r>
              <a:rPr lang="en-GB" dirty="0"/>
              <a:t>A simple</a:t>
            </a:r>
            <a:r>
              <a:rPr lang="en-GB" baseline="0" dirty="0"/>
              <a:t> statement ends in a semi colon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A compound statement is a collection of statement surround by curly braces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An if statement is the if keyword followed by a condition in brackets followed by compound statement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718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QUESTION:</a:t>
            </a:r>
            <a:r>
              <a:rPr lang="en-IE" baseline="0" dirty="0"/>
              <a:t> </a:t>
            </a:r>
            <a:r>
              <a:rPr lang="en-IE" dirty="0"/>
              <a:t>Replace the x</a:t>
            </a:r>
            <a:r>
              <a:rPr lang="en-IE" baseline="0" dirty="0"/>
              <a:t> value in the </a:t>
            </a:r>
            <a:r>
              <a:rPr lang="en-IE" baseline="0" dirty="0" err="1"/>
              <a:t>rect</a:t>
            </a:r>
            <a:r>
              <a:rPr lang="en-IE" baseline="0" dirty="0"/>
              <a:t>() function call with a statement that calculates the width of the rectangle to draw</a:t>
            </a:r>
            <a:endParaRPr lang="en-IE" dirty="0"/>
          </a:p>
          <a:p>
            <a:endParaRPr lang="en-IE" dirty="0"/>
          </a:p>
          <a:p>
            <a:r>
              <a:rPr lang="en-IE" dirty="0"/>
              <a:t>//</a:t>
            </a:r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2nd Edition, MIT Press, London.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size(100, 100);</a:t>
            </a:r>
          </a:p>
          <a:p>
            <a:r>
              <a:rPr lang="en-IE" dirty="0"/>
              <a:t>  </a:t>
            </a:r>
            <a:r>
              <a:rPr lang="en-IE" dirty="0" err="1"/>
              <a:t>noStroke</a:t>
            </a:r>
            <a:r>
              <a:rPr lang="en-IE" dirty="0"/>
              <a:t>();</a:t>
            </a:r>
          </a:p>
          <a:p>
            <a:r>
              <a:rPr lang="en-IE" dirty="0"/>
              <a:t>  fill(0);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 background(204);</a:t>
            </a:r>
          </a:p>
          <a:p>
            <a:r>
              <a:rPr lang="en-IE" dirty="0"/>
              <a:t>  if (</a:t>
            </a:r>
            <a:r>
              <a:rPr lang="en-IE" dirty="0" err="1"/>
              <a:t>mouseX</a:t>
            </a:r>
            <a:r>
              <a:rPr lang="en-IE" dirty="0"/>
              <a:t> &lt; 50) {</a:t>
            </a:r>
          </a:p>
          <a:p>
            <a:r>
              <a:rPr lang="en-IE" dirty="0"/>
              <a:t>    </a:t>
            </a:r>
            <a:r>
              <a:rPr lang="en-IE" dirty="0" err="1"/>
              <a:t>rect</a:t>
            </a:r>
            <a:r>
              <a:rPr lang="en-IE" dirty="0"/>
              <a:t>(0, 0, 50, 100); // Left</a:t>
            </a:r>
          </a:p>
          <a:p>
            <a:r>
              <a:rPr lang="en-IE" dirty="0"/>
              <a:t>  } else {</a:t>
            </a:r>
          </a:p>
          <a:p>
            <a:r>
              <a:rPr lang="en-IE" dirty="0"/>
              <a:t>    </a:t>
            </a:r>
            <a:r>
              <a:rPr lang="en-IE" dirty="0" err="1"/>
              <a:t>rect</a:t>
            </a:r>
            <a:r>
              <a:rPr lang="en-IE" dirty="0"/>
              <a:t>(50, 0, 50, 100); // Right</a:t>
            </a:r>
          </a:p>
          <a:p>
            <a:r>
              <a:rPr lang="en-IE" dirty="0"/>
              <a:t>  }</a:t>
            </a:r>
          </a:p>
          <a:p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2354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QUESTION:</a:t>
            </a:r>
            <a:r>
              <a:rPr lang="en-IE" baseline="0" dirty="0"/>
              <a:t> </a:t>
            </a:r>
            <a:r>
              <a:rPr lang="en-IE" dirty="0"/>
              <a:t>Replace the x</a:t>
            </a:r>
            <a:r>
              <a:rPr lang="en-IE" baseline="0" dirty="0"/>
              <a:t> value in the </a:t>
            </a:r>
            <a:r>
              <a:rPr lang="en-IE" baseline="0" dirty="0" err="1"/>
              <a:t>rect</a:t>
            </a:r>
            <a:r>
              <a:rPr lang="en-IE" baseline="0" dirty="0"/>
              <a:t>() function call with a statement that calculates the width of the rectangle to draw</a:t>
            </a:r>
            <a:endParaRPr lang="en-IE" dirty="0"/>
          </a:p>
          <a:p>
            <a:endParaRPr lang="en-IE" dirty="0"/>
          </a:p>
          <a:p>
            <a:r>
              <a:rPr lang="en-IE" dirty="0"/>
              <a:t>//</a:t>
            </a:r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2nd Edition, MIT Press, London.</a:t>
            </a:r>
          </a:p>
          <a:p>
            <a:endParaRPr lang="en-IE" dirty="0"/>
          </a:p>
          <a:p>
            <a:r>
              <a:rPr lang="en-IE" dirty="0"/>
              <a:t>void setup() {</a:t>
            </a:r>
          </a:p>
          <a:p>
            <a:r>
              <a:rPr lang="en-IE" dirty="0"/>
              <a:t>  size(100, 100);</a:t>
            </a:r>
          </a:p>
          <a:p>
            <a:r>
              <a:rPr lang="en-IE" dirty="0"/>
              <a:t>  </a:t>
            </a:r>
            <a:r>
              <a:rPr lang="en-IE" dirty="0" err="1"/>
              <a:t>noStroke</a:t>
            </a:r>
            <a:r>
              <a:rPr lang="en-IE" dirty="0"/>
              <a:t>();</a:t>
            </a:r>
          </a:p>
          <a:p>
            <a:r>
              <a:rPr lang="en-IE" dirty="0"/>
              <a:t>  fill(0);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 {</a:t>
            </a:r>
          </a:p>
          <a:p>
            <a:r>
              <a:rPr lang="en-IE" dirty="0"/>
              <a:t>  background(204);</a:t>
            </a:r>
          </a:p>
          <a:p>
            <a:r>
              <a:rPr lang="en-IE" dirty="0"/>
              <a:t>  if (</a:t>
            </a:r>
            <a:r>
              <a:rPr lang="en-IE" dirty="0" err="1"/>
              <a:t>mouseX</a:t>
            </a:r>
            <a:r>
              <a:rPr lang="en-IE" dirty="0"/>
              <a:t> &lt; 50) {</a:t>
            </a:r>
          </a:p>
          <a:p>
            <a:r>
              <a:rPr lang="en-IE" dirty="0"/>
              <a:t>    </a:t>
            </a:r>
            <a:r>
              <a:rPr lang="en-IE" dirty="0" err="1"/>
              <a:t>rect</a:t>
            </a:r>
            <a:r>
              <a:rPr lang="en-IE" dirty="0"/>
              <a:t>(0, 0, 50, 100); // Left</a:t>
            </a:r>
          </a:p>
          <a:p>
            <a:r>
              <a:rPr lang="en-IE" dirty="0"/>
              <a:t>  } else {</a:t>
            </a:r>
          </a:p>
          <a:p>
            <a:r>
              <a:rPr lang="en-IE" dirty="0"/>
              <a:t>    </a:t>
            </a:r>
            <a:r>
              <a:rPr lang="en-IE" dirty="0" err="1"/>
              <a:t>rect</a:t>
            </a:r>
            <a:r>
              <a:rPr lang="en-IE" dirty="0"/>
              <a:t>(50, 0, 50, 100); // Right</a:t>
            </a:r>
          </a:p>
          <a:p>
            <a:r>
              <a:rPr lang="en-IE" dirty="0"/>
              <a:t>  }</a:t>
            </a:r>
          </a:p>
          <a:p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85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14F6341F-72F0-BFA6-6798-9AC71A86B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3613319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885F7572-8BDA-2441-A5EC-7D945A8A5010}"/>
              </a:ext>
            </a:extLst>
          </p:cNvPr>
          <p:cNvSpPr/>
          <p:nvPr/>
        </p:nvSpPr>
        <p:spPr>
          <a:xfrm>
            <a:off x="4970252" y="3114062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4963941" y="2144699"/>
            <a:ext cx="4180058" cy="10468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IE" sz="1800" b="1" i="0" baseline="0" dirty="0"/>
              <a:t>Mr. 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  <a:br>
              <a:rPr lang="en-IE" sz="1600" b="1" i="0" baseline="0" dirty="0"/>
            </a:br>
            <a:r>
              <a:rPr lang="en-IE" sz="1800" dirty="0" err="1">
                <a:solidFill>
                  <a:schemeClr val="tx1"/>
                </a:solidFill>
              </a:rPr>
              <a:t>Dr.</a:t>
            </a:r>
            <a:r>
              <a:rPr lang="en-IE" sz="1800" dirty="0">
                <a:solidFill>
                  <a:schemeClr val="tx1"/>
                </a:solidFill>
              </a:rPr>
              <a:t> </a:t>
            </a:r>
            <a:r>
              <a:rPr lang="en-IE" sz="1800" dirty="0" err="1">
                <a:solidFill>
                  <a:schemeClr val="tx1"/>
                </a:solidFill>
              </a:rPr>
              <a:t>Siobhán</a:t>
            </a:r>
            <a:r>
              <a:rPr lang="en-IE" sz="1800" dirty="0">
                <a:solidFill>
                  <a:schemeClr val="tx1"/>
                </a:solidFill>
              </a:rPr>
              <a:t> </a:t>
            </a:r>
            <a:r>
              <a:rPr lang="en-IE" sz="1800" dirty="0" err="1">
                <a:solidFill>
                  <a:schemeClr val="tx1"/>
                </a:solidFill>
              </a:rPr>
              <a:t>Drohan</a:t>
            </a:r>
            <a:endParaRPr lang="en-IE" sz="1800" dirty="0">
              <a:solidFill>
                <a:schemeClr val="tx1"/>
              </a:solidFill>
            </a:endParaRPr>
          </a:p>
          <a:p>
            <a:pPr algn="l"/>
            <a:r>
              <a:rPr lang="en-IE" sz="1800" dirty="0">
                <a:solidFill>
                  <a:schemeClr val="tx1"/>
                </a:solidFill>
              </a:rPr>
              <a:t>Ms. Mairead Meagher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D13589-119E-31F3-037B-F798E3852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6614" y="1324611"/>
            <a:ext cx="7893844" cy="542479"/>
          </a:xfrm>
        </p:spPr>
        <p:txBody>
          <a:bodyPr/>
          <a:lstStyle>
            <a:lvl1pPr>
              <a:defRPr sz="2800" b="1"/>
            </a:lvl1pPr>
          </a:lstStyle>
          <a:p>
            <a:pPr algn="r" defTabSz="366688" rtl="0"/>
            <a:r>
              <a:rPr lang="en-US" dirty="0"/>
              <a:t>Programming Fundamentals 1</a:t>
            </a:r>
          </a:p>
        </p:txBody>
      </p:sp>
    </p:spTree>
    <p:extLst>
      <p:ext uri="{BB962C8B-B14F-4D97-AF65-F5344CB8AC3E}">
        <p14:creationId xmlns:p14="http://schemas.microsoft.com/office/powerpoint/2010/main" val="31244221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368FF"/>
              </a:buClr>
              <a:defRPr/>
            </a:lvl1pPr>
            <a:lvl2pPr>
              <a:buClr>
                <a:srgbClr val="0368FF"/>
              </a:buClr>
              <a:defRPr/>
            </a:lvl2pPr>
            <a:lvl3pPr>
              <a:buClr>
                <a:srgbClr val="0368FF"/>
              </a:buClr>
              <a:defRPr/>
            </a:lvl3pPr>
            <a:lvl4pPr>
              <a:buClr>
                <a:srgbClr val="0368FF"/>
              </a:buClr>
              <a:defRPr/>
            </a:lvl4pPr>
            <a:lvl5pPr>
              <a:buClr>
                <a:srgbClr val="0368FF"/>
              </a:buClr>
              <a:defRPr/>
            </a:lvl5pPr>
          </a:lstStyle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https://processing.org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E51DA-9AF5-F835-204E-B5376FB7A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46552-8ABC-2684-8EA3-A12C826F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C3EAD-3ACD-68D9-A159-986D3E0E55D6}"/>
              </a:ext>
            </a:extLst>
          </p:cNvPr>
          <p:cNvSpPr/>
          <p:nvPr userDrawn="1"/>
        </p:nvSpPr>
        <p:spPr>
          <a:xfrm>
            <a:off x="375385" y="683393"/>
            <a:ext cx="7324826" cy="32725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414516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4D2-2C42-3C4E-BDFF-DB8CC180BCDC}" type="datetime1">
              <a:rPr lang="en-IE" smtClean="0"/>
              <a:t>18/09/2023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2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5D62-10BF-0B4B-91EF-61453FEE2F3F}" type="datetime1">
              <a:rPr lang="en-IE" smtClean="0"/>
              <a:t>18/09/2023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8585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2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0FC2-7E8C-4C4B-8373-B73B9E10BEE4}" type="datetime1">
              <a:rPr lang="en-IE" smtClean="0"/>
              <a:t>18/09/2023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3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366737" rtl="0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1" y="4852349"/>
            <a:ext cx="9143978" cy="35060"/>
          </a:xfrm>
          <a:prstGeom prst="rect">
            <a:avLst/>
          </a:prstGeom>
          <a:solidFill>
            <a:srgbClr val="1F3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 dirty="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https://processing.org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5401" y="55577"/>
            <a:ext cx="525609" cy="5256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3" r:id="rId2"/>
    <p:sldLayoutId id="2147483668" r:id="rId3"/>
    <p:sldLayoutId id="2147483669" r:id="rId4"/>
    <p:sldLayoutId id="2147483670" r:id="rId5"/>
    <p:sldLayoutId id="2147483671" r:id="rId6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javaguide.com/relational_operators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6A5DAE-8FD5-49CE-E28B-6EDA2BB1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945" y="1010648"/>
            <a:ext cx="7893844" cy="1077818"/>
          </a:xfrm>
        </p:spPr>
        <p:txBody>
          <a:bodyPr/>
          <a:lstStyle/>
          <a:p>
            <a:pPr algn="r" defTabSz="366688" rtl="0"/>
            <a:r>
              <a:rPr lang="en-US" sz="3200" dirty="0"/>
              <a:t>Programming Fundamentals 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Boolean</a:t>
            </a:r>
            <a:r>
              <a:rPr lang="en-IE" dirty="0"/>
              <a:t>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 </a:t>
            </a:r>
            <a:r>
              <a:rPr lang="en-IE" b="1" dirty="0" err="1">
                <a:solidFill>
                  <a:srgbClr val="0368FF"/>
                </a:solidFill>
              </a:rPr>
              <a:t>boolean</a:t>
            </a:r>
            <a:r>
              <a:rPr lang="en-IE" dirty="0"/>
              <a:t> condition is an expression that evaluates to either </a:t>
            </a:r>
            <a:r>
              <a:rPr lang="en-IE" b="1" dirty="0"/>
              <a:t>true</a:t>
            </a:r>
            <a:r>
              <a:rPr lang="en-IE" dirty="0"/>
              <a:t> or </a:t>
            </a:r>
            <a:r>
              <a:rPr lang="en-IE" b="1" dirty="0"/>
              <a:t>false</a:t>
            </a:r>
            <a:r>
              <a:rPr lang="en-IE" dirty="0"/>
              <a:t> e.g.</a:t>
            </a:r>
            <a:br>
              <a:rPr lang="en-IE" dirty="0"/>
            </a:br>
            <a:endParaRPr lang="en-IE" dirty="0"/>
          </a:p>
          <a:p>
            <a:pPr marL="0" indent="0">
              <a:buNone/>
            </a:pPr>
            <a:r>
              <a:rPr lang="en-IE" sz="21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IE" sz="2100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1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100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 50 </a:t>
            </a:r>
          </a:p>
          <a:p>
            <a:pPr marL="0" indent="0">
              <a:buNone/>
            </a:pPr>
            <a:endParaRPr lang="en-IE" sz="2100" dirty="0">
              <a:solidFill>
                <a:schemeClr val="accent4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dirty="0"/>
              <a:t>An </a:t>
            </a:r>
            <a:r>
              <a:rPr lang="en-IE" b="1" dirty="0">
                <a:solidFill>
                  <a:srgbClr val="0368FF"/>
                </a:solidFill>
              </a:rPr>
              <a:t>if</a:t>
            </a:r>
            <a:r>
              <a:rPr lang="en-IE" dirty="0"/>
              <a:t> statement evaluates a </a:t>
            </a:r>
            <a:r>
              <a:rPr lang="en-IE" b="1" dirty="0" err="1">
                <a:solidFill>
                  <a:srgbClr val="0368FF"/>
                </a:solidFill>
              </a:rPr>
              <a:t>boolean</a:t>
            </a:r>
            <a:r>
              <a:rPr lang="en-IE" b="1" dirty="0"/>
              <a:t> condition </a:t>
            </a:r>
            <a:r>
              <a:rPr lang="en-IE" dirty="0"/>
              <a:t>and its result will determine which portion of the if statement is executed.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283B4-05B8-7A7A-ACCE-8DF9227AB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26866-D4DB-C66A-6E82-68FCFB67731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290801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Boolean conditions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3946" y="1214307"/>
            <a:ext cx="5326912" cy="25853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chemeClr val="tx2"/>
                </a:solidFill>
                <a:latin typeface="Anonymous" pitchFamily="49" charset="0"/>
                <a:ea typeface="ＭＳ Ｐゴシック" pitchFamily="28" charset="-128"/>
              </a:rPr>
              <a:t>// Do these statements before.</a:t>
            </a:r>
          </a:p>
          <a:p>
            <a:pPr algn="l"/>
            <a:endParaRPr lang="en-US" sz="1800" b="1" dirty="0">
              <a:solidFill>
                <a:srgbClr val="FF0000"/>
              </a:solidFill>
              <a:latin typeface="Anonymous" pitchFamily="49" charset="0"/>
              <a:ea typeface="ＭＳ Ｐゴシック" pitchFamily="28" charset="-128"/>
            </a:endParaRP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Anonymous" pitchFamily="49" charset="0"/>
                <a:ea typeface="ＭＳ Ｐゴシック" pitchFamily="28" charset="-128"/>
              </a:rPr>
              <a:t>if (</a:t>
            </a:r>
            <a:r>
              <a:rPr lang="en-US" sz="1800" b="1" dirty="0" err="1">
                <a:solidFill>
                  <a:srgbClr val="0368FF"/>
                </a:solidFill>
                <a:latin typeface="Anonymous" pitchFamily="49" charset="0"/>
                <a:ea typeface="ＭＳ Ｐゴシック" pitchFamily="28" charset="-128"/>
              </a:rPr>
              <a:t>boolean</a:t>
            </a:r>
            <a:r>
              <a:rPr lang="en-US" sz="1800" b="1" dirty="0">
                <a:solidFill>
                  <a:srgbClr val="0368FF"/>
                </a:solidFill>
                <a:latin typeface="Anonymous" pitchFamily="49" charset="0"/>
                <a:ea typeface="ＭＳ Ｐゴシック" pitchFamily="28" charset="-128"/>
              </a:rPr>
              <a:t> condition</a:t>
            </a:r>
            <a:r>
              <a:rPr lang="en-US" sz="1800" b="1" dirty="0">
                <a:solidFill>
                  <a:srgbClr val="FF0000"/>
                </a:solidFill>
                <a:latin typeface="Anonymous" pitchFamily="49" charset="0"/>
                <a:ea typeface="ＭＳ Ｐゴシック" pitchFamily="28" charset="-128"/>
              </a:rPr>
              <a:t>) 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Anonymous" pitchFamily="49" charset="0"/>
                <a:ea typeface="ＭＳ Ｐゴシック" pitchFamily="28" charset="-128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Anonymous" pitchFamily="49" charset="0"/>
                <a:ea typeface="ＭＳ Ｐゴシック" pitchFamily="28" charset="-128"/>
              </a:rPr>
              <a:t> 	// Perform this clause if the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Anonymous" pitchFamily="49" charset="0"/>
                <a:ea typeface="ＭＳ Ｐゴシック" pitchFamily="28" charset="-128"/>
              </a:rPr>
              <a:t>	// condition is true.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Anonymous" pitchFamily="49" charset="0"/>
                <a:ea typeface="ＭＳ Ｐゴシック" pitchFamily="28" charset="-128"/>
              </a:rPr>
              <a:t>}</a:t>
            </a:r>
          </a:p>
          <a:p>
            <a:pPr algn="l"/>
            <a:endParaRPr lang="en-US" sz="1800" b="1" dirty="0">
              <a:solidFill>
                <a:srgbClr val="FF0000"/>
              </a:solidFill>
              <a:latin typeface="Anonymous" pitchFamily="49" charset="0"/>
              <a:ea typeface="ＭＳ Ｐゴシック" pitchFamily="28" charset="-128"/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Anonymous" pitchFamily="49" charset="0"/>
                <a:ea typeface="ＭＳ Ｐゴシック" pitchFamily="28" charset="-128"/>
              </a:rPr>
              <a:t>// Do these statements after.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0B274-8EE8-3DDA-5630-648B2F8C9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D5CB4-7588-6374-BF6E-3B683A457C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695064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 Relational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57848"/>
              </p:ext>
            </p:extLst>
          </p:nvPr>
        </p:nvGraphicFramePr>
        <p:xfrm>
          <a:off x="930584" y="907523"/>
          <a:ext cx="6849612" cy="29138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1800" b="1" dirty="0">
                          <a:effectLst/>
                        </a:rPr>
                        <a:t>Operator</a:t>
                      </a:r>
                    </a:p>
                  </a:txBody>
                  <a:tcPr marL="19169" marR="19169" marT="19169" marB="191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1800" b="1" dirty="0">
                          <a:effectLst/>
                        </a:rPr>
                        <a:t>Use</a:t>
                      </a:r>
                    </a:p>
                  </a:txBody>
                  <a:tcPr marL="19169" marR="19169" marT="19169" marB="191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1800" b="1" dirty="0">
                          <a:effectLst/>
                        </a:rPr>
                        <a:t>Returns true if…</a:t>
                      </a:r>
                    </a:p>
                  </a:txBody>
                  <a:tcPr marL="19169" marR="19169" marT="19169" marB="19169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2400" b="1" dirty="0">
                          <a:effectLst/>
                        </a:rPr>
                        <a:t>&gt;</a:t>
                      </a:r>
                    </a:p>
                  </a:txBody>
                  <a:tcPr marL="19169" marR="19169" marT="19169" marB="1916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800" dirty="0">
                          <a:effectLst/>
                        </a:rPr>
                        <a:t>op1 &gt; op2</a:t>
                      </a:r>
                    </a:p>
                  </a:txBody>
                  <a:tcPr marL="19169" marR="19169" marT="19169" marB="191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nl-NL" sz="1800" dirty="0">
                          <a:effectLst/>
                        </a:rPr>
                        <a:t>op1 is </a:t>
                      </a:r>
                      <a:r>
                        <a:rPr lang="nl-NL" sz="1800" b="1" dirty="0">
                          <a:solidFill>
                            <a:srgbClr val="0368FF"/>
                          </a:solidFill>
                          <a:effectLst/>
                        </a:rPr>
                        <a:t>greater than </a:t>
                      </a:r>
                      <a:r>
                        <a:rPr lang="nl-NL" sz="1800" dirty="0">
                          <a:effectLst/>
                        </a:rPr>
                        <a:t>op2</a:t>
                      </a:r>
                    </a:p>
                  </a:txBody>
                  <a:tcPr marL="19169" marR="19169" marT="19169" marB="1916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2400" b="1" dirty="0">
                          <a:effectLst/>
                        </a:rPr>
                        <a:t>&gt;=</a:t>
                      </a:r>
                    </a:p>
                  </a:txBody>
                  <a:tcPr marL="19169" marR="19169" marT="19169" marB="1916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800" dirty="0">
                          <a:effectLst/>
                        </a:rPr>
                        <a:t>op1 &gt;= op2 </a:t>
                      </a:r>
                    </a:p>
                  </a:txBody>
                  <a:tcPr marL="19169" marR="19169" marT="19169" marB="191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800" dirty="0">
                          <a:effectLst/>
                        </a:rPr>
                        <a:t>op1 is </a:t>
                      </a:r>
                      <a:r>
                        <a:rPr lang="en-IE" sz="1800" b="1" dirty="0">
                          <a:solidFill>
                            <a:srgbClr val="0368FF"/>
                          </a:solidFill>
                          <a:effectLst/>
                        </a:rPr>
                        <a:t>greater than or equal to</a:t>
                      </a:r>
                      <a:r>
                        <a:rPr lang="en-IE" sz="1800" b="1" dirty="0">
                          <a:effectLst/>
                        </a:rPr>
                        <a:t> </a:t>
                      </a:r>
                      <a:r>
                        <a:rPr lang="en-IE" sz="1800" dirty="0">
                          <a:effectLst/>
                        </a:rPr>
                        <a:t>op2</a:t>
                      </a:r>
                    </a:p>
                  </a:txBody>
                  <a:tcPr marL="19169" marR="19169" marT="19169" marB="1916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2400" b="1" dirty="0">
                          <a:effectLst/>
                        </a:rPr>
                        <a:t>&lt;</a:t>
                      </a:r>
                    </a:p>
                  </a:txBody>
                  <a:tcPr marL="19169" marR="19169" marT="19169" marB="1916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800" dirty="0">
                          <a:effectLst/>
                        </a:rPr>
                        <a:t>op1 &lt; op2 </a:t>
                      </a:r>
                    </a:p>
                  </a:txBody>
                  <a:tcPr marL="19169" marR="19169" marT="19169" marB="191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800" dirty="0">
                          <a:effectLst/>
                        </a:rPr>
                        <a:t>op1 is </a:t>
                      </a:r>
                      <a:r>
                        <a:rPr lang="en-IE" sz="1800" b="1" dirty="0">
                          <a:solidFill>
                            <a:srgbClr val="0368FF"/>
                          </a:solidFill>
                          <a:effectLst/>
                        </a:rPr>
                        <a:t>less than </a:t>
                      </a:r>
                      <a:r>
                        <a:rPr lang="en-IE" sz="1800" dirty="0">
                          <a:effectLst/>
                        </a:rPr>
                        <a:t>op2</a:t>
                      </a:r>
                    </a:p>
                  </a:txBody>
                  <a:tcPr marL="19169" marR="19169" marT="19169" marB="1916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2400" b="1" dirty="0">
                          <a:effectLst/>
                        </a:rPr>
                        <a:t>&lt;=</a:t>
                      </a:r>
                    </a:p>
                  </a:txBody>
                  <a:tcPr marL="19169" marR="19169" marT="19169" marB="1916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800" dirty="0">
                          <a:effectLst/>
                        </a:rPr>
                        <a:t>op1 &lt;= op2 </a:t>
                      </a:r>
                    </a:p>
                  </a:txBody>
                  <a:tcPr marL="19169" marR="19169" marT="19169" marB="191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800" dirty="0">
                          <a:effectLst/>
                        </a:rPr>
                        <a:t>op1 is </a:t>
                      </a:r>
                      <a:r>
                        <a:rPr lang="en-IE" sz="1800" b="1" dirty="0">
                          <a:solidFill>
                            <a:srgbClr val="0368FF"/>
                          </a:solidFill>
                          <a:effectLst/>
                        </a:rPr>
                        <a:t>less than or equal to</a:t>
                      </a:r>
                      <a:r>
                        <a:rPr lang="en-IE" sz="1800" dirty="0">
                          <a:effectLst/>
                        </a:rPr>
                        <a:t> op2</a:t>
                      </a:r>
                    </a:p>
                  </a:txBody>
                  <a:tcPr marL="19169" marR="19169" marT="19169" marB="1916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2400" b="1" dirty="0">
                          <a:effectLst/>
                        </a:rPr>
                        <a:t>==</a:t>
                      </a:r>
                    </a:p>
                  </a:txBody>
                  <a:tcPr marL="19169" marR="19169" marT="19169" marB="1916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800" dirty="0">
                          <a:effectLst/>
                        </a:rPr>
                        <a:t>op1 == op2 </a:t>
                      </a:r>
                    </a:p>
                  </a:txBody>
                  <a:tcPr marL="19169" marR="19169" marT="19169" marB="191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800" dirty="0">
                          <a:effectLst/>
                        </a:rPr>
                        <a:t>op1 </a:t>
                      </a:r>
                      <a:r>
                        <a:rPr lang="en-IE" sz="1800" b="1" dirty="0">
                          <a:solidFill>
                            <a:srgbClr val="0368FF"/>
                          </a:solidFill>
                          <a:effectLst/>
                        </a:rPr>
                        <a:t>and</a:t>
                      </a:r>
                      <a:r>
                        <a:rPr lang="en-IE" sz="1800" dirty="0">
                          <a:effectLst/>
                        </a:rPr>
                        <a:t> op2 are </a:t>
                      </a:r>
                      <a:r>
                        <a:rPr lang="en-IE" sz="1800" b="1" dirty="0">
                          <a:solidFill>
                            <a:srgbClr val="0368FF"/>
                          </a:solidFill>
                          <a:effectLst/>
                        </a:rPr>
                        <a:t>equal</a:t>
                      </a:r>
                    </a:p>
                  </a:txBody>
                  <a:tcPr marL="19169" marR="19169" marT="19169" marB="1916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E" sz="2400" b="1" dirty="0">
                          <a:effectLst/>
                        </a:rPr>
                        <a:t>!=</a:t>
                      </a:r>
                    </a:p>
                  </a:txBody>
                  <a:tcPr marL="19169" marR="19169" marT="19169" marB="1916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800" dirty="0">
                          <a:effectLst/>
                        </a:rPr>
                        <a:t>op1 != op2 </a:t>
                      </a:r>
                    </a:p>
                  </a:txBody>
                  <a:tcPr marL="19169" marR="19169" marT="19169" marB="191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E" sz="1800" dirty="0">
                          <a:effectLst/>
                        </a:rPr>
                        <a:t>op1 </a:t>
                      </a:r>
                      <a:r>
                        <a:rPr lang="en-IE" sz="1800" b="1" dirty="0">
                          <a:solidFill>
                            <a:srgbClr val="0368FF"/>
                          </a:solidFill>
                          <a:effectLst/>
                        </a:rPr>
                        <a:t>and</a:t>
                      </a:r>
                      <a:r>
                        <a:rPr lang="en-IE" sz="1800" dirty="0">
                          <a:effectLst/>
                        </a:rPr>
                        <a:t> op2 are </a:t>
                      </a:r>
                      <a:r>
                        <a:rPr lang="en-IE" sz="1800" b="1" dirty="0">
                          <a:solidFill>
                            <a:srgbClr val="0368FF"/>
                          </a:solidFill>
                          <a:effectLst/>
                        </a:rPr>
                        <a:t>not equal</a:t>
                      </a:r>
                    </a:p>
                  </a:txBody>
                  <a:tcPr marL="19169" marR="19169" marT="19169" marB="1916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12240" y="4541894"/>
            <a:ext cx="4686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1200" dirty="0"/>
              <a:t>Source: </a:t>
            </a:r>
            <a:r>
              <a:rPr lang="en-IE" sz="1200" dirty="0">
                <a:hlinkClick r:id="rId2"/>
              </a:rPr>
              <a:t>http://www.freejavaguide.com/relational_operators.htm</a:t>
            </a:r>
            <a:r>
              <a:rPr lang="en-IE" sz="12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0301" y="3930060"/>
            <a:ext cx="6970178" cy="611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8" dirty="0">
                <a:solidFill>
                  <a:srgbClr val="FF0000"/>
                </a:solidFill>
              </a:rPr>
              <a:t>BEWARE </a:t>
            </a:r>
            <a:r>
              <a:rPr lang="en-GB" sz="1688" b="1" dirty="0">
                <a:solidFill>
                  <a:srgbClr val="0368FF"/>
                </a:solidFill>
              </a:rPr>
              <a:t>=</a:t>
            </a:r>
            <a:r>
              <a:rPr lang="en-GB" sz="1688" dirty="0">
                <a:solidFill>
                  <a:srgbClr val="FF0000"/>
                </a:solidFill>
              </a:rPr>
              <a:t> is an assignment operator. </a:t>
            </a:r>
          </a:p>
          <a:p>
            <a:r>
              <a:rPr lang="en-GB" sz="1688" dirty="0">
                <a:solidFill>
                  <a:srgbClr val="FF0000"/>
                </a:solidFill>
              </a:rPr>
              <a:t>It doesn’t test for equality. Use </a:t>
            </a:r>
            <a:r>
              <a:rPr lang="en-GB" sz="1688" b="1" dirty="0">
                <a:solidFill>
                  <a:srgbClr val="0368FF"/>
                </a:solidFill>
              </a:rPr>
              <a:t>==</a:t>
            </a:r>
            <a:r>
              <a:rPr lang="en-GB" sz="1688" dirty="0">
                <a:solidFill>
                  <a:srgbClr val="FF0000"/>
                </a:solidFill>
              </a:rPr>
              <a:t> to test for equality in primitive types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6E273-A9C0-8E25-0316-D7AE330BF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B4CA0-7546-E7D4-76B7-ED3001098C8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1295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notes on the if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843558"/>
            <a:ext cx="8161235" cy="4299943"/>
          </a:xfrm>
        </p:spPr>
        <p:txBody>
          <a:bodyPr/>
          <a:lstStyle/>
          <a:p>
            <a:r>
              <a:rPr lang="en-IE" dirty="0"/>
              <a:t>An </a:t>
            </a:r>
            <a:r>
              <a:rPr lang="en-IE" b="1" dirty="0">
                <a:solidFill>
                  <a:srgbClr val="0368FF"/>
                </a:solidFill>
              </a:rPr>
              <a:t>if</a:t>
            </a:r>
            <a:r>
              <a:rPr lang="en-IE" dirty="0"/>
              <a:t> statement </a:t>
            </a:r>
            <a:r>
              <a:rPr lang="en-IE" dirty="0">
                <a:solidFill>
                  <a:srgbClr val="FF0000"/>
                </a:solidFill>
              </a:rPr>
              <a:t>IS</a:t>
            </a:r>
            <a:r>
              <a:rPr lang="en-IE" dirty="0"/>
              <a:t> a </a:t>
            </a:r>
            <a:r>
              <a:rPr lang="en-IE" b="1" dirty="0"/>
              <a:t>statement</a:t>
            </a:r>
            <a:r>
              <a:rPr lang="en-IE" dirty="0"/>
              <a:t> - it is only executed </a:t>
            </a:r>
            <a:r>
              <a:rPr lang="en-IE" b="1" dirty="0">
                <a:solidFill>
                  <a:srgbClr val="0368FF"/>
                </a:solidFill>
              </a:rPr>
              <a:t>once</a:t>
            </a:r>
            <a:endParaRPr lang="en-IE" dirty="0"/>
          </a:p>
          <a:p>
            <a:r>
              <a:rPr lang="en-IE" dirty="0"/>
              <a:t>When your if statement only has </a:t>
            </a:r>
            <a:r>
              <a:rPr lang="en-IE" u="sng" dirty="0">
                <a:solidFill>
                  <a:srgbClr val="0368FF"/>
                </a:solidFill>
              </a:rPr>
              <a:t>one</a:t>
            </a:r>
            <a:r>
              <a:rPr lang="en-IE" dirty="0"/>
              <a:t> statement inside it, you </a:t>
            </a:r>
            <a:r>
              <a:rPr lang="en-IE" b="1" dirty="0">
                <a:solidFill>
                  <a:srgbClr val="0368FF"/>
                </a:solidFill>
              </a:rPr>
              <a:t>do not </a:t>
            </a:r>
            <a:r>
              <a:rPr lang="en-IE" dirty="0"/>
              <a:t>need to use the curly braces</a:t>
            </a:r>
            <a:br>
              <a:rPr lang="en-IE" dirty="0"/>
            </a:br>
            <a:endParaRPr lang="en-IE" dirty="0"/>
          </a:p>
          <a:p>
            <a:r>
              <a:rPr lang="en-IE" dirty="0"/>
              <a:t>For example, both of these are the same:</a:t>
            </a:r>
          </a:p>
          <a:p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976063" y="3108255"/>
            <a:ext cx="2622130" cy="11313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688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if (</a:t>
            </a:r>
            <a:r>
              <a:rPr lang="en-IE" sz="1688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1688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1688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 50) </a:t>
            </a:r>
          </a:p>
          <a:p>
            <a:pPr algn="l"/>
            <a:r>
              <a:rPr lang="en-IE" sz="1688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{</a:t>
            </a:r>
          </a:p>
          <a:p>
            <a:pPr algn="l"/>
            <a:r>
              <a:rPr lang="en-IE" sz="1688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IE" sz="1688" dirty="0" err="1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sz="1688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(0, 0, 50, 100); </a:t>
            </a:r>
          </a:p>
          <a:p>
            <a:pPr algn="l"/>
            <a:r>
              <a:rPr lang="en-IE" sz="1688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} </a:t>
            </a:r>
            <a:endParaRPr lang="en-IE" sz="1688" dirty="0"/>
          </a:p>
        </p:txBody>
      </p:sp>
      <p:sp>
        <p:nvSpPr>
          <p:cNvPr id="6" name="Rectangle 5"/>
          <p:cNvSpPr/>
          <p:nvPr/>
        </p:nvSpPr>
        <p:spPr>
          <a:xfrm>
            <a:off x="4421433" y="3358081"/>
            <a:ext cx="2835043" cy="6118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688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if (</a:t>
            </a:r>
            <a:r>
              <a:rPr lang="en-IE" sz="1688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1688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1688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 50) </a:t>
            </a:r>
          </a:p>
          <a:p>
            <a:pPr algn="l"/>
            <a:r>
              <a:rPr lang="en-IE" sz="1688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IE" sz="1688" dirty="0" err="1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sz="1688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(0, 0, 50, 100);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9C6ADB-9220-6616-FAB6-5961562DD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E0BD7-3580-0168-9586-15BDFEAD7BD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33149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notes on the if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semi-colon (</a:t>
            </a:r>
            <a:r>
              <a:rPr lang="en-IE" b="1" dirty="0">
                <a:solidFill>
                  <a:srgbClr val="0368FF"/>
                </a:solidFill>
              </a:rPr>
              <a:t>;</a:t>
            </a:r>
            <a:r>
              <a:rPr lang="en-IE" dirty="0"/>
              <a:t>) is a </a:t>
            </a:r>
            <a:r>
              <a:rPr lang="en-IE" b="1" dirty="0"/>
              <a:t>statement terminator</a:t>
            </a:r>
            <a:r>
              <a:rPr lang="en-IE" dirty="0"/>
              <a:t>.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293843" y="1859736"/>
            <a:ext cx="2993559" cy="11313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688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if (</a:t>
            </a:r>
            <a:r>
              <a:rPr lang="en-IE" sz="1688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1688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1688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 50) </a:t>
            </a:r>
          </a:p>
          <a:p>
            <a:pPr algn="l"/>
            <a:r>
              <a:rPr lang="en-IE" sz="1688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{</a:t>
            </a:r>
          </a:p>
          <a:p>
            <a:pPr algn="l"/>
            <a:r>
              <a:rPr lang="en-IE" sz="1688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IE" sz="1688" dirty="0" err="1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sz="1688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(0, 0, 50, 100) ; </a:t>
            </a:r>
          </a:p>
          <a:p>
            <a:pPr algn="l"/>
            <a:r>
              <a:rPr lang="en-IE" sz="1688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} </a:t>
            </a:r>
            <a:endParaRPr lang="en-IE" sz="1688" dirty="0"/>
          </a:p>
        </p:txBody>
      </p:sp>
      <p:sp>
        <p:nvSpPr>
          <p:cNvPr id="2" name="Oval 1"/>
          <p:cNvSpPr/>
          <p:nvPr/>
        </p:nvSpPr>
        <p:spPr>
          <a:xfrm>
            <a:off x="3378175" y="2170078"/>
            <a:ext cx="203924" cy="73206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 b="1" dirty="0"/>
          </a:p>
        </p:txBody>
      </p:sp>
      <p:sp>
        <p:nvSpPr>
          <p:cNvPr id="6" name="Left Arrow 5"/>
          <p:cNvSpPr/>
          <p:nvPr/>
        </p:nvSpPr>
        <p:spPr>
          <a:xfrm>
            <a:off x="3515877" y="1859735"/>
            <a:ext cx="1143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7" name="TextBox 6"/>
          <p:cNvSpPr txBox="1"/>
          <p:nvPr/>
        </p:nvSpPr>
        <p:spPr>
          <a:xfrm>
            <a:off x="4658877" y="1859736"/>
            <a:ext cx="131445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500" dirty="0"/>
              <a:t>Your if statement does </a:t>
            </a:r>
            <a:r>
              <a:rPr lang="en-IE" sz="1500" u="sng" dirty="0"/>
              <a:t>not</a:t>
            </a:r>
            <a:r>
              <a:rPr lang="en-IE" sz="1500" dirty="0"/>
              <a:t> need a statement terminator.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26DFD-A841-0667-CAAC-C28F0F332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1E03E-5BFE-239E-83ED-BC81B174C0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34460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Conditional Example 3.1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835" y="874513"/>
            <a:ext cx="4679786" cy="38739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/>
              <a:t>Functionality:</a:t>
            </a:r>
          </a:p>
          <a:p>
            <a:pPr marL="342900" lvl="1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/>
              <a:t>If</a:t>
            </a:r>
            <a:r>
              <a:rPr lang="en-IE" dirty="0"/>
              <a:t> the </a:t>
            </a:r>
            <a:r>
              <a:rPr lang="en-IE" b="1" dirty="0"/>
              <a:t>x-coordinate of the mouse </a:t>
            </a:r>
            <a:r>
              <a:rPr lang="en-IE" dirty="0"/>
              <a:t>pointer is on the:</a:t>
            </a:r>
          </a:p>
          <a:p>
            <a:endParaRPr lang="en-IE" dirty="0"/>
          </a:p>
          <a:p>
            <a:r>
              <a:rPr lang="en-IE" b="1" dirty="0"/>
              <a:t>left</a:t>
            </a:r>
            <a:r>
              <a:rPr lang="en-IE" dirty="0"/>
              <a:t> half of the display window, draw a rectangle on the left hand side.  </a:t>
            </a:r>
          </a:p>
          <a:p>
            <a:endParaRPr lang="en-IE" dirty="0"/>
          </a:p>
          <a:p>
            <a:r>
              <a:rPr lang="en-IE" b="1" dirty="0"/>
              <a:t>right</a:t>
            </a:r>
            <a:r>
              <a:rPr lang="en-IE" dirty="0"/>
              <a:t> half of the display window, draw a rectangle on the right hand side.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813242" y="1324936"/>
            <a:ext cx="1655582" cy="26192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9" t="1595" r="32177" b="82694"/>
          <a:stretch/>
        </p:blipFill>
        <p:spPr bwMode="auto">
          <a:xfrm>
            <a:off x="5960521" y="1382086"/>
            <a:ext cx="1026611" cy="11785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61" t="1524" r="32108" b="82912"/>
          <a:stretch/>
        </p:blipFill>
        <p:spPr bwMode="auto">
          <a:xfrm>
            <a:off x="6325824" y="2696536"/>
            <a:ext cx="987879" cy="1167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855B2-C522-514A-638F-D401C2098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349BD-0A4E-5F7F-1AF9-4AA407B433E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99063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65" y="564482"/>
            <a:ext cx="2618600" cy="304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0486" y="850232"/>
            <a:ext cx="63030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8"/>
              <a:t>(0,0)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6259" y="850232"/>
            <a:ext cx="87075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8" dirty="0"/>
              <a:t>(100,0)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025" y="3704395"/>
            <a:ext cx="87075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8" dirty="0"/>
              <a:t>(0,100)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3798" y="3704395"/>
            <a:ext cx="1111202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8" dirty="0"/>
              <a:t>(100,100)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0734" y="4183982"/>
            <a:ext cx="87075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8" dirty="0"/>
              <a:t>(50,50)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4664249" y="1058358"/>
            <a:ext cx="1084094" cy="28641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4632165" y="3264542"/>
            <a:ext cx="1051633" cy="61589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82718" y="3289780"/>
            <a:ext cx="973240" cy="41461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 flipV="1">
            <a:off x="1524000" y="1087021"/>
            <a:ext cx="1131958" cy="23297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3627698" y="2301236"/>
            <a:ext cx="228412" cy="188274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380510-56ED-418B-2B84-1312B37F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CDF620-1AEF-9053-73DB-84F1F6C5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73968" y="1543050"/>
            <a:ext cx="1655582" cy="26192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Conditional Example 3.1 -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D0D93-BD41-7BCD-C433-7A07EE5DA6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DA9F5-5972-A072-2A44-7443C69C1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9" t="1595" r="32177" b="82694"/>
          <a:stretch/>
        </p:blipFill>
        <p:spPr bwMode="auto">
          <a:xfrm>
            <a:off x="6321247" y="1600200"/>
            <a:ext cx="1026611" cy="11785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61" t="1524" r="32108" b="82912"/>
          <a:stretch/>
        </p:blipFill>
        <p:spPr bwMode="auto">
          <a:xfrm>
            <a:off x="6686550" y="2914650"/>
            <a:ext cx="987879" cy="1167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t="23368" r="7386" b="28226"/>
          <a:stretch/>
        </p:blipFill>
        <p:spPr bwMode="auto">
          <a:xfrm>
            <a:off x="612618" y="1242050"/>
            <a:ext cx="4541867" cy="316669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75048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94D0DC43-B580-C1B3-84FB-285767CAB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3" t="23368" r="7386" b="28226"/>
          <a:stretch/>
        </p:blipFill>
        <p:spPr bwMode="auto">
          <a:xfrm>
            <a:off x="612618" y="1242050"/>
            <a:ext cx="4541867" cy="316669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173968" y="1543050"/>
            <a:ext cx="1655582" cy="26192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Conditional Example 3.1 -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67097-6613-102D-34C7-A62BB789A7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6C1C6-3A5D-5118-24F3-130728353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9" t="1595" r="32177" b="82694"/>
          <a:stretch/>
        </p:blipFill>
        <p:spPr bwMode="auto">
          <a:xfrm>
            <a:off x="6321247" y="1600200"/>
            <a:ext cx="1026611" cy="11785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61" t="1524" r="32108" b="82912"/>
          <a:stretch/>
        </p:blipFill>
        <p:spPr bwMode="auto">
          <a:xfrm>
            <a:off x="6686550" y="2914650"/>
            <a:ext cx="987879" cy="1167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7158" y="3326470"/>
            <a:ext cx="2832846" cy="8358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3408947" y="2628900"/>
            <a:ext cx="2912299" cy="75763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3505200" y="3807406"/>
            <a:ext cx="3560106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446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Conditional Example 3.2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38" y="885824"/>
            <a:ext cx="4843913" cy="39900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/>
              <a:t>Functionality:</a:t>
            </a:r>
          </a:p>
          <a:p>
            <a:pPr marL="342900" lvl="1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b="1" dirty="0"/>
              <a:t>If</a:t>
            </a:r>
            <a:r>
              <a:rPr lang="en-IE" sz="2000" dirty="0"/>
              <a:t> the </a:t>
            </a:r>
            <a:r>
              <a:rPr lang="en-IE" sz="2000" b="1" dirty="0"/>
              <a:t>x-coordinate of the mouse pointer </a:t>
            </a:r>
            <a:r>
              <a:rPr lang="en-IE" sz="2000" dirty="0"/>
              <a:t>is on the:</a:t>
            </a:r>
          </a:p>
          <a:p>
            <a:pPr marL="0" indent="0">
              <a:buNone/>
            </a:pPr>
            <a:endParaRPr lang="en-IE" sz="2000" dirty="0"/>
          </a:p>
          <a:p>
            <a:r>
              <a:rPr lang="en-IE" sz="2000" b="1" dirty="0"/>
              <a:t>left third</a:t>
            </a:r>
            <a:r>
              <a:rPr lang="en-IE" sz="2000" dirty="0"/>
              <a:t> of the display window, draw a rectangle on the left third of the window.  </a:t>
            </a:r>
          </a:p>
          <a:p>
            <a:endParaRPr lang="en-IE" sz="2000" dirty="0"/>
          </a:p>
          <a:p>
            <a:r>
              <a:rPr lang="en-IE" sz="2000" b="1" dirty="0"/>
              <a:t>middle third </a:t>
            </a:r>
            <a:r>
              <a:rPr lang="en-IE" sz="2000" dirty="0"/>
              <a:t>of the display window, draw a rectangle on the middle third of the window.</a:t>
            </a:r>
          </a:p>
          <a:p>
            <a:endParaRPr lang="en-IE" sz="2000" dirty="0"/>
          </a:p>
          <a:p>
            <a:r>
              <a:rPr lang="en-IE" sz="2000" b="1" dirty="0"/>
              <a:t>right third </a:t>
            </a:r>
            <a:r>
              <a:rPr lang="en-IE" sz="2000" dirty="0"/>
              <a:t>of the display window, draw a rectangle on the right third of the window.</a:t>
            </a:r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595E6-C770-AC50-C5A9-48372A67B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3981D-865D-E02B-30FD-CA399E77A2D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3CC6E-9415-9744-7DC6-BB664A7B496E}"/>
              </a:ext>
            </a:extLst>
          </p:cNvPr>
          <p:cNvSpPr/>
          <p:nvPr/>
        </p:nvSpPr>
        <p:spPr>
          <a:xfrm>
            <a:off x="5644958" y="911603"/>
            <a:ext cx="1966964" cy="38275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D4047F8-3271-6E54-538C-DBB3BB8AE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9" t="42449" r="31837" b="41741"/>
          <a:stretch/>
        </p:blipFill>
        <p:spPr bwMode="auto">
          <a:xfrm>
            <a:off x="6077036" y="2226053"/>
            <a:ext cx="1020536" cy="118591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89BFD568-3780-1698-B1CC-C49D3B367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8" t="42775" r="31769" b="41878"/>
          <a:stretch/>
        </p:blipFill>
        <p:spPr bwMode="auto">
          <a:xfrm>
            <a:off x="5751224" y="1009954"/>
            <a:ext cx="1020536" cy="115116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C4728920-0392-044D-D324-A2154781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7" t="42775" r="31837" b="41660"/>
          <a:stretch/>
        </p:blipFill>
        <p:spPr bwMode="auto">
          <a:xfrm>
            <a:off x="6526072" y="3460681"/>
            <a:ext cx="1012372" cy="1167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2688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5F8875-BE14-6F78-797D-7623587C6E38}"/>
              </a:ext>
            </a:extLst>
          </p:cNvPr>
          <p:cNvCxnSpPr/>
          <p:nvPr/>
        </p:nvCxnSpPr>
        <p:spPr>
          <a:xfrm>
            <a:off x="192024" y="2240280"/>
            <a:ext cx="8705088" cy="0"/>
          </a:xfrm>
          <a:prstGeom prst="line">
            <a:avLst/>
          </a:prstGeom>
          <a:noFill/>
          <a:ln w="15875" cap="flat">
            <a:solidFill>
              <a:srgbClr val="84AEFF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itle 2">
            <a:extLst>
              <a:ext uri="{FF2B5EF4-FFF2-40B4-BE49-F238E27FC236}">
                <a16:creationId xmlns:a16="http://schemas.microsoft.com/office/drawing/2014/main" id="{F3D22CC2-63B9-5CB6-174A-205E5A7B9B8B}"/>
              </a:ext>
            </a:extLst>
          </p:cNvPr>
          <p:cNvSpPr txBox="1">
            <a:spLocks/>
          </p:cNvSpPr>
          <p:nvPr/>
        </p:nvSpPr>
        <p:spPr>
          <a:xfrm>
            <a:off x="192024" y="1269402"/>
            <a:ext cx="7772401" cy="10630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 defTabSz="914400"/>
            <a:endParaRPr lang="en-IE" sz="2800" dirty="0">
              <a:solidFill>
                <a:schemeClr val="tx1"/>
              </a:solidFill>
            </a:endParaRPr>
          </a:p>
          <a:p>
            <a:pPr algn="l" defTabSz="914400"/>
            <a:r>
              <a:rPr lang="en-IE" sz="2800" dirty="0">
                <a:solidFill>
                  <a:schemeClr val="tx1"/>
                </a:solidFill>
              </a:rPr>
              <a:t>Introduction to Processing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8C56AC-B899-2568-9517-5FD54D9A7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7333" y="266518"/>
            <a:ext cx="2806782" cy="4413803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92B49638-F999-2A91-FA44-4A9EC7335E24}"/>
              </a:ext>
            </a:extLst>
          </p:cNvPr>
          <p:cNvSpPr txBox="1">
            <a:spLocks/>
          </p:cNvSpPr>
          <p:nvPr/>
        </p:nvSpPr>
        <p:spPr>
          <a:xfrm>
            <a:off x="192024" y="2262468"/>
            <a:ext cx="7772401" cy="16116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 defTabSz="914400"/>
            <a:r>
              <a:rPr lang="en-IE" sz="2400" dirty="0">
                <a:solidFill>
                  <a:schemeClr val="bg1">
                    <a:lumMod val="75000"/>
                  </a:schemeClr>
                </a:solidFill>
              </a:rPr>
              <a:t>Conditional Statements and </a:t>
            </a:r>
            <a:br>
              <a:rPr lang="en-I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IE" sz="2400" dirty="0">
                <a:solidFill>
                  <a:schemeClr val="bg1">
                    <a:lumMod val="75000"/>
                  </a:schemeClr>
                </a:solidFill>
              </a:rPr>
              <a:t>Boolean Expressions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9061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44958" y="911603"/>
            <a:ext cx="1966964" cy="38275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Conditional Example 3.2 -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503CE-05BA-1E6A-E31E-7CBF3A0820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43798-4B28-81C3-4593-04AEDC30E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9" t="42449" r="31837" b="41741"/>
          <a:stretch/>
        </p:blipFill>
        <p:spPr bwMode="auto">
          <a:xfrm>
            <a:off x="6077036" y="2226053"/>
            <a:ext cx="1020536" cy="118591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8" t="42775" r="31769" b="41878"/>
          <a:stretch/>
        </p:blipFill>
        <p:spPr bwMode="auto">
          <a:xfrm>
            <a:off x="5751224" y="1009954"/>
            <a:ext cx="1020536" cy="115116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7" t="42775" r="31837" b="41660"/>
          <a:stretch/>
        </p:blipFill>
        <p:spPr bwMode="auto">
          <a:xfrm>
            <a:off x="6526072" y="3460681"/>
            <a:ext cx="1012372" cy="1167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9" t="22190" r="8126" b="28938"/>
          <a:stretch/>
        </p:blipFill>
        <p:spPr bwMode="auto">
          <a:xfrm>
            <a:off x="451404" y="1143000"/>
            <a:ext cx="4398065" cy="3383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2190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44958" y="911603"/>
            <a:ext cx="1966964" cy="38275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Conditional Example 3.2 -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503CE-05BA-1E6A-E31E-7CBF3A0820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43798-4B28-81C3-4593-04AEDC30E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9" t="42449" r="31837" b="41741"/>
          <a:stretch/>
        </p:blipFill>
        <p:spPr bwMode="auto">
          <a:xfrm>
            <a:off x="6077036" y="2226053"/>
            <a:ext cx="1020536" cy="118591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8" t="42775" r="31769" b="41878"/>
          <a:stretch/>
        </p:blipFill>
        <p:spPr bwMode="auto">
          <a:xfrm>
            <a:off x="5751224" y="1009954"/>
            <a:ext cx="1020536" cy="115116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7" t="42775" r="31837" b="41660"/>
          <a:stretch/>
        </p:blipFill>
        <p:spPr bwMode="auto">
          <a:xfrm>
            <a:off x="6526072" y="3460681"/>
            <a:ext cx="1012372" cy="1167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9" t="22190" r="8126" b="28938"/>
          <a:stretch/>
        </p:blipFill>
        <p:spPr bwMode="auto">
          <a:xfrm>
            <a:off x="451404" y="1143000"/>
            <a:ext cx="4398065" cy="3383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25F5DD-7743-4882-BA07-2E936EB26725}"/>
              </a:ext>
            </a:extLst>
          </p:cNvPr>
          <p:cNvSpPr/>
          <p:nvPr/>
        </p:nvSpPr>
        <p:spPr>
          <a:xfrm>
            <a:off x="567881" y="3174776"/>
            <a:ext cx="3047804" cy="13085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BC64B0-E2C1-9D4B-0714-0CE141504388}"/>
              </a:ext>
            </a:extLst>
          </p:cNvPr>
          <p:cNvCxnSpPr>
            <a:cxnSpLocks/>
          </p:cNvCxnSpPr>
          <p:nvPr/>
        </p:nvCxnSpPr>
        <p:spPr>
          <a:xfrm flipV="1">
            <a:off x="3261027" y="2057400"/>
            <a:ext cx="2796873" cy="12071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8590A-C7EC-2FA9-D7C2-73BC3C80978A}"/>
              </a:ext>
            </a:extLst>
          </p:cNvPr>
          <p:cNvCxnSpPr>
            <a:cxnSpLocks/>
          </p:cNvCxnSpPr>
          <p:nvPr/>
        </p:nvCxnSpPr>
        <p:spPr>
          <a:xfrm flipV="1">
            <a:off x="3392905" y="3429001"/>
            <a:ext cx="3236495" cy="2096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44FFA0-BE1B-49AD-C1CD-78DC872BCFA6}"/>
              </a:ext>
            </a:extLst>
          </p:cNvPr>
          <p:cNvCxnSpPr>
            <a:cxnSpLocks/>
          </p:cNvCxnSpPr>
          <p:nvPr/>
        </p:nvCxnSpPr>
        <p:spPr>
          <a:xfrm>
            <a:off x="3261027" y="4019885"/>
            <a:ext cx="3939873" cy="49496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24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6900" y="545198"/>
            <a:ext cx="3730200" cy="1102519"/>
          </a:xfrm>
        </p:spPr>
        <p:txBody>
          <a:bodyPr/>
          <a:lstStyle/>
          <a:p>
            <a:r>
              <a:rPr lang="en-IE" sz="3600" dirty="0"/>
              <a:t>Logical Operators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</p:spTree>
    <p:extLst>
      <p:ext uri="{BB962C8B-B14F-4D97-AF65-F5344CB8AC3E}">
        <p14:creationId xmlns:p14="http://schemas.microsoft.com/office/powerpoint/2010/main" val="3849172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Logic operators operate on </a:t>
            </a:r>
            <a:r>
              <a:rPr lang="en-IE" dirty="0" err="1">
                <a:solidFill>
                  <a:srgbClr val="0368FF"/>
                </a:solidFill>
              </a:rPr>
              <a:t>boolean</a:t>
            </a:r>
            <a:r>
              <a:rPr lang="en-IE" dirty="0">
                <a:solidFill>
                  <a:srgbClr val="00B050"/>
                </a:solidFill>
              </a:rPr>
              <a:t> </a:t>
            </a:r>
            <a:r>
              <a:rPr lang="en-IE" dirty="0"/>
              <a:t>values.</a:t>
            </a:r>
          </a:p>
          <a:p>
            <a:r>
              <a:rPr lang="en-IE" dirty="0"/>
              <a:t>They produce a new </a:t>
            </a:r>
            <a:r>
              <a:rPr lang="en-IE" dirty="0" err="1">
                <a:solidFill>
                  <a:srgbClr val="0368FF"/>
                </a:solidFill>
              </a:rPr>
              <a:t>boolean</a:t>
            </a:r>
            <a:r>
              <a:rPr lang="en-IE" dirty="0">
                <a:solidFill>
                  <a:srgbClr val="00B050"/>
                </a:solidFill>
              </a:rPr>
              <a:t> </a:t>
            </a:r>
            <a:r>
              <a:rPr lang="en-IE" dirty="0"/>
              <a:t>value as a result.</a:t>
            </a:r>
          </a:p>
          <a:p>
            <a:r>
              <a:rPr lang="en-IE" dirty="0"/>
              <a:t>The ones that we will use, so far, are:</a:t>
            </a:r>
          </a:p>
          <a:p>
            <a:pPr marL="0" indent="0">
              <a:buNone/>
            </a:pPr>
            <a:endParaRPr lang="en-IE" dirty="0"/>
          </a:p>
          <a:p>
            <a:pPr marL="1374540" lvl="3" indent="-457200">
              <a:buFont typeface="Wingdings" pitchFamily="2" charset="2"/>
              <a:buChar char="q"/>
            </a:pPr>
            <a:r>
              <a:rPr lang="en-IE" sz="3200" b="1" dirty="0"/>
              <a:t>&amp;&amp;</a:t>
            </a:r>
            <a:r>
              <a:rPr lang="en-IE" sz="3200" dirty="0"/>
              <a:t>	(and)</a:t>
            </a:r>
          </a:p>
          <a:p>
            <a:pPr marL="1374540" lvl="3" indent="-457200">
              <a:buFont typeface="Wingdings" pitchFamily="2" charset="2"/>
              <a:buChar char="q"/>
            </a:pPr>
            <a:r>
              <a:rPr lang="en-IE" sz="3200" b="1" dirty="0"/>
              <a:t>||</a:t>
            </a:r>
            <a:r>
              <a:rPr lang="en-IE" sz="3200" dirty="0"/>
              <a:t> 		(or)</a:t>
            </a:r>
          </a:p>
          <a:p>
            <a:pPr marL="1374540" lvl="3" indent="-457200">
              <a:buFont typeface="Wingdings" pitchFamily="2" charset="2"/>
              <a:buChar char="q"/>
            </a:pPr>
            <a:r>
              <a:rPr lang="en-IE" sz="3200" b="1" dirty="0"/>
              <a:t>!</a:t>
            </a:r>
            <a:r>
              <a:rPr lang="en-IE" sz="3200" dirty="0"/>
              <a:t>		(not)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72EFA-338D-C1B0-E58B-263D95DA0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3677F-6697-FBAB-2B7B-22FD406FB36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7639877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Logical operators - </a:t>
            </a:r>
            <a:r>
              <a:rPr lang="en-IE" b="1" dirty="0">
                <a:solidFill>
                  <a:srgbClr val="0368FF"/>
                </a:solidFill>
              </a:rPr>
              <a:t>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4153"/>
            <a:ext cx="6902617" cy="14859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E" sz="2600" dirty="0">
                <a:solidFill>
                  <a:srgbClr val="FF0000"/>
                </a:solidFill>
              </a:rPr>
              <a:t>a  &amp;&amp;  b</a:t>
            </a:r>
            <a:r>
              <a:rPr lang="en-IE" dirty="0">
                <a:solidFill>
                  <a:srgbClr val="FF0000"/>
                </a:solidFill>
              </a:rPr>
              <a:t>		</a:t>
            </a:r>
            <a:endParaRPr lang="en-IE" i="1" dirty="0">
              <a:solidFill>
                <a:srgbClr val="FF0000"/>
              </a:solidFill>
            </a:endParaRPr>
          </a:p>
          <a:p>
            <a:pPr lvl="1"/>
            <a:r>
              <a:rPr lang="en-IE" sz="2600" dirty="0"/>
              <a:t>This evaluates to </a:t>
            </a:r>
            <a:r>
              <a:rPr lang="en-IE" sz="2600" b="1" dirty="0">
                <a:solidFill>
                  <a:srgbClr val="0368FF"/>
                </a:solidFill>
              </a:rPr>
              <a:t>true</a:t>
            </a:r>
            <a:r>
              <a:rPr lang="en-IE" sz="2600" dirty="0"/>
              <a:t> if both </a:t>
            </a:r>
            <a:r>
              <a:rPr lang="en-IE" sz="2600" b="1" i="1" dirty="0"/>
              <a:t>a</a:t>
            </a:r>
            <a:r>
              <a:rPr lang="en-IE" sz="2600" dirty="0"/>
              <a:t> and </a:t>
            </a:r>
            <a:r>
              <a:rPr lang="en-IE" sz="2600" b="1" i="1" dirty="0"/>
              <a:t>b</a:t>
            </a:r>
            <a:r>
              <a:rPr lang="en-IE" sz="2600" dirty="0"/>
              <a:t> are true.</a:t>
            </a:r>
          </a:p>
          <a:p>
            <a:pPr lvl="1"/>
            <a:r>
              <a:rPr lang="en-IE" sz="2600" dirty="0"/>
              <a:t>It is </a:t>
            </a:r>
            <a:r>
              <a:rPr lang="en-IE" sz="2600" b="1" dirty="0">
                <a:solidFill>
                  <a:srgbClr val="0368FF"/>
                </a:solidFill>
              </a:rPr>
              <a:t>false</a:t>
            </a:r>
            <a:r>
              <a:rPr lang="en-IE" sz="2600" dirty="0"/>
              <a:t> in all other cases.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marL="342900" lvl="1" indent="0">
              <a:buNone/>
            </a:pPr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85433"/>
              </p:ext>
            </p:extLst>
          </p:nvPr>
        </p:nvGraphicFramePr>
        <p:xfrm>
          <a:off x="4429823" y="2899647"/>
          <a:ext cx="2114550" cy="1409700"/>
        </p:xfrm>
        <a:graphic>
          <a:graphicData uri="http://schemas.openxmlformats.org/drawingml/2006/table">
            <a:tbl>
              <a:tblPr firstRow="1" lastCol="1" bandRow="1">
                <a:tableStyleId>{7E9639D4-E3E2-4D34-9284-5A2195B3D0D7}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</a:t>
                      </a:r>
                      <a:r>
                        <a:rPr lang="en-GB" sz="1400" baseline="0" dirty="0"/>
                        <a:t> &amp;&amp; b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7B5A7-04C7-96CB-5F30-DB81FBD54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F23B1-5494-0C2B-1B0A-9428AEA45F5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14030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Logical operators - </a:t>
            </a:r>
            <a:r>
              <a:rPr lang="en-IE" b="1" dirty="0">
                <a:solidFill>
                  <a:srgbClr val="0368FF"/>
                </a:solidFill>
              </a:rPr>
              <a:t>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rgbClr val="FF0000"/>
                </a:solidFill>
              </a:rPr>
              <a:t>a  ||  b		</a:t>
            </a:r>
            <a:endParaRPr lang="en-IE" i="1" dirty="0">
              <a:solidFill>
                <a:srgbClr val="FF0000"/>
              </a:solidFill>
            </a:endParaRPr>
          </a:p>
          <a:p>
            <a:pPr lvl="1"/>
            <a:r>
              <a:rPr lang="en-IE" dirty="0"/>
              <a:t>This evaluates to </a:t>
            </a:r>
            <a:r>
              <a:rPr lang="en-IE" b="1" dirty="0">
                <a:solidFill>
                  <a:srgbClr val="0368FF"/>
                </a:solidFill>
              </a:rPr>
              <a:t>true</a:t>
            </a:r>
            <a:r>
              <a:rPr lang="en-IE" dirty="0"/>
              <a:t> if either </a:t>
            </a:r>
            <a:r>
              <a:rPr lang="en-IE" b="1" i="1" dirty="0"/>
              <a:t>a</a:t>
            </a:r>
            <a:r>
              <a:rPr lang="en-IE" dirty="0"/>
              <a:t> or </a:t>
            </a:r>
            <a:r>
              <a:rPr lang="en-IE" b="1" i="1" dirty="0"/>
              <a:t>b</a:t>
            </a:r>
            <a:r>
              <a:rPr lang="en-IE" dirty="0"/>
              <a:t> or both are true, and </a:t>
            </a:r>
            <a:r>
              <a:rPr lang="en-IE" b="1" dirty="0">
                <a:solidFill>
                  <a:srgbClr val="0368FF"/>
                </a:solidFill>
              </a:rPr>
              <a:t>false</a:t>
            </a:r>
            <a:r>
              <a:rPr lang="en-IE" dirty="0"/>
              <a:t> if they are both false.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67E58-9826-BB51-2CB5-D340032E0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5F921-E34E-6DFF-B68E-64B01072FEF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25</a:t>
            </a:fld>
            <a:endParaRPr lang="en-I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7E779B-1051-697B-78C8-03A4A6D1F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55983"/>
              </p:ext>
            </p:extLst>
          </p:nvPr>
        </p:nvGraphicFramePr>
        <p:xfrm>
          <a:off x="4429119" y="2900614"/>
          <a:ext cx="2114550" cy="1409700"/>
        </p:xfrm>
        <a:graphic>
          <a:graphicData uri="http://schemas.openxmlformats.org/drawingml/2006/table">
            <a:tbl>
              <a:tblPr firstRow="1" lastCol="1" bandRow="1">
                <a:tableStyleId>{7E9639D4-E3E2-4D34-9284-5A2195B3D0D7}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</a:t>
                      </a:r>
                      <a:r>
                        <a:rPr lang="en-GB" sz="1400" baseline="0" dirty="0"/>
                        <a:t> II b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47667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Logical operators - </a:t>
            </a:r>
            <a:r>
              <a:rPr lang="en-IE" b="1" dirty="0">
                <a:solidFill>
                  <a:srgbClr val="0368FF"/>
                </a:solidFill>
              </a:rPr>
              <a:t>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5" y="839203"/>
            <a:ext cx="7208423" cy="3771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rgbClr val="FF0000"/>
                </a:solidFill>
              </a:rPr>
              <a:t>!a			</a:t>
            </a:r>
            <a:endParaRPr lang="en-IE" i="1" dirty="0">
              <a:solidFill>
                <a:srgbClr val="FF0000"/>
              </a:solidFill>
            </a:endParaRPr>
          </a:p>
          <a:p>
            <a:pPr lvl="1"/>
            <a:r>
              <a:rPr lang="en-IE" dirty="0"/>
              <a:t>This evaluates to </a:t>
            </a:r>
            <a:r>
              <a:rPr lang="en-IE" b="1" dirty="0">
                <a:solidFill>
                  <a:srgbClr val="0368FF"/>
                </a:solidFill>
              </a:rPr>
              <a:t>true</a:t>
            </a:r>
            <a:r>
              <a:rPr lang="en-IE" dirty="0"/>
              <a:t> if </a:t>
            </a:r>
            <a:r>
              <a:rPr lang="en-IE" b="1" i="1" dirty="0"/>
              <a:t>a</a:t>
            </a:r>
            <a:r>
              <a:rPr lang="en-IE" dirty="0"/>
              <a:t> is false, and </a:t>
            </a:r>
            <a:r>
              <a:rPr lang="en-IE" b="1" dirty="0">
                <a:solidFill>
                  <a:srgbClr val="0368FF"/>
                </a:solidFill>
              </a:rPr>
              <a:t>false</a:t>
            </a:r>
            <a:r>
              <a:rPr lang="en-IE" dirty="0"/>
              <a:t> if </a:t>
            </a:r>
            <a:r>
              <a:rPr lang="en-IE" b="1" i="1" dirty="0"/>
              <a:t>a </a:t>
            </a:r>
            <a:r>
              <a:rPr lang="en-IE" dirty="0"/>
              <a:t>is true.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2B13-523E-B791-4078-7B125EE73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17D7B-E631-EBBF-F621-445B94882B2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26</a:t>
            </a:fld>
            <a:endParaRPr lang="en-I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C9A4F8-E033-4578-9C1E-83C151324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915874"/>
              </p:ext>
            </p:extLst>
          </p:nvPr>
        </p:nvGraphicFramePr>
        <p:xfrm>
          <a:off x="4821649" y="2893596"/>
          <a:ext cx="1409700" cy="845820"/>
        </p:xfrm>
        <a:graphic>
          <a:graphicData uri="http://schemas.openxmlformats.org/drawingml/2006/table">
            <a:tbl>
              <a:tblPr firstRow="1" lastCol="1" bandRow="1">
                <a:tableStyleId>{7E9639D4-E3E2-4D34-9284-5A2195B3D0D7}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!a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76556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Logical operators - </a:t>
            </a:r>
            <a:r>
              <a:rPr lang="en-IE" b="1" dirty="0">
                <a:solidFill>
                  <a:srgbClr val="0368FF"/>
                </a:solidFill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4" y="1040733"/>
            <a:ext cx="3657600" cy="80010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E" dirty="0"/>
              <a:t>What is the result of each of these </a:t>
            </a:r>
            <a:r>
              <a:rPr lang="en-IE" b="1" dirty="0" err="1">
                <a:solidFill>
                  <a:srgbClr val="0368FF"/>
                </a:solidFill>
              </a:rPr>
              <a:t>boolean</a:t>
            </a:r>
            <a:r>
              <a:rPr lang="en-IE" dirty="0">
                <a:solidFill>
                  <a:srgbClr val="00B050"/>
                </a:solidFill>
              </a:rPr>
              <a:t> </a:t>
            </a:r>
            <a:r>
              <a:rPr lang="en-IE" dirty="0"/>
              <a:t>expressions: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876304" y="1040733"/>
            <a:ext cx="1943100" cy="13388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700" dirty="0" err="1"/>
              <a:t>int</a:t>
            </a:r>
            <a:r>
              <a:rPr lang="en-IE" sz="2700" dirty="0"/>
              <a:t> a = 5; </a:t>
            </a:r>
          </a:p>
          <a:p>
            <a:r>
              <a:rPr lang="en-IE" sz="2700" dirty="0" err="1"/>
              <a:t>int</a:t>
            </a:r>
            <a:r>
              <a:rPr lang="en-IE" sz="2700" dirty="0"/>
              <a:t> b = 10;</a:t>
            </a:r>
          </a:p>
          <a:p>
            <a:r>
              <a:rPr lang="en-IE" sz="2700" dirty="0" err="1"/>
              <a:t>int</a:t>
            </a:r>
            <a:r>
              <a:rPr lang="en-IE" sz="2700" dirty="0"/>
              <a:t> c = 7;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33754" y="2698083"/>
            <a:ext cx="3657600" cy="5715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400" dirty="0"/>
              <a:t>Q1	(a &gt; b) &amp;&amp; (a &lt; c)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33754" y="3383883"/>
            <a:ext cx="3657600" cy="5715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400" dirty="0"/>
              <a:t>Q2	(a &lt; b) || (c &lt; a)</a:t>
            </a:r>
          </a:p>
          <a:p>
            <a:pPr marL="0" indent="0">
              <a:buNone/>
            </a:pPr>
            <a:endParaRPr lang="en-IE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33754" y="4069683"/>
            <a:ext cx="3657600" cy="5715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400" dirty="0"/>
              <a:t>Q3	!(b &lt; a) &amp;&amp; (c &gt; b)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F598B-CD16-1DAA-BB99-3A2D3188F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466FC-B77F-F278-8009-1671327DEEC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80224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Conditional Example 3.3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40" y="872216"/>
            <a:ext cx="4695328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Functionality: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If the mouse pointer is: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inside the rectangle coordinates, then fill the rectangle with white.</a:t>
            </a:r>
          </a:p>
          <a:p>
            <a:endParaRPr lang="en-IE" dirty="0"/>
          </a:p>
          <a:p>
            <a:r>
              <a:rPr lang="en-IE" dirty="0"/>
              <a:t>otherwise, fill with black.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5743840" y="1162704"/>
            <a:ext cx="1827032" cy="26192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3" t="36519" r="62381" b="41912"/>
          <a:stretch/>
        </p:blipFill>
        <p:spPr bwMode="auto">
          <a:xfrm>
            <a:off x="5913521" y="1263369"/>
            <a:ext cx="990039" cy="118334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9" t="36703" r="62540" b="41202"/>
          <a:stretch/>
        </p:blipFill>
        <p:spPr bwMode="auto">
          <a:xfrm>
            <a:off x="6256421" y="2492994"/>
            <a:ext cx="1035424" cy="121222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722FB-24BA-CE94-EE9A-B3D464A04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B7EA7-4394-B363-B187-C7949114615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2413828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Conditional Example 3.3 -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82C6C-FCA5-B98F-0714-25DF8824E0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524C0-C9DA-1A39-5CC8-43157E481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5" t="22055" r="15219" b="29634"/>
          <a:stretch/>
        </p:blipFill>
        <p:spPr bwMode="auto">
          <a:xfrm>
            <a:off x="490285" y="888657"/>
            <a:ext cx="4155996" cy="36004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ADA198-2DD6-7F95-5E40-0FE5EB7DDD2F}"/>
              </a:ext>
            </a:extLst>
          </p:cNvPr>
          <p:cNvSpPr/>
          <p:nvPr/>
        </p:nvSpPr>
        <p:spPr>
          <a:xfrm>
            <a:off x="5743840" y="1162704"/>
            <a:ext cx="1827032" cy="26192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24DCF6E-7B4C-E0BD-2A57-7E20AD5F25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3" t="36519" r="62381" b="41912"/>
          <a:stretch/>
        </p:blipFill>
        <p:spPr bwMode="auto">
          <a:xfrm>
            <a:off x="5913521" y="1263369"/>
            <a:ext cx="990039" cy="118334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5663129C-9CF1-F057-865A-27DFD780A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9" t="36703" r="62540" b="41202"/>
          <a:stretch/>
        </p:blipFill>
        <p:spPr bwMode="auto">
          <a:xfrm>
            <a:off x="6256421" y="2492994"/>
            <a:ext cx="1035424" cy="121222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6403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8EAF-97E0-CFA0-6C59-DDEED0FB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EFC3-6D24-CDB3-E14C-E9EC189FA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r>
              <a:rPr lang="en-US" sz="2800" dirty="0"/>
              <a:t>Conditional Statements</a:t>
            </a:r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28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r>
              <a:rPr lang="en-US" sz="2800" dirty="0"/>
              <a:t>Boolean Conditions &amp; Relational Operators</a:t>
            </a:r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28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r>
              <a:rPr lang="en-US" sz="2800" dirty="0"/>
              <a:t>Logical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72510-6C2C-076C-4552-77CDC4B9CBD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83BE-79EA-C895-7C1C-2565C2EA3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47212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5DC7B68D-8497-B83B-E9CD-22C88FC5E6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5" t="22055" r="15219" b="29634"/>
          <a:stretch/>
        </p:blipFill>
        <p:spPr bwMode="auto">
          <a:xfrm>
            <a:off x="490285" y="888657"/>
            <a:ext cx="4155996" cy="36004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C522FA-315C-D8EA-1932-01E6A57DDF8E}"/>
              </a:ext>
            </a:extLst>
          </p:cNvPr>
          <p:cNvSpPr/>
          <p:nvPr/>
        </p:nvSpPr>
        <p:spPr>
          <a:xfrm>
            <a:off x="5743840" y="1162704"/>
            <a:ext cx="1827032" cy="26192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32CF796-7B20-83B9-30A6-28D057410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3" t="36519" r="62381" b="41912"/>
          <a:stretch/>
        </p:blipFill>
        <p:spPr bwMode="auto">
          <a:xfrm>
            <a:off x="5913521" y="1263369"/>
            <a:ext cx="990039" cy="118334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87D54EF7-83AB-B8BA-8B74-F2CBB7E7D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9" t="36703" r="62540" b="41202"/>
          <a:stretch/>
        </p:blipFill>
        <p:spPr bwMode="auto">
          <a:xfrm>
            <a:off x="6256421" y="2492994"/>
            <a:ext cx="1035424" cy="121222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Conditional Example 3.3 -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E00F7-30E3-7B2C-7134-85C49771384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F8022-FFD0-F32B-2660-D40622EBA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2791326" y="3216442"/>
            <a:ext cx="3761875" cy="184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3705" y="2855749"/>
            <a:ext cx="3707557" cy="144124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2791326" y="2149642"/>
            <a:ext cx="3328737" cy="163228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035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Conditional Example 3.4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835" y="874514"/>
            <a:ext cx="4615617" cy="38659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/>
              <a:t>Functionality: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If the mouse pointer is in the upper-left quadrant of the display window, draw a black rectangle covering the upper-left quadrant of the window.  </a:t>
            </a:r>
          </a:p>
          <a:p>
            <a:endParaRPr lang="en-IE" dirty="0"/>
          </a:p>
          <a:p>
            <a:r>
              <a:rPr lang="en-IE" dirty="0"/>
              <a:t>Repeat this approach for upper-right, lower-left and lower-right quadrants.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99109D-5BB8-4E01-BDD3-11B23B11409E}"/>
              </a:ext>
            </a:extLst>
          </p:cNvPr>
          <p:cNvSpPr/>
          <p:nvPr/>
        </p:nvSpPr>
        <p:spPr>
          <a:xfrm>
            <a:off x="5746732" y="108191"/>
            <a:ext cx="2139968" cy="2514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284B1D63-AC5C-4035-9ECB-CDF749203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600" y="212523"/>
            <a:ext cx="95726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4992A893-9AC4-405B-9CC6-38EF4F1B4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13" y="1349543"/>
            <a:ext cx="95726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6D9BE509-60B6-4FA6-AE88-B8647D5C4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582" y="1365491"/>
            <a:ext cx="95726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16F210AE-9D49-4C7A-83CF-3B5B56089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582" y="207207"/>
            <a:ext cx="95726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452DA-A9A0-459A-B95E-BA146A69B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14B75-9A16-30F6-F29C-8575C60382D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2261257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58064" y="2949743"/>
            <a:ext cx="2951748" cy="914400"/>
          </a:xfrm>
        </p:spPr>
        <p:txBody>
          <a:bodyPr>
            <a:noAutofit/>
          </a:bodyPr>
          <a:lstStyle/>
          <a:p>
            <a:pPr algn="ctr"/>
            <a:r>
              <a:rPr lang="en-IE" sz="2400" dirty="0"/>
              <a:t>Conditional Example 3.4 - code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7" t="22294" r="23864" b="28827"/>
          <a:stretch/>
        </p:blipFill>
        <p:spPr bwMode="auto">
          <a:xfrm>
            <a:off x="218469" y="12772"/>
            <a:ext cx="4906589" cy="48219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46732" y="108191"/>
            <a:ext cx="2139968" cy="2514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600" y="212523"/>
            <a:ext cx="95726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13" y="1349543"/>
            <a:ext cx="95726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582" y="1365491"/>
            <a:ext cx="95726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582" y="207207"/>
            <a:ext cx="95726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69D82-4C60-C968-C128-3119FC77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B1B11-55B0-3C49-C715-CAAB69C2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12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</a:t>
            </a:r>
            <a:r>
              <a:rPr lang="en-IE" baseline="30000" dirty="0"/>
              <a:t>nd</a:t>
            </a:r>
            <a:r>
              <a:rPr lang="en-IE" dirty="0"/>
              <a:t> Edition, MIT Press, London.</a:t>
            </a:r>
          </a:p>
          <a:p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90491-EDA7-6629-A2A7-F3DEB1E70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224AD-DA9E-F263-AE85-5A47BB12025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9045920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/>
              <a:t>Questions?</a:t>
            </a:r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43050"/>
            <a:ext cx="3257550" cy="263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FF7A2-02A0-619D-E3EB-C6332A4BF92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0F185-86FC-570A-EA4B-451CCA654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0987867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4886AB6-DCB6-9645-8125-CA11F5791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" r="1" b="1"/>
          <a:stretch/>
        </p:blipFill>
        <p:spPr>
          <a:xfrm>
            <a:off x="1347374" y="473974"/>
            <a:ext cx="5821443" cy="4007299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solidFill>
            <a:srgbClr val="FDE111"/>
          </a:solidFill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pic>
        <p:nvPicPr>
          <p:cNvPr id="7" name="Picture 6" descr="A close up of a toy&#13;&#10;&#13;&#10;Description automatically generated">
            <a:extLst>
              <a:ext uri="{FF2B5EF4-FFF2-40B4-BE49-F238E27FC236}">
                <a16:creationId xmlns:a16="http://schemas.microsoft.com/office/drawing/2014/main" id="{2D47C071-A929-7E49-8327-BB4D84AA9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095032"/>
            <a:ext cx="628034" cy="7724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9B5407-EB5B-AF48-8192-C2BB3AEC3F33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3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025A5-5106-3945-8404-F8F73E40F972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1F3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E905818B-C982-6824-2D72-82CAA50EB15F}"/>
              </a:ext>
            </a:extLst>
          </p:cNvPr>
          <p:cNvSpPr/>
          <p:nvPr/>
        </p:nvSpPr>
        <p:spPr>
          <a:xfrm>
            <a:off x="3119770" y="255925"/>
            <a:ext cx="4825046" cy="4363451"/>
          </a:xfrm>
          <a:custGeom>
            <a:avLst/>
            <a:gdLst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  <a:gd name="connsiteX2" fmla="*/ 4294291 w 4825046"/>
              <a:gd name="connsiteY2" fmla="*/ 2181726 h 4363451"/>
              <a:gd name="connsiteX3" fmla="*/ 3835912 w 4825046"/>
              <a:gd name="connsiteY3" fmla="*/ 2181726 h 4363451"/>
              <a:gd name="connsiteX4" fmla="*/ 3401657 w 4825046"/>
              <a:gd name="connsiteY4" fmla="*/ 2181726 h 4363451"/>
              <a:gd name="connsiteX5" fmla="*/ 2895028 w 4825046"/>
              <a:gd name="connsiteY5" fmla="*/ 2181726 h 4363451"/>
              <a:gd name="connsiteX6" fmla="*/ 2412523 w 4825046"/>
              <a:gd name="connsiteY6" fmla="*/ 2181726 h 4363451"/>
              <a:gd name="connsiteX7" fmla="*/ 2412523 w 4825046"/>
              <a:gd name="connsiteY7" fmla="*/ 1592660 h 4363451"/>
              <a:gd name="connsiteX8" fmla="*/ 2412523 w 4825046"/>
              <a:gd name="connsiteY8" fmla="*/ 1003594 h 4363451"/>
              <a:gd name="connsiteX9" fmla="*/ 2412523 w 4825046"/>
              <a:gd name="connsiteY9" fmla="*/ 0 h 4363451"/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5046" h="4363451" stroke="0" extrusionOk="0">
                <a:moveTo>
                  <a:pt x="2412523" y="0"/>
                </a:moveTo>
                <a:cubicBezTo>
                  <a:pt x="3628794" y="-71631"/>
                  <a:pt x="4778611" y="994220"/>
                  <a:pt x="4825046" y="2181726"/>
                </a:cubicBezTo>
                <a:cubicBezTo>
                  <a:pt x="4648381" y="2216667"/>
                  <a:pt x="4555722" y="2178687"/>
                  <a:pt x="4294291" y="2181726"/>
                </a:cubicBezTo>
                <a:cubicBezTo>
                  <a:pt x="4032860" y="2184765"/>
                  <a:pt x="3930079" y="2128263"/>
                  <a:pt x="3835912" y="2181726"/>
                </a:cubicBezTo>
                <a:cubicBezTo>
                  <a:pt x="3741745" y="2235189"/>
                  <a:pt x="3611727" y="2130904"/>
                  <a:pt x="3401657" y="2181726"/>
                </a:cubicBezTo>
                <a:cubicBezTo>
                  <a:pt x="3191588" y="2232548"/>
                  <a:pt x="3023759" y="2129332"/>
                  <a:pt x="2895028" y="2181726"/>
                </a:cubicBezTo>
                <a:cubicBezTo>
                  <a:pt x="2766297" y="2234120"/>
                  <a:pt x="2573145" y="2144605"/>
                  <a:pt x="2412523" y="2181726"/>
                </a:cubicBezTo>
                <a:cubicBezTo>
                  <a:pt x="2399089" y="2048791"/>
                  <a:pt x="2438220" y="1759814"/>
                  <a:pt x="2412523" y="1592660"/>
                </a:cubicBezTo>
                <a:cubicBezTo>
                  <a:pt x="2386826" y="1425506"/>
                  <a:pt x="2428532" y="1262217"/>
                  <a:pt x="2412523" y="1003594"/>
                </a:cubicBezTo>
                <a:cubicBezTo>
                  <a:pt x="2396514" y="744971"/>
                  <a:pt x="2425062" y="317837"/>
                  <a:pt x="2412523" y="0"/>
                </a:cubicBezTo>
                <a:close/>
              </a:path>
              <a:path w="4825046" h="4363451" fill="none" extrusionOk="0">
                <a:moveTo>
                  <a:pt x="2412523" y="0"/>
                </a:moveTo>
                <a:cubicBezTo>
                  <a:pt x="3893069" y="220530"/>
                  <a:pt x="4841856" y="1150891"/>
                  <a:pt x="4825046" y="2181726"/>
                </a:cubicBezTo>
              </a:path>
              <a:path w="4825046" h="4363451" fill="none" stroke="0" extrusionOk="0">
                <a:moveTo>
                  <a:pt x="2412523" y="0"/>
                </a:moveTo>
                <a:cubicBezTo>
                  <a:pt x="3594218" y="-24376"/>
                  <a:pt x="4991083" y="1112579"/>
                  <a:pt x="4825046" y="2181726"/>
                </a:cubicBezTo>
              </a:path>
            </a:pathLst>
          </a:custGeom>
          <a:ln w="161925"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0E12D8E3-B5EB-1F63-44BF-C8DFC4B7792B}"/>
              </a:ext>
            </a:extLst>
          </p:cNvPr>
          <p:cNvSpPr/>
          <p:nvPr/>
        </p:nvSpPr>
        <p:spPr>
          <a:xfrm rot="10800000">
            <a:off x="1199184" y="241101"/>
            <a:ext cx="4825046" cy="4363451"/>
          </a:xfrm>
          <a:custGeom>
            <a:avLst/>
            <a:gdLst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  <a:gd name="connsiteX2" fmla="*/ 4294291 w 4825046"/>
              <a:gd name="connsiteY2" fmla="*/ 2181726 h 4363451"/>
              <a:gd name="connsiteX3" fmla="*/ 3835912 w 4825046"/>
              <a:gd name="connsiteY3" fmla="*/ 2181726 h 4363451"/>
              <a:gd name="connsiteX4" fmla="*/ 3401657 w 4825046"/>
              <a:gd name="connsiteY4" fmla="*/ 2181726 h 4363451"/>
              <a:gd name="connsiteX5" fmla="*/ 2895028 w 4825046"/>
              <a:gd name="connsiteY5" fmla="*/ 2181726 h 4363451"/>
              <a:gd name="connsiteX6" fmla="*/ 2412523 w 4825046"/>
              <a:gd name="connsiteY6" fmla="*/ 2181726 h 4363451"/>
              <a:gd name="connsiteX7" fmla="*/ 2412523 w 4825046"/>
              <a:gd name="connsiteY7" fmla="*/ 1592660 h 4363451"/>
              <a:gd name="connsiteX8" fmla="*/ 2412523 w 4825046"/>
              <a:gd name="connsiteY8" fmla="*/ 1003594 h 4363451"/>
              <a:gd name="connsiteX9" fmla="*/ 2412523 w 4825046"/>
              <a:gd name="connsiteY9" fmla="*/ 0 h 4363451"/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5046" h="4363451" stroke="0" extrusionOk="0">
                <a:moveTo>
                  <a:pt x="2412523" y="0"/>
                </a:moveTo>
                <a:cubicBezTo>
                  <a:pt x="3628794" y="-71631"/>
                  <a:pt x="4778611" y="994220"/>
                  <a:pt x="4825046" y="2181726"/>
                </a:cubicBezTo>
                <a:cubicBezTo>
                  <a:pt x="4648381" y="2216667"/>
                  <a:pt x="4555722" y="2178687"/>
                  <a:pt x="4294291" y="2181726"/>
                </a:cubicBezTo>
                <a:cubicBezTo>
                  <a:pt x="4032860" y="2184765"/>
                  <a:pt x="3930079" y="2128263"/>
                  <a:pt x="3835912" y="2181726"/>
                </a:cubicBezTo>
                <a:cubicBezTo>
                  <a:pt x="3741745" y="2235189"/>
                  <a:pt x="3611727" y="2130904"/>
                  <a:pt x="3401657" y="2181726"/>
                </a:cubicBezTo>
                <a:cubicBezTo>
                  <a:pt x="3191588" y="2232548"/>
                  <a:pt x="3023759" y="2129332"/>
                  <a:pt x="2895028" y="2181726"/>
                </a:cubicBezTo>
                <a:cubicBezTo>
                  <a:pt x="2766297" y="2234120"/>
                  <a:pt x="2573145" y="2144605"/>
                  <a:pt x="2412523" y="2181726"/>
                </a:cubicBezTo>
                <a:cubicBezTo>
                  <a:pt x="2399089" y="2048791"/>
                  <a:pt x="2438220" y="1759814"/>
                  <a:pt x="2412523" y="1592660"/>
                </a:cubicBezTo>
                <a:cubicBezTo>
                  <a:pt x="2386826" y="1425506"/>
                  <a:pt x="2428532" y="1262217"/>
                  <a:pt x="2412523" y="1003594"/>
                </a:cubicBezTo>
                <a:cubicBezTo>
                  <a:pt x="2396514" y="744971"/>
                  <a:pt x="2425062" y="317837"/>
                  <a:pt x="2412523" y="0"/>
                </a:cubicBezTo>
                <a:close/>
              </a:path>
              <a:path w="4825046" h="4363451" fill="none" extrusionOk="0">
                <a:moveTo>
                  <a:pt x="2412523" y="0"/>
                </a:moveTo>
                <a:cubicBezTo>
                  <a:pt x="3893069" y="220530"/>
                  <a:pt x="4841856" y="1150891"/>
                  <a:pt x="4825046" y="2181726"/>
                </a:cubicBezTo>
              </a:path>
              <a:path w="4825046" h="4363451" fill="none" stroke="0" extrusionOk="0">
                <a:moveTo>
                  <a:pt x="2412523" y="0"/>
                </a:moveTo>
                <a:cubicBezTo>
                  <a:pt x="3594218" y="-24376"/>
                  <a:pt x="4991083" y="1112579"/>
                  <a:pt x="4825046" y="2181726"/>
                </a:cubicBezTo>
              </a:path>
            </a:pathLst>
          </a:custGeom>
          <a:ln w="161925"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A07139-B4B0-117B-EC27-2D3496445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038" y="545198"/>
            <a:ext cx="4803570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>
                <a:solidFill>
                  <a:schemeClr val="tx1"/>
                </a:solidFill>
              </a:rPr>
              <a:t>Conditional Statements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</p:spTree>
    <p:extLst>
      <p:ext uri="{BB962C8B-B14F-4D97-AF65-F5344CB8AC3E}">
        <p14:creationId xmlns:p14="http://schemas.microsoft.com/office/powerpoint/2010/main" val="377513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Conditional Statement Syntax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9BA13-9FDC-966A-1779-96C35DF6319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9825B6-43AA-1F4B-67D8-C04A026C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750603" y="2760600"/>
            <a:ext cx="581120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if( </a:t>
            </a:r>
            <a:r>
              <a:rPr lang="en-US" sz="1350" b="1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perform some test </a:t>
            </a:r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) </a:t>
            </a:r>
          </a:p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{</a:t>
            </a:r>
          </a:p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    </a:t>
            </a:r>
            <a:r>
              <a:rPr lang="en-US" sz="1350" b="1" i="1" dirty="0">
                <a:solidFill>
                  <a:srgbClr val="00B050"/>
                </a:solidFill>
                <a:latin typeface="Courier New" pitchFamily="49" charset="0"/>
                <a:cs typeface="Times" pitchFamily="-32" charset="0"/>
              </a:rPr>
              <a:t>Do these statements if the test gave a true result</a:t>
            </a:r>
            <a:endParaRPr lang="en-US" sz="1350" b="1" dirty="0">
              <a:solidFill>
                <a:srgbClr val="00B050"/>
              </a:solidFill>
              <a:latin typeface="Courier New" pitchFamily="49" charset="0"/>
              <a:cs typeface="Times" pitchFamily="-32" charset="0"/>
            </a:endParaRPr>
          </a:p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}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2154033" y="3178050"/>
            <a:ext cx="542925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 sz="1688"/>
          </a:p>
        </p:txBody>
      </p:sp>
      <p:sp>
        <p:nvSpPr>
          <p:cNvPr id="11" name="Rectangle 10"/>
          <p:cNvSpPr/>
          <p:nvPr/>
        </p:nvSpPr>
        <p:spPr>
          <a:xfrm>
            <a:off x="1525383" y="1731900"/>
            <a:ext cx="6229350" cy="21717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3" name="TextBox 2"/>
          <p:cNvSpPr txBox="1"/>
          <p:nvPr/>
        </p:nvSpPr>
        <p:spPr>
          <a:xfrm>
            <a:off x="11473584" y="-847725"/>
            <a:ext cx="18473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688"/>
          </a:p>
        </p:txBody>
      </p:sp>
    </p:spTree>
    <p:extLst>
      <p:ext uri="{BB962C8B-B14F-4D97-AF65-F5344CB8AC3E}">
        <p14:creationId xmlns:p14="http://schemas.microsoft.com/office/powerpoint/2010/main" val="37520712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Conditional Statement Syntax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520EB-2CB5-9CE6-7DD3-9E037F53D20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32D01F-A2A3-5FB8-2328-20D21A904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750603" y="2760600"/>
            <a:ext cx="581120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if( </a:t>
            </a:r>
            <a:r>
              <a:rPr lang="en-US" sz="1350" b="1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perform some test </a:t>
            </a:r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) </a:t>
            </a:r>
          </a:p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{</a:t>
            </a:r>
          </a:p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    </a:t>
            </a:r>
            <a:r>
              <a:rPr lang="en-US" sz="1350" b="1" i="1" dirty="0">
                <a:solidFill>
                  <a:srgbClr val="00B050"/>
                </a:solidFill>
                <a:latin typeface="Courier New" pitchFamily="49" charset="0"/>
                <a:cs typeface="Times" pitchFamily="-32" charset="0"/>
              </a:rPr>
              <a:t>Do these statements if the test gave a true result</a:t>
            </a:r>
            <a:endParaRPr lang="en-US" sz="1350" b="1" dirty="0">
              <a:solidFill>
                <a:srgbClr val="00B050"/>
              </a:solidFill>
              <a:latin typeface="Courier New" pitchFamily="49" charset="0"/>
              <a:cs typeface="Times" pitchFamily="-32" charset="0"/>
            </a:endParaRPr>
          </a:p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}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811134" y="1959310"/>
            <a:ext cx="114807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500" dirty="0">
                <a:solidFill>
                  <a:srgbClr val="A57133"/>
                </a:solidFill>
              </a:rPr>
              <a:t>‘if’ keyword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1982583" y="22462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 sz="1688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2154033" y="3178050"/>
            <a:ext cx="542925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 sz="1688"/>
          </a:p>
        </p:txBody>
      </p:sp>
      <p:sp>
        <p:nvSpPr>
          <p:cNvPr id="11" name="Rectangle 10"/>
          <p:cNvSpPr/>
          <p:nvPr/>
        </p:nvSpPr>
        <p:spPr>
          <a:xfrm>
            <a:off x="1525383" y="1731900"/>
            <a:ext cx="6229350" cy="21717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249408" y="4114800"/>
            <a:ext cx="28575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500" dirty="0">
                <a:solidFill>
                  <a:srgbClr val="A57133"/>
                </a:solidFill>
              </a:rPr>
              <a:t>parentheses </a:t>
            </a:r>
            <a:endParaRPr lang="en-US" sz="1500" dirty="0">
              <a:solidFill>
                <a:srgbClr val="A57133"/>
              </a:solidFill>
              <a:latin typeface="Times New Roman" pitchFamily="18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3736566" y="2971800"/>
            <a:ext cx="319088" cy="1192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 sz="1688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 flipV="1">
            <a:off x="2154033" y="3046350"/>
            <a:ext cx="1582533" cy="1118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 sz="1688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143000" y="4189350"/>
            <a:ext cx="11191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500" dirty="0">
                <a:solidFill>
                  <a:srgbClr val="A57133"/>
                </a:solidFill>
              </a:rPr>
              <a:t>curly braces</a:t>
            </a:r>
            <a:endParaRPr lang="en-US" sz="1500" dirty="0">
              <a:solidFill>
                <a:srgbClr val="A57133"/>
              </a:solidFill>
              <a:latin typeface="Times New Roman" pitchFamily="18" charset="0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V="1">
            <a:off x="1468233" y="3178050"/>
            <a:ext cx="333375" cy="986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 sz="1688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 flipV="1">
            <a:off x="1468233" y="3660846"/>
            <a:ext cx="333375" cy="503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 sz="1688"/>
          </a:p>
        </p:txBody>
      </p:sp>
      <p:sp>
        <p:nvSpPr>
          <p:cNvPr id="3" name="TextBox 2"/>
          <p:cNvSpPr txBox="1"/>
          <p:nvPr/>
        </p:nvSpPr>
        <p:spPr>
          <a:xfrm>
            <a:off x="11473584" y="-847725"/>
            <a:ext cx="184731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688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DCCC1D3-68EC-E89A-8928-5E679A6B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333" y="1846200"/>
            <a:ext cx="28575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500" dirty="0" err="1">
                <a:solidFill>
                  <a:srgbClr val="A57133"/>
                </a:solidFill>
              </a:rPr>
              <a:t>boolean</a:t>
            </a:r>
            <a:r>
              <a:rPr lang="en-US" sz="1500" dirty="0">
                <a:solidFill>
                  <a:srgbClr val="A57133"/>
                </a:solidFill>
              </a:rPr>
              <a:t> condition to be tested</a:t>
            </a:r>
            <a:endParaRPr lang="en-US" sz="1500" dirty="0">
              <a:solidFill>
                <a:srgbClr val="A57133"/>
              </a:solidFill>
              <a:latin typeface="Times New Roman" pitchFamily="18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9C3BE8B9-0BEB-BBA5-272C-A807F8B2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683" y="2302210"/>
            <a:ext cx="237917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500" dirty="0">
                <a:solidFill>
                  <a:srgbClr val="A57133"/>
                </a:solidFill>
              </a:rPr>
              <a:t>actions if condition is </a:t>
            </a:r>
            <a:r>
              <a:rPr lang="en-US" sz="1500" b="1" dirty="0">
                <a:solidFill>
                  <a:srgbClr val="A57133"/>
                </a:solidFill>
              </a:rPr>
              <a:t>true</a:t>
            </a: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B57652D2-6526-BC07-6E86-B7E13DA2A3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2733" y="2131950"/>
            <a:ext cx="142875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defTabSz="366737" rtl="0"/>
            <a:endParaRPr lang="en-IE" sz="1688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47716EA1-B4B0-A476-C839-0CB4F41334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7333" y="2589150"/>
            <a:ext cx="400050" cy="58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 sz="1688"/>
          </a:p>
        </p:txBody>
      </p:sp>
    </p:spTree>
    <p:extLst>
      <p:ext uri="{BB962C8B-B14F-4D97-AF65-F5344CB8AC3E}">
        <p14:creationId xmlns:p14="http://schemas.microsoft.com/office/powerpoint/2010/main" val="22464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5" grpId="0" animBg="1"/>
      <p:bldP spid="12" grpId="0"/>
      <p:bldP spid="13" grpId="0" animBg="1"/>
      <p:bldP spid="16" grpId="0" animBg="1"/>
      <p:bldP spid="18" grpId="0"/>
      <p:bldP spid="19" grpId="0" animBg="1"/>
      <p:bldP spid="20" grpId="0" animBg="1"/>
      <p:bldP spid="5" grpId="0"/>
      <p:bldP spid="6" grpId="0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Conditional Statement Syntax (2)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748796-A1AF-C585-5A42-9610492841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26966A-A5EF-6774-A317-69B17A9C0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771650" y="2338388"/>
            <a:ext cx="5915402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if(</a:t>
            </a:r>
            <a:r>
              <a:rPr lang="en-US" sz="1350" b="1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perform some test</a:t>
            </a:r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) {</a:t>
            </a:r>
          </a:p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    </a:t>
            </a:r>
            <a:r>
              <a:rPr lang="en-US" sz="1350" b="1" i="1" dirty="0">
                <a:solidFill>
                  <a:srgbClr val="00B050"/>
                </a:solidFill>
                <a:latin typeface="Courier New" pitchFamily="49" charset="0"/>
                <a:cs typeface="Times" pitchFamily="-32" charset="0"/>
              </a:rPr>
              <a:t>Do these statements if the test gave a true result</a:t>
            </a:r>
            <a:endParaRPr lang="en-US" sz="1350" b="1" dirty="0">
              <a:solidFill>
                <a:srgbClr val="00B050"/>
              </a:solidFill>
              <a:latin typeface="Courier New" pitchFamily="49" charset="0"/>
              <a:cs typeface="Times" pitchFamily="-32" charset="0"/>
            </a:endParaRPr>
          </a:p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}</a:t>
            </a:r>
          </a:p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else {</a:t>
            </a:r>
          </a:p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    </a:t>
            </a:r>
            <a:r>
              <a:rPr lang="en-US" sz="1350" b="1" i="1" dirty="0">
                <a:solidFill>
                  <a:srgbClr val="00B050"/>
                </a:solidFill>
                <a:latin typeface="Courier New" pitchFamily="49" charset="0"/>
                <a:cs typeface="Times" pitchFamily="-32" charset="0"/>
              </a:rPr>
              <a:t>Do these statements if the test gave a false result</a:t>
            </a:r>
            <a:endParaRPr lang="en-US" sz="1350" b="1" dirty="0">
              <a:solidFill>
                <a:srgbClr val="00B050"/>
              </a:solidFill>
              <a:latin typeface="Courier New" pitchFamily="49" charset="0"/>
              <a:cs typeface="Times" pitchFamily="-32" charset="0"/>
            </a:endParaRPr>
          </a:p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}</a:t>
            </a:r>
            <a:r>
              <a:rPr lang="en-US" sz="135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828801" y="1541860"/>
            <a:ext cx="114807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500" dirty="0">
                <a:solidFill>
                  <a:srgbClr val="A57133"/>
                </a:solidFill>
              </a:rPr>
              <a:t>‘if’ keyword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429000" y="1428750"/>
            <a:ext cx="28575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500" dirty="0" err="1">
                <a:solidFill>
                  <a:srgbClr val="A57133"/>
                </a:solidFill>
              </a:rPr>
              <a:t>boolean</a:t>
            </a:r>
            <a:r>
              <a:rPr lang="en-US" sz="1500" dirty="0">
                <a:solidFill>
                  <a:srgbClr val="A57133"/>
                </a:solidFill>
              </a:rPr>
              <a:t> condition to be tested</a:t>
            </a:r>
            <a:endParaRPr lang="en-US" sz="1500" dirty="0">
              <a:solidFill>
                <a:srgbClr val="A57133"/>
              </a:solidFill>
              <a:latin typeface="Times New Roman" pitchFamily="18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086350" y="1884760"/>
            <a:ext cx="237917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500" dirty="0">
                <a:solidFill>
                  <a:srgbClr val="A57133"/>
                </a:solidFill>
              </a:rPr>
              <a:t>actions if condition is </a:t>
            </a:r>
            <a:r>
              <a:rPr lang="en-US" sz="1500" b="1" dirty="0">
                <a:solidFill>
                  <a:srgbClr val="A57133"/>
                </a:solidFill>
              </a:rPr>
              <a:t>true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857750" y="3827860"/>
            <a:ext cx="25146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500" dirty="0">
                <a:solidFill>
                  <a:srgbClr val="A57133"/>
                </a:solidFill>
              </a:rPr>
              <a:t>actions if condition is </a:t>
            </a:r>
            <a:r>
              <a:rPr lang="en-US" sz="1500" b="1" dirty="0">
                <a:solidFill>
                  <a:srgbClr val="A57133"/>
                </a:solidFill>
              </a:rPr>
              <a:t>false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943100" y="3942160"/>
            <a:ext cx="140615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500">
                <a:solidFill>
                  <a:srgbClr val="A57133"/>
                </a:solidFill>
              </a:rPr>
              <a:t>‘else’ keyword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2000250" y="182880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 sz="1688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 flipV="1">
            <a:off x="2057400" y="3200400"/>
            <a:ext cx="1143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 sz="1688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>
            <a:off x="3200400" y="1714500"/>
            <a:ext cx="142875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 sz="1688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5772150" y="2171700"/>
            <a:ext cx="3429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 sz="1688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 flipV="1">
            <a:off x="5257800" y="3486150"/>
            <a:ext cx="5143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E" sz="1688" b="1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2171700" y="3182541"/>
            <a:ext cx="542925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 sz="1688" b="1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2171700" y="2571750"/>
            <a:ext cx="542925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366737" rtl="0"/>
            <a:endParaRPr lang="en-IE" sz="1688" b="1"/>
          </a:p>
        </p:txBody>
      </p:sp>
      <p:sp>
        <p:nvSpPr>
          <p:cNvPr id="16" name="Rectangle 15"/>
          <p:cNvSpPr/>
          <p:nvPr/>
        </p:nvSpPr>
        <p:spPr>
          <a:xfrm>
            <a:off x="1543050" y="1314450"/>
            <a:ext cx="6229350" cy="33147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</p:spTree>
    <p:extLst>
      <p:ext uri="{BB962C8B-B14F-4D97-AF65-F5344CB8AC3E}">
        <p14:creationId xmlns:p14="http://schemas.microsoft.com/office/powerpoint/2010/main" val="3589036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24582" grpId="0"/>
      <p:bldP spid="24583" grpId="0"/>
      <p:bldP spid="24584" grpId="0"/>
      <p:bldP spid="24585" grpId="0" animBg="1"/>
      <p:bldP spid="24586" grpId="0" animBg="1"/>
      <p:bldP spid="24587" grpId="0" animBg="1"/>
      <p:bldP spid="24588" grpId="0" animBg="1"/>
      <p:bldP spid="245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Conditional Statement Syntax (3)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0E426-0F2C-D190-81B8-82638254021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2306-C245-00A6-254C-74CDA904E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621900" y="1422812"/>
            <a:ext cx="6019597" cy="315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if(</a:t>
            </a:r>
            <a:r>
              <a:rPr lang="en-US" sz="1350" b="1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condition1…perform some test</a:t>
            </a:r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) </a:t>
            </a:r>
          </a:p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{</a:t>
            </a:r>
          </a:p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    </a:t>
            </a:r>
            <a:r>
              <a:rPr lang="en-US" sz="1350" b="1" i="1" dirty="0">
                <a:solidFill>
                  <a:srgbClr val="00B050"/>
                </a:solidFill>
                <a:latin typeface="Courier New" pitchFamily="49" charset="0"/>
                <a:cs typeface="Times" pitchFamily="-32" charset="0"/>
              </a:rPr>
              <a:t>Do these statements if condition1 gave a true result</a:t>
            </a:r>
            <a:endParaRPr lang="en-US" sz="1350" b="1" dirty="0">
              <a:solidFill>
                <a:srgbClr val="00B050"/>
              </a:solidFill>
              <a:latin typeface="Courier New" pitchFamily="49" charset="0"/>
              <a:cs typeface="Times" pitchFamily="-32" charset="0"/>
            </a:endParaRPr>
          </a:p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}</a:t>
            </a:r>
          </a:p>
          <a:p>
            <a:pPr algn="l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else </a:t>
            </a:r>
            <a:r>
              <a:rPr lang="en-US" sz="1350" b="1" dirty="0">
                <a:latin typeface="Courier New" pitchFamily="49" charset="0"/>
                <a:cs typeface="Times" pitchFamily="-32" charset="0"/>
              </a:rPr>
              <a:t>if(</a:t>
            </a:r>
            <a:r>
              <a:rPr lang="en-US" sz="1350" b="1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condition2…perform some test</a:t>
            </a:r>
            <a:r>
              <a:rPr lang="en-US" sz="1350" b="1" dirty="0">
                <a:latin typeface="Courier New" pitchFamily="49" charset="0"/>
                <a:cs typeface="Times" pitchFamily="-32" charset="0"/>
              </a:rPr>
              <a:t>) </a:t>
            </a:r>
          </a:p>
          <a:p>
            <a:pPr algn="l"/>
            <a:r>
              <a:rPr lang="en-US" sz="1350" b="1" dirty="0">
                <a:latin typeface="Courier New" pitchFamily="49" charset="0"/>
                <a:cs typeface="Times" pitchFamily="-32" charset="0"/>
              </a:rPr>
              <a:t>{</a:t>
            </a:r>
            <a:endParaRPr lang="en-US" sz="1350" b="1" dirty="0">
              <a:solidFill>
                <a:schemeClr val="tx1"/>
              </a:solidFill>
              <a:latin typeface="Courier New" pitchFamily="49" charset="0"/>
              <a:cs typeface="Times" pitchFamily="-32" charset="0"/>
            </a:endParaRPr>
          </a:p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    </a:t>
            </a:r>
            <a:r>
              <a:rPr lang="en-US" sz="1350" b="1" i="1" dirty="0">
                <a:solidFill>
                  <a:srgbClr val="00B050"/>
                </a:solidFill>
                <a:latin typeface="Courier New" pitchFamily="49" charset="0"/>
                <a:cs typeface="Times" pitchFamily="-32" charset="0"/>
              </a:rPr>
              <a:t>Do these statements if condition1 gave a false </a:t>
            </a:r>
            <a:br>
              <a:rPr lang="en-US" sz="1350" b="1" i="1" dirty="0">
                <a:solidFill>
                  <a:srgbClr val="00B050"/>
                </a:solidFill>
                <a:latin typeface="Courier New" pitchFamily="49" charset="0"/>
                <a:cs typeface="Times" pitchFamily="-32" charset="0"/>
              </a:rPr>
            </a:br>
            <a:r>
              <a:rPr lang="en-US" sz="1350" b="1" i="1" dirty="0">
                <a:solidFill>
                  <a:srgbClr val="00B050"/>
                </a:solidFill>
                <a:latin typeface="Courier New" pitchFamily="49" charset="0"/>
                <a:cs typeface="Times" pitchFamily="-32" charset="0"/>
              </a:rPr>
              <a:t>    result and condition2 gave a true result</a:t>
            </a:r>
            <a:endParaRPr lang="en-US" sz="1350" b="1" dirty="0">
              <a:solidFill>
                <a:srgbClr val="00B050"/>
              </a:solidFill>
              <a:latin typeface="Courier New" pitchFamily="49" charset="0"/>
              <a:cs typeface="Times" pitchFamily="-32" charset="0"/>
            </a:endParaRPr>
          </a:p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  <a:cs typeface="Times" pitchFamily="-32" charset="0"/>
              </a:rPr>
              <a:t>}</a:t>
            </a:r>
            <a:r>
              <a:rPr lang="en-US" sz="135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350" b="1" dirty="0">
                <a:latin typeface="Courier New" pitchFamily="49" charset="0"/>
              </a:rPr>
              <a:t>else</a:t>
            </a:r>
          </a:p>
          <a:p>
            <a:pPr algn="l" eaLnBrk="1" hangingPunct="1"/>
            <a:r>
              <a:rPr lang="en-US" sz="135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88" b="1" i="1" dirty="0">
                <a:solidFill>
                  <a:srgbClr val="C81D2B"/>
                </a:solidFill>
                <a:latin typeface="Courier New" pitchFamily="49" charset="0"/>
                <a:cs typeface="Times" pitchFamily="-32" charset="0"/>
              </a:rPr>
              <a:t>    </a:t>
            </a:r>
            <a:r>
              <a:rPr lang="en-US" sz="1350" b="1" i="1" dirty="0">
                <a:solidFill>
                  <a:srgbClr val="00B050"/>
                </a:solidFill>
                <a:latin typeface="Courier New" pitchFamily="49" charset="0"/>
                <a:cs typeface="Times" pitchFamily="-32" charset="0"/>
              </a:rPr>
              <a:t>Do these statements if both condition1 and </a:t>
            </a:r>
          </a:p>
          <a:p>
            <a:pPr algn="l"/>
            <a:r>
              <a:rPr lang="en-US" sz="1350" b="1" i="1" dirty="0">
                <a:solidFill>
                  <a:srgbClr val="00B050"/>
                </a:solidFill>
                <a:latin typeface="Courier New" pitchFamily="49" charset="0"/>
                <a:cs typeface="Times" pitchFamily="-32" charset="0"/>
              </a:rPr>
              <a:t>    condition2 gave a false result</a:t>
            </a:r>
            <a:endParaRPr lang="en-US" sz="1350" b="1" dirty="0">
              <a:solidFill>
                <a:srgbClr val="00B05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35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2043215" y="2678504"/>
            <a:ext cx="5528496" cy="4750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 sz="1688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2021950" y="1846421"/>
            <a:ext cx="5528496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 sz="1688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021950" y="3725555"/>
            <a:ext cx="5528496" cy="4750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 sz="1688"/>
          </a:p>
        </p:txBody>
      </p:sp>
      <p:sp>
        <p:nvSpPr>
          <p:cNvPr id="2" name="Rectangle 1"/>
          <p:cNvSpPr/>
          <p:nvPr/>
        </p:nvSpPr>
        <p:spPr>
          <a:xfrm>
            <a:off x="1543050" y="1314450"/>
            <a:ext cx="6229350" cy="33147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28F92F-13F1-7D2C-8203-4DB381280281}"/>
              </a:ext>
            </a:extLst>
          </p:cNvPr>
          <p:cNvCxnSpPr>
            <a:cxnSpLocks/>
          </p:cNvCxnSpPr>
          <p:nvPr/>
        </p:nvCxnSpPr>
        <p:spPr>
          <a:xfrm>
            <a:off x="679508" y="2406106"/>
            <a:ext cx="942392" cy="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884950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728" y="520589"/>
            <a:ext cx="8612543" cy="1102519"/>
          </a:xfrm>
        </p:spPr>
        <p:txBody>
          <a:bodyPr/>
          <a:lstStyle/>
          <a:p>
            <a:r>
              <a:rPr lang="en-IE" sz="3600" dirty="0"/>
              <a:t>Boolean Conditions &amp; Relational Operators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95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10134</TotalTime>
  <Words>2456</Words>
  <Application>Microsoft Macintosh PowerPoint</Application>
  <PresentationFormat>On-screen Show (16:9)</PresentationFormat>
  <Paragraphs>473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Anonymous</vt:lpstr>
      <vt:lpstr>Arial Unicode MS</vt:lpstr>
      <vt:lpstr>Arial</vt:lpstr>
      <vt:lpstr>Avenir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Times New Roman</vt:lpstr>
      <vt:lpstr>Wingdings</vt:lpstr>
      <vt:lpstr>White</vt:lpstr>
      <vt:lpstr>Programming Fundamentals 1</vt:lpstr>
      <vt:lpstr>PowerPoint Presentation</vt:lpstr>
      <vt:lpstr>Agenda</vt:lpstr>
      <vt:lpstr>Conditional Statements</vt:lpstr>
      <vt:lpstr>Conditional Statement Syntax (1)</vt:lpstr>
      <vt:lpstr>Conditional Statement Syntax (1)</vt:lpstr>
      <vt:lpstr>Conditional Statement Syntax (2) </vt:lpstr>
      <vt:lpstr>Conditional Statement Syntax (3) </vt:lpstr>
      <vt:lpstr>Boolean Conditions &amp; Relational Operators</vt:lpstr>
      <vt:lpstr>Boolean conditions</vt:lpstr>
      <vt:lpstr>Boolean conditions</vt:lpstr>
      <vt:lpstr>Java Relational Operators</vt:lpstr>
      <vt:lpstr>Some notes on the if statement</vt:lpstr>
      <vt:lpstr>Some notes on the if statement</vt:lpstr>
      <vt:lpstr>Conditional Example 3.1</vt:lpstr>
      <vt:lpstr>PowerPoint Presentation</vt:lpstr>
      <vt:lpstr>Conditional Example 3.1 - code</vt:lpstr>
      <vt:lpstr>Conditional Example 3.1 - code</vt:lpstr>
      <vt:lpstr>Conditional Example 3.2</vt:lpstr>
      <vt:lpstr>Conditional Example 3.2 - code</vt:lpstr>
      <vt:lpstr>Conditional Example 3.2 - code</vt:lpstr>
      <vt:lpstr>Logical Operators</vt:lpstr>
      <vt:lpstr>Logical operators</vt:lpstr>
      <vt:lpstr>Logical operators - AND</vt:lpstr>
      <vt:lpstr>Logical operators - OR</vt:lpstr>
      <vt:lpstr>Logical operators - NOT</vt:lpstr>
      <vt:lpstr>Logical operators - Quiz</vt:lpstr>
      <vt:lpstr>Conditional Example 3.3</vt:lpstr>
      <vt:lpstr>Conditional Example 3.3 - code</vt:lpstr>
      <vt:lpstr>Conditional Example 3.3 - code</vt:lpstr>
      <vt:lpstr>Conditional Example 3.4</vt:lpstr>
      <vt:lpstr>Conditional Example 3.4 - code</vt:lpstr>
      <vt:lpstr>References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98</cp:revision>
  <dcterms:created xsi:type="dcterms:W3CDTF">2019-01-29T16:40:14Z</dcterms:created>
  <dcterms:modified xsi:type="dcterms:W3CDTF">2023-09-18T09:52:18Z</dcterms:modified>
</cp:coreProperties>
</file>